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6858000" cy="9144000"/>
  <p:embeddedFontLst>
    <p:embeddedFont>
      <p:font typeface="Bonbon" panose="02000000000000000000" pitchFamily="2" charset="0"/>
      <p:regular r:id="rId41"/>
    </p:embeddedFont>
    <p:embeddedFont>
      <p:font typeface="Calibri" panose="020F0502020204030204" pitchFamily="34" charset="0"/>
      <p:regular r:id="rId42"/>
      <p:bold r:id="rId43"/>
      <p:italic r:id="rId44"/>
      <p:boldItalic r:id="rId45"/>
    </p:embeddedFont>
    <p:embeddedFont>
      <p:font typeface="Cambria" panose="02040503050406030204" pitchFamily="18" charset="0"/>
      <p:regular r:id="rId46"/>
      <p:bold r:id="rId47"/>
      <p:italic r:id="rId48"/>
      <p:boldItalic r:id="rId49"/>
    </p:embeddedFont>
    <p:embeddedFont>
      <p:font typeface="Proxima Nova" panose="02000506030000020004" pitchFamily="2" charset="0"/>
      <p:regular r:id="rId50"/>
      <p:bold r:id="rId51"/>
      <p:italic r:id="rId52"/>
      <p:boldItalic r:id="rId53"/>
    </p:embeddedFont>
    <p:embeddedFont>
      <p:font typeface="Roboto" panose="02000000000000000000"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F75FA4-1C6B-41F4-BFC9-197FE03E3513}">
  <a:tblStyle styleId="{DEF75FA4-1C6B-41F4-BFC9-197FE03E351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8"/>
  </p:normalViewPr>
  <p:slideViewPr>
    <p:cSldViewPr snapToGrid="0">
      <p:cViewPr varScale="1">
        <p:scale>
          <a:sx n="140" d="100"/>
          <a:sy n="140" d="100"/>
        </p:scale>
        <p:origin x="84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2.ocadu.ca/keyword/inclusive-research-design-centr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bctc.instructure.com/courses/1578604"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ebaim.org/techniques/tables/data"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0be929a7d0_0_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0be929a7d0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D3B45"/>
                </a:solidFill>
                <a:latin typeface="Roboto"/>
                <a:ea typeface="Roboto"/>
                <a:cs typeface="Roboto"/>
                <a:sym typeface="Roboto"/>
              </a:rPr>
              <a:t>Susanne</a:t>
            </a:r>
            <a:endParaRPr sz="1200">
              <a:solidFill>
                <a:srgbClr val="2D3B45"/>
              </a:solidFill>
              <a:latin typeface="Roboto"/>
              <a:ea typeface="Roboto"/>
              <a:cs typeface="Roboto"/>
              <a:sym typeface="Roboto"/>
            </a:endParaRPr>
          </a:p>
          <a:p>
            <a:pPr marL="0" lvl="0" indent="0" algn="l" rtl="0">
              <a:lnSpc>
                <a:spcPct val="115000"/>
              </a:lnSpc>
              <a:spcBef>
                <a:spcPts val="1600"/>
              </a:spcBef>
              <a:spcAft>
                <a:spcPts val="0"/>
              </a:spcAft>
              <a:buClr>
                <a:schemeClr val="dk1"/>
              </a:buClr>
              <a:buSzPts val="1100"/>
              <a:buFont typeface="Arial"/>
              <a:buNone/>
            </a:pPr>
            <a:r>
              <a:rPr lang="en" sz="1200">
                <a:solidFill>
                  <a:srgbClr val="2D3B45"/>
                </a:solidFill>
                <a:latin typeface="Roboto"/>
                <a:ea typeface="Roboto"/>
                <a:cs typeface="Roboto"/>
                <a:sym typeface="Roboto"/>
              </a:rPr>
              <a:t>Belongingness Example: When your Word documents and other materials are designed with accessibility in mind, then students and others don’t have to ask for alternate versions from the DS office or HR. PDFs!</a:t>
            </a:r>
            <a:endParaRPr sz="1200">
              <a:solidFill>
                <a:srgbClr val="2D3B45"/>
              </a:solidFill>
              <a:latin typeface="Roboto"/>
              <a:ea typeface="Roboto"/>
              <a:cs typeface="Roboto"/>
              <a:sym typeface="Roboto"/>
            </a:endParaRPr>
          </a:p>
          <a:p>
            <a:pPr marL="0" lvl="0" indent="0" algn="l" rtl="0">
              <a:spcBef>
                <a:spcPts val="16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0be929a7d0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0be929a7d0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0be929a7d0_0_4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0be929a7d0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a:p>
          <a:p>
            <a:pPr marL="0" lvl="0" indent="0" algn="l" rtl="0">
              <a:spcBef>
                <a:spcPts val="0"/>
              </a:spcBef>
              <a:spcAft>
                <a:spcPts val="0"/>
              </a:spcAft>
              <a:buNone/>
            </a:pPr>
            <a:endParaRPr/>
          </a:p>
          <a:p>
            <a:pPr marL="0" lvl="0" indent="0" algn="l" rtl="0">
              <a:spcBef>
                <a:spcPts val="0"/>
              </a:spcBef>
              <a:spcAft>
                <a:spcPts val="0"/>
              </a:spcAft>
              <a:buNone/>
            </a:pPr>
            <a:r>
              <a:rPr lang="en"/>
              <a:t>Image source: </a:t>
            </a:r>
            <a:r>
              <a:rPr lang="en" u="sng">
                <a:solidFill>
                  <a:schemeClr val="hlink"/>
                </a:solidFill>
                <a:hlinkClick r:id="rId3"/>
              </a:rPr>
              <a:t>https://www2.ocadu.ca/keyword/inclusive-research-design-centre</a:t>
            </a:r>
            <a:r>
              <a:rPr lang="en"/>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0be929a7d0_0_5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0be929a7d0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d1aaaa36e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d1aaaa36e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Shaun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fa14a5b68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0fa14a5b6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989a488ae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989a488ae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Susanne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887659d54_1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887659d54_1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 </a:t>
            </a:r>
            <a:endParaRPr/>
          </a:p>
          <a:p>
            <a:pPr marL="0" lvl="0" indent="0" algn="l" rtl="0">
              <a:spcBef>
                <a:spcPts val="0"/>
              </a:spcBef>
              <a:spcAft>
                <a:spcPts val="0"/>
              </a:spcAft>
              <a:buNone/>
            </a:pPr>
            <a:endParaRPr/>
          </a:p>
          <a:p>
            <a:pPr marL="0" lvl="0" indent="0" algn="l" rtl="0">
              <a:spcBef>
                <a:spcPts val="0"/>
              </a:spcBef>
              <a:spcAft>
                <a:spcPts val="0"/>
              </a:spcAft>
              <a:buNone/>
            </a:pPr>
            <a:r>
              <a:rPr lang="en"/>
              <a:t>Graphic design by Matt Kistler for Dribble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0be929a7d0_0_17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0be929a7d0_0_1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Using logical and sequential headings in your document or web page provides the basis for good structure and navigation.</a:t>
            </a:r>
            <a:endParaRPr/>
          </a:p>
          <a:p>
            <a:pPr marL="0" lvl="0" indent="0" algn="l" rtl="0">
              <a:spcBef>
                <a:spcPts val="0"/>
              </a:spcBef>
              <a:spcAft>
                <a:spcPts val="0"/>
              </a:spcAft>
              <a:buNone/>
            </a:pPr>
            <a:endParaRPr/>
          </a:p>
          <a:p>
            <a:pPr marL="0" lvl="0" indent="0" algn="l" rtl="0">
              <a:spcBef>
                <a:spcPts val="0"/>
              </a:spcBef>
              <a:spcAft>
                <a:spcPts val="0"/>
              </a:spcAft>
              <a:buNone/>
            </a:pPr>
            <a:r>
              <a:rPr lang="en"/>
              <a:t>Did you know that screen reader users can use keyboard commands to bring up a list of all detected headings? This is one important way people using assistive technologies may choose to navigate content. Sighted people do the same thing by skimming a document and visually detecting section titles and subsections.</a:t>
            </a:r>
            <a:endParaRPr/>
          </a:p>
          <a:p>
            <a:pPr marL="0" lvl="0" indent="0" algn="l" rtl="0">
              <a:spcBef>
                <a:spcPts val="0"/>
              </a:spcBef>
              <a:spcAft>
                <a:spcPts val="0"/>
              </a:spcAft>
              <a:buNone/>
            </a:pPr>
            <a:endParaRPr/>
          </a:p>
          <a:p>
            <a:pPr marL="0" lvl="0" indent="0" algn="l" rtl="0">
              <a:spcBef>
                <a:spcPts val="0"/>
              </a:spcBef>
              <a:spcAft>
                <a:spcPts val="0"/>
              </a:spcAft>
              <a:buNone/>
            </a:pPr>
            <a:r>
              <a:rPr lang="en"/>
              <a:t>To create a heading you select the text you want as your heading, then you select the desired heading level using the built-in Styles/Formatting pane. You can modify the font type, size, and color of your headings to achieve the look you want.</a:t>
            </a:r>
            <a:endParaRPr/>
          </a:p>
          <a:p>
            <a:pPr marL="0" lvl="0" indent="0" algn="l" rtl="0">
              <a:spcBef>
                <a:spcPts val="0"/>
              </a:spcBef>
              <a:spcAft>
                <a:spcPts val="0"/>
              </a:spcAft>
              <a:buNone/>
            </a:pPr>
            <a:endParaRPr/>
          </a:p>
          <a:p>
            <a:pPr marL="0" lvl="0" indent="0" algn="l" rtl="0">
              <a:spcBef>
                <a:spcPts val="0"/>
              </a:spcBef>
              <a:spcAft>
                <a:spcPts val="0"/>
              </a:spcAft>
              <a:buNone/>
            </a:pPr>
            <a:r>
              <a:rPr lang="en"/>
              <a:t>Avoid using more than 3-4 heading levels. Simple structure is best.</a:t>
            </a:r>
            <a:endParaRPr/>
          </a:p>
          <a:p>
            <a:pPr marL="0" lvl="0" indent="0" algn="l" rtl="0">
              <a:spcBef>
                <a:spcPts val="0"/>
              </a:spcBef>
              <a:spcAft>
                <a:spcPts val="0"/>
              </a:spcAft>
              <a:buNone/>
            </a:pPr>
            <a:r>
              <a:rPr lang="en"/>
              <a:t>The title of the document should be H1 and you do not want to repeat Heading level 1. After that, using Headings in sequential order, and don’t skip heading levels.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0d41efffac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0d41efffac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Susanne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0fa14a5b6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0fa14a5b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9887659d54_1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9887659d54_1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Susanne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0d0e77933d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0d0e77933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a:latin typeface="Roboto"/>
                <a:ea typeface="Roboto"/>
                <a:cs typeface="Roboto"/>
                <a:sym typeface="Roboto"/>
              </a:rPr>
              <a:t>Alissa</a:t>
            </a:r>
            <a:endParaRPr sz="1400">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 sz="1400">
                <a:latin typeface="Roboto"/>
                <a:ea typeface="Roboto"/>
                <a:cs typeface="Roboto"/>
                <a:sym typeface="Roboto"/>
              </a:rPr>
              <a:t>Full length URLs are difficult to read and rarely contain any useful information, so be sure to embed/link your URLs into descriptive text that tells the reader where they will be taken if they click on the link.</a:t>
            </a:r>
            <a:endParaRPr sz="1400">
              <a:latin typeface="Roboto"/>
              <a:ea typeface="Roboto"/>
              <a:cs typeface="Roboto"/>
              <a:sym typeface="Roboto"/>
            </a:endParaRPr>
          </a:p>
          <a:p>
            <a:pPr marL="0" lvl="0" indent="0" algn="l" rtl="0">
              <a:lnSpc>
                <a:spcPct val="115000"/>
              </a:lnSpc>
              <a:spcBef>
                <a:spcPts val="1000"/>
              </a:spcBef>
              <a:spcAft>
                <a:spcPts val="1000"/>
              </a:spcAft>
              <a:buClr>
                <a:schemeClr val="dk1"/>
              </a:buClr>
              <a:buSzPts val="1100"/>
              <a:buFont typeface="Arial"/>
              <a:buNone/>
            </a:pPr>
            <a:endParaRPr sz="1400">
              <a:latin typeface="Cambria"/>
              <a:ea typeface="Cambria"/>
              <a:cs typeface="Cambria"/>
              <a:sym typeface="Cambri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887659d54_1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887659d54_1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Alissa</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Now I’d like to share some tips for using descriptive hyperlinks.</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Let’s say we want to direct readers to a specific online resource, for example the SBCTC Library of Accessibility Resources. There are a few things we should avoid when doing this.</a:t>
            </a:r>
            <a:endParaRPr sz="1400"/>
          </a:p>
          <a:p>
            <a:pPr marL="0" lvl="0" indent="0" algn="l" rtl="0">
              <a:spcBef>
                <a:spcPts val="0"/>
              </a:spcBef>
              <a:spcAft>
                <a:spcPts val="0"/>
              </a:spcAft>
              <a:buNone/>
            </a:pPr>
            <a:endParaRPr sz="1400"/>
          </a:p>
          <a:p>
            <a:pPr marL="457200" lvl="0" indent="-317500" algn="l" rtl="0">
              <a:spcBef>
                <a:spcPts val="0"/>
              </a:spcBef>
              <a:spcAft>
                <a:spcPts val="0"/>
              </a:spcAft>
              <a:buClr>
                <a:srgbClr val="000000"/>
              </a:buClr>
              <a:buSzPts val="1400"/>
              <a:buFont typeface="Arial"/>
              <a:buAutoNum type="arabicPeriod"/>
            </a:pPr>
            <a:r>
              <a:rPr lang="en" sz="1400"/>
              <a:t>The first is using a full-length URL that is not hyperlinked, meaning if you try to click on it, it doesn’t take you anywhere. </a:t>
            </a:r>
            <a:endParaRPr sz="1400"/>
          </a:p>
          <a:p>
            <a:pPr marL="914400" lvl="1" indent="-317500" algn="l" rtl="0">
              <a:spcBef>
                <a:spcPts val="1000"/>
              </a:spcBef>
              <a:spcAft>
                <a:spcPts val="0"/>
              </a:spcAft>
              <a:buClr>
                <a:srgbClr val="000000"/>
              </a:buClr>
              <a:buSzPts val="1400"/>
              <a:buFont typeface="Arial"/>
              <a:buChar char="○"/>
            </a:pPr>
            <a:r>
              <a:rPr lang="en" sz="1400" b="1"/>
              <a:t>Why?  </a:t>
            </a:r>
            <a:r>
              <a:rPr lang="en" sz="1400"/>
              <a:t>Because </a:t>
            </a:r>
            <a:r>
              <a:rPr lang="en" sz="1400">
                <a:solidFill>
                  <a:schemeClr val="dk1"/>
                </a:solidFill>
              </a:rPr>
              <a:t>a screen reader is going to read out the full text of the URL letter by letter:  </a:t>
            </a:r>
            <a:endParaRPr sz="1400">
              <a:solidFill>
                <a:schemeClr val="dk1"/>
              </a:solidFill>
            </a:endParaRPr>
          </a:p>
          <a:p>
            <a:pPr marL="1371600" lvl="2" indent="-317500" algn="l" rtl="0">
              <a:spcBef>
                <a:spcPts val="1000"/>
              </a:spcBef>
              <a:spcAft>
                <a:spcPts val="0"/>
              </a:spcAft>
              <a:buClr>
                <a:srgbClr val="000000"/>
              </a:buClr>
              <a:buSzPts val="1400"/>
              <a:buFont typeface="Arial"/>
              <a:buAutoNum type="romanLcPeriod"/>
            </a:pPr>
            <a:r>
              <a:rPr lang="en" sz="1400">
                <a:solidFill>
                  <a:schemeClr val="dk1"/>
                </a:solidFill>
              </a:rPr>
              <a:t>h t t p s : / / s b c t c .i n s t r u c t u r e . c o m </a:t>
            </a:r>
            <a:endParaRPr sz="1400">
              <a:solidFill>
                <a:schemeClr val="dk1"/>
              </a:solidFill>
            </a:endParaRPr>
          </a:p>
          <a:p>
            <a:pPr marL="1371600" lvl="2" indent="-317500" algn="l" rtl="0">
              <a:spcBef>
                <a:spcPts val="1000"/>
              </a:spcBef>
              <a:spcAft>
                <a:spcPts val="0"/>
              </a:spcAft>
              <a:buClr>
                <a:srgbClr val="000000"/>
              </a:buClr>
              <a:buSzPts val="1400"/>
              <a:buFont typeface="Arial"/>
              <a:buAutoNum type="romanLcPeriod"/>
            </a:pPr>
            <a:r>
              <a:rPr lang="en" sz="1400">
                <a:solidFill>
                  <a:schemeClr val="dk1"/>
                </a:solidFill>
              </a:rPr>
              <a:t>and also because not formatting the URL as a true hyperlink prevents screen reading software from being able to navigate or skip through the content by URL. </a:t>
            </a:r>
            <a:endParaRPr sz="1400">
              <a:solidFill>
                <a:schemeClr val="dk1"/>
              </a:solidFill>
            </a:endParaRPr>
          </a:p>
          <a:p>
            <a:pPr marL="1371600" lvl="2" indent="-317500" algn="l" rtl="0">
              <a:spcBef>
                <a:spcPts val="1000"/>
              </a:spcBef>
              <a:spcAft>
                <a:spcPts val="0"/>
              </a:spcAft>
              <a:buClr>
                <a:srgbClr val="000000"/>
              </a:buClr>
              <a:buSzPts val="1400"/>
              <a:buFont typeface="Arial"/>
              <a:buAutoNum type="romanLcPeriod"/>
            </a:pPr>
            <a:r>
              <a:rPr lang="en" sz="1400">
                <a:solidFill>
                  <a:schemeClr val="dk1"/>
                </a:solidFill>
              </a:rPr>
              <a:t>It also prevents everyone from being able to click on the link.</a:t>
            </a:r>
            <a:endParaRPr sz="1400">
              <a:solidFill>
                <a:schemeClr val="dk1"/>
              </a:solidFill>
            </a:endParaRPr>
          </a:p>
          <a:p>
            <a:pPr marL="457200" lvl="0" indent="-317500" algn="l" rtl="0">
              <a:spcBef>
                <a:spcPts val="1000"/>
              </a:spcBef>
              <a:spcAft>
                <a:spcPts val="0"/>
              </a:spcAft>
              <a:buClr>
                <a:srgbClr val="000000"/>
              </a:buClr>
              <a:buSzPts val="1400"/>
              <a:buFont typeface="Arial"/>
              <a:buAutoNum type="arabicPeriod"/>
            </a:pPr>
            <a:r>
              <a:rPr lang="en" sz="1400"/>
              <a:t>We also wouldn’t want to create a hyperlink using the full-length URL as the hyperlinked text.  </a:t>
            </a:r>
            <a:endParaRPr sz="1400"/>
          </a:p>
          <a:p>
            <a:pPr marL="914400" lvl="1" indent="-317500" algn="l" rtl="0">
              <a:spcBef>
                <a:spcPts val="1000"/>
              </a:spcBef>
              <a:spcAft>
                <a:spcPts val="0"/>
              </a:spcAft>
              <a:buClr>
                <a:srgbClr val="000000"/>
              </a:buClr>
              <a:buSzPts val="1400"/>
              <a:buFont typeface="Arial"/>
              <a:buChar char="○"/>
            </a:pPr>
            <a:r>
              <a:rPr lang="en" sz="1400" b="1"/>
              <a:t>Why?  </a:t>
            </a:r>
            <a:r>
              <a:rPr lang="en" sz="1400"/>
              <a:t>Because it is cumbersome for readers. Again, screen reading software will read out the entire link letter by letter after identifying it as a link</a:t>
            </a:r>
            <a:endParaRPr sz="1400"/>
          </a:p>
          <a:p>
            <a:pPr marL="1371600" lvl="2" indent="-317500" algn="l" rtl="0">
              <a:spcBef>
                <a:spcPts val="1000"/>
              </a:spcBef>
              <a:spcAft>
                <a:spcPts val="0"/>
              </a:spcAft>
              <a:buClr>
                <a:srgbClr val="000000"/>
              </a:buClr>
              <a:buSzPts val="1400"/>
              <a:buFont typeface="Arial"/>
              <a:buAutoNum type="romanLcPeriod"/>
            </a:pPr>
            <a:r>
              <a:rPr lang="en" sz="1400">
                <a:solidFill>
                  <a:schemeClr val="dk1"/>
                </a:solidFill>
              </a:rPr>
              <a:t>[link] h t t p s : / / s b c t c .i n s t r u c t u r e . c o m </a:t>
            </a:r>
            <a:endParaRPr sz="1400">
              <a:solidFill>
                <a:schemeClr val="dk1"/>
              </a:solidFill>
            </a:endParaRPr>
          </a:p>
          <a:p>
            <a:pPr marL="1371600" lvl="2" indent="-317500" algn="l" rtl="0">
              <a:spcBef>
                <a:spcPts val="1000"/>
              </a:spcBef>
              <a:spcAft>
                <a:spcPts val="0"/>
              </a:spcAft>
              <a:buClr>
                <a:srgbClr val="000000"/>
              </a:buClr>
              <a:buSzPts val="1400"/>
              <a:buFont typeface="Arial"/>
              <a:buAutoNum type="romanLcPeriod"/>
            </a:pPr>
            <a:r>
              <a:rPr lang="en" sz="1400">
                <a:solidFill>
                  <a:schemeClr val="dk1"/>
                </a:solidFill>
              </a:rPr>
              <a:t>and for sighted readers, lengthy URLs create visual clutter and are not very nice to look at.</a:t>
            </a:r>
            <a:endParaRPr sz="1400"/>
          </a:p>
          <a:p>
            <a:pPr marL="914400" lvl="1" indent="-317500" algn="l" rtl="0">
              <a:spcBef>
                <a:spcPts val="1000"/>
              </a:spcBef>
              <a:spcAft>
                <a:spcPts val="0"/>
              </a:spcAft>
              <a:buClr>
                <a:srgbClr val="000000"/>
              </a:buClr>
              <a:buSzPts val="1400"/>
              <a:buFont typeface="Arial"/>
              <a:buChar char="○"/>
            </a:pPr>
            <a:r>
              <a:rPr lang="en" sz="1400" b="1"/>
              <a:t>When might you include a hyperlinked URL using it’s full text? </a:t>
            </a:r>
            <a:r>
              <a:rPr lang="en" sz="1400"/>
              <a:t>The most appropriate use for a full URL would be in a hard copy handout where someone might need to be able to retype the actual URL in order to access the resource. In this case, it is a good practice to use a URL shortening tool like Bit.ly to make your URLs easier to read and remember.</a:t>
            </a:r>
            <a:endParaRPr sz="1400"/>
          </a:p>
          <a:p>
            <a:pPr marL="457200" lvl="0" indent="-317500" algn="l" rtl="0">
              <a:spcBef>
                <a:spcPts val="1000"/>
              </a:spcBef>
              <a:spcAft>
                <a:spcPts val="0"/>
              </a:spcAft>
              <a:buClr>
                <a:srgbClr val="000000"/>
              </a:buClr>
              <a:buSzPts val="1400"/>
              <a:buFont typeface="Arial"/>
              <a:buAutoNum type="arabicPeriod"/>
            </a:pPr>
            <a:r>
              <a:rPr lang="en" sz="1400"/>
              <a:t>The last thing to avoid is hyperlinking generic phrases like “Click here” that lack context or meaning.</a:t>
            </a:r>
            <a:endParaRPr sz="1400"/>
          </a:p>
          <a:p>
            <a:pPr marL="914400" lvl="1" indent="-317500" algn="l" rtl="0">
              <a:spcBef>
                <a:spcPts val="1000"/>
              </a:spcBef>
              <a:spcAft>
                <a:spcPts val="0"/>
              </a:spcAft>
              <a:buClr>
                <a:srgbClr val="000000"/>
              </a:buClr>
              <a:buSzPts val="1400"/>
              <a:buFont typeface="Arial"/>
              <a:buChar char="○"/>
            </a:pPr>
            <a:r>
              <a:rPr lang="en" sz="1400" b="1">
                <a:solidFill>
                  <a:schemeClr val="dk1"/>
                </a:solidFill>
              </a:rPr>
              <a:t>Why?</a:t>
            </a:r>
            <a:r>
              <a:rPr lang="en" sz="1400">
                <a:solidFill>
                  <a:schemeClr val="dk1"/>
                </a:solidFill>
              </a:rPr>
              <a:t> Screen reading software will say [link] “Click here” but give no information about where the URL goes, when skimming through content and repeatedly hearing [link] “Click here”, [link] “Click here”, [link] “Click here” isn’t very helpful.</a:t>
            </a:r>
            <a:endParaRPr sz="1400">
              <a:solidFill>
                <a:schemeClr val="dk1"/>
              </a:solidFill>
            </a:endParaRPr>
          </a:p>
          <a:p>
            <a:pPr marL="914400" lvl="1" indent="-317500" algn="l" rtl="0">
              <a:lnSpc>
                <a:spcPct val="115000"/>
              </a:lnSpc>
              <a:spcBef>
                <a:spcPts val="1000"/>
              </a:spcBef>
              <a:spcAft>
                <a:spcPts val="0"/>
              </a:spcAft>
              <a:buClr>
                <a:schemeClr val="dk1"/>
              </a:buClr>
              <a:buSzPts val="1400"/>
              <a:buFont typeface="Arial"/>
              <a:buChar char="○"/>
            </a:pPr>
            <a:r>
              <a:rPr lang="en" sz="1400">
                <a:solidFill>
                  <a:schemeClr val="dk1"/>
                </a:solidFill>
              </a:rPr>
              <a:t>A quick way to check if your hyperlinks are descriptive enough is to read through them to ensure that they make sense and provide sufficient detail when read out of context.</a:t>
            </a:r>
            <a:endParaRPr sz="1400">
              <a:solidFill>
                <a:schemeClr val="dk1"/>
              </a:solidFill>
            </a:endParaRPr>
          </a:p>
          <a:p>
            <a:pPr marL="457200" lvl="0" indent="-317500" algn="l" rtl="0">
              <a:lnSpc>
                <a:spcPct val="115000"/>
              </a:lnSpc>
              <a:spcBef>
                <a:spcPts val="1000"/>
              </a:spcBef>
              <a:spcAft>
                <a:spcPts val="0"/>
              </a:spcAft>
              <a:buClr>
                <a:schemeClr val="dk1"/>
              </a:buClr>
              <a:buSzPts val="1400"/>
              <a:buFont typeface="Roboto"/>
              <a:buAutoNum type="arabicPeriod"/>
            </a:pPr>
            <a:r>
              <a:rPr lang="en" sz="1400">
                <a:solidFill>
                  <a:schemeClr val="dk1"/>
                </a:solidFill>
              </a:rPr>
              <a:t>So, what is the most helpful way to direct your readers to a specific online resource?</a:t>
            </a:r>
            <a:endParaRPr sz="1400">
              <a:solidFill>
                <a:schemeClr val="dk1"/>
              </a:solidFill>
            </a:endParaRPr>
          </a:p>
          <a:p>
            <a:pPr marL="914400" lvl="1" indent="-317500" algn="l" rtl="0">
              <a:lnSpc>
                <a:spcPct val="115000"/>
              </a:lnSpc>
              <a:spcBef>
                <a:spcPts val="1000"/>
              </a:spcBef>
              <a:spcAft>
                <a:spcPts val="0"/>
              </a:spcAft>
              <a:buClr>
                <a:schemeClr val="dk1"/>
              </a:buClr>
              <a:buSzPts val="1400"/>
              <a:buFont typeface="Roboto"/>
              <a:buChar char="○"/>
            </a:pPr>
            <a:r>
              <a:rPr lang="en" sz="1400" b="1">
                <a:solidFill>
                  <a:schemeClr val="dk1"/>
                </a:solidFill>
              </a:rPr>
              <a:t>Answer:</a:t>
            </a:r>
            <a:r>
              <a:rPr lang="en" sz="1400">
                <a:solidFill>
                  <a:schemeClr val="dk1"/>
                </a:solidFill>
              </a:rPr>
              <a:t> Hyperlinks that are embedded directly into meaningful and contextualized text describing where the link takes you will provide non-sighted and sighted readers with the most information.</a:t>
            </a:r>
            <a:endParaRPr sz="1400">
              <a:solidFill>
                <a:schemeClr val="dk1"/>
              </a:solidFill>
            </a:endParaRPr>
          </a:p>
          <a:p>
            <a:pPr marL="914400" lvl="1" indent="-317500" algn="l" rtl="0">
              <a:lnSpc>
                <a:spcPct val="115000"/>
              </a:lnSpc>
              <a:spcBef>
                <a:spcPts val="1000"/>
              </a:spcBef>
              <a:spcAft>
                <a:spcPts val="0"/>
              </a:spcAft>
              <a:buClr>
                <a:schemeClr val="dk1"/>
              </a:buClr>
              <a:buSzPts val="1400"/>
              <a:buFont typeface="Roboto"/>
              <a:buChar char="○"/>
            </a:pPr>
            <a:r>
              <a:rPr lang="en" sz="1400">
                <a:solidFill>
                  <a:schemeClr val="dk1"/>
                </a:solidFill>
              </a:rPr>
              <a:t>In this example, a good way to direct readers to the SBCTC Library of Accessibility Resources, would be to hyperlink that text within the sentence.  Doing it this way tells readers exactly what the resource is, where the link will go, and makes it easier to find.</a:t>
            </a:r>
            <a:endParaRPr sz="1400">
              <a:solidFill>
                <a:schemeClr val="dk1"/>
              </a:solidFill>
            </a:endParaRPr>
          </a:p>
          <a:p>
            <a:pPr marL="1371600" lvl="2" indent="-304800" algn="l" rtl="0">
              <a:spcBef>
                <a:spcPts val="1000"/>
              </a:spcBef>
              <a:spcAft>
                <a:spcPts val="0"/>
              </a:spcAft>
              <a:buClr>
                <a:schemeClr val="dk1"/>
              </a:buClr>
              <a:buSzPts val="1200"/>
              <a:buFont typeface="Roboto"/>
              <a:buAutoNum type="romanLcPeriod"/>
            </a:pPr>
            <a:r>
              <a:rPr lang="en" sz="1400">
                <a:solidFill>
                  <a:schemeClr val="dk1"/>
                </a:solidFill>
                <a:latin typeface="Roboto"/>
                <a:ea typeface="Roboto"/>
                <a:cs typeface="Roboto"/>
                <a:sym typeface="Roboto"/>
              </a:rPr>
              <a:t>Visit </a:t>
            </a:r>
            <a:r>
              <a:rPr lang="en" sz="1400" b="1" u="sng">
                <a:solidFill>
                  <a:srgbClr val="3466DD"/>
                </a:solidFill>
                <a:latin typeface="Roboto"/>
                <a:ea typeface="Roboto"/>
                <a:cs typeface="Roboto"/>
                <a:sym typeface="Roboto"/>
                <a:hlinkClick r:id="rId3">
                  <a:extLst>
                    <a:ext uri="{A12FA001-AC4F-418D-AE19-62706E023703}">
                      <ahyp:hlinkClr xmlns:ahyp="http://schemas.microsoft.com/office/drawing/2018/hyperlinkcolor" val="tx"/>
                    </a:ext>
                  </a:extLst>
                </a:hlinkClick>
              </a:rPr>
              <a:t>SBCTC’s Library of Accessibility Resources</a:t>
            </a:r>
            <a:r>
              <a:rPr lang="en" sz="1400">
                <a:solidFill>
                  <a:schemeClr val="dk1"/>
                </a:solidFill>
                <a:latin typeface="Roboto"/>
                <a:ea typeface="Roboto"/>
                <a:cs typeface="Roboto"/>
                <a:sym typeface="Roboto"/>
              </a:rPr>
              <a:t> to learn more about descriptive hyperlinks.</a:t>
            </a:r>
            <a:endParaRPr sz="1200">
              <a:solidFill>
                <a:schemeClr val="dk1"/>
              </a:solidFill>
            </a:endParaRPr>
          </a:p>
          <a:p>
            <a:pPr marL="914400" lvl="1" indent="-317500" algn="l" rtl="0">
              <a:lnSpc>
                <a:spcPct val="115000"/>
              </a:lnSpc>
              <a:spcBef>
                <a:spcPts val="1600"/>
              </a:spcBef>
              <a:spcAft>
                <a:spcPts val="0"/>
              </a:spcAft>
              <a:buClr>
                <a:schemeClr val="dk1"/>
              </a:buClr>
              <a:buSzPts val="1400"/>
              <a:buFont typeface="Roboto"/>
              <a:buChar char="○"/>
            </a:pPr>
            <a:r>
              <a:rPr lang="en" sz="1400">
                <a:solidFill>
                  <a:schemeClr val="dk1"/>
                </a:solidFill>
              </a:rPr>
              <a:t>Bonus Tip: Link text is typically auto-formatted in a different color. I like to bold my links so they have more contrast against the color of my page.</a:t>
            </a:r>
            <a:r>
              <a:rPr lang="en" sz="1800">
                <a:solidFill>
                  <a:schemeClr val="lt1"/>
                </a:solidFill>
                <a:latin typeface="Roboto"/>
                <a:ea typeface="Roboto"/>
                <a:cs typeface="Roboto"/>
                <a:sym typeface="Roboto"/>
              </a:rPr>
              <a:t>Avoid hyperlinking generic phrases like “Click here” that lack context or meaning.Avoid hyperlinking generic phrases like “Click here” that lack context or meaning.</a:t>
            </a:r>
            <a:endParaRPr/>
          </a:p>
          <a:p>
            <a:pPr marL="0" lvl="0" indent="0" algn="l" rtl="0">
              <a:spcBef>
                <a:spcPts val="1000"/>
              </a:spcBef>
              <a:spcAft>
                <a:spcPts val="0"/>
              </a:spcAft>
              <a:buNone/>
            </a:pPr>
            <a:endParaRPr/>
          </a:p>
          <a:p>
            <a:pPr marL="457200" lvl="0" indent="-342900" algn="l" rtl="0">
              <a:lnSpc>
                <a:spcPct val="115000"/>
              </a:lnSpc>
              <a:spcBef>
                <a:spcPts val="0"/>
              </a:spcBef>
              <a:spcAft>
                <a:spcPts val="1000"/>
              </a:spcAft>
              <a:buClr>
                <a:schemeClr val="lt1"/>
              </a:buClr>
              <a:buSzPts val="1800"/>
              <a:buFont typeface="Roboto"/>
              <a:buAutoNum type="arabicPeriod"/>
            </a:pPr>
            <a:r>
              <a:rPr lang="en" sz="1800">
                <a:solidFill>
                  <a:schemeClr val="lt1"/>
                </a:solidFill>
                <a:latin typeface="Roboto"/>
                <a:ea typeface="Roboto"/>
                <a:cs typeface="Roboto"/>
                <a:sym typeface="Roboto"/>
              </a:rPr>
              <a:t>Avoid hyperlinking generic phrases like “Click here” that lack context or meaning.</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0d0e77933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0d0e77933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Monica</a:t>
            </a:r>
            <a:endParaRPr>
              <a:latin typeface="Cambria"/>
              <a:ea typeface="Cambria"/>
              <a:cs typeface="Cambria"/>
              <a:sym typeface="Cambria"/>
            </a:endParaRPr>
          </a:p>
          <a:p>
            <a:pPr marL="0" lvl="0" indent="0" algn="l" rtl="0">
              <a:spcBef>
                <a:spcPts val="0"/>
              </a:spcBef>
              <a:spcAft>
                <a:spcPts val="0"/>
              </a:spcAft>
              <a:buNone/>
            </a:pPr>
            <a:endParaRPr>
              <a:latin typeface="Cambria"/>
              <a:ea typeface="Cambria"/>
              <a:cs typeface="Cambria"/>
              <a:sym typeface="Cambria"/>
            </a:endParaRPr>
          </a:p>
          <a:p>
            <a:pPr marL="0" lvl="0" indent="0" algn="l" rtl="0">
              <a:spcBef>
                <a:spcPts val="0"/>
              </a:spcBef>
              <a:spcAft>
                <a:spcPts val="0"/>
              </a:spcAft>
              <a:buNone/>
            </a:pPr>
            <a:r>
              <a:rPr lang="en">
                <a:latin typeface="Cambria"/>
                <a:ea typeface="Cambria"/>
                <a:cs typeface="Cambria"/>
                <a:sym typeface="Cambria"/>
              </a:rPr>
              <a:t>There are two main types of lists. The first is an ordered list, which is a numeric list, and the second type is an unordered list, which uses bullets or another symbol from the built-in list designs.</a:t>
            </a:r>
            <a:endParaRPr>
              <a:latin typeface="Cambria"/>
              <a:ea typeface="Cambria"/>
              <a:cs typeface="Cambria"/>
              <a:sym typeface="Cambria"/>
            </a:endParaRPr>
          </a:p>
          <a:p>
            <a:pPr marL="0" lvl="0" indent="0" algn="l" rtl="0">
              <a:spcBef>
                <a:spcPts val="0"/>
              </a:spcBef>
              <a:spcAft>
                <a:spcPts val="0"/>
              </a:spcAft>
              <a:buNone/>
            </a:pPr>
            <a:endParaRPr>
              <a:latin typeface="Cambria"/>
              <a:ea typeface="Cambria"/>
              <a:cs typeface="Cambria"/>
              <a:sym typeface="Cambria"/>
            </a:endParaRPr>
          </a:p>
          <a:p>
            <a:pPr marL="0" lvl="0" indent="0" algn="l" rtl="0">
              <a:lnSpc>
                <a:spcPct val="115000"/>
              </a:lnSpc>
              <a:spcBef>
                <a:spcPts val="0"/>
              </a:spcBef>
              <a:spcAft>
                <a:spcPts val="1000"/>
              </a:spcAft>
              <a:buClr>
                <a:schemeClr val="dk1"/>
              </a:buClr>
              <a:buSzPts val="1100"/>
              <a:buFont typeface="Arial"/>
              <a:buNone/>
            </a:pPr>
            <a:r>
              <a:rPr lang="en" sz="1200">
                <a:solidFill>
                  <a:schemeClr val="dk1"/>
                </a:solidFill>
                <a:latin typeface="Cambria"/>
                <a:ea typeface="Cambria"/>
                <a:cs typeface="Cambria"/>
                <a:sym typeface="Cambria"/>
              </a:rPr>
              <a:t>Use bulleted or numbered lists by using the built in formatting tools (not by typing the numbers or dashes yourself). Using the list formatting tool allows a screen reader to determine the length of the list and the reader can understand how the content is organized and how many items are on the list. When you click on what appears to be a list, the list icon in the design tab should be selected. If it’s not, then the “list” has not been formatted as a list. </a:t>
            </a:r>
            <a:endParaRPr>
              <a:latin typeface="Cambria"/>
              <a:ea typeface="Cambria"/>
              <a:cs typeface="Cambria"/>
              <a:sym typeface="Cambri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0d0e77933d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0d0e77933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a:latin typeface="Roboto"/>
                <a:ea typeface="Roboto"/>
                <a:cs typeface="Roboto"/>
                <a:sym typeface="Roboto"/>
              </a:rPr>
              <a:t>Alissa</a:t>
            </a:r>
            <a:endParaRPr sz="1400">
              <a:latin typeface="Roboto"/>
              <a:ea typeface="Roboto"/>
              <a:cs typeface="Roboto"/>
              <a:sym typeface="Roboto"/>
            </a:endParaRPr>
          </a:p>
          <a:p>
            <a:pPr marL="457200" lvl="0" indent="-317500" algn="l" rtl="0">
              <a:lnSpc>
                <a:spcPct val="115000"/>
              </a:lnSpc>
              <a:spcBef>
                <a:spcPts val="1200"/>
              </a:spcBef>
              <a:spcAft>
                <a:spcPts val="0"/>
              </a:spcAft>
              <a:buClr>
                <a:schemeClr val="dk1"/>
              </a:buClr>
              <a:buSzPts val="1400"/>
              <a:buFont typeface="Roboto"/>
              <a:buChar char="●"/>
            </a:pPr>
            <a:r>
              <a:rPr lang="en" sz="1400" b="1">
                <a:solidFill>
                  <a:schemeClr val="dk1"/>
                </a:solidFill>
                <a:latin typeface="Roboto"/>
                <a:ea typeface="Roboto"/>
                <a:cs typeface="Roboto"/>
                <a:sym typeface="Roboto"/>
              </a:rPr>
              <a:t>Font Size, Style &amp; Color: </a:t>
            </a:r>
            <a:r>
              <a:rPr lang="en" sz="1400">
                <a:solidFill>
                  <a:schemeClr val="dk1"/>
                </a:solidFill>
                <a:latin typeface="Roboto"/>
                <a:ea typeface="Roboto"/>
                <a:cs typeface="Roboto"/>
                <a:sym typeface="Roboto"/>
              </a:rPr>
              <a:t>Choosing which font size, font style, and font color to use is an important decision when creating content.</a:t>
            </a:r>
            <a:endParaRPr sz="1400">
              <a:solidFill>
                <a:schemeClr val="dk1"/>
              </a:solidFill>
              <a:latin typeface="Roboto"/>
              <a:ea typeface="Roboto"/>
              <a:cs typeface="Roboto"/>
              <a:sym typeface="Roboto"/>
            </a:endParaRPr>
          </a:p>
          <a:p>
            <a:pPr marL="914400" lvl="1" indent="-317500" algn="l" rtl="0">
              <a:lnSpc>
                <a:spcPct val="115000"/>
              </a:lnSpc>
              <a:spcBef>
                <a:spcPts val="1200"/>
              </a:spcBef>
              <a:spcAft>
                <a:spcPts val="0"/>
              </a:spcAft>
              <a:buClr>
                <a:schemeClr val="dk1"/>
              </a:buClr>
              <a:buSzPts val="1400"/>
              <a:buFont typeface="Roboto"/>
              <a:buChar char="○"/>
            </a:pPr>
            <a:r>
              <a:rPr lang="en" sz="1400">
                <a:solidFill>
                  <a:schemeClr val="dk1"/>
                </a:solidFill>
                <a:latin typeface="Roboto"/>
                <a:ea typeface="Roboto"/>
                <a:cs typeface="Roboto"/>
                <a:sym typeface="Roboto"/>
              </a:rPr>
              <a:t>Generally speaking, the smaller the text size, the more complex the text style, and the lower the contrast the text has against the background, the more difficult your content will be to read. </a:t>
            </a:r>
            <a:endParaRPr sz="1400">
              <a:solidFill>
                <a:schemeClr val="dk1"/>
              </a:solidFill>
              <a:latin typeface="Roboto"/>
              <a:ea typeface="Roboto"/>
              <a:cs typeface="Roboto"/>
              <a:sym typeface="Roboto"/>
            </a:endParaRPr>
          </a:p>
          <a:p>
            <a:pPr marL="457200" lvl="0" indent="-317500" algn="l" rtl="0">
              <a:lnSpc>
                <a:spcPct val="115000"/>
              </a:lnSpc>
              <a:spcBef>
                <a:spcPts val="1200"/>
              </a:spcBef>
              <a:spcAft>
                <a:spcPts val="1000"/>
              </a:spcAft>
              <a:buClr>
                <a:schemeClr val="dk1"/>
              </a:buClr>
              <a:buSzPts val="1400"/>
              <a:buFont typeface="Roboto"/>
              <a:buChar char="●"/>
            </a:pPr>
            <a:r>
              <a:rPr lang="en" sz="1400" b="1">
                <a:solidFill>
                  <a:schemeClr val="dk1"/>
                </a:solidFill>
                <a:latin typeface="Roboto"/>
                <a:ea typeface="Roboto"/>
                <a:cs typeface="Roboto"/>
                <a:sym typeface="Roboto"/>
              </a:rPr>
              <a:t>Real Text:</a:t>
            </a:r>
            <a:r>
              <a:rPr lang="en" sz="1400">
                <a:solidFill>
                  <a:schemeClr val="dk1"/>
                </a:solidFill>
                <a:latin typeface="Roboto"/>
                <a:ea typeface="Roboto"/>
                <a:cs typeface="Roboto"/>
                <a:sym typeface="Roboto"/>
              </a:rPr>
              <a:t> All text contained in your content should be real/readable text, meaning that it is not a scanned image of text.</a:t>
            </a:r>
            <a:endParaRPr sz="1400">
              <a:solidFill>
                <a:schemeClr val="dk1"/>
              </a:solidFill>
              <a:latin typeface="Roboto"/>
              <a:ea typeface="Roboto"/>
              <a:cs typeface="Roboto"/>
              <a:sym typeface="Robo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0d0e77933d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0d0e77933d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Alissa</a:t>
            </a:r>
            <a:endParaRPr sz="1400"/>
          </a:p>
          <a:p>
            <a:pPr marL="0" lvl="0" indent="0" algn="l" rtl="0">
              <a:spcBef>
                <a:spcPts val="0"/>
              </a:spcBef>
              <a:spcAft>
                <a:spcPts val="0"/>
              </a:spcAft>
              <a:buNone/>
            </a:pPr>
            <a:endParaRPr sz="1400"/>
          </a:p>
          <a:p>
            <a:pPr marL="457200" lvl="0" indent="-317500" algn="l" rtl="0">
              <a:lnSpc>
                <a:spcPct val="115000"/>
              </a:lnSpc>
              <a:spcBef>
                <a:spcPts val="0"/>
              </a:spcBef>
              <a:spcAft>
                <a:spcPts val="0"/>
              </a:spcAft>
              <a:buClr>
                <a:schemeClr val="dk1"/>
              </a:buClr>
              <a:buSzPts val="1400"/>
              <a:buFont typeface="Roboto"/>
              <a:buChar char="●"/>
            </a:pPr>
            <a:r>
              <a:rPr lang="en" sz="1400" b="1">
                <a:solidFill>
                  <a:schemeClr val="dk1"/>
                </a:solidFill>
                <a:latin typeface="Roboto"/>
                <a:ea typeface="Roboto"/>
                <a:cs typeface="Roboto"/>
                <a:sym typeface="Roboto"/>
              </a:rPr>
              <a:t>Font Size: </a:t>
            </a:r>
            <a:r>
              <a:rPr lang="en" sz="1400">
                <a:solidFill>
                  <a:schemeClr val="dk1"/>
                </a:solidFill>
                <a:latin typeface="Roboto"/>
                <a:ea typeface="Roboto"/>
                <a:cs typeface="Roboto"/>
                <a:sym typeface="Roboto"/>
              </a:rPr>
              <a:t>refers to how large the characters display on a screen or printed page and is measured in points</a:t>
            </a:r>
            <a:endParaRPr sz="1400">
              <a:solidFill>
                <a:schemeClr val="dk1"/>
              </a:solidFill>
              <a:latin typeface="Roboto"/>
              <a:ea typeface="Roboto"/>
              <a:cs typeface="Roboto"/>
              <a:sym typeface="Roboto"/>
            </a:endParaRPr>
          </a:p>
          <a:p>
            <a:pPr marL="914400" lvl="1" indent="-317500" algn="l" rtl="0">
              <a:lnSpc>
                <a:spcPct val="115000"/>
              </a:lnSpc>
              <a:spcBef>
                <a:spcPts val="1200"/>
              </a:spcBef>
              <a:spcAft>
                <a:spcPts val="0"/>
              </a:spcAft>
              <a:buClr>
                <a:schemeClr val="dk1"/>
              </a:buClr>
              <a:buSzPts val="1400"/>
              <a:buFont typeface="Roboto"/>
              <a:buChar char="○"/>
            </a:pPr>
            <a:r>
              <a:rPr lang="en" sz="1400">
                <a:solidFill>
                  <a:schemeClr val="dk1"/>
                </a:solidFill>
                <a:latin typeface="Roboto"/>
                <a:ea typeface="Roboto"/>
                <a:cs typeface="Roboto"/>
                <a:sym typeface="Roboto"/>
              </a:rPr>
              <a:t>For example: 12 pt., 14 pt., 16 pt.</a:t>
            </a:r>
            <a:endParaRPr sz="1400">
              <a:solidFill>
                <a:schemeClr val="dk1"/>
              </a:solidFill>
              <a:latin typeface="Roboto"/>
              <a:ea typeface="Roboto"/>
              <a:cs typeface="Roboto"/>
              <a:sym typeface="Roboto"/>
            </a:endParaRPr>
          </a:p>
          <a:p>
            <a:pPr marL="914400" lvl="1" indent="-317500" algn="l" rtl="0">
              <a:lnSpc>
                <a:spcPct val="115000"/>
              </a:lnSpc>
              <a:spcBef>
                <a:spcPts val="1000"/>
              </a:spcBef>
              <a:spcAft>
                <a:spcPts val="0"/>
              </a:spcAft>
              <a:buClr>
                <a:schemeClr val="dk1"/>
              </a:buClr>
              <a:buSzPts val="1400"/>
              <a:buFont typeface="Roboto"/>
              <a:buChar char="○"/>
            </a:pPr>
            <a:r>
              <a:rPr lang="en" sz="1400">
                <a:solidFill>
                  <a:schemeClr val="dk1"/>
                </a:solidFill>
                <a:latin typeface="Roboto"/>
                <a:ea typeface="Roboto"/>
                <a:cs typeface="Roboto"/>
                <a:sym typeface="Roboto"/>
              </a:rPr>
              <a:t>12 pt. is a good starting font size, but 14 pt. is even better.</a:t>
            </a:r>
            <a:endParaRPr sz="1400">
              <a:solidFill>
                <a:schemeClr val="dk1"/>
              </a:solidFill>
              <a:latin typeface="Roboto"/>
              <a:ea typeface="Roboto"/>
              <a:cs typeface="Roboto"/>
              <a:sym typeface="Roboto"/>
            </a:endParaRPr>
          </a:p>
          <a:p>
            <a:pPr marL="457200" lvl="0" indent="-317500" algn="l" rtl="0">
              <a:lnSpc>
                <a:spcPct val="115000"/>
              </a:lnSpc>
              <a:spcBef>
                <a:spcPts val="1000"/>
              </a:spcBef>
              <a:spcAft>
                <a:spcPts val="0"/>
              </a:spcAft>
              <a:buClr>
                <a:schemeClr val="dk1"/>
              </a:buClr>
              <a:buSzPts val="1400"/>
              <a:buFont typeface="Roboto"/>
              <a:buChar char="●"/>
            </a:pPr>
            <a:r>
              <a:rPr lang="en" sz="1400" b="1">
                <a:solidFill>
                  <a:schemeClr val="dk1"/>
                </a:solidFill>
                <a:latin typeface="Roboto"/>
                <a:ea typeface="Roboto"/>
                <a:cs typeface="Roboto"/>
                <a:sym typeface="Roboto"/>
              </a:rPr>
              <a:t>Font Style:</a:t>
            </a:r>
            <a:r>
              <a:rPr lang="en" sz="1400">
                <a:solidFill>
                  <a:schemeClr val="dk1"/>
                </a:solidFill>
                <a:latin typeface="Roboto"/>
                <a:ea typeface="Roboto"/>
                <a:cs typeface="Roboto"/>
                <a:sym typeface="Roboto"/>
              </a:rPr>
              <a:t> refers to the design of the font and is referred to by name</a:t>
            </a:r>
            <a:endParaRPr sz="1400">
              <a:solidFill>
                <a:schemeClr val="dk1"/>
              </a:solidFill>
              <a:latin typeface="Roboto"/>
              <a:ea typeface="Roboto"/>
              <a:cs typeface="Roboto"/>
              <a:sym typeface="Roboto"/>
            </a:endParaRPr>
          </a:p>
          <a:p>
            <a:pPr marL="914400" lvl="1" indent="-317500" algn="l" rtl="0">
              <a:lnSpc>
                <a:spcPct val="115000"/>
              </a:lnSpc>
              <a:spcBef>
                <a:spcPts val="1000"/>
              </a:spcBef>
              <a:spcAft>
                <a:spcPts val="0"/>
              </a:spcAft>
              <a:buClr>
                <a:schemeClr val="dk1"/>
              </a:buClr>
              <a:buSzPts val="1400"/>
              <a:buFont typeface="Roboto"/>
              <a:buChar char="○"/>
            </a:pPr>
            <a:r>
              <a:rPr lang="en" sz="1400">
                <a:solidFill>
                  <a:schemeClr val="dk1"/>
                </a:solidFill>
                <a:latin typeface="Roboto"/>
                <a:ea typeface="Roboto"/>
                <a:cs typeface="Roboto"/>
                <a:sym typeface="Roboto"/>
              </a:rPr>
              <a:t>For example: Ariel, Calibri, Helvetica</a:t>
            </a:r>
            <a:endParaRPr sz="1400">
              <a:solidFill>
                <a:schemeClr val="dk1"/>
              </a:solidFill>
              <a:latin typeface="Roboto"/>
              <a:ea typeface="Roboto"/>
              <a:cs typeface="Roboto"/>
              <a:sym typeface="Roboto"/>
            </a:endParaRPr>
          </a:p>
          <a:p>
            <a:pPr marL="914400" lvl="1" indent="-317500" algn="l" rtl="0">
              <a:lnSpc>
                <a:spcPct val="115000"/>
              </a:lnSpc>
              <a:spcBef>
                <a:spcPts val="1000"/>
              </a:spcBef>
              <a:spcAft>
                <a:spcPts val="0"/>
              </a:spcAft>
              <a:buClr>
                <a:schemeClr val="dk1"/>
              </a:buClr>
              <a:buSzPts val="1400"/>
              <a:buFont typeface="Roboto"/>
              <a:buChar char="○"/>
            </a:pPr>
            <a:r>
              <a:rPr lang="en" sz="1400">
                <a:solidFill>
                  <a:schemeClr val="dk1"/>
                </a:solidFill>
                <a:latin typeface="Roboto"/>
                <a:ea typeface="Roboto"/>
                <a:cs typeface="Roboto"/>
                <a:sym typeface="Roboto"/>
              </a:rPr>
              <a:t>There is no agreed upon single “best” font style for every situation, but using a simple sans serif style font is typically a good choice.</a:t>
            </a:r>
            <a:endParaRPr sz="1400">
              <a:solidFill>
                <a:schemeClr val="dk1"/>
              </a:solidFill>
              <a:latin typeface="Times New Roman"/>
              <a:ea typeface="Times New Roman"/>
              <a:cs typeface="Times New Roman"/>
              <a:sym typeface="Times New Roman"/>
            </a:endParaRPr>
          </a:p>
          <a:p>
            <a:pPr marL="914400" lvl="1" indent="-317500" algn="l" rtl="0">
              <a:lnSpc>
                <a:spcPct val="115000"/>
              </a:lnSpc>
              <a:spcBef>
                <a:spcPts val="1000"/>
              </a:spcBef>
              <a:spcAft>
                <a:spcPts val="0"/>
              </a:spcAft>
              <a:buClr>
                <a:schemeClr val="dk1"/>
              </a:buClr>
              <a:buSzPts val="1400"/>
              <a:buFont typeface="Roboto"/>
              <a:buChar char="○"/>
            </a:pPr>
            <a:r>
              <a:rPr lang="en" sz="1400">
                <a:solidFill>
                  <a:schemeClr val="dk1"/>
                </a:solidFill>
                <a:latin typeface="Roboto"/>
                <a:ea typeface="Roboto"/>
                <a:cs typeface="Roboto"/>
                <a:sym typeface="Roboto"/>
              </a:rPr>
              <a:t>I think of san serif as meaning “without feet”.</a:t>
            </a:r>
            <a:endParaRPr sz="1400">
              <a:solidFill>
                <a:schemeClr val="dk1"/>
              </a:solidFill>
              <a:latin typeface="Roboto"/>
              <a:ea typeface="Roboto"/>
              <a:cs typeface="Roboto"/>
              <a:sym typeface="Roboto"/>
            </a:endParaRPr>
          </a:p>
          <a:p>
            <a:pPr marL="914400" lvl="1" indent="-317500" algn="l" rtl="0">
              <a:lnSpc>
                <a:spcPct val="115000"/>
              </a:lnSpc>
              <a:spcBef>
                <a:spcPts val="1000"/>
              </a:spcBef>
              <a:spcAft>
                <a:spcPts val="0"/>
              </a:spcAft>
              <a:buClr>
                <a:schemeClr val="dk1"/>
              </a:buClr>
              <a:buSzPts val="1400"/>
              <a:buFont typeface="Roboto"/>
              <a:buChar char="○"/>
            </a:pPr>
            <a:r>
              <a:rPr lang="en" sz="1400">
                <a:solidFill>
                  <a:schemeClr val="dk1"/>
                </a:solidFill>
                <a:latin typeface="Roboto"/>
                <a:ea typeface="Roboto"/>
                <a:cs typeface="Roboto"/>
                <a:sym typeface="Roboto"/>
              </a:rPr>
              <a:t>Fancy font styles that have a lot of decoration or that deviate from standard character styles are difficult to read at length, especially for those who may have dyslexia, who may be new language learners, or who may have difficulty processing patterns. Whenever possible it is a good idea to avoid using overly decorative and cursive fonts, combining multiple font styles, and typing long phrases in all caps. Fonts that have too much space between characters and words or that are squished together can also be challenging to read.</a:t>
            </a:r>
            <a:endParaRPr sz="1400">
              <a:solidFill>
                <a:schemeClr val="dk1"/>
              </a:solidFill>
              <a:latin typeface="Roboto"/>
              <a:ea typeface="Roboto"/>
              <a:cs typeface="Roboto"/>
              <a:sym typeface="Roboto"/>
            </a:endParaRPr>
          </a:p>
          <a:p>
            <a:pPr marL="457200" lvl="0" indent="-317500" algn="l" rtl="0">
              <a:lnSpc>
                <a:spcPct val="115000"/>
              </a:lnSpc>
              <a:spcBef>
                <a:spcPts val="1200"/>
              </a:spcBef>
              <a:spcAft>
                <a:spcPts val="0"/>
              </a:spcAft>
              <a:buClr>
                <a:schemeClr val="dk1"/>
              </a:buClr>
              <a:buSzPts val="1400"/>
              <a:buFont typeface="Roboto"/>
              <a:buChar char="●"/>
            </a:pPr>
            <a:r>
              <a:rPr lang="en" sz="1400" b="1">
                <a:solidFill>
                  <a:schemeClr val="dk1"/>
                </a:solidFill>
                <a:latin typeface="Roboto"/>
                <a:ea typeface="Roboto"/>
                <a:cs typeface="Roboto"/>
                <a:sym typeface="Roboto"/>
              </a:rPr>
              <a:t>Font Color:</a:t>
            </a:r>
            <a:r>
              <a:rPr lang="en" sz="1400">
                <a:solidFill>
                  <a:schemeClr val="dk1"/>
                </a:solidFill>
                <a:latin typeface="Roboto"/>
                <a:ea typeface="Roboto"/>
                <a:cs typeface="Roboto"/>
                <a:sym typeface="Roboto"/>
              </a:rPr>
              <a:t> refers to the </a:t>
            </a:r>
            <a:r>
              <a:rPr lang="en" sz="1400">
                <a:solidFill>
                  <a:schemeClr val="dk1"/>
                </a:solidFill>
                <a:highlight>
                  <a:srgbClr val="FFFFFF"/>
                </a:highlight>
                <a:latin typeface="Roboto"/>
                <a:ea typeface="Roboto"/>
                <a:cs typeface="Roboto"/>
                <a:sym typeface="Roboto"/>
              </a:rPr>
              <a:t>hue, lightness, and saturation of the text and is typically represented by a color name, hex code, or an RGB number combination</a:t>
            </a:r>
            <a:endParaRPr sz="1400">
              <a:solidFill>
                <a:schemeClr val="dk1"/>
              </a:solidFill>
              <a:latin typeface="Roboto"/>
              <a:ea typeface="Roboto"/>
              <a:cs typeface="Roboto"/>
              <a:sym typeface="Roboto"/>
            </a:endParaRPr>
          </a:p>
          <a:p>
            <a:pPr marL="914400" lvl="1" indent="-317500" algn="l" rtl="0">
              <a:lnSpc>
                <a:spcPct val="115000"/>
              </a:lnSpc>
              <a:spcBef>
                <a:spcPts val="1200"/>
              </a:spcBef>
              <a:spcAft>
                <a:spcPts val="0"/>
              </a:spcAft>
              <a:buClr>
                <a:schemeClr val="dk1"/>
              </a:buClr>
              <a:buSzPts val="1400"/>
              <a:buFont typeface="Roboto"/>
              <a:buChar char="○"/>
            </a:pPr>
            <a:r>
              <a:rPr lang="en" sz="1400">
                <a:solidFill>
                  <a:schemeClr val="dk1"/>
                </a:solidFill>
                <a:latin typeface="Roboto"/>
                <a:ea typeface="Roboto"/>
                <a:cs typeface="Roboto"/>
                <a:sym typeface="Roboto"/>
              </a:rPr>
              <a:t>For example: black, #000000, R0 B0 G0</a:t>
            </a:r>
            <a:endParaRPr sz="1400" b="1">
              <a:solidFill>
                <a:schemeClr val="dk1"/>
              </a:solidFill>
              <a:latin typeface="Roboto"/>
              <a:ea typeface="Roboto"/>
              <a:cs typeface="Roboto"/>
              <a:sym typeface="Roboto"/>
            </a:endParaRPr>
          </a:p>
          <a:p>
            <a:pPr marL="914400" lvl="1" indent="-317500" algn="l" rtl="0">
              <a:lnSpc>
                <a:spcPct val="115000"/>
              </a:lnSpc>
              <a:spcBef>
                <a:spcPts val="1200"/>
              </a:spcBef>
              <a:spcAft>
                <a:spcPts val="0"/>
              </a:spcAft>
              <a:buClr>
                <a:schemeClr val="dk1"/>
              </a:buClr>
              <a:buSzPts val="1400"/>
              <a:buFont typeface="Roboto"/>
              <a:buChar char="○"/>
            </a:pPr>
            <a:r>
              <a:rPr lang="en" sz="1400">
                <a:solidFill>
                  <a:schemeClr val="dk1"/>
                </a:solidFill>
                <a:latin typeface="Roboto"/>
                <a:ea typeface="Roboto"/>
                <a:cs typeface="Roboto"/>
                <a:sym typeface="Roboto"/>
              </a:rPr>
              <a:t>When choosing a font color, something to consider is the contrast ratio between the color of the font and background color of the page or screen. To pass a contrast check, color combinations should have a contrast ratio of 4.5:1 or higher between the foreground and the background. Try to avoid color combinations with extremely low contrast ratios like yellow on white or very light blue on white which will be will be difficult to read, even if the text size is extra large. Excessively high contrast combinations should be avoided as well because they can cause a halo effect and fatigue the eye.</a:t>
            </a:r>
            <a:endParaRPr sz="1400">
              <a:solidFill>
                <a:schemeClr val="dk1"/>
              </a:solidFill>
              <a:latin typeface="Roboto"/>
              <a:ea typeface="Roboto"/>
              <a:cs typeface="Roboto"/>
              <a:sym typeface="Roboto"/>
            </a:endParaRPr>
          </a:p>
          <a:p>
            <a:pPr marL="1371600" lvl="2" indent="-317500" algn="l" rtl="0">
              <a:lnSpc>
                <a:spcPct val="115000"/>
              </a:lnSpc>
              <a:spcBef>
                <a:spcPts val="1200"/>
              </a:spcBef>
              <a:spcAft>
                <a:spcPts val="0"/>
              </a:spcAft>
              <a:buClr>
                <a:schemeClr val="dk1"/>
              </a:buClr>
              <a:buSzPts val="1400"/>
              <a:buFont typeface="Roboto"/>
              <a:buChar char="■"/>
            </a:pPr>
            <a:r>
              <a:rPr lang="en" sz="1400">
                <a:solidFill>
                  <a:schemeClr val="dk1"/>
                </a:solidFill>
                <a:latin typeface="Roboto"/>
                <a:ea typeface="Roboto"/>
                <a:cs typeface="Roboto"/>
                <a:sym typeface="Roboto"/>
              </a:rPr>
              <a:t>Anyone want to guess what the contrast ratio is for the yellow text on a white background? It’s only </a:t>
            </a:r>
            <a:r>
              <a:rPr lang="en" sz="1400" b="1">
                <a:solidFill>
                  <a:schemeClr val="dk1"/>
                </a:solidFill>
                <a:latin typeface="Roboto"/>
                <a:ea typeface="Roboto"/>
                <a:cs typeface="Roboto"/>
                <a:sym typeface="Roboto"/>
              </a:rPr>
              <a:t>1.17:1</a:t>
            </a:r>
            <a:r>
              <a:rPr lang="en" sz="1400">
                <a:solidFill>
                  <a:schemeClr val="dk1"/>
                </a:solidFill>
                <a:latin typeface="Roboto"/>
                <a:ea typeface="Roboto"/>
                <a:cs typeface="Roboto"/>
                <a:sym typeface="Roboto"/>
              </a:rPr>
              <a:t> which is well below the 4.5:1 threshold.</a:t>
            </a:r>
            <a:endParaRPr sz="1400">
              <a:solidFill>
                <a:schemeClr val="dk1"/>
              </a:solidFill>
              <a:latin typeface="Roboto"/>
              <a:ea typeface="Roboto"/>
              <a:cs typeface="Roboto"/>
              <a:sym typeface="Roboto"/>
            </a:endParaRPr>
          </a:p>
          <a:p>
            <a:pPr marL="914400" lvl="1" indent="-317500" algn="l" rtl="0">
              <a:lnSpc>
                <a:spcPct val="115000"/>
              </a:lnSpc>
              <a:spcBef>
                <a:spcPts val="1200"/>
              </a:spcBef>
              <a:spcAft>
                <a:spcPts val="0"/>
              </a:spcAft>
              <a:buClr>
                <a:schemeClr val="dk1"/>
              </a:buClr>
              <a:buSzPts val="1400"/>
              <a:buFont typeface="Roboto"/>
              <a:buChar char="○"/>
            </a:pPr>
            <a:r>
              <a:rPr lang="en" sz="1400">
                <a:solidFill>
                  <a:schemeClr val="dk1"/>
                </a:solidFill>
                <a:latin typeface="Roboto"/>
                <a:ea typeface="Roboto"/>
                <a:cs typeface="Roboto"/>
                <a:sym typeface="Roboto"/>
              </a:rPr>
              <a:t>And, color alone should not be used to indicate meaning.</a:t>
            </a:r>
            <a:endParaRPr sz="1400">
              <a:solidFill>
                <a:schemeClr val="dk1"/>
              </a:solidFill>
              <a:latin typeface="Roboto"/>
              <a:ea typeface="Roboto"/>
              <a:cs typeface="Roboto"/>
              <a:sym typeface="Roboto"/>
            </a:endParaRPr>
          </a:p>
          <a:p>
            <a:pPr marL="1371600" lvl="2" indent="-317500" algn="l" rtl="0">
              <a:lnSpc>
                <a:spcPct val="115000"/>
              </a:lnSpc>
              <a:spcBef>
                <a:spcPts val="1200"/>
              </a:spcBef>
              <a:spcAft>
                <a:spcPts val="0"/>
              </a:spcAft>
              <a:buClr>
                <a:schemeClr val="dk1"/>
              </a:buClr>
              <a:buSzPts val="1400"/>
              <a:buFont typeface="Roboto"/>
              <a:buChar char="■"/>
            </a:pPr>
            <a:r>
              <a:rPr lang="en" sz="1400">
                <a:solidFill>
                  <a:schemeClr val="dk1"/>
                </a:solidFill>
                <a:latin typeface="Roboto"/>
                <a:ea typeface="Roboto"/>
                <a:cs typeface="Roboto"/>
                <a:sym typeface="Roboto"/>
              </a:rPr>
              <a:t>For example, let’s say you decide to use a green font for all of the vocabulary words in your course and then tell students “Be sure to explore the definitions of the words in green throughout the course.” </a:t>
            </a:r>
            <a:endParaRPr sz="1400">
              <a:solidFill>
                <a:schemeClr val="dk1"/>
              </a:solidFill>
              <a:latin typeface="Roboto"/>
              <a:ea typeface="Roboto"/>
              <a:cs typeface="Roboto"/>
              <a:sym typeface="Roboto"/>
            </a:endParaRPr>
          </a:p>
          <a:p>
            <a:pPr marL="1371600" lvl="2" indent="-317500" algn="l" rtl="0">
              <a:lnSpc>
                <a:spcPct val="115000"/>
              </a:lnSpc>
              <a:spcBef>
                <a:spcPts val="1200"/>
              </a:spcBef>
              <a:spcAft>
                <a:spcPts val="0"/>
              </a:spcAft>
              <a:buClr>
                <a:schemeClr val="dk1"/>
              </a:buClr>
              <a:buSzPts val="1400"/>
              <a:buFont typeface="Roboto"/>
              <a:buChar char="■"/>
            </a:pPr>
            <a:r>
              <a:rPr lang="en" sz="1400">
                <a:solidFill>
                  <a:schemeClr val="dk1"/>
                </a:solidFill>
                <a:latin typeface="Roboto"/>
                <a:ea typeface="Roboto"/>
                <a:cs typeface="Roboto"/>
                <a:sym typeface="Roboto"/>
              </a:rPr>
              <a:t>The usefulness of the green text would be lost for a student using a screen reader. Screen readers do not use color to navigate content so this student would not be able to skim through a page to identify or review words. </a:t>
            </a:r>
            <a:endParaRPr sz="1400">
              <a:solidFill>
                <a:schemeClr val="dk1"/>
              </a:solidFill>
              <a:latin typeface="Roboto"/>
              <a:ea typeface="Roboto"/>
              <a:cs typeface="Roboto"/>
              <a:sym typeface="Roboto"/>
            </a:endParaRPr>
          </a:p>
          <a:p>
            <a:pPr marL="1371600" lvl="2" indent="-317500" algn="l" rtl="0">
              <a:lnSpc>
                <a:spcPct val="115000"/>
              </a:lnSpc>
              <a:spcBef>
                <a:spcPts val="1200"/>
              </a:spcBef>
              <a:spcAft>
                <a:spcPts val="0"/>
              </a:spcAft>
              <a:buClr>
                <a:schemeClr val="dk1"/>
              </a:buClr>
              <a:buSzPts val="1400"/>
              <a:buFont typeface="Roboto"/>
              <a:buChar char="■"/>
            </a:pPr>
            <a:r>
              <a:rPr lang="en" sz="1400">
                <a:solidFill>
                  <a:schemeClr val="dk1"/>
                </a:solidFill>
                <a:latin typeface="Roboto"/>
                <a:ea typeface="Roboto"/>
                <a:cs typeface="Roboto"/>
                <a:sym typeface="Roboto"/>
              </a:rPr>
              <a:t>The meaning of the green text would also be lost for a student with a red/green color deficiency. This is the most common type of “color blindness” and this student would not be able to accurately identify the words marked in green.</a:t>
            </a:r>
            <a:endParaRPr sz="1400">
              <a:solidFill>
                <a:schemeClr val="dk1"/>
              </a:solidFill>
              <a:latin typeface="Roboto"/>
              <a:ea typeface="Roboto"/>
              <a:cs typeface="Roboto"/>
              <a:sym typeface="Roboto"/>
            </a:endParaRPr>
          </a:p>
          <a:p>
            <a:pPr marL="914400" lvl="1" indent="-317500" algn="l" rtl="0">
              <a:lnSpc>
                <a:spcPct val="115000"/>
              </a:lnSpc>
              <a:spcBef>
                <a:spcPts val="1200"/>
              </a:spcBef>
              <a:spcAft>
                <a:spcPts val="0"/>
              </a:spcAft>
              <a:buClr>
                <a:schemeClr val="dk1"/>
              </a:buClr>
              <a:buSzPts val="1400"/>
              <a:buFont typeface="Roboto"/>
              <a:buChar char="○"/>
            </a:pPr>
            <a:r>
              <a:rPr lang="en" sz="1400">
                <a:solidFill>
                  <a:schemeClr val="dk1"/>
                </a:solidFill>
                <a:latin typeface="Roboto"/>
                <a:ea typeface="Roboto"/>
                <a:cs typeface="Roboto"/>
                <a:sym typeface="Roboto"/>
              </a:rPr>
              <a:t>You should also avoid using a rainbow of font colors and text highlighting in your content as this can be distracting and cause visual confusion.</a:t>
            </a:r>
            <a:endParaRPr sz="1400">
              <a:solidFill>
                <a:schemeClr val="dk1"/>
              </a:solidFill>
              <a:latin typeface="Roboto"/>
              <a:ea typeface="Roboto"/>
              <a:cs typeface="Roboto"/>
              <a:sym typeface="Roboto"/>
            </a:endParaRPr>
          </a:p>
          <a:p>
            <a:pPr marL="457200" lvl="0" indent="-317500" algn="l" rtl="0">
              <a:lnSpc>
                <a:spcPct val="115000"/>
              </a:lnSpc>
              <a:spcBef>
                <a:spcPts val="1200"/>
              </a:spcBef>
              <a:spcAft>
                <a:spcPts val="0"/>
              </a:spcAft>
              <a:buClr>
                <a:schemeClr val="dk1"/>
              </a:buClr>
              <a:buSzPts val="1400"/>
              <a:buFont typeface="Roboto"/>
              <a:buChar char="●"/>
            </a:pPr>
            <a:r>
              <a:rPr lang="en" sz="1400">
                <a:solidFill>
                  <a:schemeClr val="dk1"/>
                </a:solidFill>
                <a:latin typeface="Roboto"/>
                <a:ea typeface="Roboto"/>
                <a:cs typeface="Roboto"/>
                <a:sym typeface="Roboto"/>
              </a:rPr>
              <a:t>Font size, font style, and font color impact one another, so you’ll need to consider all three before making a final selection. For example, sometimes you can compensate for a lower contrast between colors by increasing the font size, but if you’ve also chosen a complexly styled font, adjusting the size or color may not be enough to ensure it’s easily readable by your audience.</a:t>
            </a:r>
            <a:endParaRPr>
              <a:solidFill>
                <a:schemeClr val="dk1"/>
              </a:solidFill>
              <a:latin typeface="Roboto"/>
              <a:ea typeface="Roboto"/>
              <a:cs typeface="Roboto"/>
              <a:sym typeface="Roboto"/>
            </a:endParaRPr>
          </a:p>
          <a:p>
            <a:pPr marL="0" lvl="0" indent="0" algn="l" rtl="0">
              <a:spcBef>
                <a:spcPts val="100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0f66f2d4d4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0f66f2d4d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Alissa</a:t>
            </a:r>
            <a:endParaRPr sz="1400"/>
          </a:p>
          <a:p>
            <a:pPr marL="0" lvl="0" indent="0" algn="l" rtl="0">
              <a:spcBef>
                <a:spcPts val="0"/>
              </a:spcBef>
              <a:spcAft>
                <a:spcPts val="0"/>
              </a:spcAft>
              <a:buNone/>
            </a:pPr>
            <a:endParaRPr sz="1400"/>
          </a:p>
          <a:p>
            <a:pPr marL="457200" lvl="0" indent="-317500" algn="l" rtl="0">
              <a:spcBef>
                <a:spcPts val="0"/>
              </a:spcBef>
              <a:spcAft>
                <a:spcPts val="0"/>
              </a:spcAft>
              <a:buSzPts val="1400"/>
              <a:buChar char="●"/>
            </a:pPr>
            <a:r>
              <a:rPr lang="en" sz="1400"/>
              <a:t>This graphic shows examples of different font colors on varying background colors. The examples on the left have poor contrast and the examples on the right have adequate contrast.</a:t>
            </a:r>
            <a:endParaRPr sz="1400"/>
          </a:p>
          <a:p>
            <a:pPr marL="457200" lvl="0" indent="-317500" algn="l" rtl="0">
              <a:spcBef>
                <a:spcPts val="1000"/>
              </a:spcBef>
              <a:spcAft>
                <a:spcPts val="1000"/>
              </a:spcAft>
              <a:buSzPts val="1400"/>
              <a:buChar char="●"/>
            </a:pPr>
            <a:r>
              <a:rPr lang="en" sz="1400"/>
              <a:t>Remember that a ratio of 4.5:1 or higher is what you’re aiming for.</a:t>
            </a:r>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0d0e77933d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0d0e77933d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Alissa</a:t>
            </a:r>
            <a:endParaRPr sz="1400"/>
          </a:p>
          <a:p>
            <a:pPr marL="0" lvl="0" indent="0" algn="l" rtl="0">
              <a:spcBef>
                <a:spcPts val="0"/>
              </a:spcBef>
              <a:spcAft>
                <a:spcPts val="0"/>
              </a:spcAft>
              <a:buNone/>
            </a:pPr>
            <a:endParaRPr sz="1400"/>
          </a:p>
          <a:p>
            <a:pPr marL="457200" lvl="0" indent="-317500" algn="l" rtl="0">
              <a:spcBef>
                <a:spcPts val="0"/>
              </a:spcBef>
              <a:spcAft>
                <a:spcPts val="0"/>
              </a:spcAft>
              <a:buSzPts val="1400"/>
              <a:buChar char="●"/>
            </a:pPr>
            <a:r>
              <a:rPr lang="en" sz="1400"/>
              <a:t>An easy way to ensure your text and page color combos will be easy to read is to check them using a contrast checker.</a:t>
            </a:r>
            <a:endParaRPr sz="1400"/>
          </a:p>
          <a:p>
            <a:pPr marL="457200" lvl="0" indent="-317500" algn="l" rtl="0">
              <a:spcBef>
                <a:spcPts val="1000"/>
              </a:spcBef>
              <a:spcAft>
                <a:spcPts val="0"/>
              </a:spcAft>
              <a:buSzPts val="1400"/>
              <a:buChar char="●"/>
            </a:pPr>
            <a:r>
              <a:rPr lang="en" sz="1400"/>
              <a:t>I like using WebAIM’s contrast checker.</a:t>
            </a:r>
            <a:endParaRPr sz="1400"/>
          </a:p>
          <a:p>
            <a:pPr marL="457200" lvl="0" indent="-317500" algn="l" rtl="0">
              <a:spcBef>
                <a:spcPts val="1000"/>
              </a:spcBef>
              <a:spcAft>
                <a:spcPts val="0"/>
              </a:spcAft>
              <a:buSzPts val="1400"/>
              <a:buChar char="●"/>
            </a:pPr>
            <a:r>
              <a:rPr lang="en" sz="1400"/>
              <a:t>You can enter the hex codes for any fore and background color combination and the checker will let you know if it passes the minimum 4.5:1 contrast threshold.</a:t>
            </a:r>
            <a:endParaRPr sz="1400"/>
          </a:p>
          <a:p>
            <a:pPr marL="914400" lvl="1" indent="-317500" algn="l" rtl="0">
              <a:spcBef>
                <a:spcPts val="1000"/>
              </a:spcBef>
              <a:spcAft>
                <a:spcPts val="0"/>
              </a:spcAft>
              <a:buSzPts val="1400"/>
              <a:buChar char="○"/>
            </a:pPr>
            <a:r>
              <a:rPr lang="en" sz="1400"/>
              <a:t>Foreground: #0000FF (dark blue)</a:t>
            </a:r>
            <a:endParaRPr sz="1400"/>
          </a:p>
          <a:p>
            <a:pPr marL="914400" lvl="1" indent="-317500" algn="l" rtl="0">
              <a:spcBef>
                <a:spcPts val="1000"/>
              </a:spcBef>
              <a:spcAft>
                <a:spcPts val="1000"/>
              </a:spcAft>
              <a:buSzPts val="1400"/>
              <a:buChar char="○"/>
            </a:pPr>
            <a:r>
              <a:rPr lang="en" sz="1400"/>
              <a:t>Background: #FFFFFF (white)</a:t>
            </a:r>
            <a:endParaRPr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f66f2d4d4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f66f2d4d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Alissa</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b="1"/>
              <a:t>What is real text?</a:t>
            </a:r>
            <a:r>
              <a:rPr lang="en"/>
              <a:t> Real text consists of the true text characters on a page. These characters can be recognized/read by assistive technologies, making them </a:t>
            </a:r>
            <a:r>
              <a:rPr lang="en">
                <a:solidFill>
                  <a:schemeClr val="dk1"/>
                </a:solidFill>
              </a:rPr>
              <a:t>adaptable, customizable, and searchable.</a:t>
            </a:r>
            <a:endParaRPr/>
          </a:p>
          <a:p>
            <a:pPr marL="914400" lvl="1" indent="-298450" algn="l" rtl="0">
              <a:spcBef>
                <a:spcPts val="1000"/>
              </a:spcBef>
              <a:spcAft>
                <a:spcPts val="0"/>
              </a:spcAft>
              <a:buSzPts val="1100"/>
              <a:buChar char="○"/>
            </a:pPr>
            <a:r>
              <a:rPr lang="en"/>
              <a:t>The easiest way to understand what real text is is to understand what it is not.</a:t>
            </a:r>
            <a:endParaRPr/>
          </a:p>
          <a:p>
            <a:pPr marL="914400" lvl="1" indent="-298450" algn="l" rtl="0">
              <a:spcBef>
                <a:spcPts val="1000"/>
              </a:spcBef>
              <a:spcAft>
                <a:spcPts val="0"/>
              </a:spcAft>
              <a:buSzPts val="1100"/>
              <a:buChar char="○"/>
            </a:pPr>
            <a:r>
              <a:rPr lang="en"/>
              <a:t>Text embedded in images, graphics, screenshots, or scanned documents, is not real text because is only an image of text.</a:t>
            </a:r>
            <a:endParaRPr/>
          </a:p>
          <a:p>
            <a:pPr marL="1371600" lvl="2" indent="-298450" algn="l" rtl="0">
              <a:spcBef>
                <a:spcPts val="1000"/>
              </a:spcBef>
              <a:spcAft>
                <a:spcPts val="0"/>
              </a:spcAft>
              <a:buSzPts val="1100"/>
              <a:buChar char="■"/>
            </a:pPr>
            <a:r>
              <a:rPr lang="en">
                <a:solidFill>
                  <a:schemeClr val="dk1"/>
                </a:solidFill>
              </a:rPr>
              <a:t>For example, if you scan a copy of an article for students to read, the resulting file is only an image of the words rather than real text. It cannot be read by assistive technology, in most cases cannot be resized with adequate resolution, cannot be keyword searched, etc. which creates readability and usability issues for many students.  This loss of adaptability means that it is not accessible for all students. As Susanne mentioned earlier, scanned documents can be run through an OCR process to convert them to real text. If you do include text contained within an image, for example in a page banner, be sure to add an alt text description or mark the image as decorative if it is not important to the page content.</a:t>
            </a:r>
            <a:endParaRPr/>
          </a:p>
          <a:p>
            <a:pPr marL="914400" lvl="1" indent="-298450" algn="l" rtl="0">
              <a:spcBef>
                <a:spcPts val="1000"/>
              </a:spcBef>
              <a:spcAft>
                <a:spcPts val="1000"/>
              </a:spcAft>
              <a:buSzPts val="1100"/>
              <a:buChar char="○"/>
            </a:pPr>
            <a:r>
              <a:rPr lang="en"/>
              <a:t>A quick test to determine if text is real or if it is an image, is to try selecting it with your cursor. If you can’t highlight or select it, it is not real text.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0d41efffa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0d41efffa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a:p>
          <a:p>
            <a:pPr marL="0" lvl="0" indent="0" algn="l" rtl="0">
              <a:spcBef>
                <a:spcPts val="0"/>
              </a:spcBef>
              <a:spcAft>
                <a:spcPts val="0"/>
              </a:spcAft>
              <a:buNone/>
            </a:pPr>
            <a:r>
              <a:rPr lang="en"/>
              <a:t>Logical flow is left to right and top to bottom.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887659d5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887659d5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1018e0a356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1018e0a356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a:p>
          <a:p>
            <a:pPr marL="0" lvl="0" indent="0" algn="l" rtl="0">
              <a:spcBef>
                <a:spcPts val="0"/>
              </a:spcBef>
              <a:spcAft>
                <a:spcPts val="0"/>
              </a:spcAft>
              <a:buNone/>
            </a:pPr>
            <a:r>
              <a:rPr lang="en"/>
              <a:t>WebAIM accessible table article: </a:t>
            </a:r>
            <a:r>
              <a:rPr lang="en" u="sng">
                <a:solidFill>
                  <a:schemeClr val="hlink"/>
                </a:solidFill>
                <a:hlinkClick r:id="rId3"/>
              </a:rPr>
              <a:t>https://webaim.org/techniques/tables/data</a:t>
            </a:r>
            <a:r>
              <a:rPr lang="en"/>
              <a:t>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0d41efffac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0d41efffac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
                <a:latin typeface="Cambria"/>
                <a:ea typeface="Cambria"/>
                <a:cs typeface="Cambria"/>
                <a:sym typeface="Cambria"/>
              </a:rPr>
              <a:t>Susanne - ASR is still better than nothing.</a:t>
            </a:r>
            <a:endParaRPr>
              <a:latin typeface="Cambria"/>
              <a:ea typeface="Cambria"/>
              <a:cs typeface="Cambria"/>
              <a:sym typeface="Cambria"/>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9887659d54_1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9887659d54_1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Susanne - MANY people use captions, not just those who may be Deaf. </a:t>
            </a:r>
            <a:endParaRPr/>
          </a:p>
          <a:p>
            <a:pPr marL="0" lvl="0" indent="0" algn="l" rtl="0">
              <a:spcBef>
                <a:spcPts val="0"/>
              </a:spcBef>
              <a:spcAft>
                <a:spcPts val="0"/>
              </a:spcAft>
              <a:buNone/>
            </a:pPr>
            <a:r>
              <a:rPr lang="en"/>
              <a:t>Identify the speaker in the captions if needed. - 3Play ASR not the most accurate - but some captions are better than nothing</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0d41efffac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0d41efffa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Alissa</a:t>
            </a:r>
            <a:endParaRPr/>
          </a:p>
          <a:p>
            <a:pPr marL="457200" lvl="0" indent="-298450" algn="l" rtl="0">
              <a:lnSpc>
                <a:spcPct val="115000"/>
              </a:lnSpc>
              <a:spcBef>
                <a:spcPts val="1000"/>
              </a:spcBef>
              <a:spcAft>
                <a:spcPts val="0"/>
              </a:spcAft>
              <a:buSzPts val="1100"/>
              <a:buChar char="●"/>
            </a:pPr>
            <a:r>
              <a:rPr lang="en" b="1">
                <a:solidFill>
                  <a:schemeClr val="dk1"/>
                </a:solidFill>
              </a:rPr>
              <a:t>What is an accessibility checker?</a:t>
            </a:r>
            <a:endParaRPr b="1">
              <a:solidFill>
                <a:schemeClr val="dk1"/>
              </a:solidFill>
            </a:endParaRPr>
          </a:p>
          <a:p>
            <a:pPr marL="914400" lvl="1" indent="-298450" algn="l" rtl="0">
              <a:lnSpc>
                <a:spcPct val="115000"/>
              </a:lnSpc>
              <a:spcBef>
                <a:spcPts val="1000"/>
              </a:spcBef>
              <a:spcAft>
                <a:spcPts val="0"/>
              </a:spcAft>
              <a:buSzPts val="1100"/>
              <a:buChar char="○"/>
            </a:pPr>
            <a:r>
              <a:rPr lang="en">
                <a:solidFill>
                  <a:schemeClr val="dk1"/>
                </a:solidFill>
              </a:rPr>
              <a:t>An accessibility checker is a tool that can help you find and fix many accessibility issues in your content, but they are not perfect. </a:t>
            </a:r>
            <a:endParaRPr>
              <a:solidFill>
                <a:schemeClr val="dk1"/>
              </a:solidFill>
            </a:endParaRPr>
          </a:p>
          <a:p>
            <a:pPr marL="1371600" lvl="2" indent="-298450" algn="l" rtl="0">
              <a:lnSpc>
                <a:spcPct val="115000"/>
              </a:lnSpc>
              <a:spcBef>
                <a:spcPts val="1000"/>
              </a:spcBef>
              <a:spcAft>
                <a:spcPts val="0"/>
              </a:spcAft>
              <a:buSzPts val="1100"/>
              <a:buChar char="■"/>
            </a:pPr>
            <a:r>
              <a:rPr lang="en">
                <a:solidFill>
                  <a:schemeClr val="dk1"/>
                </a:solidFill>
              </a:rPr>
              <a:t>For example, an accessibility checker can’t determine if the alt text you wrote is appropriate for the image. It will simply tell you whether alt text exists or not. </a:t>
            </a:r>
            <a:endParaRPr>
              <a:solidFill>
                <a:schemeClr val="dk1"/>
              </a:solidFill>
            </a:endParaRPr>
          </a:p>
          <a:p>
            <a:pPr marL="914400" lvl="1" indent="-298450" algn="l" rtl="0">
              <a:lnSpc>
                <a:spcPct val="115000"/>
              </a:lnSpc>
              <a:spcBef>
                <a:spcPts val="1000"/>
              </a:spcBef>
              <a:spcAft>
                <a:spcPts val="0"/>
              </a:spcAft>
              <a:buClr>
                <a:schemeClr val="dk1"/>
              </a:buClr>
              <a:buSzPts val="1100"/>
              <a:buChar char="○"/>
            </a:pPr>
            <a:r>
              <a:rPr lang="en">
                <a:solidFill>
                  <a:schemeClr val="dk1"/>
                </a:solidFill>
              </a:rPr>
              <a:t>The best way to create accessible content is integrate as many of the core concepts we’ve discussed today as you can into your everyday workflow.</a:t>
            </a:r>
            <a:endParaRPr>
              <a:solidFill>
                <a:schemeClr val="dk1"/>
              </a:solidFill>
            </a:endParaRPr>
          </a:p>
          <a:p>
            <a:pPr marL="457200" lvl="0" indent="-298450" algn="l" rtl="0">
              <a:lnSpc>
                <a:spcPct val="115000"/>
              </a:lnSpc>
              <a:spcBef>
                <a:spcPts val="1000"/>
              </a:spcBef>
              <a:spcAft>
                <a:spcPts val="0"/>
              </a:spcAft>
              <a:buSzPts val="1100"/>
              <a:buChar char="●"/>
            </a:pPr>
            <a:r>
              <a:rPr lang="en" b="1"/>
              <a:t>Which programs have accessibility checkers?</a:t>
            </a:r>
            <a:endParaRPr b="1"/>
          </a:p>
          <a:p>
            <a:pPr marL="914400" lvl="1" indent="-298450" algn="l" rtl="0">
              <a:lnSpc>
                <a:spcPct val="115000"/>
              </a:lnSpc>
              <a:spcBef>
                <a:spcPts val="1000"/>
              </a:spcBef>
              <a:spcAft>
                <a:spcPts val="0"/>
              </a:spcAft>
              <a:buSzPts val="1100"/>
              <a:buChar char="○"/>
            </a:pPr>
            <a:r>
              <a:rPr lang="en"/>
              <a:t>Microsoft Word and Canvas both have built-in accessibility checkers.</a:t>
            </a:r>
            <a:endParaRPr/>
          </a:p>
          <a:p>
            <a:pPr marL="914400" lvl="1" indent="-298450" algn="l" rtl="0">
              <a:lnSpc>
                <a:spcPct val="115000"/>
              </a:lnSpc>
              <a:spcBef>
                <a:spcPts val="1000"/>
              </a:spcBef>
              <a:spcAft>
                <a:spcPts val="0"/>
              </a:spcAft>
              <a:buSzPts val="1100"/>
              <a:buChar char="○"/>
            </a:pPr>
            <a:r>
              <a:rPr lang="en">
                <a:solidFill>
                  <a:schemeClr val="dk1"/>
                </a:solidFill>
              </a:rPr>
              <a:t>Google docs does not have a built-in checker, but you can easily install an accessibility checker app for Google docs called Grackle docs.</a:t>
            </a:r>
            <a:endParaRPr/>
          </a:p>
          <a:p>
            <a:pPr marL="914400" lvl="1" indent="-298450" algn="l" rtl="0">
              <a:lnSpc>
                <a:spcPct val="115000"/>
              </a:lnSpc>
              <a:spcBef>
                <a:spcPts val="1000"/>
              </a:spcBef>
              <a:spcAft>
                <a:spcPts val="1000"/>
              </a:spcAft>
              <a:buSzPts val="1100"/>
              <a:buChar char="○"/>
            </a:pPr>
            <a:r>
              <a:rPr lang="en"/>
              <a:t>In your breakout session, you’ll have an opportunity to practice using the accessibility checker that corresponds to the Breakout topic you’ve chosen.</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fa14a5b68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fa14a5b6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Alissa?</a:t>
            </a:r>
            <a:endParaRPr/>
          </a:p>
          <a:p>
            <a:pPr marL="0" lvl="0" indent="0" algn="l" rtl="0">
              <a:spcBef>
                <a:spcPts val="0"/>
              </a:spcBef>
              <a:spcAft>
                <a:spcPts val="0"/>
              </a:spcAft>
              <a:buNone/>
            </a:pPr>
            <a:endParaRPr/>
          </a:p>
          <a:p>
            <a:pPr marL="0" lvl="0" indent="0" algn="l" rtl="0">
              <a:spcBef>
                <a:spcPts val="0"/>
              </a:spcBef>
              <a:spcAft>
                <a:spcPts val="0"/>
              </a:spcAft>
              <a:buNone/>
            </a:pPr>
            <a:r>
              <a:rPr lang="en"/>
              <a:t>It’s time for a break. See you back in 5 minutes and then we’ll move into our breakout sessions.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0f66f2d4d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0f66f2d4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Monica?</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Remember to come back after your breakout session ends!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9887659d54_1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9887659d54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Susanne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0d0e77933d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0d0e77933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Alissa briefly explains Standard 4.4 on the WA Course Design Checklist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0ab55fbac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0ab55fba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Shaun?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9887659d54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9887659d54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Susanne - ADKAR framework</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9887659d54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9887659d54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Susanne - ADKAR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0be929a7d0_0_2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0be929a7d0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887659d54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887659d54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Susanne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0d6ac845bd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0d6ac845b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0be929a7d0_0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0be929a7d0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11"/>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 name="Google Shape;72;p1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73" name="Google Shape;73;p11"/>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4" name="Google Shape;74;p11"/>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 name="Google Shape;75;p1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chemeClr val="lt1"/>
              </a:buClr>
              <a:buSzPts val="2200"/>
              <a:buChar char="●"/>
              <a:defRPr sz="2200">
                <a:solidFill>
                  <a:schemeClr val="lt1"/>
                </a:solidFill>
              </a:defRPr>
            </a:lvl1pPr>
            <a:lvl2pPr marL="914400" lvl="1" indent="-330200" rtl="0">
              <a:lnSpc>
                <a:spcPct val="100000"/>
              </a:lnSpc>
              <a:spcBef>
                <a:spcPts val="1000"/>
              </a:spcBef>
              <a:spcAft>
                <a:spcPts val="0"/>
              </a:spcAft>
              <a:buClr>
                <a:schemeClr val="lt1"/>
              </a:buClr>
              <a:buSzPts val="1600"/>
              <a:buChar char="○"/>
              <a:defRPr sz="1600">
                <a:solidFill>
                  <a:schemeClr val="lt1"/>
                </a:solidFill>
              </a:defRPr>
            </a:lvl2pPr>
            <a:lvl3pPr marL="1371600" lvl="2" indent="-317500" rtl="0">
              <a:lnSpc>
                <a:spcPct val="100000"/>
              </a:lnSpc>
              <a:spcBef>
                <a:spcPts val="1000"/>
              </a:spcBef>
              <a:spcAft>
                <a:spcPts val="0"/>
              </a:spcAft>
              <a:buClr>
                <a:schemeClr val="lt1"/>
              </a:buClr>
              <a:buSzPts val="1400"/>
              <a:buChar char="■"/>
              <a:defRPr>
                <a:solidFill>
                  <a:schemeClr val="lt1"/>
                </a:solidFill>
              </a:defRPr>
            </a:lvl3pPr>
            <a:lvl4pPr marL="1828800" lvl="3" indent="-317500" rtl="0">
              <a:lnSpc>
                <a:spcPct val="100000"/>
              </a:lnSpc>
              <a:spcBef>
                <a:spcPts val="1000"/>
              </a:spcBef>
              <a:spcAft>
                <a:spcPts val="0"/>
              </a:spcAft>
              <a:buClr>
                <a:schemeClr val="lt1"/>
              </a:buClr>
              <a:buSzPts val="1400"/>
              <a:buChar char="●"/>
              <a:defRPr>
                <a:solidFill>
                  <a:schemeClr val="lt1"/>
                </a:solidFill>
              </a:defRPr>
            </a:lvl4pPr>
            <a:lvl5pPr marL="2286000" lvl="4" indent="-317500" rtl="0">
              <a:lnSpc>
                <a:spcPct val="100000"/>
              </a:lnSpc>
              <a:spcBef>
                <a:spcPts val="1000"/>
              </a:spcBef>
              <a:spcAft>
                <a:spcPts val="0"/>
              </a:spcAft>
              <a:buClr>
                <a:schemeClr val="lt1"/>
              </a:buClr>
              <a:buSzPts val="1400"/>
              <a:buChar char="○"/>
              <a:defRPr>
                <a:solidFill>
                  <a:schemeClr val="lt1"/>
                </a:solidFill>
              </a:defRPr>
            </a:lvl5pPr>
            <a:lvl6pPr marL="2743200" lvl="5" indent="-317500" rtl="0">
              <a:lnSpc>
                <a:spcPct val="100000"/>
              </a:lnSpc>
              <a:spcBef>
                <a:spcPts val="1000"/>
              </a:spcBef>
              <a:spcAft>
                <a:spcPts val="0"/>
              </a:spcAft>
              <a:buClr>
                <a:schemeClr val="lt1"/>
              </a:buClr>
              <a:buSzPts val="1400"/>
              <a:buChar char="■"/>
              <a:defRPr>
                <a:solidFill>
                  <a:schemeClr val="lt1"/>
                </a:solidFill>
              </a:defRPr>
            </a:lvl6pPr>
            <a:lvl7pPr marL="3200400" lvl="6" indent="-317500" rtl="0">
              <a:lnSpc>
                <a:spcPct val="100000"/>
              </a:lnSpc>
              <a:spcBef>
                <a:spcPts val="1000"/>
              </a:spcBef>
              <a:spcAft>
                <a:spcPts val="0"/>
              </a:spcAft>
              <a:buClr>
                <a:schemeClr val="lt1"/>
              </a:buClr>
              <a:buSzPts val="1400"/>
              <a:buChar char="●"/>
              <a:defRPr>
                <a:solidFill>
                  <a:schemeClr val="lt1"/>
                </a:solidFill>
              </a:defRPr>
            </a:lvl7pPr>
            <a:lvl8pPr marL="3657600" lvl="7" indent="-317500" rtl="0">
              <a:lnSpc>
                <a:spcPct val="100000"/>
              </a:lnSpc>
              <a:spcBef>
                <a:spcPts val="1000"/>
              </a:spcBef>
              <a:spcAft>
                <a:spcPts val="0"/>
              </a:spcAft>
              <a:buClr>
                <a:schemeClr val="lt1"/>
              </a:buClr>
              <a:buSzPts val="1400"/>
              <a:buChar char="○"/>
              <a:defRPr>
                <a:solidFill>
                  <a:schemeClr val="lt1"/>
                </a:solidFill>
              </a:defRPr>
            </a:lvl8pPr>
            <a:lvl9pPr marL="4114800" lvl="8" indent="-317500" rtl="0">
              <a:lnSpc>
                <a:spcPct val="100000"/>
              </a:lnSpc>
              <a:spcBef>
                <a:spcPts val="1000"/>
              </a:spcBef>
              <a:spcAft>
                <a:spcPts val="1000"/>
              </a:spcAft>
              <a:buClr>
                <a:schemeClr val="lt1"/>
              </a:buClr>
              <a:buSzPts val="1400"/>
              <a:buChar char="■"/>
              <a:defRPr>
                <a:solidFill>
                  <a:schemeClr val="lt1"/>
                </a:solidFill>
              </a:defRPr>
            </a:lvl9pPr>
          </a:lstStyle>
          <a:p>
            <a:endParaRPr/>
          </a:p>
        </p:txBody>
      </p:sp>
      <p:sp>
        <p:nvSpPr>
          <p:cNvPr id="76" name="Google Shape;76;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7"/>
        <p:cNvGrpSpPr/>
        <p:nvPr/>
      </p:nvGrpSpPr>
      <p:grpSpPr>
        <a:xfrm>
          <a:off x="0" y="0"/>
          <a:ext cx="0" cy="0"/>
          <a:chOff x="0" y="0"/>
          <a:chExt cx="0" cy="0"/>
        </a:xfrm>
      </p:grpSpPr>
      <p:sp>
        <p:nvSpPr>
          <p:cNvPr id="78" name="Google Shape;78;p12"/>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79" name="Google Shape;79;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80"/>
        <p:cNvGrpSpPr/>
        <p:nvPr/>
      </p:nvGrpSpPr>
      <p:grpSpPr>
        <a:xfrm>
          <a:off x="0" y="0"/>
          <a:ext cx="0" cy="0"/>
          <a:chOff x="0" y="0"/>
          <a:chExt cx="0" cy="0"/>
        </a:xfrm>
      </p:grpSpPr>
      <p:grpSp>
        <p:nvGrpSpPr>
          <p:cNvPr id="81" name="Google Shape;81;p13"/>
          <p:cNvGrpSpPr/>
          <p:nvPr/>
        </p:nvGrpSpPr>
        <p:grpSpPr>
          <a:xfrm>
            <a:off x="6098378" y="5"/>
            <a:ext cx="3045625" cy="2030570"/>
            <a:chOff x="6098378" y="5"/>
            <a:chExt cx="3045625" cy="2030570"/>
          </a:xfrm>
        </p:grpSpPr>
        <p:sp>
          <p:nvSpPr>
            <p:cNvPr id="82" name="Google Shape;82;p1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3"/>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88" name="Google Shape;88;p13"/>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1600"/>
              </a:spcBef>
              <a:spcAft>
                <a:spcPts val="0"/>
              </a:spcAft>
              <a:buClr>
                <a:schemeClr val="lt1"/>
              </a:buClr>
              <a:buSzPts val="1400"/>
              <a:buChar char="○"/>
              <a:defRPr>
                <a:solidFill>
                  <a:schemeClr val="lt1"/>
                </a:solidFill>
              </a:defRPr>
            </a:lvl2pPr>
            <a:lvl3pPr marL="1371600" lvl="2" indent="-317500" algn="ctr" rtl="0">
              <a:spcBef>
                <a:spcPts val="1600"/>
              </a:spcBef>
              <a:spcAft>
                <a:spcPts val="0"/>
              </a:spcAft>
              <a:buClr>
                <a:schemeClr val="lt1"/>
              </a:buClr>
              <a:buSzPts val="1400"/>
              <a:buChar char="■"/>
              <a:defRPr>
                <a:solidFill>
                  <a:schemeClr val="lt1"/>
                </a:solidFill>
              </a:defRPr>
            </a:lvl3pPr>
            <a:lvl4pPr marL="1828800" lvl="3" indent="-317500" algn="ctr" rtl="0">
              <a:spcBef>
                <a:spcPts val="1600"/>
              </a:spcBef>
              <a:spcAft>
                <a:spcPts val="0"/>
              </a:spcAft>
              <a:buClr>
                <a:schemeClr val="lt1"/>
              </a:buClr>
              <a:buSzPts val="1400"/>
              <a:buChar char="●"/>
              <a:defRPr>
                <a:solidFill>
                  <a:schemeClr val="lt1"/>
                </a:solidFill>
              </a:defRPr>
            </a:lvl4pPr>
            <a:lvl5pPr marL="2286000" lvl="4" indent="-317500" algn="ctr" rtl="0">
              <a:spcBef>
                <a:spcPts val="1600"/>
              </a:spcBef>
              <a:spcAft>
                <a:spcPts val="0"/>
              </a:spcAft>
              <a:buClr>
                <a:schemeClr val="lt1"/>
              </a:buClr>
              <a:buSzPts val="1400"/>
              <a:buChar char="○"/>
              <a:defRPr>
                <a:solidFill>
                  <a:schemeClr val="lt1"/>
                </a:solidFill>
              </a:defRPr>
            </a:lvl5pPr>
            <a:lvl6pPr marL="2743200" lvl="5" indent="-317500" algn="ctr" rtl="0">
              <a:spcBef>
                <a:spcPts val="1600"/>
              </a:spcBef>
              <a:spcAft>
                <a:spcPts val="0"/>
              </a:spcAft>
              <a:buClr>
                <a:schemeClr val="lt1"/>
              </a:buClr>
              <a:buSzPts val="1400"/>
              <a:buChar char="■"/>
              <a:defRPr>
                <a:solidFill>
                  <a:schemeClr val="lt1"/>
                </a:solidFill>
              </a:defRPr>
            </a:lvl6pPr>
            <a:lvl7pPr marL="3200400" lvl="6" indent="-317500" algn="ctr" rtl="0">
              <a:spcBef>
                <a:spcPts val="1600"/>
              </a:spcBef>
              <a:spcAft>
                <a:spcPts val="0"/>
              </a:spcAft>
              <a:buClr>
                <a:schemeClr val="lt1"/>
              </a:buClr>
              <a:buSzPts val="1400"/>
              <a:buChar char="●"/>
              <a:defRPr>
                <a:solidFill>
                  <a:schemeClr val="lt1"/>
                </a:solidFill>
              </a:defRPr>
            </a:lvl7pPr>
            <a:lvl8pPr marL="3657600" lvl="7" indent="-317500" algn="ctr" rtl="0">
              <a:spcBef>
                <a:spcPts val="1600"/>
              </a:spcBef>
              <a:spcAft>
                <a:spcPts val="0"/>
              </a:spcAft>
              <a:buClr>
                <a:schemeClr val="lt1"/>
              </a:buClr>
              <a:buSzPts val="1400"/>
              <a:buChar char="○"/>
              <a:defRPr>
                <a:solidFill>
                  <a:schemeClr val="lt1"/>
                </a:solidFill>
              </a:defRPr>
            </a:lvl8pPr>
            <a:lvl9pPr marL="4114800" lvl="8" indent="-317500" algn="ctr" rtl="0">
              <a:spcBef>
                <a:spcPts val="1600"/>
              </a:spcBef>
              <a:spcAft>
                <a:spcPts val="1600"/>
              </a:spcAft>
              <a:buClr>
                <a:schemeClr val="lt1"/>
              </a:buClr>
              <a:buSzPts val="1400"/>
              <a:buChar char="■"/>
              <a:defRPr>
                <a:solidFill>
                  <a:schemeClr val="lt1"/>
                </a:solidFill>
              </a:defRPr>
            </a:lvl9pPr>
          </a:lstStyle>
          <a:p>
            <a:endParaRPr/>
          </a:p>
        </p:txBody>
      </p:sp>
      <p:sp>
        <p:nvSpPr>
          <p:cNvPr id="89" name="Google Shape;89;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sz="4200" b="1"/>
            </a:lvl1pPr>
            <a:lvl2pPr lvl="1" rtl="0">
              <a:spcBef>
                <a:spcPts val="0"/>
              </a:spcBef>
              <a:spcAft>
                <a:spcPts val="0"/>
              </a:spcAft>
              <a:buSzPts val="3000"/>
              <a:buNone/>
              <a:defRPr b="1"/>
            </a:lvl2pPr>
            <a:lvl3pPr lvl="2" rtl="0">
              <a:spcBef>
                <a:spcPts val="0"/>
              </a:spcBef>
              <a:spcAft>
                <a:spcPts val="0"/>
              </a:spcAft>
              <a:buSzPts val="3000"/>
              <a:buNone/>
              <a:defRPr b="1"/>
            </a:lvl3pPr>
            <a:lvl4pPr lvl="3" rtl="0">
              <a:spcBef>
                <a:spcPts val="0"/>
              </a:spcBef>
              <a:spcAft>
                <a:spcPts val="0"/>
              </a:spcAft>
              <a:buSzPts val="3000"/>
              <a:buNone/>
              <a:defRPr b="1"/>
            </a:lvl4pPr>
            <a:lvl5pPr lvl="4" rtl="0">
              <a:spcBef>
                <a:spcPts val="0"/>
              </a:spcBef>
              <a:spcAft>
                <a:spcPts val="0"/>
              </a:spcAft>
              <a:buSzPts val="3000"/>
              <a:buNone/>
              <a:defRPr b="1"/>
            </a:lvl5pPr>
            <a:lvl6pPr lvl="5" rtl="0">
              <a:spcBef>
                <a:spcPts val="0"/>
              </a:spcBef>
              <a:spcAft>
                <a:spcPts val="0"/>
              </a:spcAft>
              <a:buSzPts val="3000"/>
              <a:buNone/>
              <a:defRPr b="1"/>
            </a:lvl6pPr>
            <a:lvl7pPr lvl="6" rtl="0">
              <a:spcBef>
                <a:spcPts val="0"/>
              </a:spcBef>
              <a:spcAft>
                <a:spcPts val="0"/>
              </a:spcAft>
              <a:buSzPts val="3000"/>
              <a:buNone/>
              <a:defRPr b="1"/>
            </a:lvl7pPr>
            <a:lvl8pPr lvl="7" rtl="0">
              <a:spcBef>
                <a:spcPts val="0"/>
              </a:spcBef>
              <a:spcAft>
                <a:spcPts val="0"/>
              </a:spcAft>
              <a:buSzPts val="3000"/>
              <a:buNone/>
              <a:defRPr b="1"/>
            </a:lvl8pPr>
            <a:lvl9pPr lvl="8" rtl="0">
              <a:spcBef>
                <a:spcPts val="0"/>
              </a:spcBef>
              <a:spcAft>
                <a:spcPts val="0"/>
              </a:spcAft>
              <a:buSzPts val="3000"/>
              <a:buNone/>
              <a:defRPr b="1"/>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Clr>
                <a:schemeClr val="dk1"/>
              </a:buClr>
              <a:buSzPts val="2200"/>
              <a:buChar char="●"/>
              <a:defRPr sz="2200"/>
            </a:lvl1pPr>
            <a:lvl2pPr marL="914400" lvl="1" indent="-317500" rtl="0">
              <a:spcBef>
                <a:spcPts val="1600"/>
              </a:spcBef>
              <a:spcAft>
                <a:spcPts val="0"/>
              </a:spcAft>
              <a:buClr>
                <a:schemeClr val="dk1"/>
              </a:buClr>
              <a:buSzPts val="1400"/>
              <a:buChar char="○"/>
              <a:defRPr/>
            </a:lvl2pPr>
            <a:lvl3pPr marL="1371600" lvl="2" indent="-317500" rtl="0">
              <a:spcBef>
                <a:spcPts val="1600"/>
              </a:spcBef>
              <a:spcAft>
                <a:spcPts val="0"/>
              </a:spcAft>
              <a:buClr>
                <a:schemeClr val="dk1"/>
              </a:buClr>
              <a:buSzPts val="1400"/>
              <a:buChar char="■"/>
              <a:defRPr/>
            </a:lvl3pPr>
            <a:lvl4pPr marL="1828800" lvl="3" indent="-317500" rtl="0">
              <a:spcBef>
                <a:spcPts val="1600"/>
              </a:spcBef>
              <a:spcAft>
                <a:spcPts val="0"/>
              </a:spcAft>
              <a:buClr>
                <a:schemeClr val="dk1"/>
              </a:buClr>
              <a:buSzPts val="1400"/>
              <a:buChar char="●"/>
              <a:defRPr/>
            </a:lvl4pPr>
            <a:lvl5pPr marL="2286000" lvl="4" indent="-317500" rtl="0">
              <a:spcBef>
                <a:spcPts val="1600"/>
              </a:spcBef>
              <a:spcAft>
                <a:spcPts val="0"/>
              </a:spcAft>
              <a:buClr>
                <a:schemeClr val="dk1"/>
              </a:buClr>
              <a:buSzPts val="1400"/>
              <a:buChar char="○"/>
              <a:defRPr/>
            </a:lvl5pPr>
            <a:lvl6pPr marL="2743200" lvl="5" indent="-317500" rtl="0">
              <a:spcBef>
                <a:spcPts val="1600"/>
              </a:spcBef>
              <a:spcAft>
                <a:spcPts val="0"/>
              </a:spcAft>
              <a:buClr>
                <a:schemeClr val="dk1"/>
              </a:buClr>
              <a:buSzPts val="1400"/>
              <a:buChar char="■"/>
              <a:defRPr/>
            </a:lvl6pPr>
            <a:lvl7pPr marL="3200400" lvl="6" indent="-317500" rtl="0">
              <a:spcBef>
                <a:spcPts val="1600"/>
              </a:spcBef>
              <a:spcAft>
                <a:spcPts val="0"/>
              </a:spcAft>
              <a:buClr>
                <a:schemeClr val="dk1"/>
              </a:buClr>
              <a:buSzPts val="1400"/>
              <a:buChar char="●"/>
              <a:defRPr/>
            </a:lvl7pPr>
            <a:lvl8pPr marL="3657600" lvl="7" indent="-317500" rtl="0">
              <a:spcBef>
                <a:spcPts val="1600"/>
              </a:spcBef>
              <a:spcAft>
                <a:spcPts val="0"/>
              </a:spcAft>
              <a:buClr>
                <a:schemeClr val="dk1"/>
              </a:buClr>
              <a:buSzPts val="1400"/>
              <a:buChar char="○"/>
              <a:defRPr/>
            </a:lvl8pPr>
            <a:lvl9pPr marL="4114800" lvl="8" indent="-317500" rtl="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sz="4200" b="1"/>
            </a:lvl1pPr>
            <a:lvl2pPr lvl="1" rtl="0">
              <a:spcBef>
                <a:spcPts val="0"/>
              </a:spcBef>
              <a:spcAft>
                <a:spcPts val="0"/>
              </a:spcAft>
              <a:buSzPts val="3000"/>
              <a:buNone/>
              <a:defRPr b="1"/>
            </a:lvl2pPr>
            <a:lvl3pPr lvl="2" rtl="0">
              <a:spcBef>
                <a:spcPts val="0"/>
              </a:spcBef>
              <a:spcAft>
                <a:spcPts val="0"/>
              </a:spcAft>
              <a:buSzPts val="3000"/>
              <a:buNone/>
              <a:defRPr b="1"/>
            </a:lvl3pPr>
            <a:lvl4pPr lvl="3" rtl="0">
              <a:spcBef>
                <a:spcPts val="0"/>
              </a:spcBef>
              <a:spcAft>
                <a:spcPts val="0"/>
              </a:spcAft>
              <a:buSzPts val="3000"/>
              <a:buNone/>
              <a:defRPr b="1"/>
            </a:lvl4pPr>
            <a:lvl5pPr lvl="4" rtl="0">
              <a:spcBef>
                <a:spcPts val="0"/>
              </a:spcBef>
              <a:spcAft>
                <a:spcPts val="0"/>
              </a:spcAft>
              <a:buSzPts val="3000"/>
              <a:buNone/>
              <a:defRPr b="1"/>
            </a:lvl5pPr>
            <a:lvl6pPr lvl="5" rtl="0">
              <a:spcBef>
                <a:spcPts val="0"/>
              </a:spcBef>
              <a:spcAft>
                <a:spcPts val="0"/>
              </a:spcAft>
              <a:buSzPts val="3000"/>
              <a:buNone/>
              <a:defRPr b="1"/>
            </a:lvl6pPr>
            <a:lvl7pPr lvl="6" rtl="0">
              <a:spcBef>
                <a:spcPts val="0"/>
              </a:spcBef>
              <a:spcAft>
                <a:spcPts val="0"/>
              </a:spcAft>
              <a:buSzPts val="3000"/>
              <a:buNone/>
              <a:defRPr b="1"/>
            </a:lvl7pPr>
            <a:lvl8pPr lvl="7" rtl="0">
              <a:spcBef>
                <a:spcPts val="0"/>
              </a:spcBef>
              <a:spcAft>
                <a:spcPts val="0"/>
              </a:spcAft>
              <a:buSzPts val="3000"/>
              <a:buNone/>
              <a:defRPr b="1"/>
            </a:lvl8pPr>
            <a:lvl9pPr lvl="8" rtl="0">
              <a:spcBef>
                <a:spcPts val="0"/>
              </a:spcBef>
              <a:spcAft>
                <a:spcPts val="0"/>
              </a:spcAft>
              <a:buSzPts val="3000"/>
              <a:buNone/>
              <a:defRPr b="1"/>
            </a:lvl9pPr>
          </a:lstStyle>
          <a:p>
            <a:endParaRPr/>
          </a:p>
        </p:txBody>
      </p:sp>
      <p:sp>
        <p:nvSpPr>
          <p:cNvPr id="40" name="Google Shape;40;p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Clr>
                <a:schemeClr val="dk1"/>
              </a:buClr>
              <a:buSzPts val="2200"/>
              <a:buChar char="●"/>
              <a:defRPr sz="2200"/>
            </a:lvl1pPr>
            <a:lvl2pPr marL="914400" lvl="1" indent="-317500" rtl="0">
              <a:spcBef>
                <a:spcPts val="1600"/>
              </a:spcBef>
              <a:spcAft>
                <a:spcPts val="0"/>
              </a:spcAft>
              <a:buClr>
                <a:schemeClr val="dk1"/>
              </a:buClr>
              <a:buSzPts val="1400"/>
              <a:buChar char="○"/>
              <a:defRPr/>
            </a:lvl2pPr>
            <a:lvl3pPr marL="1371600" lvl="2" indent="-317500" rtl="0">
              <a:spcBef>
                <a:spcPts val="1600"/>
              </a:spcBef>
              <a:spcAft>
                <a:spcPts val="0"/>
              </a:spcAft>
              <a:buClr>
                <a:schemeClr val="dk1"/>
              </a:buClr>
              <a:buSzPts val="1400"/>
              <a:buChar char="■"/>
              <a:defRPr/>
            </a:lvl3pPr>
            <a:lvl4pPr marL="1828800" lvl="3" indent="-317500" rtl="0">
              <a:spcBef>
                <a:spcPts val="1600"/>
              </a:spcBef>
              <a:spcAft>
                <a:spcPts val="0"/>
              </a:spcAft>
              <a:buClr>
                <a:schemeClr val="dk1"/>
              </a:buClr>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1" name="Google Shape;41;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42" name="Google Shape;42;p5"/>
          <p:cNvSpPr/>
          <p:nvPr/>
        </p:nvSpPr>
        <p:spPr>
          <a:xfrm>
            <a:off x="0" y="4894500"/>
            <a:ext cx="9144000" cy="249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sz="4200" b="1"/>
            </a:lvl1pPr>
            <a:lvl2pPr lvl="1" rtl="0">
              <a:spcBef>
                <a:spcPts val="0"/>
              </a:spcBef>
              <a:spcAft>
                <a:spcPts val="0"/>
              </a:spcAft>
              <a:buSzPts val="4200"/>
              <a:buNone/>
              <a:defRPr sz="4200" b="1"/>
            </a:lvl2pPr>
            <a:lvl3pPr lvl="2" rtl="0">
              <a:spcBef>
                <a:spcPts val="0"/>
              </a:spcBef>
              <a:spcAft>
                <a:spcPts val="0"/>
              </a:spcAft>
              <a:buSzPts val="4200"/>
              <a:buNone/>
              <a:defRPr sz="4200" b="1"/>
            </a:lvl3pPr>
            <a:lvl4pPr lvl="3" rtl="0">
              <a:spcBef>
                <a:spcPts val="0"/>
              </a:spcBef>
              <a:spcAft>
                <a:spcPts val="0"/>
              </a:spcAft>
              <a:buSzPts val="4200"/>
              <a:buNone/>
              <a:defRPr sz="4200" b="1"/>
            </a:lvl4pPr>
            <a:lvl5pPr lvl="4" rtl="0">
              <a:spcBef>
                <a:spcPts val="0"/>
              </a:spcBef>
              <a:spcAft>
                <a:spcPts val="0"/>
              </a:spcAft>
              <a:buSzPts val="4200"/>
              <a:buNone/>
              <a:defRPr sz="4200" b="1"/>
            </a:lvl5pPr>
            <a:lvl6pPr lvl="5" rtl="0">
              <a:spcBef>
                <a:spcPts val="0"/>
              </a:spcBef>
              <a:spcAft>
                <a:spcPts val="0"/>
              </a:spcAft>
              <a:buSzPts val="4200"/>
              <a:buNone/>
              <a:defRPr sz="4200" b="1"/>
            </a:lvl6pPr>
            <a:lvl7pPr lvl="6" rtl="0">
              <a:spcBef>
                <a:spcPts val="0"/>
              </a:spcBef>
              <a:spcAft>
                <a:spcPts val="0"/>
              </a:spcAft>
              <a:buSzPts val="4200"/>
              <a:buNone/>
              <a:defRPr sz="4200" b="1"/>
            </a:lvl7pPr>
            <a:lvl8pPr lvl="7" rtl="0">
              <a:spcBef>
                <a:spcPts val="0"/>
              </a:spcBef>
              <a:spcAft>
                <a:spcPts val="0"/>
              </a:spcAft>
              <a:buSzPts val="4200"/>
              <a:buNone/>
              <a:defRPr sz="4200" b="1"/>
            </a:lvl8pPr>
            <a:lvl9pPr lvl="8" rtl="0">
              <a:spcBef>
                <a:spcPts val="0"/>
              </a:spcBef>
              <a:spcAft>
                <a:spcPts val="0"/>
              </a:spcAft>
              <a:buSzPts val="4200"/>
              <a:buNone/>
              <a:defRPr sz="4200" b="1"/>
            </a:lvl9pPr>
          </a:lstStyle>
          <a:p>
            <a:endParaRPr/>
          </a:p>
        </p:txBody>
      </p:sp>
      <p:sp>
        <p:nvSpPr>
          <p:cNvPr id="45" name="Google Shape;45;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6" name="Google Shape;46;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7" name="Google Shape;47;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sz="4200" b="1"/>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50" name="Google Shape;50;p7"/>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Clr>
                <a:schemeClr val="dk1"/>
              </a:buClr>
              <a:buSzPts val="2200"/>
              <a:buChar char="●"/>
              <a:defRPr sz="2200"/>
            </a:lvl1pPr>
            <a:lvl2pPr marL="914400" lvl="1" indent="-330200" rtl="0">
              <a:spcBef>
                <a:spcPts val="1600"/>
              </a:spcBef>
              <a:spcAft>
                <a:spcPts val="0"/>
              </a:spcAft>
              <a:buClr>
                <a:schemeClr val="dk1"/>
              </a:buClr>
              <a:buSzPts val="1600"/>
              <a:buChar char="○"/>
              <a:defRPr sz="1600"/>
            </a:lvl2pPr>
            <a:lvl3pPr marL="1371600" lvl="2" indent="-304800" rtl="0">
              <a:spcBef>
                <a:spcPts val="1600"/>
              </a:spcBef>
              <a:spcAft>
                <a:spcPts val="0"/>
              </a:spcAft>
              <a:buClr>
                <a:schemeClr val="dk1"/>
              </a:buClr>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1" name="Google Shape;51;p7"/>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Clr>
                <a:schemeClr val="dk1"/>
              </a:buClr>
              <a:buSzPts val="2200"/>
              <a:buChar char="●"/>
              <a:defRPr sz="2200"/>
            </a:lvl1pPr>
            <a:lvl2pPr marL="914400" lvl="1" indent="-330200" rtl="0">
              <a:spcBef>
                <a:spcPts val="1600"/>
              </a:spcBef>
              <a:spcAft>
                <a:spcPts val="0"/>
              </a:spcAft>
              <a:buClr>
                <a:schemeClr val="dk1"/>
              </a:buClr>
              <a:buSzPts val="1600"/>
              <a:buChar char="○"/>
              <a:defRPr sz="1600"/>
            </a:lvl2pPr>
            <a:lvl3pPr marL="1371600" lvl="2" indent="-304800" rtl="0">
              <a:spcBef>
                <a:spcPts val="1600"/>
              </a:spcBef>
              <a:spcAft>
                <a:spcPts val="0"/>
              </a:spcAft>
              <a:buClr>
                <a:schemeClr val="dk1"/>
              </a:buClr>
              <a:buSzPts val="1200"/>
              <a:buChar char="■"/>
              <a:defRPr sz="1200"/>
            </a:lvl3pPr>
            <a:lvl4pPr marL="1828800" lvl="3" indent="-304800" rtl="0">
              <a:spcBef>
                <a:spcPts val="1600"/>
              </a:spcBef>
              <a:spcAft>
                <a:spcPts val="0"/>
              </a:spcAft>
              <a:buClr>
                <a:schemeClr val="dk1"/>
              </a:buClr>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2" name="Google Shape;52;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7"/>
          <p:cNvSpPr/>
          <p:nvPr/>
        </p:nvSpPr>
        <p:spPr>
          <a:xfrm>
            <a:off x="0" y="4894500"/>
            <a:ext cx="9144000" cy="249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sz="4200" b="1"/>
            </a:lvl1pPr>
            <a:lvl2pPr lvl="1" rtl="0">
              <a:spcBef>
                <a:spcPts val="0"/>
              </a:spcBef>
              <a:spcAft>
                <a:spcPts val="0"/>
              </a:spcAft>
              <a:buSzPts val="4200"/>
              <a:buNone/>
              <a:defRPr sz="4200" b="1"/>
            </a:lvl2pPr>
            <a:lvl3pPr lvl="2" rtl="0">
              <a:spcBef>
                <a:spcPts val="0"/>
              </a:spcBef>
              <a:spcAft>
                <a:spcPts val="0"/>
              </a:spcAft>
              <a:buSzPts val="4200"/>
              <a:buNone/>
              <a:defRPr sz="4200" b="1"/>
            </a:lvl3pPr>
            <a:lvl4pPr lvl="3" rtl="0">
              <a:spcBef>
                <a:spcPts val="0"/>
              </a:spcBef>
              <a:spcAft>
                <a:spcPts val="0"/>
              </a:spcAft>
              <a:buSzPts val="4200"/>
              <a:buNone/>
              <a:defRPr sz="4200" b="1"/>
            </a:lvl4pPr>
            <a:lvl5pPr lvl="4" rtl="0">
              <a:spcBef>
                <a:spcPts val="0"/>
              </a:spcBef>
              <a:spcAft>
                <a:spcPts val="0"/>
              </a:spcAft>
              <a:buSzPts val="4200"/>
              <a:buNone/>
              <a:defRPr sz="4200" b="1"/>
            </a:lvl5pPr>
            <a:lvl6pPr lvl="5" rtl="0">
              <a:spcBef>
                <a:spcPts val="0"/>
              </a:spcBef>
              <a:spcAft>
                <a:spcPts val="0"/>
              </a:spcAft>
              <a:buSzPts val="4200"/>
              <a:buNone/>
              <a:defRPr sz="4200" b="1"/>
            </a:lvl6pPr>
            <a:lvl7pPr lvl="6" rtl="0">
              <a:spcBef>
                <a:spcPts val="0"/>
              </a:spcBef>
              <a:spcAft>
                <a:spcPts val="0"/>
              </a:spcAft>
              <a:buSzPts val="4200"/>
              <a:buNone/>
              <a:defRPr sz="4200" b="1"/>
            </a:lvl7pPr>
            <a:lvl8pPr lvl="7" rtl="0">
              <a:spcBef>
                <a:spcPts val="0"/>
              </a:spcBef>
              <a:spcAft>
                <a:spcPts val="0"/>
              </a:spcAft>
              <a:buSzPts val="4200"/>
              <a:buNone/>
              <a:defRPr sz="4200" b="1"/>
            </a:lvl8pPr>
            <a:lvl9pPr lvl="8" rtl="0">
              <a:spcBef>
                <a:spcPts val="0"/>
              </a:spcBef>
              <a:spcAft>
                <a:spcPts val="0"/>
              </a:spcAft>
              <a:buSzPts val="4200"/>
              <a:buNone/>
              <a:defRPr sz="4200" b="1"/>
            </a:lvl9pPr>
          </a:lstStyle>
          <a:p>
            <a:endParaRPr/>
          </a:p>
        </p:txBody>
      </p:sp>
      <p:sp>
        <p:nvSpPr>
          <p:cNvPr id="56" name="Google Shape;56;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9" name="Google Shape;59;p9"/>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61"/>
        <p:cNvGrpSpPr/>
        <p:nvPr/>
      </p:nvGrpSpPr>
      <p:grpSpPr>
        <a:xfrm>
          <a:off x="0" y="0"/>
          <a:ext cx="0" cy="0"/>
          <a:chOff x="0" y="0"/>
          <a:chExt cx="0" cy="0"/>
        </a:xfrm>
      </p:grpSpPr>
      <p:grpSp>
        <p:nvGrpSpPr>
          <p:cNvPr id="62" name="Google Shape;62;p10"/>
          <p:cNvGrpSpPr/>
          <p:nvPr/>
        </p:nvGrpSpPr>
        <p:grpSpPr>
          <a:xfrm>
            <a:off x="6098378" y="5"/>
            <a:ext cx="3045625" cy="2030570"/>
            <a:chOff x="6098378" y="5"/>
            <a:chExt cx="3045625" cy="2030570"/>
          </a:xfrm>
        </p:grpSpPr>
        <p:sp>
          <p:nvSpPr>
            <p:cNvPr id="63" name="Google Shape;63;p10"/>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0"/>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0"/>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0"/>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0"/>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10"/>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69" name="Google Shape;69;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T6AVw2wnsZo?t=89" TargetMode="External"/><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youtu.be/O7j4_aP8dWA" TargetMode="External"/><Relationship Id="rId5" Type="http://schemas.openxmlformats.org/officeDocument/2006/relationships/hyperlink" Target="https://youtu.be/-WdC4DaYIeQ?t=8" TargetMode="External"/><Relationship Id="rId4" Type="http://schemas.openxmlformats.org/officeDocument/2006/relationships/hyperlink" Target="https://youtu.be/5TNU_t-9w1A?t=5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bit.ly/3AuffZ5"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bit.ly/3qUgayy"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sbctc.instructure.com/courses/1578604/pages/alt-text-for-images?module_item_id=33185585"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hyperlink" Target="https://webaim.org/techniques/alttext/"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sbctc.instructure.com/courses/1578604"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s://sbctc.instructure.com/courses/1578604/pages/hyperlinks?module_item_id=33185587"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webaim.org/resources/contrastchecker/"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s://sbctc.instructure.com/courses/1578604/pages/creating-accessible-videos-captioning?module_item_id=26673439" TargetMode="External"/><Relationship Id="rId7" Type="http://schemas.openxmlformats.org/officeDocument/2006/relationships/hyperlink" Target="https://support.google.com/youtube/answer/2734796?hl=en"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hyperlink" Target="https://support.panopto.com/s/article/ASR-Generated-Captions" TargetMode="External"/><Relationship Id="rId5" Type="http://schemas.openxmlformats.org/officeDocument/2006/relationships/hyperlink" Target="https://docs.google.com/document/d/1wr5Z4W9Xz6A_wU1-yh8eaIMOWBX_iyBYrqjti7opthI/edit?ts=5eb5c6d9" TargetMode="External"/><Relationship Id="rId4" Type="http://schemas.openxmlformats.org/officeDocument/2006/relationships/hyperlink" Target="http://www.sigaccess.org/welcome-to-sigaccess/resources/accessible-presentation-guid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s://www.sbctc.edu/colleges-staff/programs-services/educational-technology-open-education/training-registration.aspx"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hyperlink" Target="https://www.washington.edu/doit/20-tips-teaching-accessible-online-course" TargetMode="External"/><Relationship Id="rId5" Type="http://schemas.openxmlformats.org/officeDocument/2006/relationships/hyperlink" Target="https://www.sbctc.edu/colleges-staff/programs-services/student-success-center/creating-accessible-online-classes.aspx" TargetMode="External"/><Relationship Id="rId4" Type="http://schemas.openxmlformats.org/officeDocument/2006/relationships/hyperlink" Target="https://sbctc.instructure.com/courses/1578604"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youtu.be/lfACPr3qBY0?t=12"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hyperlink" Target="https://sbctc.instructure.com/courses/1990829/pages/standard-4-dot-4-course-content-is-designed-using-best-practices-for-accessible-course-design?module_item_id=52356411" TargetMode="External"/><Relationship Id="rId5" Type="http://schemas.openxmlformats.org/officeDocument/2006/relationships/hyperlink" Target="https://docs.google.com/document/d/1A2_28gnSjWPguh0a3xTOULzvHIRs0KaDxxOqd6hBC2Q/edit#heading=h.ihsbbbko4x7q" TargetMode="External"/><Relationship Id="rId4" Type="http://schemas.openxmlformats.org/officeDocument/2006/relationships/hyperlink" Target="https://www.washington.edu/doit/designing-accessible-cyberlearnin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2.ed.gov/about/offices/list/ocr/docs/investigations/more/10122118-b.pdf"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www.ada.gov/cguide.ht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ocio.wa.gov/policy/accessibility"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ocio.wa.gov/policies/standard-18810-minimum-accessibility-standar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Accessible Design 101	</a:t>
            </a:r>
            <a:endParaRPr b="1"/>
          </a:p>
        </p:txBody>
      </p:sp>
      <p:sp>
        <p:nvSpPr>
          <p:cNvPr id="97" name="Google Shape;97;p15"/>
          <p:cNvSpPr txBox="1">
            <a:spLocks noGrp="1"/>
          </p:cNvSpPr>
          <p:nvPr>
            <p:ph type="subTitle" idx="1"/>
          </p:nvPr>
        </p:nvSpPr>
        <p:spPr>
          <a:xfrm>
            <a:off x="598100" y="2715975"/>
            <a:ext cx="8222100" cy="144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An introduction to core design concepts</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February 4th, 2022</a:t>
            </a:r>
            <a:endParaRPr sz="24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200" b="1"/>
              <a:t>Universal Design for Learning</a:t>
            </a:r>
            <a:endParaRPr sz="4200" b="1"/>
          </a:p>
        </p:txBody>
      </p:sp>
      <p:sp>
        <p:nvSpPr>
          <p:cNvPr id="154" name="Google Shape;154;p2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600" b="1"/>
              <a:t>Universal Design </a:t>
            </a:r>
            <a:r>
              <a:rPr lang="en" sz="2600"/>
              <a:t>for Learning creates learning environments in the virtual and f2f classroom that can be used to the greatest extent possible by anyone, regardless of their condition, without the need for additional modification or accommodations.</a:t>
            </a:r>
            <a:endParaRPr sz="2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UDL</a:t>
            </a:r>
            <a:endParaRPr b="1"/>
          </a:p>
        </p:txBody>
      </p:sp>
      <p:sp>
        <p:nvSpPr>
          <p:cNvPr id="160" name="Google Shape;160;p25"/>
          <p:cNvSpPr txBox="1">
            <a:spLocks noGrp="1"/>
          </p:cNvSpPr>
          <p:nvPr>
            <p:ph type="body" idx="2"/>
          </p:nvPr>
        </p:nvSpPr>
        <p:spPr>
          <a:xfrm>
            <a:off x="4939500" y="322425"/>
            <a:ext cx="3837000" cy="4406400"/>
          </a:xfrm>
          <a:prstGeom prst="rect">
            <a:avLst/>
          </a:prstGeom>
        </p:spPr>
        <p:txBody>
          <a:bodyPr spcFirstLastPara="1" wrap="square" lIns="91425" tIns="91425" rIns="91425" bIns="91425" anchor="ctr" anchorCtr="0">
            <a:noAutofit/>
          </a:bodyPr>
          <a:lstStyle/>
          <a:p>
            <a:pPr marL="457200" lvl="0" indent="-355600" algn="l" rtl="0">
              <a:spcBef>
                <a:spcPts val="0"/>
              </a:spcBef>
              <a:spcAft>
                <a:spcPts val="0"/>
              </a:spcAft>
              <a:buSzPts val="2000"/>
              <a:buAutoNum type="arabicPeriod"/>
            </a:pPr>
            <a:r>
              <a:rPr lang="en" sz="2000"/>
              <a:t>Multiple means of engagement</a:t>
            </a:r>
            <a:endParaRPr sz="2000"/>
          </a:p>
          <a:p>
            <a:pPr marL="914400" lvl="1" indent="-330200" algn="l" rtl="0">
              <a:spcBef>
                <a:spcPts val="1000"/>
              </a:spcBef>
              <a:spcAft>
                <a:spcPts val="0"/>
              </a:spcAft>
              <a:buSzPts val="1600"/>
              <a:buChar char="○"/>
            </a:pPr>
            <a:r>
              <a:rPr lang="en" sz="1600"/>
              <a:t>Learner’s motivation and relevancy</a:t>
            </a:r>
            <a:endParaRPr sz="1600"/>
          </a:p>
          <a:p>
            <a:pPr marL="457200" lvl="0" indent="-355600" algn="l" rtl="0">
              <a:spcBef>
                <a:spcPts val="1000"/>
              </a:spcBef>
              <a:spcAft>
                <a:spcPts val="0"/>
              </a:spcAft>
              <a:buSzPts val="2000"/>
              <a:buAutoNum type="arabicPeriod"/>
            </a:pPr>
            <a:r>
              <a:rPr lang="en" sz="2000"/>
              <a:t>Multiple means of representation</a:t>
            </a:r>
            <a:endParaRPr sz="2000"/>
          </a:p>
          <a:p>
            <a:pPr marL="914400" lvl="1" indent="-330200" algn="l" rtl="0">
              <a:spcBef>
                <a:spcPts val="1000"/>
              </a:spcBef>
              <a:spcAft>
                <a:spcPts val="0"/>
              </a:spcAft>
              <a:buSzPts val="1600"/>
              <a:buChar char="○"/>
            </a:pPr>
            <a:r>
              <a:rPr lang="en" sz="1600"/>
              <a:t>Content delivery</a:t>
            </a:r>
            <a:endParaRPr sz="1600"/>
          </a:p>
          <a:p>
            <a:pPr marL="457200" lvl="0" indent="-355600" algn="l" rtl="0">
              <a:spcBef>
                <a:spcPts val="1000"/>
              </a:spcBef>
              <a:spcAft>
                <a:spcPts val="0"/>
              </a:spcAft>
              <a:buSzPts val="2000"/>
              <a:buAutoNum type="arabicPeriod"/>
            </a:pPr>
            <a:r>
              <a:rPr lang="en" sz="2000"/>
              <a:t>Multiple means of action/expression</a:t>
            </a:r>
            <a:endParaRPr sz="2000"/>
          </a:p>
          <a:p>
            <a:pPr marL="914400" lvl="1" indent="-330200" algn="l" rtl="0">
              <a:spcBef>
                <a:spcPts val="1000"/>
              </a:spcBef>
              <a:spcAft>
                <a:spcPts val="1000"/>
              </a:spcAft>
              <a:buSzPts val="1600"/>
              <a:buChar char="○"/>
            </a:pPr>
            <a:r>
              <a:rPr lang="en" sz="1600"/>
              <a:t>Assessment - how can people </a:t>
            </a:r>
            <a:r>
              <a:rPr lang="en"/>
              <a:t>show you </a:t>
            </a:r>
            <a:r>
              <a:rPr lang="en" sz="1600"/>
              <a:t>what they know?</a:t>
            </a:r>
            <a:endParaRPr sz="1600"/>
          </a:p>
        </p:txBody>
      </p:sp>
      <p:sp>
        <p:nvSpPr>
          <p:cNvPr id="161" name="Google Shape;161;p25"/>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3 core principles developed by CAST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311700" y="1797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200" b="1"/>
              <a:t>What is Assistive Technology?</a:t>
            </a:r>
            <a:endParaRPr sz="4200" b="1"/>
          </a:p>
        </p:txBody>
      </p:sp>
      <p:sp>
        <p:nvSpPr>
          <p:cNvPr id="167" name="Google Shape;167;p26"/>
          <p:cNvSpPr txBox="1">
            <a:spLocks noGrp="1"/>
          </p:cNvSpPr>
          <p:nvPr>
            <p:ph type="body" idx="1"/>
          </p:nvPr>
        </p:nvSpPr>
        <p:spPr>
          <a:xfrm>
            <a:off x="311700" y="1014925"/>
            <a:ext cx="4782000" cy="3652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a:t>Hardware and software (low tech and high tech) that helps people with disabilities complete a task.</a:t>
            </a:r>
            <a:endParaRPr sz="2000"/>
          </a:p>
          <a:p>
            <a:pPr marL="914400" lvl="0" indent="-342900" algn="l" rtl="0">
              <a:lnSpc>
                <a:spcPct val="100000"/>
              </a:lnSpc>
              <a:spcBef>
                <a:spcPts val="1600"/>
              </a:spcBef>
              <a:spcAft>
                <a:spcPts val="0"/>
              </a:spcAft>
              <a:buSzPts val="1800"/>
              <a:buAutoNum type="arabicPeriod"/>
            </a:pPr>
            <a:r>
              <a:rPr lang="en" sz="1800"/>
              <a:t>Screen readers</a:t>
            </a:r>
            <a:endParaRPr sz="1800"/>
          </a:p>
          <a:p>
            <a:pPr marL="914400" lvl="0" indent="-342900" algn="l" rtl="0">
              <a:lnSpc>
                <a:spcPct val="100000"/>
              </a:lnSpc>
              <a:spcBef>
                <a:spcPts val="1200"/>
              </a:spcBef>
              <a:spcAft>
                <a:spcPts val="0"/>
              </a:spcAft>
              <a:buSzPts val="1800"/>
              <a:buAutoNum type="arabicPeriod"/>
            </a:pPr>
            <a:r>
              <a:rPr lang="en" sz="1800"/>
              <a:t>Voice Command</a:t>
            </a:r>
            <a:endParaRPr sz="1800"/>
          </a:p>
          <a:p>
            <a:pPr marL="914400" lvl="0" indent="-342900" algn="l" rtl="0">
              <a:lnSpc>
                <a:spcPct val="100000"/>
              </a:lnSpc>
              <a:spcBef>
                <a:spcPts val="1200"/>
              </a:spcBef>
              <a:spcAft>
                <a:spcPts val="0"/>
              </a:spcAft>
              <a:buSzPts val="1800"/>
              <a:buAutoNum type="arabicPeriod"/>
            </a:pPr>
            <a:r>
              <a:rPr lang="en" sz="1800"/>
              <a:t>Mouthstick</a:t>
            </a:r>
            <a:endParaRPr sz="1800"/>
          </a:p>
          <a:p>
            <a:pPr marL="914400" lvl="0" indent="-342900" algn="l" rtl="0">
              <a:lnSpc>
                <a:spcPct val="100000"/>
              </a:lnSpc>
              <a:spcBef>
                <a:spcPts val="1200"/>
              </a:spcBef>
              <a:spcAft>
                <a:spcPts val="0"/>
              </a:spcAft>
              <a:buSzPts val="1800"/>
              <a:buAutoNum type="arabicPeriod"/>
            </a:pPr>
            <a:r>
              <a:rPr lang="en" sz="1800"/>
              <a:t>Adaptive keyboards/mice</a:t>
            </a:r>
            <a:endParaRPr sz="1800"/>
          </a:p>
          <a:p>
            <a:pPr marL="914400" lvl="0" indent="-342900" algn="l" rtl="0">
              <a:lnSpc>
                <a:spcPct val="100000"/>
              </a:lnSpc>
              <a:spcBef>
                <a:spcPts val="1200"/>
              </a:spcBef>
              <a:spcAft>
                <a:spcPts val="0"/>
              </a:spcAft>
              <a:buSzPts val="1800"/>
              <a:buAutoNum type="arabicPeriod"/>
            </a:pPr>
            <a:r>
              <a:rPr lang="en" sz="1800"/>
              <a:t>1-touch can opener</a:t>
            </a:r>
            <a:endParaRPr sz="1800"/>
          </a:p>
          <a:p>
            <a:pPr marL="914400" lvl="0" indent="-342900" algn="l" rtl="0">
              <a:lnSpc>
                <a:spcPct val="100000"/>
              </a:lnSpc>
              <a:spcBef>
                <a:spcPts val="1200"/>
              </a:spcBef>
              <a:spcAft>
                <a:spcPts val="1200"/>
              </a:spcAft>
              <a:buSzPts val="1800"/>
              <a:buAutoNum type="arabicPeriod"/>
            </a:pPr>
            <a:r>
              <a:rPr lang="en" sz="1800"/>
              <a:t>Low vision cutting board</a:t>
            </a:r>
            <a:endParaRPr sz="1800"/>
          </a:p>
        </p:txBody>
      </p:sp>
      <p:pic>
        <p:nvPicPr>
          <p:cNvPr id="168" name="Google Shape;168;p26" descr="A person sits at a desk in front of a computer using a mouth stick to control and interact with their computer."/>
          <p:cNvPicPr preferRelativeResize="0"/>
          <p:nvPr/>
        </p:nvPicPr>
        <p:blipFill>
          <a:blip r:embed="rId3">
            <a:alphaModFix/>
          </a:blip>
          <a:stretch>
            <a:fillRect/>
          </a:stretch>
        </p:blipFill>
        <p:spPr>
          <a:xfrm>
            <a:off x="5179100" y="1459675"/>
            <a:ext cx="3657925" cy="3109200"/>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598100" y="2152351"/>
            <a:ext cx="8222100" cy="125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Screen reader demo with Shaun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Screen Readers the Basics </a:t>
            </a:r>
            <a:endParaRPr b="1"/>
          </a:p>
        </p:txBody>
      </p:sp>
      <p:sp>
        <p:nvSpPr>
          <p:cNvPr id="179" name="Google Shape;179;p2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SzPts val="2200"/>
              <a:buChar char="●"/>
            </a:pPr>
            <a:r>
              <a:rPr lang="en"/>
              <a:t>A Screen Reader is a piece of software that reads text, navigational elements, and other relevant information to a user who may be low vision or fully blind.</a:t>
            </a:r>
            <a:endParaRPr/>
          </a:p>
          <a:p>
            <a:pPr marL="457200" lvl="0" indent="-368300" algn="l" rtl="0">
              <a:lnSpc>
                <a:spcPct val="100000"/>
              </a:lnSpc>
              <a:spcBef>
                <a:spcPts val="1000"/>
              </a:spcBef>
              <a:spcAft>
                <a:spcPts val="0"/>
              </a:spcAft>
              <a:buSzPts val="2200"/>
              <a:buChar char="●"/>
            </a:pPr>
            <a:r>
              <a:rPr lang="en"/>
              <a:t>A screen reader is designed to allow independent navigation of a computer or mobile device even if a user has no vision.</a:t>
            </a:r>
            <a:endParaRPr/>
          </a:p>
          <a:p>
            <a:pPr marL="457200" lvl="0" indent="-368300" algn="l" rtl="0">
              <a:lnSpc>
                <a:spcPct val="100000"/>
              </a:lnSpc>
              <a:spcBef>
                <a:spcPts val="1000"/>
              </a:spcBef>
              <a:spcAft>
                <a:spcPts val="0"/>
              </a:spcAft>
              <a:buSzPts val="2200"/>
              <a:buChar char="●"/>
            </a:pPr>
            <a:r>
              <a:rPr lang="en"/>
              <a:t>Screen readers may be first party software built into an operating system, Voice Over (Apple iOS and macOS), Windows Narrator (MS Windows) or offered separately by third party developers such as NVDA or JAWS (MS Windows only.)</a:t>
            </a:r>
            <a:endParaRPr/>
          </a:p>
          <a:p>
            <a:pPr marL="0" lvl="0" indent="0" algn="l" rtl="0">
              <a:lnSpc>
                <a:spcPct val="100000"/>
              </a:lnSpc>
              <a:spcBef>
                <a:spcPts val="1000"/>
              </a:spcBef>
              <a:spcAft>
                <a:spcPts val="0"/>
              </a:spcAft>
              <a:buNone/>
            </a:pPr>
            <a:endParaRPr/>
          </a:p>
          <a:p>
            <a:pPr marL="0" lvl="0" indent="0" algn="l" rtl="0">
              <a:lnSpc>
                <a:spcPct val="100000"/>
              </a:lnSpc>
              <a:spcBef>
                <a:spcPts val="16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5 Minute Break</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Inaccessible Experiences</a:t>
            </a:r>
            <a:endParaRPr b="1"/>
          </a:p>
        </p:txBody>
      </p:sp>
      <p:sp>
        <p:nvSpPr>
          <p:cNvPr id="190" name="Google Shape;190;p30"/>
          <p:cNvSpPr txBox="1">
            <a:spLocks noGrp="1"/>
          </p:cNvSpPr>
          <p:nvPr>
            <p:ph type="body" idx="1"/>
          </p:nvPr>
        </p:nvSpPr>
        <p:spPr>
          <a:xfrm>
            <a:off x="311700" y="1229875"/>
            <a:ext cx="5706000" cy="3598500"/>
          </a:xfrm>
          <a:prstGeom prst="rect">
            <a:avLst/>
          </a:prstGeom>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We will demonstrate what it's like to engage with inaccessible materials so you can experience why creating accessible content is essential to equitable access for all.</a:t>
            </a:r>
            <a:endParaRPr/>
          </a:p>
          <a:p>
            <a:pPr marL="914400" lvl="0" indent="-349250" algn="l" rtl="0">
              <a:lnSpc>
                <a:spcPct val="100000"/>
              </a:lnSpc>
              <a:spcBef>
                <a:spcPts val="1600"/>
              </a:spcBef>
              <a:spcAft>
                <a:spcPts val="0"/>
              </a:spcAft>
              <a:buClr>
                <a:schemeClr val="dk1"/>
              </a:buClr>
              <a:buSzPts val="1900"/>
              <a:buChar char="●"/>
            </a:pPr>
            <a:r>
              <a:rPr lang="en" sz="1900" b="1" u="sng">
                <a:solidFill>
                  <a:schemeClr val="hlink"/>
                </a:solidFill>
                <a:hlinkClick r:id="rId3"/>
              </a:rPr>
              <a:t>Uncaptioned video</a:t>
            </a:r>
            <a:endParaRPr sz="1900" b="1"/>
          </a:p>
          <a:p>
            <a:pPr marL="914400" lvl="0" indent="-349250" algn="l" rtl="0">
              <a:lnSpc>
                <a:spcPct val="100000"/>
              </a:lnSpc>
              <a:spcBef>
                <a:spcPts val="1000"/>
              </a:spcBef>
              <a:spcAft>
                <a:spcPts val="0"/>
              </a:spcAft>
              <a:buClr>
                <a:schemeClr val="dk1"/>
              </a:buClr>
              <a:buSzPts val="1900"/>
              <a:buChar char="●"/>
            </a:pPr>
            <a:r>
              <a:rPr lang="en" sz="1900" b="1" u="sng">
                <a:solidFill>
                  <a:schemeClr val="hlink"/>
                </a:solidFill>
                <a:hlinkClick r:id="rId4"/>
              </a:rPr>
              <a:t>Inaccessible document</a:t>
            </a:r>
            <a:endParaRPr sz="1900" b="1"/>
          </a:p>
          <a:p>
            <a:pPr marL="914400" lvl="0" indent="-349250" algn="l" rtl="0">
              <a:lnSpc>
                <a:spcPct val="100000"/>
              </a:lnSpc>
              <a:spcBef>
                <a:spcPts val="1000"/>
              </a:spcBef>
              <a:spcAft>
                <a:spcPts val="0"/>
              </a:spcAft>
              <a:buClr>
                <a:schemeClr val="dk1"/>
              </a:buClr>
              <a:buSzPts val="1900"/>
              <a:buChar char="●"/>
            </a:pPr>
            <a:r>
              <a:rPr lang="en" sz="1900" b="1" u="sng">
                <a:solidFill>
                  <a:schemeClr val="hlink"/>
                </a:solidFill>
                <a:hlinkClick r:id="rId5"/>
              </a:rPr>
              <a:t>Frozen 2 Trailer without audio description</a:t>
            </a:r>
            <a:endParaRPr sz="1900" b="1"/>
          </a:p>
          <a:p>
            <a:pPr marL="914400" lvl="0" indent="-349250" algn="l" rtl="0">
              <a:lnSpc>
                <a:spcPct val="100000"/>
              </a:lnSpc>
              <a:spcBef>
                <a:spcPts val="1000"/>
              </a:spcBef>
              <a:spcAft>
                <a:spcPts val="1000"/>
              </a:spcAft>
              <a:buClr>
                <a:schemeClr val="dk1"/>
              </a:buClr>
              <a:buSzPts val="1900"/>
              <a:buChar char="●"/>
            </a:pPr>
            <a:r>
              <a:rPr lang="en" sz="1900" b="1" u="sng">
                <a:solidFill>
                  <a:schemeClr val="hlink"/>
                </a:solidFill>
                <a:hlinkClick r:id="rId6"/>
              </a:rPr>
              <a:t>Frozen 2 Trailer with audio description</a:t>
            </a:r>
            <a:endParaRPr sz="1900" b="1"/>
          </a:p>
        </p:txBody>
      </p:sp>
      <p:pic>
        <p:nvPicPr>
          <p:cNvPr id="191" name="Google Shape;191;p30" descr="Door to the bathroom stall labeled handicap, but two stairs lead to the door making it inaccessible." title="Inaccessible Bathroom"/>
          <p:cNvPicPr preferRelativeResize="0"/>
          <p:nvPr/>
        </p:nvPicPr>
        <p:blipFill rotWithShape="1">
          <a:blip r:embed="rId7">
            <a:alphaModFix/>
          </a:blip>
          <a:srcRect b="11032"/>
          <a:stretch/>
        </p:blipFill>
        <p:spPr>
          <a:xfrm>
            <a:off x="6017577" y="1229875"/>
            <a:ext cx="2814723" cy="3339000"/>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b="1"/>
          </a:p>
          <a:p>
            <a:pPr marL="0" lvl="0" indent="0" algn="ctr" rtl="0">
              <a:spcBef>
                <a:spcPts val="0"/>
              </a:spcBef>
              <a:spcAft>
                <a:spcPts val="0"/>
              </a:spcAft>
              <a:buNone/>
            </a:pPr>
            <a:r>
              <a:rPr lang="en" b="1"/>
              <a:t>Creating</a:t>
            </a:r>
            <a:endParaRPr b="1"/>
          </a:p>
          <a:p>
            <a:pPr marL="0" lvl="0" indent="0" algn="ctr" rtl="0">
              <a:spcBef>
                <a:spcPts val="0"/>
              </a:spcBef>
              <a:spcAft>
                <a:spcPts val="0"/>
              </a:spcAft>
              <a:buNone/>
            </a:pPr>
            <a:r>
              <a:rPr lang="en" b="1"/>
              <a:t>Accessible Content </a:t>
            </a:r>
            <a:endParaRPr b="1"/>
          </a:p>
        </p:txBody>
      </p:sp>
      <p:sp>
        <p:nvSpPr>
          <p:cNvPr id="197" name="Google Shape;197;p31"/>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1"/>
                </a:solidFill>
              </a:rPr>
              <a:t>Core Concepts</a:t>
            </a:r>
            <a:endParaRPr/>
          </a:p>
        </p:txBody>
      </p:sp>
      <p:pic>
        <p:nvPicPr>
          <p:cNvPr id="198" name="Google Shape;198;p31" descr="Graphic representing accessibility. Four drawings are located inside a circle including an eye, hand, ear, and brain."/>
          <p:cNvPicPr preferRelativeResize="0"/>
          <p:nvPr/>
        </p:nvPicPr>
        <p:blipFill rotWithShape="1">
          <a:blip r:embed="rId3">
            <a:alphaModFix/>
          </a:blip>
          <a:srcRect l="10443" r="8911"/>
          <a:stretch/>
        </p:blipFill>
        <p:spPr>
          <a:xfrm>
            <a:off x="4976475" y="640975"/>
            <a:ext cx="3763050" cy="3861551"/>
          </a:xfrm>
          <a:prstGeom prst="rect">
            <a:avLst/>
          </a:prstGeom>
          <a:noFill/>
          <a:ln w="38100" cap="flat" cmpd="sng">
            <a:solidFill>
              <a:srgbClr val="F78711"/>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0" y="1135750"/>
            <a:ext cx="4045200"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Core Concept 1</a:t>
            </a:r>
            <a:endParaRPr b="1"/>
          </a:p>
        </p:txBody>
      </p:sp>
      <p:sp>
        <p:nvSpPr>
          <p:cNvPr id="204" name="Google Shape;204;p32"/>
          <p:cNvSpPr txBox="1">
            <a:spLocks noGrp="1"/>
          </p:cNvSpPr>
          <p:nvPr>
            <p:ph type="subTitle" idx="1"/>
          </p:nvPr>
        </p:nvSpPr>
        <p:spPr>
          <a:xfrm>
            <a:off x="104100" y="2790875"/>
            <a:ext cx="3837000" cy="126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1"/>
                </a:solidFill>
              </a:rPr>
              <a:t>Meaningful Heading Structure</a:t>
            </a:r>
            <a:endParaRPr>
              <a:solidFill>
                <a:schemeClr val="accent1"/>
              </a:solidFill>
            </a:endParaRPr>
          </a:p>
          <a:p>
            <a:pPr marL="0" lvl="0" indent="0" algn="ctr" rtl="0">
              <a:spcBef>
                <a:spcPts val="0"/>
              </a:spcBef>
              <a:spcAft>
                <a:spcPts val="0"/>
              </a:spcAft>
              <a:buNone/>
            </a:pPr>
            <a:r>
              <a:rPr lang="en">
                <a:solidFill>
                  <a:schemeClr val="accent1"/>
                </a:solidFill>
              </a:rPr>
              <a:t>H1- H4</a:t>
            </a:r>
            <a:endParaRPr>
              <a:solidFill>
                <a:schemeClr val="accent1"/>
              </a:solidFill>
            </a:endParaRPr>
          </a:p>
        </p:txBody>
      </p:sp>
      <p:pic>
        <p:nvPicPr>
          <p:cNvPr id="205" name="Google Shape;205;p32" descr="Screenshot of a fake document with multiple sections. Section titles are labeled with the appropriate heading level to show how heading 3 nests under heading 2. The title is heading level 1."/>
          <p:cNvPicPr preferRelativeResize="0"/>
          <p:nvPr/>
        </p:nvPicPr>
        <p:blipFill>
          <a:blip r:embed="rId3">
            <a:alphaModFix/>
          </a:blip>
          <a:stretch>
            <a:fillRect/>
          </a:stretch>
        </p:blipFill>
        <p:spPr>
          <a:xfrm>
            <a:off x="4483300" y="0"/>
            <a:ext cx="4853974" cy="5143500"/>
          </a:xfrm>
          <a:prstGeom prst="rect">
            <a:avLst/>
          </a:prstGeom>
          <a:noFill/>
          <a:ln w="38100" cap="flat" cmpd="sng">
            <a:solidFill>
              <a:srgbClr val="F78711"/>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3"/>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Core Concept 2</a:t>
            </a:r>
            <a:endParaRPr b="1"/>
          </a:p>
        </p:txBody>
      </p:sp>
      <p:sp>
        <p:nvSpPr>
          <p:cNvPr id="211" name="Google Shape;211;p33"/>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1"/>
                </a:solidFill>
              </a:rPr>
              <a:t>Alt Text for Images</a:t>
            </a:r>
            <a:endParaRPr>
              <a:solidFill>
                <a:schemeClr val="accent1"/>
              </a:solidFill>
            </a:endParaRPr>
          </a:p>
        </p:txBody>
      </p:sp>
      <p:sp>
        <p:nvSpPr>
          <p:cNvPr id="212" name="Google Shape;212;p3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68300" algn="l" rtl="0">
              <a:spcBef>
                <a:spcPts val="0"/>
              </a:spcBef>
              <a:spcAft>
                <a:spcPts val="0"/>
              </a:spcAft>
              <a:buSzPts val="2200"/>
              <a:buAutoNum type="arabicPeriod"/>
            </a:pPr>
            <a:r>
              <a:rPr lang="en"/>
              <a:t>Write meaningful alternative text descriptions for images and pictures.</a:t>
            </a:r>
            <a:endParaRPr/>
          </a:p>
          <a:p>
            <a:pPr marL="457200" lvl="0" indent="-368300" algn="l" rtl="0">
              <a:spcBef>
                <a:spcPts val="1000"/>
              </a:spcBef>
              <a:spcAft>
                <a:spcPts val="1000"/>
              </a:spcAft>
              <a:buSzPts val="2200"/>
              <a:buAutoNum type="arabicPeriod"/>
            </a:pPr>
            <a:r>
              <a:rPr lang="en"/>
              <a:t>Mark decorative images as such, so a screen reader skips them.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Good to Know</a:t>
            </a:r>
            <a:endParaRPr/>
          </a:p>
        </p:txBody>
      </p:sp>
      <p:sp>
        <p:nvSpPr>
          <p:cNvPr id="103" name="Google Shape;103;p1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Clr>
                <a:srgbClr val="000000"/>
              </a:buClr>
              <a:buSzPts val="2600"/>
              <a:buChar char="●"/>
            </a:pPr>
            <a:r>
              <a:rPr lang="en" sz="2600" b="1" u="sng">
                <a:solidFill>
                  <a:schemeClr val="hlink"/>
                </a:solidFill>
                <a:hlinkClick r:id="rId3"/>
              </a:rPr>
              <a:t>Link to the slidedeck</a:t>
            </a:r>
            <a:endParaRPr sz="2600">
              <a:solidFill>
                <a:srgbClr val="000000"/>
              </a:solidFill>
            </a:endParaRPr>
          </a:p>
          <a:p>
            <a:pPr marL="457200" lvl="0" indent="-393700" algn="l" rtl="0">
              <a:spcBef>
                <a:spcPts val="1000"/>
              </a:spcBef>
              <a:spcAft>
                <a:spcPts val="0"/>
              </a:spcAft>
              <a:buClr>
                <a:srgbClr val="000000"/>
              </a:buClr>
              <a:buSzPts val="2600"/>
              <a:buChar char="●"/>
            </a:pPr>
            <a:r>
              <a:rPr lang="en" sz="2600">
                <a:solidFill>
                  <a:srgbClr val="000000"/>
                </a:solidFill>
              </a:rPr>
              <a:t>URL: </a:t>
            </a:r>
            <a:r>
              <a:rPr lang="en" sz="2600" b="1" u="sng">
                <a:solidFill>
                  <a:schemeClr val="hlink"/>
                </a:solidFill>
                <a:hlinkClick r:id="rId3"/>
              </a:rPr>
              <a:t>https://bit.ly/3AuffZ5</a:t>
            </a:r>
            <a:r>
              <a:rPr lang="en" sz="2600" b="1">
                <a:solidFill>
                  <a:srgbClr val="000000"/>
                </a:solidFill>
              </a:rPr>
              <a:t> </a:t>
            </a:r>
            <a:endParaRPr sz="2600" b="1">
              <a:solidFill>
                <a:srgbClr val="000000"/>
              </a:solidFill>
            </a:endParaRPr>
          </a:p>
          <a:p>
            <a:pPr marL="457200" lvl="0" indent="-393700" algn="l" rtl="0">
              <a:spcBef>
                <a:spcPts val="1000"/>
              </a:spcBef>
              <a:spcAft>
                <a:spcPts val="0"/>
              </a:spcAft>
              <a:buClr>
                <a:srgbClr val="000000"/>
              </a:buClr>
              <a:buSzPts val="2600"/>
              <a:buChar char="●"/>
            </a:pPr>
            <a:r>
              <a:rPr lang="en" sz="2600">
                <a:solidFill>
                  <a:srgbClr val="000000"/>
                </a:solidFill>
              </a:rPr>
              <a:t>Two scheduled breaks: after Shaun’s demo and before the breakout sessions</a:t>
            </a:r>
            <a:endParaRPr sz="2600">
              <a:solidFill>
                <a:srgbClr val="000000"/>
              </a:solidFill>
            </a:endParaRPr>
          </a:p>
          <a:p>
            <a:pPr marL="457200" lvl="0" indent="-393700" algn="l" rtl="0">
              <a:spcBef>
                <a:spcPts val="1000"/>
              </a:spcBef>
              <a:spcAft>
                <a:spcPts val="0"/>
              </a:spcAft>
              <a:buClr>
                <a:srgbClr val="000000"/>
              </a:buClr>
              <a:buSzPts val="2600"/>
              <a:buChar char="●"/>
            </a:pPr>
            <a:r>
              <a:rPr lang="en" sz="2600">
                <a:solidFill>
                  <a:srgbClr val="000000"/>
                </a:solidFill>
              </a:rPr>
              <a:t>Live transcription is provided</a:t>
            </a:r>
            <a:endParaRPr sz="2600">
              <a:solidFill>
                <a:srgbClr val="000000"/>
              </a:solidFill>
            </a:endParaRPr>
          </a:p>
          <a:p>
            <a:pPr marL="457200" lvl="0" indent="-393700" algn="l" rtl="0">
              <a:spcBef>
                <a:spcPts val="1000"/>
              </a:spcBef>
              <a:spcAft>
                <a:spcPts val="1000"/>
              </a:spcAft>
              <a:buClr>
                <a:srgbClr val="000000"/>
              </a:buClr>
              <a:buSzPts val="2600"/>
              <a:buChar char="●"/>
            </a:pPr>
            <a:r>
              <a:rPr lang="en" sz="2600" b="1" u="sng">
                <a:solidFill>
                  <a:schemeClr val="hlink"/>
                </a:solidFill>
                <a:hlinkClick r:id="rId4"/>
              </a:rPr>
              <a:t>Link to presentation materials</a:t>
            </a:r>
            <a:r>
              <a:rPr lang="en" sz="2600">
                <a:solidFill>
                  <a:srgbClr val="000000"/>
                </a:solidFill>
              </a:rPr>
              <a:t>: </a:t>
            </a:r>
            <a:r>
              <a:rPr lang="en" sz="2600" b="1" u="sng">
                <a:solidFill>
                  <a:schemeClr val="hlink"/>
                </a:solidFill>
                <a:hlinkClick r:id="rId4"/>
              </a:rPr>
              <a:t>https://bit.ly/3qUgayy</a:t>
            </a:r>
            <a:r>
              <a:rPr lang="en" sz="2600" b="1">
                <a:solidFill>
                  <a:srgbClr val="000000"/>
                </a:solidFill>
              </a:rPr>
              <a:t> </a:t>
            </a:r>
            <a:endParaRPr sz="2600" b="1">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t>How To Make Images Accessible - Alt Text </a:t>
            </a:r>
            <a:endParaRPr sz="3400" b="1"/>
          </a:p>
        </p:txBody>
      </p:sp>
      <p:sp>
        <p:nvSpPr>
          <p:cNvPr id="218" name="Google Shape;218;p34"/>
          <p:cNvSpPr txBox="1">
            <a:spLocks noGrp="1"/>
          </p:cNvSpPr>
          <p:nvPr>
            <p:ph type="body" idx="1"/>
          </p:nvPr>
        </p:nvSpPr>
        <p:spPr>
          <a:xfrm>
            <a:off x="311700" y="1153775"/>
            <a:ext cx="3999900" cy="169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000000"/>
                </a:solidFill>
              </a:rPr>
              <a:t>AVOID:</a:t>
            </a:r>
            <a:endParaRPr sz="1600">
              <a:solidFill>
                <a:srgbClr val="000000"/>
              </a:solidFill>
            </a:endParaRPr>
          </a:p>
          <a:p>
            <a:pPr marL="457200" lvl="0" indent="-330200" algn="l" rtl="0">
              <a:spcBef>
                <a:spcPts val="1600"/>
              </a:spcBef>
              <a:spcAft>
                <a:spcPts val="0"/>
              </a:spcAft>
              <a:buClr>
                <a:srgbClr val="000000"/>
              </a:buClr>
              <a:buSzPts val="1600"/>
              <a:buChar char="●"/>
            </a:pPr>
            <a:r>
              <a:rPr lang="en" sz="1600">
                <a:solidFill>
                  <a:srgbClr val="000000"/>
                </a:solidFill>
              </a:rPr>
              <a:t>Including images or diagrams without descriptions.</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Just ignore an image that is decorative.</a:t>
            </a:r>
            <a:endParaRPr sz="1600">
              <a:solidFill>
                <a:srgbClr val="000000"/>
              </a:solidFill>
            </a:endParaRPr>
          </a:p>
        </p:txBody>
      </p:sp>
      <p:sp>
        <p:nvSpPr>
          <p:cNvPr id="219" name="Google Shape;219;p34"/>
          <p:cNvSpPr txBox="1">
            <a:spLocks noGrp="1"/>
          </p:cNvSpPr>
          <p:nvPr>
            <p:ph type="body" idx="2"/>
          </p:nvPr>
        </p:nvSpPr>
        <p:spPr>
          <a:xfrm>
            <a:off x="4832400" y="1229975"/>
            <a:ext cx="4089900" cy="363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000000"/>
                </a:solidFill>
              </a:rPr>
              <a:t>DO use:</a:t>
            </a:r>
            <a:endParaRPr sz="1500">
              <a:solidFill>
                <a:srgbClr val="000000"/>
              </a:solidFill>
            </a:endParaRPr>
          </a:p>
          <a:p>
            <a:pPr marL="457200" lvl="0" indent="-323850" algn="l" rtl="0">
              <a:spcBef>
                <a:spcPts val="1600"/>
              </a:spcBef>
              <a:spcAft>
                <a:spcPts val="0"/>
              </a:spcAft>
              <a:buClr>
                <a:srgbClr val="000000"/>
              </a:buClr>
              <a:buSzPts val="1500"/>
              <a:buChar char="●"/>
            </a:pPr>
            <a:r>
              <a:rPr lang="en" sz="1500" b="1" u="sng">
                <a:solidFill>
                  <a:srgbClr val="1155CC"/>
                </a:solidFill>
                <a:hlinkClick r:id="rId3">
                  <a:extLst>
                    <a:ext uri="{A12FA001-AC4F-418D-AE19-62706E023703}">
                      <ahyp:hlinkClr xmlns:ahyp="http://schemas.microsoft.com/office/drawing/2018/hyperlinkcolor" val="tx"/>
                    </a:ext>
                  </a:extLst>
                </a:hlinkClick>
              </a:rPr>
              <a:t>Add “Alt Text”</a:t>
            </a:r>
            <a:r>
              <a:rPr lang="en" sz="1500">
                <a:solidFill>
                  <a:srgbClr val="000000"/>
                </a:solidFill>
              </a:rPr>
              <a:t> for images.</a:t>
            </a:r>
            <a:endParaRPr sz="1500">
              <a:solidFill>
                <a:srgbClr val="000000"/>
              </a:solidFill>
            </a:endParaRPr>
          </a:p>
          <a:p>
            <a:pPr marL="457200" lvl="0" indent="-323850" algn="l" rtl="0">
              <a:spcBef>
                <a:spcPts val="600"/>
              </a:spcBef>
              <a:spcAft>
                <a:spcPts val="0"/>
              </a:spcAft>
              <a:buClr>
                <a:srgbClr val="000000"/>
              </a:buClr>
              <a:buSzPts val="1500"/>
              <a:buChar char="●"/>
            </a:pPr>
            <a:r>
              <a:rPr lang="en" sz="1500">
                <a:solidFill>
                  <a:srgbClr val="000000"/>
                </a:solidFill>
              </a:rPr>
              <a:t>Write </a:t>
            </a:r>
            <a:r>
              <a:rPr lang="en" sz="1500" b="1" u="sng">
                <a:solidFill>
                  <a:srgbClr val="1155CC"/>
                </a:solidFill>
                <a:hlinkClick r:id="rId4">
                  <a:extLst>
                    <a:ext uri="{A12FA001-AC4F-418D-AE19-62706E023703}">
                      <ahyp:hlinkClr xmlns:ahyp="http://schemas.microsoft.com/office/drawing/2018/hyperlinkcolor" val="tx"/>
                    </a:ext>
                  </a:extLst>
                </a:hlinkClick>
              </a:rPr>
              <a:t>meaningful alt text descriptions</a:t>
            </a:r>
            <a:r>
              <a:rPr lang="en" sz="1500">
                <a:solidFill>
                  <a:srgbClr val="000000"/>
                </a:solidFill>
              </a:rPr>
              <a:t>. (Pie chart titled Color Blind Problems. Chart has three different sized sections that are all the same color. The available labels are: people asking me what color this is, color based games, and traffic lights)</a:t>
            </a:r>
            <a:endParaRPr sz="1500">
              <a:solidFill>
                <a:srgbClr val="000000"/>
              </a:solidFill>
            </a:endParaRPr>
          </a:p>
          <a:p>
            <a:pPr marL="457200" lvl="0" indent="-323850" algn="l" rtl="0">
              <a:spcBef>
                <a:spcPts val="600"/>
              </a:spcBef>
              <a:spcAft>
                <a:spcPts val="600"/>
              </a:spcAft>
              <a:buClr>
                <a:srgbClr val="000000"/>
              </a:buClr>
              <a:buSzPts val="1500"/>
              <a:buChar char="●"/>
            </a:pPr>
            <a:r>
              <a:rPr lang="en" sz="1500">
                <a:solidFill>
                  <a:srgbClr val="000000"/>
                </a:solidFill>
              </a:rPr>
              <a:t>Decorative images should be marked as such. </a:t>
            </a:r>
            <a:r>
              <a:rPr lang="en" sz="1500" b="1" u="sng">
                <a:solidFill>
                  <a:srgbClr val="1155CC"/>
                </a:solidFill>
                <a:hlinkClick r:id="rId3">
                  <a:extLst>
                    <a:ext uri="{A12FA001-AC4F-418D-AE19-62706E023703}">
                      <ahyp:hlinkClr xmlns:ahyp="http://schemas.microsoft.com/office/drawing/2018/hyperlinkcolor" val="tx"/>
                    </a:ext>
                  </a:extLst>
                </a:hlinkClick>
              </a:rPr>
              <a:t>(Add null alt text for decorative images)</a:t>
            </a:r>
            <a:endParaRPr sz="1500" b="1">
              <a:solidFill>
                <a:srgbClr val="1155CC"/>
              </a:solidFill>
            </a:endParaRPr>
          </a:p>
        </p:txBody>
      </p:sp>
      <p:pic>
        <p:nvPicPr>
          <p:cNvPr id="220" name="Google Shape;220;p34" descr="Chart has three different sized sections that are all the same color. The available labels are: people asking me what color this is, color based games, and traffic lights." title="Pie chart titled Color Blind Problems."/>
          <p:cNvPicPr preferRelativeResize="0"/>
          <p:nvPr/>
        </p:nvPicPr>
        <p:blipFill rotWithShape="1">
          <a:blip r:embed="rId5">
            <a:alphaModFix/>
          </a:blip>
          <a:srcRect t="11923" b="12655"/>
          <a:stretch/>
        </p:blipFill>
        <p:spPr>
          <a:xfrm>
            <a:off x="1353063" y="2909875"/>
            <a:ext cx="1917176" cy="1445975"/>
          </a:xfrm>
          <a:prstGeom prst="rect">
            <a:avLst/>
          </a:prstGeom>
          <a:noFill/>
          <a:ln>
            <a:noFill/>
          </a:ln>
        </p:spPr>
      </p:pic>
      <p:sp>
        <p:nvSpPr>
          <p:cNvPr id="221" name="Google Shape;221;p34"/>
          <p:cNvSpPr txBox="1"/>
          <p:nvPr/>
        </p:nvSpPr>
        <p:spPr>
          <a:xfrm>
            <a:off x="384825" y="4356825"/>
            <a:ext cx="43221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Roboto"/>
              <a:buChar char="●"/>
            </a:pPr>
            <a:r>
              <a:rPr lang="en">
                <a:latin typeface="Roboto"/>
                <a:ea typeface="Roboto"/>
                <a:cs typeface="Roboto"/>
                <a:sym typeface="Roboto"/>
              </a:rPr>
              <a:t>Pro Tip: Using patterns in charts can make them more accessible as well</a:t>
            </a:r>
            <a:endParaRPr>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5"/>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Core Concept 3</a:t>
            </a:r>
            <a:endParaRPr b="1"/>
          </a:p>
        </p:txBody>
      </p:sp>
      <p:sp>
        <p:nvSpPr>
          <p:cNvPr id="227" name="Google Shape;227;p35"/>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Descriptive Hyperlinks</a:t>
            </a:r>
            <a:endParaRPr/>
          </a:p>
        </p:txBody>
      </p:sp>
      <p:sp>
        <p:nvSpPr>
          <p:cNvPr id="228" name="Google Shape;228;p3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68300" algn="l" rtl="0">
              <a:spcBef>
                <a:spcPts val="0"/>
              </a:spcBef>
              <a:spcAft>
                <a:spcPts val="1000"/>
              </a:spcAft>
              <a:buSzPts val="2200"/>
              <a:buAutoNum type="arabicPeriod"/>
            </a:pPr>
            <a:r>
              <a:rPr lang="en"/>
              <a:t>Embed URLs into text that clearly describes the link destination in a meaningful and contextualized way.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Tips for Descriptive Hyperlinks</a:t>
            </a:r>
            <a:endParaRPr b="1"/>
          </a:p>
        </p:txBody>
      </p:sp>
      <p:sp>
        <p:nvSpPr>
          <p:cNvPr id="234" name="Google Shape;234;p36"/>
          <p:cNvSpPr txBox="1">
            <a:spLocks noGrp="1"/>
          </p:cNvSpPr>
          <p:nvPr>
            <p:ph type="body" idx="1"/>
          </p:nvPr>
        </p:nvSpPr>
        <p:spPr>
          <a:xfrm>
            <a:off x="311700" y="1229975"/>
            <a:ext cx="5545200" cy="3548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100" b="1"/>
              <a:t>AVOID using:</a:t>
            </a:r>
            <a:endParaRPr sz="2100" b="1"/>
          </a:p>
          <a:p>
            <a:pPr marL="457200" lvl="0" indent="-355600" algn="l" rtl="0">
              <a:lnSpc>
                <a:spcPct val="100000"/>
              </a:lnSpc>
              <a:spcBef>
                <a:spcPts val="1600"/>
              </a:spcBef>
              <a:spcAft>
                <a:spcPts val="0"/>
              </a:spcAft>
              <a:buSzPts val="2000"/>
              <a:buAutoNum type="arabicPeriod"/>
            </a:pPr>
            <a:r>
              <a:rPr lang="en" sz="2000"/>
              <a:t>Unlinked, text only URLs</a:t>
            </a:r>
            <a:endParaRPr sz="2000"/>
          </a:p>
          <a:p>
            <a:pPr marL="914400" lvl="1" indent="-330200" algn="l" rtl="0">
              <a:lnSpc>
                <a:spcPct val="100000"/>
              </a:lnSpc>
              <a:spcBef>
                <a:spcPts val="300"/>
              </a:spcBef>
              <a:spcAft>
                <a:spcPts val="0"/>
              </a:spcAft>
              <a:buSzPts val="1600"/>
              <a:buChar char="○"/>
            </a:pPr>
            <a:r>
              <a:rPr lang="en"/>
              <a:t>https://sbctc.instructure.com/courses/1578604</a:t>
            </a:r>
            <a:endParaRPr/>
          </a:p>
          <a:p>
            <a:pPr marL="457200" lvl="0" indent="-355600" algn="l" rtl="0">
              <a:lnSpc>
                <a:spcPct val="100000"/>
              </a:lnSpc>
              <a:spcBef>
                <a:spcPts val="1600"/>
              </a:spcBef>
              <a:spcAft>
                <a:spcPts val="0"/>
              </a:spcAft>
              <a:buSzPts val="2000"/>
              <a:buAutoNum type="arabicPeriod"/>
            </a:pPr>
            <a:r>
              <a:rPr lang="en" sz="2000"/>
              <a:t>Hyperlinked, full text URLs</a:t>
            </a:r>
            <a:endParaRPr sz="2000"/>
          </a:p>
          <a:p>
            <a:pPr marL="914400" lvl="1" indent="-330200" algn="l" rtl="0">
              <a:lnSpc>
                <a:spcPct val="100000"/>
              </a:lnSpc>
              <a:spcBef>
                <a:spcPts val="1000"/>
              </a:spcBef>
              <a:spcAft>
                <a:spcPts val="0"/>
              </a:spcAft>
              <a:buSzPts val="1600"/>
              <a:buChar char="○"/>
            </a:pPr>
            <a:r>
              <a:rPr lang="en"/>
              <a:t>Visit SBCTC’s Library of Accessibility Resources </a:t>
            </a:r>
            <a:r>
              <a:rPr lang="en" b="1" u="sng">
                <a:solidFill>
                  <a:schemeClr val="hlink"/>
                </a:solidFill>
                <a:hlinkClick r:id="rId3"/>
              </a:rPr>
              <a:t>https://sbctc.instructure.com/courses/1578604</a:t>
            </a:r>
            <a:endParaRPr/>
          </a:p>
          <a:p>
            <a:pPr marL="457200" lvl="0" indent="-355600" algn="l" rtl="0">
              <a:lnSpc>
                <a:spcPct val="100000"/>
              </a:lnSpc>
              <a:spcBef>
                <a:spcPts val="1600"/>
              </a:spcBef>
              <a:spcAft>
                <a:spcPts val="0"/>
              </a:spcAft>
              <a:buSzPts val="2000"/>
              <a:buAutoNum type="arabicPeriod"/>
            </a:pPr>
            <a:r>
              <a:rPr lang="en" sz="2000"/>
              <a:t>Non-descriptive link text</a:t>
            </a:r>
            <a:endParaRPr sz="2000"/>
          </a:p>
          <a:p>
            <a:pPr marL="914400" lvl="1" indent="-330200" algn="l" rtl="0">
              <a:lnSpc>
                <a:spcPct val="100000"/>
              </a:lnSpc>
              <a:spcBef>
                <a:spcPts val="1000"/>
              </a:spcBef>
              <a:spcAft>
                <a:spcPts val="1600"/>
              </a:spcAft>
              <a:buSzPts val="1600"/>
              <a:buChar char="○"/>
            </a:pPr>
            <a:r>
              <a:rPr lang="en"/>
              <a:t> “</a:t>
            </a:r>
            <a:r>
              <a:rPr lang="en" b="1" u="sng">
                <a:solidFill>
                  <a:schemeClr val="hlink"/>
                </a:solidFill>
                <a:hlinkClick r:id="rId4"/>
              </a:rPr>
              <a:t>Click Here</a:t>
            </a:r>
            <a:r>
              <a:rPr lang="en"/>
              <a:t>” to visit SBCTC’s Library of Accessibility Resources</a:t>
            </a:r>
            <a:endParaRPr/>
          </a:p>
        </p:txBody>
      </p:sp>
      <p:sp>
        <p:nvSpPr>
          <p:cNvPr id="235" name="Google Shape;235;p36"/>
          <p:cNvSpPr txBox="1">
            <a:spLocks noGrp="1"/>
          </p:cNvSpPr>
          <p:nvPr>
            <p:ph type="body" idx="2"/>
          </p:nvPr>
        </p:nvSpPr>
        <p:spPr>
          <a:xfrm>
            <a:off x="5657850" y="1229975"/>
            <a:ext cx="3174300" cy="3631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t>DO use:</a:t>
            </a:r>
            <a:endParaRPr b="1"/>
          </a:p>
          <a:p>
            <a:pPr marL="457200" lvl="0" indent="-355600" algn="l" rtl="0">
              <a:lnSpc>
                <a:spcPct val="100000"/>
              </a:lnSpc>
              <a:spcBef>
                <a:spcPts val="1600"/>
              </a:spcBef>
              <a:spcAft>
                <a:spcPts val="0"/>
              </a:spcAft>
              <a:buSzPts val="2000"/>
              <a:buAutoNum type="arabicPeriod"/>
            </a:pPr>
            <a:r>
              <a:rPr lang="en" sz="2000"/>
              <a:t>Hyperlinks embedded directly into meaningful text describing where the link takes you</a:t>
            </a:r>
            <a:endParaRPr sz="2000"/>
          </a:p>
          <a:p>
            <a:pPr marL="914400" lvl="1" indent="-330200" algn="l" rtl="0">
              <a:lnSpc>
                <a:spcPct val="100000"/>
              </a:lnSpc>
              <a:spcBef>
                <a:spcPts val="1600"/>
              </a:spcBef>
              <a:spcAft>
                <a:spcPts val="1600"/>
              </a:spcAft>
              <a:buSzPts val="1600"/>
              <a:buChar char="○"/>
            </a:pPr>
            <a:r>
              <a:rPr lang="en"/>
              <a:t>Visit </a:t>
            </a:r>
            <a:r>
              <a:rPr lang="en" b="1" u="sng">
                <a:solidFill>
                  <a:schemeClr val="hlink"/>
                </a:solidFill>
                <a:hlinkClick r:id="rId3"/>
              </a:rPr>
              <a:t>SBCTC’s Library of Accessibility Resources</a:t>
            </a:r>
            <a:r>
              <a:rPr lang="en"/>
              <a:t> to learn more about descriptive hyperlinks.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Core Concept 4</a:t>
            </a:r>
            <a:endParaRPr b="1"/>
          </a:p>
        </p:txBody>
      </p:sp>
      <p:sp>
        <p:nvSpPr>
          <p:cNvPr id="241" name="Google Shape;241;p37"/>
          <p:cNvSpPr txBox="1">
            <a:spLocks noGrp="1"/>
          </p:cNvSpPr>
          <p:nvPr>
            <p:ph type="body" idx="2"/>
          </p:nvPr>
        </p:nvSpPr>
        <p:spPr>
          <a:xfrm>
            <a:off x="5000900" y="1298700"/>
            <a:ext cx="3837000" cy="2546100"/>
          </a:xfrm>
          <a:prstGeom prst="rect">
            <a:avLst/>
          </a:prstGeom>
        </p:spPr>
        <p:txBody>
          <a:bodyPr spcFirstLastPara="1" wrap="square" lIns="91425" tIns="91425" rIns="91425" bIns="91425" anchor="b" anchorCtr="0">
            <a:noAutofit/>
          </a:bodyPr>
          <a:lstStyle/>
          <a:p>
            <a:pPr marL="457200" lvl="0" indent="-368300" algn="l" rtl="0">
              <a:spcBef>
                <a:spcPts val="0"/>
              </a:spcBef>
              <a:spcAft>
                <a:spcPts val="0"/>
              </a:spcAft>
              <a:buSzPts val="2200"/>
              <a:buAutoNum type="arabicPeriod"/>
            </a:pPr>
            <a:r>
              <a:rPr lang="en"/>
              <a:t>Use numeric or bulleted lists.</a:t>
            </a:r>
            <a:endParaRPr/>
          </a:p>
          <a:p>
            <a:pPr marL="457200" lvl="0" indent="-368300" algn="l" rtl="0">
              <a:spcBef>
                <a:spcPts val="1000"/>
              </a:spcBef>
              <a:spcAft>
                <a:spcPts val="1000"/>
              </a:spcAft>
              <a:buSzPts val="2200"/>
              <a:buAutoNum type="arabicPeriod"/>
            </a:pPr>
            <a:r>
              <a:rPr lang="en"/>
              <a:t>Don’t manually type numbers, dashes, or other symbols to “look” like a list.</a:t>
            </a:r>
            <a:endParaRPr/>
          </a:p>
        </p:txBody>
      </p:sp>
      <p:sp>
        <p:nvSpPr>
          <p:cNvPr id="242" name="Google Shape;242;p37"/>
          <p:cNvSpPr txBox="1"/>
          <p:nvPr/>
        </p:nvSpPr>
        <p:spPr>
          <a:xfrm>
            <a:off x="788100" y="2997300"/>
            <a:ext cx="30000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a:solidFill>
                  <a:schemeClr val="dk2"/>
                </a:solidFill>
                <a:latin typeface="Roboto"/>
                <a:ea typeface="Roboto"/>
                <a:cs typeface="Roboto"/>
                <a:sym typeface="Roboto"/>
              </a:rPr>
              <a:t>Accessible Lists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8"/>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Core Concept 5</a:t>
            </a:r>
            <a:endParaRPr b="1"/>
          </a:p>
        </p:txBody>
      </p:sp>
      <p:sp>
        <p:nvSpPr>
          <p:cNvPr id="248" name="Google Shape;248;p38"/>
          <p:cNvSpPr txBox="1">
            <a:spLocks noGrp="1"/>
          </p:cNvSpPr>
          <p:nvPr>
            <p:ph type="subTitle" idx="1"/>
          </p:nvPr>
        </p:nvSpPr>
        <p:spPr>
          <a:xfrm>
            <a:off x="94250" y="2769000"/>
            <a:ext cx="4418400" cy="126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Readability of Text:</a:t>
            </a:r>
            <a:endParaRPr/>
          </a:p>
          <a:p>
            <a:pPr marL="0" lvl="0" indent="0" algn="ctr" rtl="0">
              <a:spcBef>
                <a:spcPts val="0"/>
              </a:spcBef>
              <a:spcAft>
                <a:spcPts val="0"/>
              </a:spcAft>
              <a:buNone/>
            </a:pPr>
            <a:r>
              <a:rPr lang="en"/>
              <a:t>Font Size, Style &amp; Color</a:t>
            </a:r>
            <a:endParaRPr/>
          </a:p>
          <a:p>
            <a:pPr marL="0" lvl="0" indent="0" algn="ctr" rtl="0">
              <a:spcBef>
                <a:spcPts val="0"/>
              </a:spcBef>
              <a:spcAft>
                <a:spcPts val="0"/>
              </a:spcAft>
              <a:buNone/>
            </a:pPr>
            <a:r>
              <a:rPr lang="en"/>
              <a:t>Real Text</a:t>
            </a:r>
            <a:endParaRPr/>
          </a:p>
        </p:txBody>
      </p:sp>
      <p:sp>
        <p:nvSpPr>
          <p:cNvPr id="249" name="Google Shape;249;p38"/>
          <p:cNvSpPr txBox="1">
            <a:spLocks noGrp="1"/>
          </p:cNvSpPr>
          <p:nvPr>
            <p:ph type="body" idx="2"/>
          </p:nvPr>
        </p:nvSpPr>
        <p:spPr>
          <a:xfrm>
            <a:off x="4939500" y="373600"/>
            <a:ext cx="3837000" cy="4202400"/>
          </a:xfrm>
          <a:prstGeom prst="rect">
            <a:avLst/>
          </a:prstGeom>
        </p:spPr>
        <p:txBody>
          <a:bodyPr spcFirstLastPara="1" wrap="square" lIns="91425" tIns="91425" rIns="91425" bIns="91425" anchor="ctr" anchorCtr="0">
            <a:noAutofit/>
          </a:bodyPr>
          <a:lstStyle/>
          <a:p>
            <a:pPr marL="457200" lvl="0" indent="-368300" algn="l" rtl="0">
              <a:spcBef>
                <a:spcPts val="0"/>
              </a:spcBef>
              <a:spcAft>
                <a:spcPts val="0"/>
              </a:spcAft>
              <a:buSzPts val="2200"/>
              <a:buAutoNum type="arabicPeriod"/>
            </a:pPr>
            <a:r>
              <a:rPr lang="en"/>
              <a:t>Use a simple Sans Serif font in a 12 pt. or larger font size.</a:t>
            </a:r>
            <a:endParaRPr/>
          </a:p>
          <a:p>
            <a:pPr marL="457200" lvl="0" indent="-368300" algn="l" rtl="0">
              <a:spcBef>
                <a:spcPts val="1000"/>
              </a:spcBef>
              <a:spcAft>
                <a:spcPts val="0"/>
              </a:spcAft>
              <a:buSzPts val="2200"/>
              <a:buAutoNum type="arabicPeriod"/>
            </a:pPr>
            <a:r>
              <a:rPr lang="en"/>
              <a:t>Check that your text color and background color have a contrast ratio of 4.5:1 or higher.</a:t>
            </a:r>
            <a:endParaRPr/>
          </a:p>
          <a:p>
            <a:pPr marL="457200" lvl="0" indent="-368300" algn="l" rtl="0">
              <a:spcBef>
                <a:spcPts val="1000"/>
              </a:spcBef>
              <a:spcAft>
                <a:spcPts val="0"/>
              </a:spcAft>
              <a:buSzPts val="2200"/>
              <a:buAutoNum type="arabicPeriod"/>
            </a:pPr>
            <a:r>
              <a:rPr lang="en"/>
              <a:t>Do not use color alone to indicate meaning.</a:t>
            </a:r>
            <a:endParaRPr/>
          </a:p>
          <a:p>
            <a:pPr marL="457200" lvl="0" indent="-368300" algn="l" rtl="0">
              <a:spcBef>
                <a:spcPts val="1000"/>
              </a:spcBef>
              <a:spcAft>
                <a:spcPts val="1000"/>
              </a:spcAft>
              <a:buSzPts val="2200"/>
              <a:buAutoNum type="arabicPeriod"/>
            </a:pPr>
            <a:r>
              <a:rPr lang="en"/>
              <a:t>Use real text, rather than scanned images of text.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Selecting Font Size</a:t>
            </a:r>
            <a:r>
              <a:rPr lang="en"/>
              <a:t>, Style </a:t>
            </a:r>
            <a:r>
              <a:rPr lang="en" b="1"/>
              <a:t>&amp; Color</a:t>
            </a:r>
            <a:endParaRPr b="1"/>
          </a:p>
        </p:txBody>
      </p:sp>
      <p:sp>
        <p:nvSpPr>
          <p:cNvPr id="255" name="Google Shape;255;p39"/>
          <p:cNvSpPr txBox="1">
            <a:spLocks noGrp="1"/>
          </p:cNvSpPr>
          <p:nvPr>
            <p:ph type="body" idx="1"/>
          </p:nvPr>
        </p:nvSpPr>
        <p:spPr>
          <a:xfrm>
            <a:off x="311700" y="1229875"/>
            <a:ext cx="8760900" cy="36648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sz="2100"/>
              <a:t>The best advice to follow here is “just because you can, doesn’t mean you should.”</a:t>
            </a:r>
            <a:endParaRPr sz="2100"/>
          </a:p>
          <a:p>
            <a:pPr marL="914400" lvl="1" indent="-355600" algn="l" rtl="0">
              <a:spcBef>
                <a:spcPts val="1600"/>
              </a:spcBef>
              <a:spcAft>
                <a:spcPts val="0"/>
              </a:spcAft>
              <a:buSzPts val="2000"/>
              <a:buChar char="○"/>
            </a:pPr>
            <a:r>
              <a:rPr lang="en" sz="2100"/>
              <a:t>You could use a </a:t>
            </a:r>
            <a:r>
              <a:rPr lang="en" sz="1100"/>
              <a:t>10 pt. font</a:t>
            </a:r>
            <a:r>
              <a:rPr lang="en" sz="2100"/>
              <a:t> to fit everything on a page, but should you?</a:t>
            </a:r>
            <a:endParaRPr sz="2100"/>
          </a:p>
          <a:p>
            <a:pPr marL="914400" lvl="1" indent="-361950" algn="l" rtl="0">
              <a:spcBef>
                <a:spcPts val="1600"/>
              </a:spcBef>
              <a:spcAft>
                <a:spcPts val="0"/>
              </a:spcAft>
              <a:buSzPts val="2100"/>
              <a:buChar char="○"/>
            </a:pPr>
            <a:r>
              <a:rPr lang="en" sz="2100"/>
              <a:t>You could use a </a:t>
            </a:r>
            <a:r>
              <a:rPr lang="en" sz="2100">
                <a:latin typeface="Bonbon"/>
                <a:ea typeface="Bonbon"/>
                <a:cs typeface="Bonbon"/>
                <a:sym typeface="Bonbon"/>
              </a:rPr>
              <a:t>fancy styled font</a:t>
            </a:r>
            <a:r>
              <a:rPr lang="en" sz="2100"/>
              <a:t> with a lot of decoration because it’s pretty, but should you?</a:t>
            </a:r>
            <a:endParaRPr sz="2100"/>
          </a:p>
          <a:p>
            <a:pPr marL="914400" lvl="1" indent="-361950" algn="l" rtl="0">
              <a:spcBef>
                <a:spcPts val="1600"/>
              </a:spcBef>
              <a:spcAft>
                <a:spcPts val="1600"/>
              </a:spcAft>
              <a:buSzPts val="2100"/>
              <a:buChar char="○"/>
            </a:pPr>
            <a:r>
              <a:rPr lang="en" sz="2100"/>
              <a:t>You could use </a:t>
            </a:r>
            <a:r>
              <a:rPr lang="en" sz="2100">
                <a:solidFill>
                  <a:srgbClr val="F6F281"/>
                </a:solidFill>
              </a:rPr>
              <a:t>yellow for your text color</a:t>
            </a:r>
            <a:r>
              <a:rPr lang="en" sz="2100"/>
              <a:t> because it’s your favorite color, but should you?</a:t>
            </a:r>
            <a:endParaRPr sz="21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Contrast Examples</a:t>
            </a:r>
            <a:endParaRPr/>
          </a:p>
        </p:txBody>
      </p:sp>
      <p:graphicFrame>
        <p:nvGraphicFramePr>
          <p:cNvPr id="261" name="Google Shape;261;p40"/>
          <p:cNvGraphicFramePr/>
          <p:nvPr/>
        </p:nvGraphicFramePr>
        <p:xfrm>
          <a:off x="433225" y="1422500"/>
          <a:ext cx="3000000" cy="3000000"/>
        </p:xfrm>
        <a:graphic>
          <a:graphicData uri="http://schemas.openxmlformats.org/drawingml/2006/table">
            <a:tbl>
              <a:tblPr>
                <a:noFill/>
                <a:tableStyleId>{DEF75FA4-1C6B-41F4-BFC9-197FE03E3513}</a:tableStyleId>
              </a:tblPr>
              <a:tblGrid>
                <a:gridCol w="4199550">
                  <a:extLst>
                    <a:ext uri="{9D8B030D-6E8A-4147-A177-3AD203B41FA5}">
                      <a16:colId xmlns:a16="http://schemas.microsoft.com/office/drawing/2014/main" val="20000"/>
                    </a:ext>
                  </a:extLst>
                </a:gridCol>
                <a:gridCol w="4199550">
                  <a:extLst>
                    <a:ext uri="{9D8B030D-6E8A-4147-A177-3AD203B41FA5}">
                      <a16:colId xmlns:a16="http://schemas.microsoft.com/office/drawing/2014/main" val="20001"/>
                    </a:ext>
                  </a:extLst>
                </a:gridCol>
              </a:tblGrid>
              <a:tr h="556500">
                <a:tc>
                  <a:txBody>
                    <a:bodyPr/>
                    <a:lstStyle/>
                    <a:p>
                      <a:pPr marL="0" lvl="0" indent="0" algn="ctr" rtl="0">
                        <a:spcBef>
                          <a:spcPts val="0"/>
                        </a:spcBef>
                        <a:spcAft>
                          <a:spcPts val="0"/>
                        </a:spcAft>
                        <a:buNone/>
                      </a:pPr>
                      <a:r>
                        <a:rPr lang="en" sz="1700" b="1"/>
                        <a:t>Poor Contrast</a:t>
                      </a:r>
                      <a:endParaRPr sz="1700" b="1"/>
                    </a:p>
                  </a:txBody>
                  <a:tcPr marL="91425" marR="91425" marT="91425" marB="91425" anchor="ctr"/>
                </a:tc>
                <a:tc>
                  <a:txBody>
                    <a:bodyPr/>
                    <a:lstStyle/>
                    <a:p>
                      <a:pPr marL="0" lvl="0" indent="0" algn="ctr" rtl="0">
                        <a:spcBef>
                          <a:spcPts val="0"/>
                        </a:spcBef>
                        <a:spcAft>
                          <a:spcPts val="0"/>
                        </a:spcAft>
                        <a:buNone/>
                      </a:pPr>
                      <a:r>
                        <a:rPr lang="en" sz="1700" b="1"/>
                        <a:t>Good Contrast</a:t>
                      </a:r>
                      <a:endParaRPr sz="1700" b="1"/>
                    </a:p>
                  </a:txBody>
                  <a:tcPr marL="91425" marR="91425" marT="91425" marB="91425" anchor="ctr"/>
                </a:tc>
                <a:extLst>
                  <a:ext uri="{0D108BD9-81ED-4DB2-BD59-A6C34878D82A}">
                    <a16:rowId xmlns:a16="http://schemas.microsoft.com/office/drawing/2014/main" val="10000"/>
                  </a:ext>
                </a:extLst>
              </a:tr>
              <a:tr h="670525">
                <a:tc>
                  <a:txBody>
                    <a:bodyPr/>
                    <a:lstStyle/>
                    <a:p>
                      <a:pPr marL="0" lvl="0" indent="0" algn="l" rtl="0">
                        <a:spcBef>
                          <a:spcPts val="0"/>
                        </a:spcBef>
                        <a:spcAft>
                          <a:spcPts val="0"/>
                        </a:spcAft>
                        <a:buNone/>
                      </a:pPr>
                      <a:r>
                        <a:rPr lang="en" sz="1600">
                          <a:solidFill>
                            <a:srgbClr val="CC0000"/>
                          </a:solidFill>
                        </a:rPr>
                        <a:t>Dark red on black does not pass at 3.56:1</a:t>
                      </a:r>
                      <a:endParaRPr sz="1600">
                        <a:solidFill>
                          <a:srgbClr val="CC0000"/>
                        </a:solidFill>
                      </a:endParaRPr>
                    </a:p>
                  </a:txBody>
                  <a:tcPr marL="91425" marR="91425" marT="91425" marB="91425" anchor="ctr">
                    <a:solidFill>
                      <a:srgbClr val="000000"/>
                    </a:solidFill>
                  </a:tcPr>
                </a:tc>
                <a:tc>
                  <a:txBody>
                    <a:bodyPr/>
                    <a:lstStyle/>
                    <a:p>
                      <a:pPr marL="0" lvl="0" indent="0" algn="l" rtl="0">
                        <a:spcBef>
                          <a:spcPts val="0"/>
                        </a:spcBef>
                        <a:spcAft>
                          <a:spcPts val="0"/>
                        </a:spcAft>
                        <a:buNone/>
                      </a:pPr>
                      <a:r>
                        <a:rPr lang="en" sz="1600">
                          <a:solidFill>
                            <a:srgbClr val="F6F281"/>
                          </a:solidFill>
                        </a:rPr>
                        <a:t>Yellow on black passes at 17.93:1</a:t>
                      </a:r>
                      <a:endParaRPr sz="1600">
                        <a:solidFill>
                          <a:srgbClr val="F6F281"/>
                        </a:solidFill>
                      </a:endParaRPr>
                    </a:p>
                  </a:txBody>
                  <a:tcPr marL="91425" marR="91425" marT="91425" marB="91425" anchor="ctr">
                    <a:solidFill>
                      <a:srgbClr val="000000"/>
                    </a:solidFill>
                  </a:tcPr>
                </a:tc>
                <a:extLst>
                  <a:ext uri="{0D108BD9-81ED-4DB2-BD59-A6C34878D82A}">
                    <a16:rowId xmlns:a16="http://schemas.microsoft.com/office/drawing/2014/main" val="10001"/>
                  </a:ext>
                </a:extLst>
              </a:tr>
              <a:tr h="556500">
                <a:tc>
                  <a:txBody>
                    <a:bodyPr/>
                    <a:lstStyle/>
                    <a:p>
                      <a:pPr marL="0" lvl="0" indent="0" algn="l" rtl="0">
                        <a:spcBef>
                          <a:spcPts val="0"/>
                        </a:spcBef>
                        <a:spcAft>
                          <a:spcPts val="0"/>
                        </a:spcAft>
                        <a:buNone/>
                      </a:pPr>
                      <a:r>
                        <a:rPr lang="en" sz="1600">
                          <a:solidFill>
                            <a:srgbClr val="0000FF"/>
                          </a:solidFill>
                        </a:rPr>
                        <a:t>Blue on orange does not pass at 2.54:1</a:t>
                      </a:r>
                      <a:endParaRPr sz="1600">
                        <a:solidFill>
                          <a:srgbClr val="0000FF"/>
                        </a:solidFill>
                      </a:endParaRPr>
                    </a:p>
                  </a:txBody>
                  <a:tcPr marL="91425" marR="91425" marT="91425" marB="91425" anchor="ctr">
                    <a:solidFill>
                      <a:srgbClr val="F78711"/>
                    </a:solidFill>
                  </a:tcPr>
                </a:tc>
                <a:tc>
                  <a:txBody>
                    <a:bodyPr/>
                    <a:lstStyle/>
                    <a:p>
                      <a:pPr marL="0" lvl="0" indent="0" algn="l" rtl="0">
                        <a:spcBef>
                          <a:spcPts val="0"/>
                        </a:spcBef>
                        <a:spcAft>
                          <a:spcPts val="0"/>
                        </a:spcAft>
                        <a:buNone/>
                      </a:pPr>
                      <a:r>
                        <a:rPr lang="en" sz="1600"/>
                        <a:t>Black on orange passes at 8.42:1</a:t>
                      </a:r>
                      <a:endParaRPr sz="1600"/>
                    </a:p>
                  </a:txBody>
                  <a:tcPr marL="91425" marR="91425" marT="91425" marB="91425" anchor="ctr">
                    <a:solidFill>
                      <a:srgbClr val="F78711"/>
                    </a:solidFill>
                  </a:tcPr>
                </a:tc>
                <a:extLst>
                  <a:ext uri="{0D108BD9-81ED-4DB2-BD59-A6C34878D82A}">
                    <a16:rowId xmlns:a16="http://schemas.microsoft.com/office/drawing/2014/main" val="10002"/>
                  </a:ext>
                </a:extLst>
              </a:tr>
              <a:tr h="609575">
                <a:tc>
                  <a:txBody>
                    <a:bodyPr/>
                    <a:lstStyle/>
                    <a:p>
                      <a:pPr marL="0" lvl="0" indent="0" algn="l" rtl="0">
                        <a:spcBef>
                          <a:spcPts val="0"/>
                        </a:spcBef>
                        <a:spcAft>
                          <a:spcPts val="0"/>
                        </a:spcAft>
                        <a:buNone/>
                      </a:pPr>
                      <a:r>
                        <a:rPr lang="en" sz="1600">
                          <a:solidFill>
                            <a:srgbClr val="CC0000"/>
                          </a:solidFill>
                        </a:rPr>
                        <a:t>Red on green does not pass.at 1.05:1</a:t>
                      </a:r>
                      <a:endParaRPr sz="1600">
                        <a:solidFill>
                          <a:srgbClr val="CC0000"/>
                        </a:solidFill>
                      </a:endParaRPr>
                    </a:p>
                  </a:txBody>
                  <a:tcPr marL="91425" marR="91425" marT="91425" marB="91425" anchor="ctr">
                    <a:solidFill>
                      <a:srgbClr val="03710F"/>
                    </a:solidFill>
                  </a:tcPr>
                </a:tc>
                <a:tc>
                  <a:txBody>
                    <a:bodyPr/>
                    <a:lstStyle/>
                    <a:p>
                      <a:pPr marL="0" lvl="0" indent="0" algn="l" rtl="0">
                        <a:spcBef>
                          <a:spcPts val="0"/>
                        </a:spcBef>
                        <a:spcAft>
                          <a:spcPts val="0"/>
                        </a:spcAft>
                        <a:buNone/>
                      </a:pPr>
                      <a:r>
                        <a:rPr lang="en" sz="1600">
                          <a:solidFill>
                            <a:schemeClr val="lt1"/>
                          </a:solidFill>
                        </a:rPr>
                        <a:t>White on green passes at 7.51:1</a:t>
                      </a:r>
                      <a:endParaRPr sz="1600">
                        <a:solidFill>
                          <a:schemeClr val="lt1"/>
                        </a:solidFill>
                      </a:endParaRPr>
                    </a:p>
                  </a:txBody>
                  <a:tcPr marL="91425" marR="91425" marT="91425" marB="91425" anchor="ctr">
                    <a:solidFill>
                      <a:srgbClr val="03710F"/>
                    </a:solidFill>
                  </a:tcPr>
                </a:tc>
                <a:extLst>
                  <a:ext uri="{0D108BD9-81ED-4DB2-BD59-A6C34878D82A}">
                    <a16:rowId xmlns:a16="http://schemas.microsoft.com/office/drawing/2014/main" val="10003"/>
                  </a:ext>
                </a:extLst>
              </a:tr>
              <a:tr h="556500">
                <a:tc>
                  <a:txBody>
                    <a:bodyPr/>
                    <a:lstStyle/>
                    <a:p>
                      <a:pPr marL="0" lvl="0" indent="0" algn="l" rtl="0">
                        <a:spcBef>
                          <a:spcPts val="0"/>
                        </a:spcBef>
                        <a:spcAft>
                          <a:spcPts val="0"/>
                        </a:spcAft>
                        <a:buNone/>
                      </a:pPr>
                      <a:r>
                        <a:rPr lang="en" sz="1600">
                          <a:solidFill>
                            <a:schemeClr val="dk2"/>
                          </a:solidFill>
                        </a:rPr>
                        <a:t>Black on purple does not pass.at 2.62:1</a:t>
                      </a:r>
                      <a:endParaRPr sz="1600">
                        <a:solidFill>
                          <a:schemeClr val="dk2"/>
                        </a:solidFill>
                      </a:endParaRPr>
                    </a:p>
                  </a:txBody>
                  <a:tcPr marL="91425" marR="91425" marT="91425" marB="91425" anchor="ctr">
                    <a:solidFill>
                      <a:srgbClr val="953584"/>
                    </a:solidFill>
                  </a:tcPr>
                </a:tc>
                <a:tc>
                  <a:txBody>
                    <a:bodyPr/>
                    <a:lstStyle/>
                    <a:p>
                      <a:pPr marL="0" lvl="0" indent="0" algn="l" rtl="0">
                        <a:spcBef>
                          <a:spcPts val="0"/>
                        </a:spcBef>
                        <a:spcAft>
                          <a:spcPts val="0"/>
                        </a:spcAft>
                        <a:buNone/>
                      </a:pPr>
                      <a:r>
                        <a:rPr lang="en" sz="1600">
                          <a:solidFill>
                            <a:srgbClr val="00FFFF"/>
                          </a:solidFill>
                        </a:rPr>
                        <a:t>Aqua on purple passes at 6.38:1</a:t>
                      </a:r>
                      <a:endParaRPr sz="1600">
                        <a:solidFill>
                          <a:srgbClr val="00FFFF"/>
                        </a:solidFill>
                      </a:endParaRPr>
                    </a:p>
                  </a:txBody>
                  <a:tcPr marL="91425" marR="91425" marT="91425" marB="91425" anchor="ctr">
                    <a:solidFill>
                      <a:srgbClr val="953584"/>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Checking Contrast Ratios</a:t>
            </a:r>
            <a:endParaRPr/>
          </a:p>
        </p:txBody>
      </p:sp>
      <p:sp>
        <p:nvSpPr>
          <p:cNvPr id="267" name="Google Shape;267;p41"/>
          <p:cNvSpPr txBox="1">
            <a:spLocks noGrp="1"/>
          </p:cNvSpPr>
          <p:nvPr>
            <p:ph type="body" idx="1"/>
          </p:nvPr>
        </p:nvSpPr>
        <p:spPr>
          <a:xfrm>
            <a:off x="311700" y="1229975"/>
            <a:ext cx="3408600" cy="3339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1600"/>
              </a:spcAft>
              <a:buSzPts val="2400"/>
              <a:buChar char="●"/>
            </a:pPr>
            <a:r>
              <a:rPr lang="en" sz="2400"/>
              <a:t>An easy way to check the contrast ratio, or brightness between colors, is to use a checker such as </a:t>
            </a:r>
            <a:r>
              <a:rPr lang="en" sz="2400" b="1" u="sng">
                <a:solidFill>
                  <a:schemeClr val="hlink"/>
                </a:solidFill>
                <a:hlinkClick r:id="rId3"/>
              </a:rPr>
              <a:t>WebAIM's Contrast Checker</a:t>
            </a:r>
            <a:r>
              <a:rPr lang="en" sz="2400"/>
              <a:t>.</a:t>
            </a:r>
            <a:endParaRPr sz="2400"/>
          </a:p>
        </p:txBody>
      </p:sp>
      <p:pic>
        <p:nvPicPr>
          <p:cNvPr id="268" name="Google Shape;268;p41"/>
          <p:cNvPicPr preferRelativeResize="0"/>
          <p:nvPr/>
        </p:nvPicPr>
        <p:blipFill rotWithShape="1">
          <a:blip r:embed="rId4">
            <a:alphaModFix/>
          </a:blip>
          <a:srcRect l="8568" t="9346" r="10368"/>
          <a:stretch/>
        </p:blipFill>
        <p:spPr>
          <a:xfrm>
            <a:off x="3873750" y="1426599"/>
            <a:ext cx="4958549" cy="294575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Real Text</a:t>
            </a:r>
            <a:endParaRPr/>
          </a:p>
        </p:txBody>
      </p:sp>
      <p:sp>
        <p:nvSpPr>
          <p:cNvPr id="274" name="Google Shape;274;p42"/>
          <p:cNvSpPr txBox="1">
            <a:spLocks noGrp="1"/>
          </p:cNvSpPr>
          <p:nvPr>
            <p:ph type="body" idx="1"/>
          </p:nvPr>
        </p:nvSpPr>
        <p:spPr>
          <a:xfrm>
            <a:off x="311700" y="1229975"/>
            <a:ext cx="4260300" cy="3477300"/>
          </a:xfrm>
          <a:prstGeom prst="rect">
            <a:avLst/>
          </a:prstGeom>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sz="2600"/>
              <a:t>Real text is searchable.</a:t>
            </a:r>
            <a:endParaRPr sz="2600"/>
          </a:p>
          <a:p>
            <a:pPr marL="457200" lvl="0" indent="-393700" algn="l" rtl="0">
              <a:lnSpc>
                <a:spcPct val="100000"/>
              </a:lnSpc>
              <a:spcBef>
                <a:spcPts val="1400"/>
              </a:spcBef>
              <a:spcAft>
                <a:spcPts val="0"/>
              </a:spcAft>
              <a:buSzPts val="2600"/>
              <a:buChar char="●"/>
            </a:pPr>
            <a:r>
              <a:rPr lang="en" sz="2600"/>
              <a:t>Real text can be read by a screen reader.</a:t>
            </a:r>
            <a:endParaRPr sz="2600"/>
          </a:p>
          <a:p>
            <a:pPr marL="457200" lvl="0" indent="-393700" algn="l" rtl="0">
              <a:lnSpc>
                <a:spcPct val="100000"/>
              </a:lnSpc>
              <a:spcBef>
                <a:spcPts val="1400"/>
              </a:spcBef>
              <a:spcAft>
                <a:spcPts val="1400"/>
              </a:spcAft>
              <a:buSzPts val="2600"/>
              <a:buChar char="●"/>
            </a:pPr>
            <a:r>
              <a:rPr lang="en" sz="2600"/>
              <a:t>Real text can be modified by assistive technology.</a:t>
            </a:r>
            <a:endParaRPr sz="2600"/>
          </a:p>
        </p:txBody>
      </p:sp>
      <p:pic>
        <p:nvPicPr>
          <p:cNvPr id="275" name="Google Shape;275;p42" descr="An example of text saved as an image.  The text reads: This is not real text. It is an image of text. You cannot select it, search it, or adapt it.&#10;"/>
          <p:cNvPicPr preferRelativeResize="0"/>
          <p:nvPr/>
        </p:nvPicPr>
        <p:blipFill rotWithShape="1">
          <a:blip r:embed="rId3">
            <a:alphaModFix/>
          </a:blip>
          <a:srcRect l="54390" t="38316" r="14402" b="11411"/>
          <a:stretch/>
        </p:blipFill>
        <p:spPr>
          <a:xfrm>
            <a:off x="4884425" y="889175"/>
            <a:ext cx="3697118" cy="31639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3"/>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Core Concept </a:t>
            </a:r>
            <a:r>
              <a:rPr lang="en"/>
              <a:t>6</a:t>
            </a:r>
            <a:endParaRPr b="1"/>
          </a:p>
        </p:txBody>
      </p:sp>
      <p:sp>
        <p:nvSpPr>
          <p:cNvPr id="281" name="Google Shape;281;p4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68300" algn="l" rtl="0">
              <a:spcBef>
                <a:spcPts val="0"/>
              </a:spcBef>
              <a:spcAft>
                <a:spcPts val="0"/>
              </a:spcAft>
              <a:buSzPts val="2200"/>
              <a:buAutoNum type="arabicPeriod"/>
            </a:pPr>
            <a:r>
              <a:rPr lang="en"/>
              <a:t>Tables are used to display data.</a:t>
            </a:r>
            <a:endParaRPr/>
          </a:p>
          <a:p>
            <a:pPr marL="457200" lvl="0" indent="-368300" algn="l" rtl="0">
              <a:spcBef>
                <a:spcPts val="1000"/>
              </a:spcBef>
              <a:spcAft>
                <a:spcPts val="0"/>
              </a:spcAft>
              <a:buSzPts val="2200"/>
              <a:buAutoNum type="arabicPeriod"/>
            </a:pPr>
            <a:r>
              <a:rPr lang="en"/>
              <a:t>Don’t use tables to control the layout of your page.</a:t>
            </a:r>
            <a:endParaRPr/>
          </a:p>
          <a:p>
            <a:pPr marL="457200" lvl="0" indent="-368300" algn="l" rtl="0">
              <a:spcBef>
                <a:spcPts val="1000"/>
              </a:spcBef>
              <a:spcAft>
                <a:spcPts val="0"/>
              </a:spcAft>
              <a:buSzPts val="2200"/>
              <a:buAutoNum type="arabicPeriod"/>
            </a:pPr>
            <a:r>
              <a:rPr lang="en"/>
              <a:t>Always apply a Header Row and/or Header Column.</a:t>
            </a:r>
            <a:endParaRPr/>
          </a:p>
          <a:p>
            <a:pPr marL="457200" lvl="0" indent="-368300" algn="l" rtl="0">
              <a:spcBef>
                <a:spcPts val="1000"/>
              </a:spcBef>
              <a:spcAft>
                <a:spcPts val="1000"/>
              </a:spcAft>
              <a:buSzPts val="2200"/>
              <a:buAutoNum type="arabicPeriod"/>
            </a:pPr>
            <a:r>
              <a:rPr lang="en"/>
              <a:t>Use the TAB key to check the logical flow.</a:t>
            </a:r>
            <a:endParaRPr/>
          </a:p>
        </p:txBody>
      </p:sp>
      <p:sp>
        <p:nvSpPr>
          <p:cNvPr id="282" name="Google Shape;282;p43"/>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Table Structure and Layout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200" b="1"/>
              <a:t>Who Are We?</a:t>
            </a:r>
            <a:endParaRPr sz="4200" b="1"/>
          </a:p>
        </p:txBody>
      </p:sp>
      <p:sp>
        <p:nvSpPr>
          <p:cNvPr id="109" name="Google Shape;109;p1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87350" algn="l" rtl="0">
              <a:lnSpc>
                <a:spcPct val="100000"/>
              </a:lnSpc>
              <a:spcBef>
                <a:spcPts val="0"/>
              </a:spcBef>
              <a:spcAft>
                <a:spcPts val="0"/>
              </a:spcAft>
              <a:buSzPts val="2500"/>
              <a:buChar char="●"/>
            </a:pPr>
            <a:r>
              <a:rPr lang="en" sz="2500" b="1"/>
              <a:t>Monica Olsson</a:t>
            </a:r>
            <a:r>
              <a:rPr lang="en" sz="2500"/>
              <a:t> - SBCTC, Accessibility Policy Associate</a:t>
            </a:r>
            <a:endParaRPr sz="2500"/>
          </a:p>
          <a:p>
            <a:pPr marL="457200" lvl="0" indent="-387350" algn="l" rtl="0">
              <a:lnSpc>
                <a:spcPct val="100000"/>
              </a:lnSpc>
              <a:spcBef>
                <a:spcPts val="1200"/>
              </a:spcBef>
              <a:spcAft>
                <a:spcPts val="0"/>
              </a:spcAft>
              <a:buSzPts val="2500"/>
              <a:buChar char="●"/>
            </a:pPr>
            <a:r>
              <a:rPr lang="en" sz="2500" b="1"/>
              <a:t>Susanne Weatherly</a:t>
            </a:r>
            <a:r>
              <a:rPr lang="en" sz="2500"/>
              <a:t> - Everett Community College, Interim Director in the Center for Disability Services</a:t>
            </a:r>
            <a:endParaRPr sz="2500"/>
          </a:p>
          <a:p>
            <a:pPr marL="457200" lvl="0" indent="-387350" algn="l" rtl="0">
              <a:lnSpc>
                <a:spcPct val="100000"/>
              </a:lnSpc>
              <a:spcBef>
                <a:spcPts val="1200"/>
              </a:spcBef>
              <a:spcAft>
                <a:spcPts val="0"/>
              </a:spcAft>
              <a:buSzPts val="2500"/>
              <a:buChar char="●"/>
            </a:pPr>
            <a:r>
              <a:rPr lang="en" sz="2500" b="1"/>
              <a:t>Alissa Sells</a:t>
            </a:r>
            <a:r>
              <a:rPr lang="en" sz="2500"/>
              <a:t> - SBCTC, Program Administrator Student Success Center</a:t>
            </a:r>
            <a:endParaRPr sz="2500"/>
          </a:p>
          <a:p>
            <a:pPr marL="457200" lvl="0" indent="-387350" algn="l" rtl="0">
              <a:lnSpc>
                <a:spcPct val="100000"/>
              </a:lnSpc>
              <a:spcBef>
                <a:spcPts val="1200"/>
              </a:spcBef>
              <a:spcAft>
                <a:spcPts val="1200"/>
              </a:spcAft>
              <a:buSzPts val="2500"/>
              <a:buChar char="●"/>
            </a:pPr>
            <a:r>
              <a:rPr lang="en" sz="2500" b="1"/>
              <a:t>Shaun Hegney</a:t>
            </a:r>
            <a:r>
              <a:rPr lang="en" sz="2500"/>
              <a:t> - Spokane Falls Community College, Program Specialist Disability Support Services</a:t>
            </a:r>
            <a:endParaRPr sz="25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a:solidFill>
                  <a:schemeClr val="accent1"/>
                </a:solidFill>
              </a:rPr>
              <a:t>Anatomy of an Accessible Table</a:t>
            </a:r>
            <a:endParaRPr/>
          </a:p>
        </p:txBody>
      </p:sp>
      <p:pic>
        <p:nvPicPr>
          <p:cNvPr id="288" name="Google Shape;288;p44" descr="Picture shows the key ingredient of a simple accessible table design including a caption, header row and/or column, and a reminder about adding Alt Text."/>
          <p:cNvPicPr preferRelativeResize="0"/>
          <p:nvPr/>
        </p:nvPicPr>
        <p:blipFill>
          <a:blip r:embed="rId3">
            <a:alphaModFix/>
          </a:blip>
          <a:stretch>
            <a:fillRect/>
          </a:stretch>
        </p:blipFill>
        <p:spPr>
          <a:xfrm>
            <a:off x="152400" y="1170200"/>
            <a:ext cx="8839204" cy="34355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5"/>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Core Concept </a:t>
            </a:r>
            <a:r>
              <a:rPr lang="en"/>
              <a:t>7</a:t>
            </a:r>
            <a:r>
              <a:rPr lang="en" b="1"/>
              <a:t> </a:t>
            </a:r>
            <a:endParaRPr b="1"/>
          </a:p>
        </p:txBody>
      </p:sp>
      <p:sp>
        <p:nvSpPr>
          <p:cNvPr id="294" name="Google Shape;294;p45"/>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Accessible Videos and Zoom Meetings</a:t>
            </a:r>
            <a:endParaRPr/>
          </a:p>
        </p:txBody>
      </p:sp>
      <p:sp>
        <p:nvSpPr>
          <p:cNvPr id="295" name="Google Shape;295;p4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68300" algn="l" rtl="0">
              <a:spcBef>
                <a:spcPts val="0"/>
              </a:spcBef>
              <a:spcAft>
                <a:spcPts val="0"/>
              </a:spcAft>
              <a:buSzPts val="2200"/>
              <a:buAutoNum type="arabicPeriod"/>
            </a:pPr>
            <a:r>
              <a:rPr lang="en"/>
              <a:t>Record accessible videos by verbally describing visual information.</a:t>
            </a:r>
            <a:endParaRPr/>
          </a:p>
          <a:p>
            <a:pPr marL="457200" lvl="0" indent="-368300" algn="l" rtl="0">
              <a:spcBef>
                <a:spcPts val="1000"/>
              </a:spcBef>
              <a:spcAft>
                <a:spcPts val="0"/>
              </a:spcAft>
              <a:buSzPts val="2200"/>
              <a:buAutoNum type="arabicPeriod"/>
            </a:pPr>
            <a:r>
              <a:rPr lang="en"/>
              <a:t>Accurately caption the videos afterwards in Panopto, YouTube, send to 3Play, etc.</a:t>
            </a:r>
            <a:endParaRPr/>
          </a:p>
          <a:p>
            <a:pPr marL="457200" lvl="0" indent="-368300" algn="l" rtl="0">
              <a:spcBef>
                <a:spcPts val="1000"/>
              </a:spcBef>
              <a:spcAft>
                <a:spcPts val="1000"/>
              </a:spcAft>
              <a:buSzPts val="2200"/>
              <a:buAutoNum type="arabicPeriod"/>
            </a:pPr>
            <a:r>
              <a:rPr lang="en"/>
              <a:t>Turn on automated captions in Zoom Meetings.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6"/>
          <p:cNvSpPr txBox="1">
            <a:spLocks noGrp="1"/>
          </p:cNvSpPr>
          <p:nvPr>
            <p:ph type="title"/>
          </p:nvPr>
        </p:nvSpPr>
        <p:spPr>
          <a:xfrm>
            <a:off x="311700" y="2576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Accessible Videos &amp; Captions</a:t>
            </a:r>
            <a:endParaRPr b="1"/>
          </a:p>
        </p:txBody>
      </p:sp>
      <p:sp>
        <p:nvSpPr>
          <p:cNvPr id="301" name="Google Shape;301;p46"/>
          <p:cNvSpPr txBox="1">
            <a:spLocks noGrp="1"/>
          </p:cNvSpPr>
          <p:nvPr>
            <p:ph type="body" idx="1"/>
          </p:nvPr>
        </p:nvSpPr>
        <p:spPr>
          <a:xfrm>
            <a:off x="311700" y="1077475"/>
            <a:ext cx="4260300" cy="37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00"/>
                </a:solidFill>
              </a:rPr>
              <a:t>AVOID:</a:t>
            </a:r>
            <a:endParaRPr sz="1800" b="1">
              <a:solidFill>
                <a:srgbClr val="000000"/>
              </a:solidFill>
            </a:endParaRPr>
          </a:p>
          <a:p>
            <a:pPr marL="457200" lvl="0" indent="-330200" algn="l" rtl="0">
              <a:spcBef>
                <a:spcPts val="1600"/>
              </a:spcBef>
              <a:spcAft>
                <a:spcPts val="0"/>
              </a:spcAft>
              <a:buClr>
                <a:srgbClr val="000000"/>
              </a:buClr>
              <a:buSzPts val="1600"/>
              <a:buChar char="●"/>
            </a:pPr>
            <a:r>
              <a:rPr lang="en" sz="1600">
                <a:solidFill>
                  <a:srgbClr val="000000"/>
                </a:solidFill>
              </a:rPr>
              <a:t>Making references to items on a presentation or board without explaining what they are. (e.g. “the graph shows where plant life grows”)</a:t>
            </a:r>
            <a:endParaRPr sz="1600">
              <a:solidFill>
                <a:srgbClr val="000000"/>
              </a:solidFill>
            </a:endParaRPr>
          </a:p>
          <a:p>
            <a:pPr marL="457200" lvl="0" indent="-330200" algn="l" rtl="0">
              <a:spcBef>
                <a:spcPts val="1000"/>
              </a:spcBef>
              <a:spcAft>
                <a:spcPts val="0"/>
              </a:spcAft>
              <a:buClr>
                <a:srgbClr val="000000"/>
              </a:buClr>
              <a:buSzPts val="1600"/>
              <a:buChar char="●"/>
            </a:pPr>
            <a:r>
              <a:rPr lang="en" sz="1600">
                <a:solidFill>
                  <a:srgbClr val="000000"/>
                </a:solidFill>
              </a:rPr>
              <a:t>Create, select, or post videos without captions available. </a:t>
            </a:r>
            <a:endParaRPr sz="1600">
              <a:solidFill>
                <a:srgbClr val="000000"/>
              </a:solidFill>
            </a:endParaRPr>
          </a:p>
          <a:p>
            <a:pPr marL="457200" lvl="0" indent="-330200" algn="l" rtl="0">
              <a:spcBef>
                <a:spcPts val="1000"/>
              </a:spcBef>
              <a:spcAft>
                <a:spcPts val="1000"/>
              </a:spcAft>
              <a:buClr>
                <a:srgbClr val="000000"/>
              </a:buClr>
              <a:buSzPts val="1600"/>
              <a:buChar char="●"/>
            </a:pPr>
            <a:r>
              <a:rPr lang="en" sz="1600">
                <a:solidFill>
                  <a:srgbClr val="000000"/>
                </a:solidFill>
              </a:rPr>
              <a:t>Automated Speech Recognition [ASR] captions are not accurate enough to comply with the law, but something is better than nothing.</a:t>
            </a:r>
            <a:endParaRPr sz="1600">
              <a:solidFill>
                <a:srgbClr val="000000"/>
              </a:solidFill>
            </a:endParaRPr>
          </a:p>
        </p:txBody>
      </p:sp>
      <p:sp>
        <p:nvSpPr>
          <p:cNvPr id="302" name="Google Shape;302;p46"/>
          <p:cNvSpPr txBox="1">
            <a:spLocks noGrp="1"/>
          </p:cNvSpPr>
          <p:nvPr>
            <p:ph type="body" idx="4294967295"/>
          </p:nvPr>
        </p:nvSpPr>
        <p:spPr>
          <a:xfrm>
            <a:off x="4572000" y="1079275"/>
            <a:ext cx="4416300" cy="3718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DO THIS:</a:t>
            </a:r>
            <a:endParaRPr>
              <a:solidFill>
                <a:srgbClr val="1155CC"/>
              </a:solidFill>
            </a:endParaRPr>
          </a:p>
          <a:p>
            <a:pPr marL="457200" lvl="0" indent="-330200" algn="l" rtl="0">
              <a:spcBef>
                <a:spcPts val="1600"/>
              </a:spcBef>
              <a:spcAft>
                <a:spcPts val="0"/>
              </a:spcAft>
              <a:buClr>
                <a:srgbClr val="000000"/>
              </a:buClr>
              <a:buSzPts val="1600"/>
              <a:buChar char="●"/>
            </a:pPr>
            <a:r>
              <a:rPr lang="en" sz="1600" b="1" u="sng">
                <a:solidFill>
                  <a:srgbClr val="1155CC"/>
                </a:solidFill>
                <a:hlinkClick r:id="rId3">
                  <a:extLst>
                    <a:ext uri="{A12FA001-AC4F-418D-AE19-62706E023703}">
                      <ahyp:hlinkClr xmlns:ahyp="http://schemas.microsoft.com/office/drawing/2018/hyperlinkcolor" val="tx"/>
                    </a:ext>
                  </a:extLst>
                </a:hlinkClick>
              </a:rPr>
              <a:t>Create Accessible Videos</a:t>
            </a:r>
            <a:r>
              <a:rPr lang="en" sz="1600">
                <a:solidFill>
                  <a:srgbClr val="000000"/>
                </a:solidFill>
              </a:rPr>
              <a:t>.</a:t>
            </a:r>
            <a:endParaRPr sz="1600">
              <a:solidFill>
                <a:srgbClr val="1155CC"/>
              </a:solidFill>
            </a:endParaRPr>
          </a:p>
          <a:p>
            <a:pPr marL="457200" lvl="0" indent="-330200" algn="l" rtl="0">
              <a:spcBef>
                <a:spcPts val="1000"/>
              </a:spcBef>
              <a:spcAft>
                <a:spcPts val="0"/>
              </a:spcAft>
              <a:buClr>
                <a:srgbClr val="000000"/>
              </a:buClr>
              <a:buSzPts val="1600"/>
              <a:buChar char="●"/>
            </a:pPr>
            <a:r>
              <a:rPr lang="en" sz="1600" b="1" u="sng">
                <a:solidFill>
                  <a:srgbClr val="1155CC"/>
                </a:solidFill>
                <a:hlinkClick r:id="rId4">
                  <a:extLst>
                    <a:ext uri="{A12FA001-AC4F-418D-AE19-62706E023703}">
                      <ahyp:hlinkClr xmlns:ahyp="http://schemas.microsoft.com/office/drawing/2018/hyperlinkcolor" val="tx"/>
                    </a:ext>
                  </a:extLst>
                </a:hlinkClick>
              </a:rPr>
              <a:t>Make your presentation accessible</a:t>
            </a:r>
            <a:r>
              <a:rPr lang="en" sz="1600" b="1">
                <a:solidFill>
                  <a:srgbClr val="000000"/>
                </a:solidFill>
              </a:rPr>
              <a:t> </a:t>
            </a:r>
            <a:r>
              <a:rPr lang="en" sz="1600">
                <a:solidFill>
                  <a:srgbClr val="000000"/>
                </a:solidFill>
              </a:rPr>
              <a:t>by verbally explaining visual materials using clear and concise language. (e.g. “the pie graph shows 85% of plant life is found in the ocean, and 15% is on land)</a:t>
            </a:r>
            <a:endParaRPr sz="1600">
              <a:solidFill>
                <a:srgbClr val="000000"/>
              </a:solidFill>
            </a:endParaRPr>
          </a:p>
          <a:p>
            <a:pPr marL="457200" lvl="0" indent="-330200" algn="l" rtl="0">
              <a:spcBef>
                <a:spcPts val="1000"/>
              </a:spcBef>
              <a:spcAft>
                <a:spcPts val="1000"/>
              </a:spcAft>
              <a:buClr>
                <a:srgbClr val="000000"/>
              </a:buClr>
              <a:buSzPts val="1600"/>
              <a:buChar char="●"/>
            </a:pPr>
            <a:r>
              <a:rPr lang="en" sz="1600" b="1" u="sng">
                <a:solidFill>
                  <a:srgbClr val="1155CC"/>
                </a:solidFill>
                <a:hlinkClick r:id="rId5">
                  <a:extLst>
                    <a:ext uri="{A12FA001-AC4F-418D-AE19-62706E023703}">
                      <ahyp:hlinkClr xmlns:ahyp="http://schemas.microsoft.com/office/drawing/2018/hyperlinkcolor" val="tx"/>
                    </a:ext>
                  </a:extLst>
                </a:hlinkClick>
              </a:rPr>
              <a:t>Correct the automatic caption file</a:t>
            </a:r>
            <a:r>
              <a:rPr lang="en" sz="1600">
                <a:solidFill>
                  <a:srgbClr val="000000"/>
                </a:solidFill>
              </a:rPr>
              <a:t> to make closed captions 99% accurate. (e.g. add punctuation and correct errors using the video editor in </a:t>
            </a:r>
            <a:r>
              <a:rPr lang="en" sz="1600" b="1" u="sng">
                <a:solidFill>
                  <a:srgbClr val="1155CC"/>
                </a:solidFill>
                <a:hlinkClick r:id="rId6">
                  <a:extLst>
                    <a:ext uri="{A12FA001-AC4F-418D-AE19-62706E023703}">
                      <ahyp:hlinkClr xmlns:ahyp="http://schemas.microsoft.com/office/drawing/2018/hyperlinkcolor" val="tx"/>
                    </a:ext>
                  </a:extLst>
                </a:hlinkClick>
              </a:rPr>
              <a:t>Panopto</a:t>
            </a:r>
            <a:r>
              <a:rPr lang="en" sz="1600">
                <a:solidFill>
                  <a:srgbClr val="000000"/>
                </a:solidFill>
              </a:rPr>
              <a:t> or </a:t>
            </a:r>
            <a:r>
              <a:rPr lang="en" sz="1600" b="1" u="sng">
                <a:solidFill>
                  <a:srgbClr val="1155CC"/>
                </a:solidFill>
                <a:hlinkClick r:id="rId7">
                  <a:extLst>
                    <a:ext uri="{A12FA001-AC4F-418D-AE19-62706E023703}">
                      <ahyp:hlinkClr xmlns:ahyp="http://schemas.microsoft.com/office/drawing/2018/hyperlinkcolor" val="tx"/>
                    </a:ext>
                  </a:extLst>
                </a:hlinkClick>
              </a:rPr>
              <a:t>YouTube</a:t>
            </a:r>
            <a:r>
              <a:rPr lang="en" sz="1600">
                <a:solidFill>
                  <a:srgbClr val="000000"/>
                </a:solidFill>
              </a:rPr>
              <a:t>.)</a:t>
            </a:r>
            <a:endParaRPr sz="160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7"/>
          <p:cNvSpPr txBox="1">
            <a:spLocks noGrp="1"/>
          </p:cNvSpPr>
          <p:nvPr>
            <p:ph type="title"/>
          </p:nvPr>
        </p:nvSpPr>
        <p:spPr>
          <a:xfrm>
            <a:off x="265500" y="923750"/>
            <a:ext cx="4045200" cy="96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Core Concept </a:t>
            </a:r>
            <a:r>
              <a:rPr lang="en"/>
              <a:t>8</a:t>
            </a:r>
            <a:endParaRPr b="1"/>
          </a:p>
        </p:txBody>
      </p:sp>
      <p:sp>
        <p:nvSpPr>
          <p:cNvPr id="308" name="Google Shape;308;p47"/>
          <p:cNvSpPr txBox="1">
            <a:spLocks noGrp="1"/>
          </p:cNvSpPr>
          <p:nvPr>
            <p:ph type="body" idx="2"/>
          </p:nvPr>
        </p:nvSpPr>
        <p:spPr>
          <a:xfrm>
            <a:off x="4939500" y="724200"/>
            <a:ext cx="3837000" cy="36951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AutoNum type="arabicPeriod"/>
            </a:pPr>
            <a:r>
              <a:rPr lang="en"/>
              <a:t>Some content editing applications have a built-in Accessibility Checker.</a:t>
            </a:r>
            <a:endParaRPr/>
          </a:p>
          <a:p>
            <a:pPr marL="457200" lvl="0" indent="-368300" algn="l" rtl="0">
              <a:spcBef>
                <a:spcPts val="1000"/>
              </a:spcBef>
              <a:spcAft>
                <a:spcPts val="0"/>
              </a:spcAft>
              <a:buSzPts val="2200"/>
              <a:buAutoNum type="arabicPeriod"/>
            </a:pPr>
            <a:r>
              <a:rPr lang="en"/>
              <a:t>Checkers help find and fix problems.</a:t>
            </a:r>
            <a:endParaRPr/>
          </a:p>
          <a:p>
            <a:pPr marL="457200" lvl="0" indent="-368300" algn="l" rtl="0">
              <a:spcBef>
                <a:spcPts val="1000"/>
              </a:spcBef>
              <a:spcAft>
                <a:spcPts val="1000"/>
              </a:spcAft>
              <a:buSzPts val="2200"/>
              <a:buAutoNum type="arabicPeriod"/>
            </a:pPr>
            <a:r>
              <a:rPr lang="en"/>
              <a:t>Manual checking is still required.</a:t>
            </a:r>
            <a:endParaRPr sz="2400"/>
          </a:p>
        </p:txBody>
      </p:sp>
      <p:sp>
        <p:nvSpPr>
          <p:cNvPr id="309" name="Google Shape;309;p47"/>
          <p:cNvSpPr txBox="1">
            <a:spLocks noGrp="1"/>
          </p:cNvSpPr>
          <p:nvPr>
            <p:ph type="subTitle" idx="1"/>
          </p:nvPr>
        </p:nvSpPr>
        <p:spPr>
          <a:xfrm>
            <a:off x="265500" y="2056314"/>
            <a:ext cx="4045200" cy="126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Accessibility Checkers</a:t>
            </a:r>
            <a:endParaRPr/>
          </a:p>
        </p:txBody>
      </p:sp>
      <p:pic>
        <p:nvPicPr>
          <p:cNvPr id="310" name="Google Shape;310;p47" descr="null"/>
          <p:cNvPicPr preferRelativeResize="0"/>
          <p:nvPr/>
        </p:nvPicPr>
        <p:blipFill>
          <a:blip r:embed="rId3">
            <a:alphaModFix/>
          </a:blip>
          <a:stretch>
            <a:fillRect/>
          </a:stretch>
        </p:blipFill>
        <p:spPr>
          <a:xfrm>
            <a:off x="878649" y="2728950"/>
            <a:ext cx="2549900" cy="1889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8"/>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Another 5 Minute Break</a:t>
            </a:r>
            <a:endParaRPr b="1"/>
          </a:p>
        </p:txBody>
      </p:sp>
      <p:sp>
        <p:nvSpPr>
          <p:cNvPr id="316" name="Google Shape;316;p48"/>
          <p:cNvSpPr txBox="1"/>
          <p:nvPr/>
        </p:nvSpPr>
        <p:spPr>
          <a:xfrm>
            <a:off x="1305750" y="3349525"/>
            <a:ext cx="72099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chemeClr val="lt1"/>
                </a:solidFill>
                <a:latin typeface="Roboto"/>
                <a:ea typeface="Roboto"/>
                <a:cs typeface="Roboto"/>
                <a:sym typeface="Roboto"/>
              </a:rPr>
              <a:t>Remember to come back for your breakout session!</a:t>
            </a:r>
            <a:endParaRPr sz="2000" b="1">
              <a:solidFill>
                <a:schemeClr val="lt1"/>
              </a:solidFill>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Breakout Sessions</a:t>
            </a:r>
            <a:endParaRPr/>
          </a:p>
        </p:txBody>
      </p:sp>
      <p:sp>
        <p:nvSpPr>
          <p:cNvPr id="322" name="Google Shape;322;p4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Room A: Word docs</a:t>
            </a:r>
            <a:endParaRPr/>
          </a:p>
          <a:p>
            <a:pPr marL="0" lvl="0" indent="0" algn="l" rtl="0">
              <a:spcBef>
                <a:spcPts val="0"/>
              </a:spcBef>
              <a:spcAft>
                <a:spcPts val="0"/>
              </a:spcAft>
              <a:buNone/>
            </a:pPr>
            <a:r>
              <a:rPr lang="en"/>
              <a:t>Room B: Google docs</a:t>
            </a:r>
            <a:endParaRPr/>
          </a:p>
          <a:p>
            <a:pPr marL="0" lvl="0" indent="0" algn="l" rtl="0">
              <a:spcBef>
                <a:spcPts val="0"/>
              </a:spcBef>
              <a:spcAft>
                <a:spcPts val="0"/>
              </a:spcAft>
              <a:buNone/>
            </a:pPr>
            <a:r>
              <a:rPr lang="en"/>
              <a:t>Room C: Canvas pages</a:t>
            </a:r>
            <a:endParaRPr/>
          </a:p>
        </p:txBody>
      </p:sp>
      <p:sp>
        <p:nvSpPr>
          <p:cNvPr id="323" name="Google Shape;323;p49"/>
          <p:cNvSpPr txBox="1">
            <a:spLocks noGrp="1"/>
          </p:cNvSpPr>
          <p:nvPr>
            <p:ph type="body" idx="2"/>
          </p:nvPr>
        </p:nvSpPr>
        <p:spPr>
          <a:xfrm>
            <a:off x="4939500" y="329825"/>
            <a:ext cx="4045200" cy="4240500"/>
          </a:xfrm>
          <a:prstGeom prst="rect">
            <a:avLst/>
          </a:prstGeom>
        </p:spPr>
        <p:txBody>
          <a:bodyPr spcFirstLastPara="1" wrap="square" lIns="91425" tIns="91425" rIns="91425" bIns="91425" anchor="ctr" anchorCtr="0">
            <a:noAutofit/>
          </a:bodyPr>
          <a:lstStyle/>
          <a:p>
            <a:pPr marL="457200" lvl="0" indent="-368300" algn="l" rtl="0">
              <a:spcBef>
                <a:spcPts val="0"/>
              </a:spcBef>
              <a:spcAft>
                <a:spcPts val="0"/>
              </a:spcAft>
              <a:buSzPts val="2200"/>
              <a:buChar char="●"/>
            </a:pPr>
            <a:r>
              <a:rPr lang="en"/>
              <a:t>It’s time to practice!</a:t>
            </a:r>
            <a:endParaRPr/>
          </a:p>
          <a:p>
            <a:pPr marL="457200" lvl="0" indent="-368300" algn="l" rtl="0">
              <a:spcBef>
                <a:spcPts val="1000"/>
              </a:spcBef>
              <a:spcAft>
                <a:spcPts val="0"/>
              </a:spcAft>
              <a:buSzPts val="2200"/>
              <a:buChar char="●"/>
            </a:pPr>
            <a:r>
              <a:rPr lang="en"/>
              <a:t>Please join the breakout room you signed up for.</a:t>
            </a:r>
            <a:endParaRPr/>
          </a:p>
          <a:p>
            <a:pPr marL="457200" lvl="0" indent="-368300" algn="l" rtl="0">
              <a:spcBef>
                <a:spcPts val="1000"/>
              </a:spcBef>
              <a:spcAft>
                <a:spcPts val="0"/>
              </a:spcAft>
              <a:buSzPts val="2200"/>
              <a:buChar char="●"/>
            </a:pPr>
            <a:r>
              <a:rPr lang="en"/>
              <a:t>If you are unable to join a room, just let us know which one you’d like to join in the chat and we’ll get you where you want to be.</a:t>
            </a:r>
            <a:endParaRPr/>
          </a:p>
          <a:p>
            <a:pPr marL="457200" lvl="0" indent="-368300" algn="l" rtl="0">
              <a:spcBef>
                <a:spcPts val="1000"/>
              </a:spcBef>
              <a:spcAft>
                <a:spcPts val="1000"/>
              </a:spcAft>
              <a:buSzPts val="2200"/>
              <a:buChar char="●"/>
            </a:pPr>
            <a:r>
              <a:rPr lang="en"/>
              <a:t>Please return to the main room when the breakouts end.</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200" b="1"/>
              <a:t>Resources</a:t>
            </a:r>
            <a:endParaRPr sz="4200" b="1"/>
          </a:p>
        </p:txBody>
      </p:sp>
      <p:sp>
        <p:nvSpPr>
          <p:cNvPr id="329" name="Google Shape;329;p5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sz="1800" b="1" u="sng">
                <a:solidFill>
                  <a:schemeClr val="hlink"/>
                </a:solidFill>
                <a:hlinkClick r:id="rId3"/>
              </a:rPr>
              <a:t>SBCTC’s Accessibility Micro Courses</a:t>
            </a:r>
            <a:r>
              <a:rPr lang="en" sz="1800"/>
              <a:t> - a collection of micro-courses focused on how-to’s for creating accessible content</a:t>
            </a:r>
            <a:endParaRPr sz="1800"/>
          </a:p>
          <a:p>
            <a:pPr marL="457200" lvl="0" indent="-342900" algn="l" rtl="0">
              <a:lnSpc>
                <a:spcPct val="100000"/>
              </a:lnSpc>
              <a:spcBef>
                <a:spcPts val="1600"/>
              </a:spcBef>
              <a:spcAft>
                <a:spcPts val="0"/>
              </a:spcAft>
              <a:buSzPts val="1800"/>
              <a:buChar char="●"/>
            </a:pPr>
            <a:r>
              <a:rPr lang="en" sz="1800" b="1" u="sng">
                <a:solidFill>
                  <a:schemeClr val="hlink"/>
                </a:solidFill>
                <a:hlinkClick r:id="rId4"/>
              </a:rPr>
              <a:t>SBCTC's Library of Accessibility Resources</a:t>
            </a:r>
            <a:r>
              <a:rPr lang="en" sz="1800"/>
              <a:t> - a public Canvas site containing learning resources for creating accessible content</a:t>
            </a:r>
            <a:endParaRPr sz="1800"/>
          </a:p>
          <a:p>
            <a:pPr marL="457200" lvl="0" indent="-342900" algn="l" rtl="0">
              <a:lnSpc>
                <a:spcPct val="100000"/>
              </a:lnSpc>
              <a:spcBef>
                <a:spcPts val="1600"/>
              </a:spcBef>
              <a:spcAft>
                <a:spcPts val="0"/>
              </a:spcAft>
              <a:buSzPts val="1800"/>
              <a:buChar char="●"/>
            </a:pPr>
            <a:r>
              <a:rPr lang="en" sz="1800" b="1" u="sng">
                <a:solidFill>
                  <a:schemeClr val="hlink"/>
                </a:solidFill>
                <a:hlinkClick r:id="rId5"/>
              </a:rPr>
              <a:t>SBCTC Best Practices for Accessible Course Design</a:t>
            </a:r>
            <a:r>
              <a:rPr lang="en" sz="1800"/>
              <a:t> - a web page listing accessible content practices</a:t>
            </a:r>
            <a:endParaRPr sz="1800"/>
          </a:p>
          <a:p>
            <a:pPr marL="457200" lvl="0" indent="-342900" algn="l" rtl="0">
              <a:lnSpc>
                <a:spcPct val="100000"/>
              </a:lnSpc>
              <a:spcBef>
                <a:spcPts val="1600"/>
              </a:spcBef>
              <a:spcAft>
                <a:spcPts val="1600"/>
              </a:spcAft>
              <a:buSzPts val="1800"/>
              <a:buChar char="●"/>
            </a:pPr>
            <a:r>
              <a:rPr lang="en" sz="1800" b="1" u="sng">
                <a:solidFill>
                  <a:schemeClr val="hlink"/>
                </a:solidFill>
                <a:hlinkClick r:id="rId6"/>
              </a:rPr>
              <a:t>20 Tips for Teaching an Accessible Online Course</a:t>
            </a:r>
            <a:r>
              <a:rPr lang="en" sz="1800"/>
              <a:t> - an online article by Sheryl Burgstahler, PhD - University of Washington</a:t>
            </a:r>
            <a:endParaRPr sz="1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200" b="1"/>
              <a:t>Resources (cont.)</a:t>
            </a:r>
            <a:endParaRPr sz="4200" b="1"/>
          </a:p>
        </p:txBody>
      </p:sp>
      <p:sp>
        <p:nvSpPr>
          <p:cNvPr id="335" name="Google Shape;335;p51"/>
          <p:cNvSpPr txBox="1">
            <a:spLocks noGrp="1"/>
          </p:cNvSpPr>
          <p:nvPr>
            <p:ph type="body" idx="1"/>
          </p:nvPr>
        </p:nvSpPr>
        <p:spPr>
          <a:xfrm>
            <a:off x="311700" y="1229875"/>
            <a:ext cx="8709300" cy="3617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sz="1800" b="1" u="sng">
                <a:solidFill>
                  <a:schemeClr val="hlink"/>
                </a:solidFill>
                <a:hlinkClick r:id="rId3"/>
              </a:rPr>
              <a:t>The Design of Online and Remote Learning for Everyone</a:t>
            </a:r>
            <a:r>
              <a:rPr lang="en" sz="1800"/>
              <a:t> - a recorded session from NW eLearn with presenter Sheryl Burgstahler PhD, University of Washington</a:t>
            </a:r>
            <a:endParaRPr sz="1800"/>
          </a:p>
          <a:p>
            <a:pPr marL="457200" lvl="0" indent="-342900" algn="l" rtl="0">
              <a:lnSpc>
                <a:spcPct val="100000"/>
              </a:lnSpc>
              <a:spcBef>
                <a:spcPts val="1600"/>
              </a:spcBef>
              <a:spcAft>
                <a:spcPts val="0"/>
              </a:spcAft>
              <a:buSzPts val="1800"/>
              <a:buChar char="●"/>
            </a:pPr>
            <a:r>
              <a:rPr lang="en" sz="1800" b="1" u="sng">
                <a:solidFill>
                  <a:schemeClr val="hlink"/>
                </a:solidFill>
                <a:hlinkClick r:id="rId4"/>
              </a:rPr>
              <a:t>Designing Accessible Cyberlearning: Current State and Pathway Forward</a:t>
            </a:r>
            <a:r>
              <a:rPr lang="en" sz="1800"/>
              <a:t> - a web article edited by Sheryl Burgstahler &amp; Terrill Thompson, University of Washington</a:t>
            </a:r>
            <a:endParaRPr sz="1800"/>
          </a:p>
          <a:p>
            <a:pPr marL="457200" lvl="0" indent="-342900" algn="l" rtl="0">
              <a:lnSpc>
                <a:spcPct val="100000"/>
              </a:lnSpc>
              <a:spcBef>
                <a:spcPts val="1600"/>
              </a:spcBef>
              <a:spcAft>
                <a:spcPts val="0"/>
              </a:spcAft>
              <a:buSzPts val="1800"/>
              <a:buChar char="●"/>
            </a:pPr>
            <a:r>
              <a:rPr lang="en" sz="1800" b="1" u="sng">
                <a:solidFill>
                  <a:schemeClr val="hlink"/>
                </a:solidFill>
                <a:hlinkClick r:id="rId5"/>
              </a:rPr>
              <a:t>“The Checklist”</a:t>
            </a:r>
            <a:r>
              <a:rPr lang="en" sz="1800" b="1"/>
              <a:t> - </a:t>
            </a:r>
            <a:r>
              <a:rPr lang="en" sz="1800"/>
              <a:t>an accessibility checklist created by Everett Community College</a:t>
            </a:r>
            <a:endParaRPr sz="1800"/>
          </a:p>
          <a:p>
            <a:pPr marL="457200" lvl="0" indent="-342900" algn="l" rtl="0">
              <a:lnSpc>
                <a:spcPct val="100000"/>
              </a:lnSpc>
              <a:spcBef>
                <a:spcPts val="1600"/>
              </a:spcBef>
              <a:spcAft>
                <a:spcPts val="0"/>
              </a:spcAft>
              <a:buSzPts val="1800"/>
              <a:buChar char="●"/>
            </a:pPr>
            <a:r>
              <a:rPr lang="en" sz="1800" b="1" u="sng">
                <a:solidFill>
                  <a:schemeClr val="hlink"/>
                </a:solidFill>
                <a:hlinkClick r:id="rId6"/>
              </a:rPr>
              <a:t>Standard 4.4  - WA Course Design Checklist</a:t>
            </a:r>
            <a:r>
              <a:rPr lang="en" sz="1800"/>
              <a:t>, - course design resources created by SBCTC, Standard 4.4 focuses on creating accessible content</a:t>
            </a:r>
            <a:endParaRPr sz="1800"/>
          </a:p>
          <a:p>
            <a:pPr marL="0" lvl="0" indent="0" algn="l" rtl="0">
              <a:lnSpc>
                <a:spcPct val="100000"/>
              </a:lnSpc>
              <a:spcBef>
                <a:spcPts val="1600"/>
              </a:spcBef>
              <a:spcAft>
                <a:spcPts val="1600"/>
              </a:spcAft>
              <a:buNone/>
            </a:pPr>
            <a:endParaRPr sz="1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200" b="1">
                <a:latin typeface="Calibri"/>
                <a:ea typeface="Calibri"/>
                <a:cs typeface="Calibri"/>
                <a:sym typeface="Calibri"/>
              </a:rPr>
              <a:t>We leave you to consider….</a:t>
            </a:r>
            <a:endParaRPr sz="4200" b="1">
              <a:latin typeface="Calibri"/>
              <a:ea typeface="Calibri"/>
              <a:cs typeface="Calibri"/>
              <a:sym typeface="Calibri"/>
            </a:endParaRPr>
          </a:p>
        </p:txBody>
      </p:sp>
      <p:sp>
        <p:nvSpPr>
          <p:cNvPr id="341" name="Google Shape;341;p5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accent1"/>
                </a:solidFill>
              </a:rPr>
              <a:t>What types of design and decision making power do you have? Do you have input on...</a:t>
            </a:r>
            <a:endParaRPr sz="2400">
              <a:solidFill>
                <a:schemeClr val="accent1"/>
              </a:solidFill>
            </a:endParaRPr>
          </a:p>
          <a:p>
            <a:pPr marL="457200" lvl="0" indent="-368300" algn="l" rtl="0">
              <a:spcBef>
                <a:spcPts val="1000"/>
              </a:spcBef>
              <a:spcAft>
                <a:spcPts val="0"/>
              </a:spcAft>
              <a:buClr>
                <a:schemeClr val="accent1"/>
              </a:buClr>
              <a:buSzPts val="2200"/>
              <a:buFont typeface="Roboto"/>
              <a:buChar char="●"/>
            </a:pPr>
            <a:r>
              <a:rPr lang="en" sz="2400">
                <a:solidFill>
                  <a:schemeClr val="accent1"/>
                </a:solidFill>
              </a:rPr>
              <a:t>What course materials are used?</a:t>
            </a:r>
            <a:endParaRPr sz="2400">
              <a:solidFill>
                <a:schemeClr val="accent1"/>
              </a:solidFill>
            </a:endParaRPr>
          </a:p>
          <a:p>
            <a:pPr marL="457200" lvl="0" indent="-368300" algn="l" rtl="0">
              <a:spcBef>
                <a:spcPts val="1000"/>
              </a:spcBef>
              <a:spcAft>
                <a:spcPts val="0"/>
              </a:spcAft>
              <a:buClr>
                <a:schemeClr val="accent1"/>
              </a:buClr>
              <a:buSzPts val="2200"/>
              <a:buFont typeface="Roboto"/>
              <a:buChar char="●"/>
            </a:pPr>
            <a:r>
              <a:rPr lang="en" sz="2400">
                <a:solidFill>
                  <a:schemeClr val="accent1"/>
                </a:solidFill>
              </a:rPr>
              <a:t>Which documents are posted to the web?</a:t>
            </a:r>
            <a:endParaRPr sz="2400">
              <a:solidFill>
                <a:schemeClr val="accent1"/>
              </a:solidFill>
            </a:endParaRPr>
          </a:p>
          <a:p>
            <a:pPr marL="457200" lvl="0" indent="-368300" algn="l" rtl="0">
              <a:spcBef>
                <a:spcPts val="1000"/>
              </a:spcBef>
              <a:spcAft>
                <a:spcPts val="1000"/>
              </a:spcAft>
              <a:buClr>
                <a:schemeClr val="accent1"/>
              </a:buClr>
              <a:buSzPts val="2200"/>
              <a:buFont typeface="Calibri"/>
              <a:buChar char="●"/>
            </a:pPr>
            <a:r>
              <a:rPr lang="en" sz="2400">
                <a:solidFill>
                  <a:schemeClr val="accent1"/>
                </a:solidFill>
              </a:rPr>
              <a:t>How can </a:t>
            </a:r>
            <a:r>
              <a:rPr lang="en" sz="2400" b="1">
                <a:solidFill>
                  <a:schemeClr val="accent1"/>
                </a:solidFill>
              </a:rPr>
              <a:t>you</a:t>
            </a:r>
            <a:r>
              <a:rPr lang="en" sz="2400">
                <a:solidFill>
                  <a:schemeClr val="accent1"/>
                </a:solidFill>
              </a:rPr>
              <a:t> bring accessibility into your work?</a:t>
            </a:r>
            <a:endParaRPr sz="2400">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200" b="1"/>
              <a:t>What Will We Talk About?</a:t>
            </a:r>
            <a:endParaRPr sz="4200" b="1"/>
          </a:p>
        </p:txBody>
      </p:sp>
      <p:sp>
        <p:nvSpPr>
          <p:cNvPr id="115" name="Google Shape;115;p1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Why Accessibility Matters</a:t>
            </a:r>
            <a:endParaRPr sz="2400"/>
          </a:p>
          <a:p>
            <a:pPr marL="457200" lvl="0" indent="-381000" algn="l" rtl="0">
              <a:lnSpc>
                <a:spcPct val="100000"/>
              </a:lnSpc>
              <a:spcBef>
                <a:spcPts val="1600"/>
              </a:spcBef>
              <a:spcAft>
                <a:spcPts val="0"/>
              </a:spcAft>
              <a:buSzPts val="2400"/>
              <a:buChar char="●"/>
            </a:pPr>
            <a:r>
              <a:rPr lang="en" sz="2400"/>
              <a:t>Law and Policy</a:t>
            </a:r>
            <a:endParaRPr sz="2400"/>
          </a:p>
          <a:p>
            <a:pPr marL="457200" lvl="0" indent="-381000" algn="l" rtl="0">
              <a:lnSpc>
                <a:spcPct val="100000"/>
              </a:lnSpc>
              <a:spcBef>
                <a:spcPts val="1600"/>
              </a:spcBef>
              <a:spcAft>
                <a:spcPts val="0"/>
              </a:spcAft>
              <a:buSzPts val="2400"/>
              <a:buChar char="●"/>
            </a:pPr>
            <a:r>
              <a:rPr lang="en" sz="2400"/>
              <a:t>Universal Design and Assistive Technology</a:t>
            </a:r>
            <a:endParaRPr sz="2400"/>
          </a:p>
          <a:p>
            <a:pPr marL="457200" lvl="0" indent="-381000" algn="l" rtl="0">
              <a:lnSpc>
                <a:spcPct val="100000"/>
              </a:lnSpc>
              <a:spcBef>
                <a:spcPts val="1600"/>
              </a:spcBef>
              <a:spcAft>
                <a:spcPts val="0"/>
              </a:spcAft>
              <a:buSzPts val="2400"/>
              <a:buChar char="●"/>
            </a:pPr>
            <a:r>
              <a:rPr lang="en" sz="2400"/>
              <a:t>Screen Reader Demo!</a:t>
            </a:r>
            <a:endParaRPr sz="2400"/>
          </a:p>
          <a:p>
            <a:pPr marL="457200" lvl="0" indent="-381000" algn="l" rtl="0">
              <a:lnSpc>
                <a:spcPct val="100000"/>
              </a:lnSpc>
              <a:spcBef>
                <a:spcPts val="1600"/>
              </a:spcBef>
              <a:spcAft>
                <a:spcPts val="0"/>
              </a:spcAft>
              <a:buSzPts val="2400"/>
              <a:buChar char="●"/>
            </a:pPr>
            <a:r>
              <a:rPr lang="en" sz="2400"/>
              <a:t>Core Concepts</a:t>
            </a:r>
            <a:endParaRPr sz="2400"/>
          </a:p>
          <a:p>
            <a:pPr marL="457200" lvl="0" indent="-381000" algn="l" rtl="0">
              <a:lnSpc>
                <a:spcPct val="100000"/>
              </a:lnSpc>
              <a:spcBef>
                <a:spcPts val="1600"/>
              </a:spcBef>
              <a:spcAft>
                <a:spcPts val="0"/>
              </a:spcAft>
              <a:buSzPts val="2400"/>
              <a:buChar char="●"/>
            </a:pPr>
            <a:r>
              <a:rPr lang="en" sz="2400"/>
              <a:t>Breakout Sessions</a:t>
            </a:r>
            <a:endParaRPr sz="2400"/>
          </a:p>
          <a:p>
            <a:pPr marL="0" lvl="0" indent="0" algn="l" rtl="0">
              <a:lnSpc>
                <a:spcPct val="100000"/>
              </a:lnSpc>
              <a:spcBef>
                <a:spcPts val="1600"/>
              </a:spcBef>
              <a:spcAft>
                <a:spcPts val="1600"/>
              </a:spcAft>
              <a:buNone/>
            </a:pP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Why Accessibility Matters</a:t>
            </a:r>
            <a:endParaRPr b="1"/>
          </a:p>
        </p:txBody>
      </p:sp>
      <p:sp>
        <p:nvSpPr>
          <p:cNvPr id="121" name="Google Shape;121;p1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68300" algn="l" rtl="0">
              <a:spcBef>
                <a:spcPts val="0"/>
              </a:spcBef>
              <a:spcAft>
                <a:spcPts val="0"/>
              </a:spcAft>
              <a:buSzPts val="2200"/>
              <a:buAutoNum type="arabicPeriod"/>
            </a:pPr>
            <a:r>
              <a:rPr lang="en" sz="2200"/>
              <a:t>Accessibility creates equity </a:t>
            </a:r>
            <a:endParaRPr sz="2200"/>
          </a:p>
          <a:p>
            <a:pPr marL="457200" lvl="0" indent="-368300" algn="l" rtl="0">
              <a:spcBef>
                <a:spcPts val="1000"/>
              </a:spcBef>
              <a:spcAft>
                <a:spcPts val="0"/>
              </a:spcAft>
              <a:buSzPts val="2200"/>
              <a:buAutoNum type="arabicPeriod"/>
            </a:pPr>
            <a:r>
              <a:rPr lang="en" sz="2200"/>
              <a:t>Barriers create inequity</a:t>
            </a:r>
            <a:endParaRPr sz="2200"/>
          </a:p>
          <a:p>
            <a:pPr marL="457200" lvl="0" indent="-368300" algn="l" rtl="0">
              <a:spcBef>
                <a:spcPts val="1000"/>
              </a:spcBef>
              <a:spcAft>
                <a:spcPts val="0"/>
              </a:spcAft>
              <a:buSzPts val="2200"/>
              <a:buAutoNum type="arabicPeriod"/>
            </a:pPr>
            <a:r>
              <a:rPr lang="en" sz="2200"/>
              <a:t>Legal Requirements:</a:t>
            </a:r>
            <a:endParaRPr sz="2200"/>
          </a:p>
          <a:p>
            <a:pPr marL="914400" lvl="0" indent="-368300" algn="l" rtl="0">
              <a:spcBef>
                <a:spcPts val="1000"/>
              </a:spcBef>
              <a:spcAft>
                <a:spcPts val="0"/>
              </a:spcAft>
              <a:buSzPts val="2200"/>
              <a:buChar char="●"/>
            </a:pPr>
            <a:r>
              <a:rPr lang="en" sz="2200"/>
              <a:t>Federal Laws</a:t>
            </a:r>
            <a:endParaRPr sz="2200"/>
          </a:p>
          <a:p>
            <a:pPr marL="914400" lvl="0" indent="-368300" algn="l" rtl="0">
              <a:spcBef>
                <a:spcPts val="1000"/>
              </a:spcBef>
              <a:spcAft>
                <a:spcPts val="1000"/>
              </a:spcAft>
              <a:buSzPts val="2200"/>
              <a:buChar char="●"/>
            </a:pPr>
            <a:r>
              <a:rPr lang="en" sz="2200"/>
              <a:t>State Law</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What does accessible mean?</a:t>
            </a:r>
            <a:endParaRPr b="1"/>
          </a:p>
        </p:txBody>
      </p:sp>
      <p:sp>
        <p:nvSpPr>
          <p:cNvPr id="127" name="Google Shape;127;p20"/>
          <p:cNvSpPr txBox="1">
            <a:spLocks noGrp="1"/>
          </p:cNvSpPr>
          <p:nvPr>
            <p:ph type="body" idx="2"/>
          </p:nvPr>
        </p:nvSpPr>
        <p:spPr>
          <a:xfrm>
            <a:off x="4939500" y="277600"/>
            <a:ext cx="3837000" cy="41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"Accessible” means that individuals with disabilities are able to independently acquire the same information, engage in the same interactions, and enjoy the same services within the same timeframe as individuals without disabilities, with substantially equivalent ease of use.</a:t>
            </a:r>
            <a:r>
              <a:rPr lang="en" b="1"/>
              <a:t> </a:t>
            </a:r>
            <a:r>
              <a:rPr lang="en" sz="1800" b="1" u="sng">
                <a:hlinkClick r:id="rId3"/>
              </a:rPr>
              <a:t>(University of Montana 2014 OCR Resolution Agreement 10122118)</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200" b="1"/>
              <a:t>Legal Landscape</a:t>
            </a:r>
            <a:endParaRPr sz="4200" b="1"/>
          </a:p>
        </p:txBody>
      </p:sp>
      <p:sp>
        <p:nvSpPr>
          <p:cNvPr id="133" name="Google Shape;133;p21"/>
          <p:cNvSpPr txBox="1">
            <a:spLocks noGrp="1"/>
          </p:cNvSpPr>
          <p:nvPr>
            <p:ph type="body" idx="1"/>
          </p:nvPr>
        </p:nvSpPr>
        <p:spPr>
          <a:xfrm>
            <a:off x="311700" y="1229875"/>
            <a:ext cx="8520600" cy="34593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b="1"/>
              <a:t>Federal Laws: </a:t>
            </a:r>
            <a:r>
              <a:rPr lang="en" sz="2400" b="1" u="sng">
                <a:solidFill>
                  <a:schemeClr val="hlink"/>
                </a:solidFill>
                <a:hlinkClick r:id="rId3"/>
              </a:rPr>
              <a:t>Americans with Disabilities Act, 1990 and Section 504</a:t>
            </a:r>
            <a:endParaRPr sz="2400" b="1"/>
          </a:p>
          <a:p>
            <a:pPr marL="914400" lvl="1" indent="-355600" algn="l" rtl="0">
              <a:lnSpc>
                <a:spcPct val="100000"/>
              </a:lnSpc>
              <a:spcBef>
                <a:spcPts val="1000"/>
              </a:spcBef>
              <a:spcAft>
                <a:spcPts val="0"/>
              </a:spcAft>
              <a:buClr>
                <a:srgbClr val="000000"/>
              </a:buClr>
              <a:buSzPts val="2000"/>
              <a:buChar char="○"/>
            </a:pPr>
            <a:r>
              <a:rPr lang="en" sz="2000">
                <a:solidFill>
                  <a:srgbClr val="000000"/>
                </a:solidFill>
              </a:rPr>
              <a:t>People/Students with disabilities (PWD &amp; SWD) cannot be denied services or program access due to their disability.</a:t>
            </a:r>
            <a:endParaRPr sz="2000">
              <a:solidFill>
                <a:srgbClr val="000000"/>
              </a:solidFill>
            </a:endParaRPr>
          </a:p>
          <a:p>
            <a:pPr marL="914400" lvl="1" indent="-355600" algn="l" rtl="0">
              <a:lnSpc>
                <a:spcPct val="100000"/>
              </a:lnSpc>
              <a:spcBef>
                <a:spcPts val="1000"/>
              </a:spcBef>
              <a:spcAft>
                <a:spcPts val="0"/>
              </a:spcAft>
              <a:buClr>
                <a:srgbClr val="000000"/>
              </a:buClr>
              <a:buSzPts val="2000"/>
              <a:buChar char="○"/>
            </a:pPr>
            <a:r>
              <a:rPr lang="en" sz="2000">
                <a:solidFill>
                  <a:srgbClr val="000000"/>
                </a:solidFill>
              </a:rPr>
              <a:t>Entitled to use appropriate accommodations.</a:t>
            </a:r>
            <a:endParaRPr sz="2000">
              <a:solidFill>
                <a:srgbClr val="000000"/>
              </a:solidFill>
            </a:endParaRPr>
          </a:p>
          <a:p>
            <a:pPr marL="914400" lvl="1" indent="-355600" algn="l" rtl="0">
              <a:lnSpc>
                <a:spcPct val="100000"/>
              </a:lnSpc>
              <a:spcBef>
                <a:spcPts val="1000"/>
              </a:spcBef>
              <a:spcAft>
                <a:spcPts val="0"/>
              </a:spcAft>
              <a:buClr>
                <a:srgbClr val="000000"/>
              </a:buClr>
              <a:buSzPts val="2000"/>
              <a:buChar char="○"/>
            </a:pPr>
            <a:r>
              <a:rPr lang="en" sz="2000">
                <a:solidFill>
                  <a:srgbClr val="000000"/>
                </a:solidFill>
              </a:rPr>
              <a:t>PWD should have access to material of the same quality and within the same time frame as people without disabilities. </a:t>
            </a:r>
            <a:endParaRPr sz="2000">
              <a:solidFill>
                <a:srgbClr val="000000"/>
              </a:solidFill>
            </a:endParaRPr>
          </a:p>
          <a:p>
            <a:pPr marL="914400" lvl="1" indent="-355600" algn="l" rtl="0">
              <a:lnSpc>
                <a:spcPct val="100000"/>
              </a:lnSpc>
              <a:spcBef>
                <a:spcPts val="1000"/>
              </a:spcBef>
              <a:spcAft>
                <a:spcPts val="0"/>
              </a:spcAft>
              <a:buClr>
                <a:srgbClr val="000000"/>
              </a:buClr>
              <a:buSzPts val="2000"/>
              <a:buChar char="○"/>
            </a:pPr>
            <a:r>
              <a:rPr lang="en" sz="2000">
                <a:solidFill>
                  <a:srgbClr val="000000"/>
                </a:solidFill>
                <a:highlight>
                  <a:schemeClr val="lt1"/>
                </a:highlight>
              </a:rPr>
              <a:t>SWD should be able to access the course material as easily as a student without a disability.</a:t>
            </a:r>
            <a:endParaRPr sz="2200" b="1">
              <a:solidFill>
                <a:srgbClr val="000000"/>
              </a:solidFill>
              <a:highlight>
                <a:schemeClr val="lt1"/>
              </a:highlight>
            </a:endParaRPr>
          </a:p>
          <a:p>
            <a:pPr marL="0" lvl="0" indent="0" algn="l" rtl="0">
              <a:lnSpc>
                <a:spcPct val="100000"/>
              </a:lnSpc>
              <a:spcBef>
                <a:spcPts val="1000"/>
              </a:spcBef>
              <a:spcAft>
                <a:spcPts val="1600"/>
              </a:spcAft>
              <a:buNone/>
            </a:pP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200" b="1"/>
              <a:t>Legal Landscape</a:t>
            </a:r>
            <a:r>
              <a:rPr lang="en"/>
              <a:t> (cont.)</a:t>
            </a:r>
            <a:endParaRPr sz="4200" b="1"/>
          </a:p>
        </p:txBody>
      </p:sp>
      <p:sp>
        <p:nvSpPr>
          <p:cNvPr id="139" name="Google Shape;139;p22"/>
          <p:cNvSpPr txBox="1">
            <a:spLocks noGrp="1"/>
          </p:cNvSpPr>
          <p:nvPr>
            <p:ph type="body" idx="1"/>
          </p:nvPr>
        </p:nvSpPr>
        <p:spPr>
          <a:xfrm>
            <a:off x="311700" y="1229875"/>
            <a:ext cx="8739000" cy="36525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b="1"/>
              <a:t>State Law: OCIO </a:t>
            </a:r>
            <a:r>
              <a:rPr lang="en" sz="2400" b="1" u="sng">
                <a:solidFill>
                  <a:schemeClr val="hlink"/>
                </a:solidFill>
                <a:hlinkClick r:id="rId3"/>
              </a:rPr>
              <a:t>Washington Policy 188</a:t>
            </a:r>
            <a:endParaRPr sz="2400" b="1"/>
          </a:p>
          <a:p>
            <a:pPr marL="914400" lvl="1" indent="-349250" algn="l" rtl="0">
              <a:lnSpc>
                <a:spcPct val="100000"/>
              </a:lnSpc>
              <a:spcBef>
                <a:spcPts val="1000"/>
              </a:spcBef>
              <a:spcAft>
                <a:spcPts val="0"/>
              </a:spcAft>
              <a:buSzPts val="1900"/>
              <a:buChar char="○"/>
            </a:pPr>
            <a:r>
              <a:rPr lang="en" sz="1900">
                <a:solidFill>
                  <a:srgbClr val="000000"/>
                </a:solidFill>
              </a:rPr>
              <a:t>All state agencies must meet </a:t>
            </a:r>
            <a:r>
              <a:rPr lang="en" sz="1900" b="1" u="sng">
                <a:solidFill>
                  <a:schemeClr val="hlink"/>
                </a:solidFill>
                <a:hlinkClick r:id="rId4"/>
              </a:rPr>
              <a:t>minimum IT technical accessibility standards</a:t>
            </a:r>
            <a:r>
              <a:rPr lang="en" sz="1900" b="1">
                <a:solidFill>
                  <a:srgbClr val="000000"/>
                </a:solidFill>
              </a:rPr>
              <a:t>.</a:t>
            </a:r>
            <a:endParaRPr sz="1900" b="1">
              <a:solidFill>
                <a:srgbClr val="000000"/>
              </a:solidFill>
              <a:latin typeface="Proxima Nova"/>
              <a:ea typeface="Proxima Nova"/>
              <a:cs typeface="Proxima Nova"/>
              <a:sym typeface="Proxima Nova"/>
            </a:endParaRPr>
          </a:p>
          <a:p>
            <a:pPr marL="914400" lvl="1" indent="-349250" algn="l" rtl="0">
              <a:lnSpc>
                <a:spcPct val="100000"/>
              </a:lnSpc>
              <a:spcBef>
                <a:spcPts val="1000"/>
              </a:spcBef>
              <a:spcAft>
                <a:spcPts val="0"/>
              </a:spcAft>
              <a:buSzPts val="1900"/>
              <a:buChar char="○"/>
            </a:pPr>
            <a:r>
              <a:rPr lang="en" sz="1900">
                <a:solidFill>
                  <a:srgbClr val="000000"/>
                </a:solidFill>
              </a:rPr>
              <a:t>All covered tech must meet established and testable WCAG 2.1 AA standards.</a:t>
            </a:r>
            <a:endParaRPr sz="1900">
              <a:solidFill>
                <a:srgbClr val="000000"/>
              </a:solidFill>
            </a:endParaRPr>
          </a:p>
          <a:p>
            <a:pPr marL="1371600" lvl="2" indent="-342900" algn="l" rtl="0">
              <a:lnSpc>
                <a:spcPct val="100000"/>
              </a:lnSpc>
              <a:spcBef>
                <a:spcPts val="1000"/>
              </a:spcBef>
              <a:spcAft>
                <a:spcPts val="0"/>
              </a:spcAft>
              <a:buSzPts val="1800"/>
              <a:buChar char="■"/>
            </a:pPr>
            <a:r>
              <a:rPr lang="en" sz="1800">
                <a:solidFill>
                  <a:srgbClr val="000000"/>
                </a:solidFill>
              </a:rPr>
              <a:t>The procurement, development, and implementation of instructional, administrative, or communications technologies and content. </a:t>
            </a:r>
            <a:endParaRPr sz="1800">
              <a:solidFill>
                <a:srgbClr val="000000"/>
              </a:solidFill>
            </a:endParaRPr>
          </a:p>
          <a:p>
            <a:pPr marL="1371600" lvl="2" indent="-342900" algn="l" rtl="0">
              <a:lnSpc>
                <a:spcPct val="100000"/>
              </a:lnSpc>
              <a:spcBef>
                <a:spcPts val="1000"/>
              </a:spcBef>
              <a:spcAft>
                <a:spcPts val="0"/>
              </a:spcAft>
              <a:buSzPts val="1800"/>
              <a:buChar char="■"/>
            </a:pPr>
            <a:r>
              <a:rPr lang="en" sz="1800">
                <a:solidFill>
                  <a:srgbClr val="000000"/>
                </a:solidFill>
              </a:rPr>
              <a:t>College websites, learning management tools, student information systems, training materials, instructional materials, and assessment tools.</a:t>
            </a:r>
            <a:endParaRPr sz="1800">
              <a:solidFill>
                <a:srgbClr val="000000"/>
              </a:solidFill>
            </a:endParaRPr>
          </a:p>
          <a:p>
            <a:pPr marL="0" lvl="0" indent="0" algn="l" rtl="0">
              <a:lnSpc>
                <a:spcPct val="100000"/>
              </a:lnSpc>
              <a:spcBef>
                <a:spcPts val="1000"/>
              </a:spcBef>
              <a:spcAft>
                <a:spcPts val="0"/>
              </a:spcAft>
              <a:buNone/>
            </a:pPr>
            <a:endParaRPr sz="2000">
              <a:solidFill>
                <a:srgbClr val="000000"/>
              </a:solidFill>
            </a:endParaRPr>
          </a:p>
          <a:p>
            <a:pPr marL="0" lvl="0" indent="0" algn="l" rtl="0">
              <a:lnSpc>
                <a:spcPct val="100000"/>
              </a:lnSpc>
              <a:spcBef>
                <a:spcPts val="1000"/>
              </a:spcBef>
              <a:spcAft>
                <a:spcPts val="1600"/>
              </a:spcAft>
              <a:buNone/>
            </a:pP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200" b="1"/>
              <a:t>Universal Design = Access for All</a:t>
            </a:r>
            <a:endParaRPr sz="4200" b="1"/>
          </a:p>
        </p:txBody>
      </p:sp>
      <p:sp>
        <p:nvSpPr>
          <p:cNvPr id="145" name="Google Shape;145;p23"/>
          <p:cNvSpPr txBox="1">
            <a:spLocks noGrp="1"/>
          </p:cNvSpPr>
          <p:nvPr>
            <p:ph type="body" idx="1"/>
          </p:nvPr>
        </p:nvSpPr>
        <p:spPr>
          <a:xfrm>
            <a:off x="311700" y="1229875"/>
            <a:ext cx="3006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b="1">
                <a:solidFill>
                  <a:schemeClr val="dk1"/>
                </a:solidFill>
              </a:rPr>
              <a:t>Example: Curb cuts</a:t>
            </a:r>
            <a:endParaRPr sz="2400" b="1">
              <a:solidFill>
                <a:schemeClr val="dk1"/>
              </a:solidFill>
            </a:endParaRPr>
          </a:p>
        </p:txBody>
      </p:sp>
      <p:pic>
        <p:nvPicPr>
          <p:cNvPr id="146" name="Google Shape;146;p23" descr="A tall woman uses a curb cut while pushing a child in a stroller to more easily cross the road."/>
          <p:cNvPicPr preferRelativeResize="0"/>
          <p:nvPr/>
        </p:nvPicPr>
        <p:blipFill>
          <a:blip r:embed="rId3">
            <a:alphaModFix/>
          </a:blip>
          <a:stretch>
            <a:fillRect/>
          </a:stretch>
        </p:blipFill>
        <p:spPr>
          <a:xfrm>
            <a:off x="381625" y="2233400"/>
            <a:ext cx="3169051" cy="2191125"/>
          </a:xfrm>
          <a:prstGeom prst="rect">
            <a:avLst/>
          </a:prstGeom>
          <a:noFill/>
          <a:ln w="28575" cap="flat" cmpd="sng">
            <a:solidFill>
              <a:schemeClr val="accent2"/>
            </a:solidFill>
            <a:prstDash val="solid"/>
            <a:round/>
            <a:headEnd type="none" w="sm" len="sm"/>
            <a:tailEnd type="none" w="sm" len="sm"/>
          </a:ln>
        </p:spPr>
      </p:pic>
      <p:pic>
        <p:nvPicPr>
          <p:cNvPr id="147" name="Google Shape;147;p23" descr="Woman using a combination of a wheelchair and white cane uses curb cut to cross the street"/>
          <p:cNvPicPr preferRelativeResize="0"/>
          <p:nvPr/>
        </p:nvPicPr>
        <p:blipFill>
          <a:blip r:embed="rId4">
            <a:alphaModFix/>
          </a:blip>
          <a:stretch>
            <a:fillRect/>
          </a:stretch>
        </p:blipFill>
        <p:spPr>
          <a:xfrm>
            <a:off x="3747925" y="1624175"/>
            <a:ext cx="2400300" cy="2800350"/>
          </a:xfrm>
          <a:prstGeom prst="rect">
            <a:avLst/>
          </a:prstGeom>
          <a:noFill/>
          <a:ln w="28575" cap="flat" cmpd="sng">
            <a:solidFill>
              <a:schemeClr val="accent5"/>
            </a:solidFill>
            <a:prstDash val="solid"/>
            <a:round/>
            <a:headEnd type="none" w="sm" len="sm"/>
            <a:tailEnd type="none" w="sm" len="sm"/>
          </a:ln>
          <a:effectLst>
            <a:outerShdw blurRad="57150" dist="19050" dir="10200000" algn="bl" rotWithShape="0">
              <a:srgbClr val="000000">
                <a:alpha val="50000"/>
              </a:srgbClr>
            </a:outerShdw>
          </a:effectLst>
        </p:spPr>
      </p:pic>
      <p:pic>
        <p:nvPicPr>
          <p:cNvPr id="148" name="Google Shape;148;p23" descr="Bicyclists riding across a curb cut."/>
          <p:cNvPicPr preferRelativeResize="0"/>
          <p:nvPr/>
        </p:nvPicPr>
        <p:blipFill>
          <a:blip r:embed="rId5">
            <a:alphaModFix/>
          </a:blip>
          <a:stretch>
            <a:fillRect/>
          </a:stretch>
        </p:blipFill>
        <p:spPr>
          <a:xfrm>
            <a:off x="6345475" y="2233400"/>
            <a:ext cx="2486825" cy="2191125"/>
          </a:xfrm>
          <a:prstGeom prst="rect">
            <a:avLst/>
          </a:prstGeom>
          <a:noFill/>
          <a:ln w="38100" cap="flat" cmpd="sng">
            <a:solidFill>
              <a:srgbClr val="F3CD0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000000"/>
      </a:dk2>
      <a:lt2>
        <a:srgbClr val="999999"/>
      </a:lt2>
      <a:accent1>
        <a:srgbClr val="212D74"/>
      </a:accent1>
      <a:accent2>
        <a:srgbClr val="3949AB"/>
      </a:accent2>
      <a:accent3>
        <a:srgbClr val="9C254D"/>
      </a:accent3>
      <a:accent4>
        <a:srgbClr val="D23369"/>
      </a:accent4>
      <a:accent5>
        <a:srgbClr val="F06292"/>
      </a:accent5>
      <a:accent6>
        <a:srgbClr val="7890CD"/>
      </a:accent6>
      <a:hlink>
        <a:srgbClr val="3466DD"/>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4248</Words>
  <Application>Microsoft Macintosh PowerPoint</Application>
  <PresentationFormat>On-screen Show (16:9)</PresentationFormat>
  <Paragraphs>323</Paragraphs>
  <Slides>38</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Bonbon</vt:lpstr>
      <vt:lpstr>Cambria</vt:lpstr>
      <vt:lpstr>Proxima Nova</vt:lpstr>
      <vt:lpstr>Times New Roman</vt:lpstr>
      <vt:lpstr>Roboto</vt:lpstr>
      <vt:lpstr>Calibri</vt:lpstr>
      <vt:lpstr>Geometric</vt:lpstr>
      <vt:lpstr>Accessible Design 101 </vt:lpstr>
      <vt:lpstr>Good to Know</vt:lpstr>
      <vt:lpstr>Who Are We?</vt:lpstr>
      <vt:lpstr>What Will We Talk About?</vt:lpstr>
      <vt:lpstr>Why Accessibility Matters</vt:lpstr>
      <vt:lpstr>What does accessible mean?</vt:lpstr>
      <vt:lpstr>Legal Landscape</vt:lpstr>
      <vt:lpstr>Legal Landscape (cont.)</vt:lpstr>
      <vt:lpstr>Universal Design = Access for All</vt:lpstr>
      <vt:lpstr>Universal Design for Learning</vt:lpstr>
      <vt:lpstr>UDL</vt:lpstr>
      <vt:lpstr>What is Assistive Technology?</vt:lpstr>
      <vt:lpstr>Screen reader demo with Shaun</vt:lpstr>
      <vt:lpstr>Screen Readers the Basics </vt:lpstr>
      <vt:lpstr>5 Minute Break</vt:lpstr>
      <vt:lpstr>Inaccessible Experiences</vt:lpstr>
      <vt:lpstr> Creating Accessible Content </vt:lpstr>
      <vt:lpstr>Core Concept 1</vt:lpstr>
      <vt:lpstr>Core Concept 2</vt:lpstr>
      <vt:lpstr>How To Make Images Accessible - Alt Text </vt:lpstr>
      <vt:lpstr>Core Concept 3</vt:lpstr>
      <vt:lpstr>Tips for Descriptive Hyperlinks</vt:lpstr>
      <vt:lpstr>Core Concept 4</vt:lpstr>
      <vt:lpstr>Core Concept 5</vt:lpstr>
      <vt:lpstr>Selecting Font Size, Style &amp; Color</vt:lpstr>
      <vt:lpstr>Contrast Examples</vt:lpstr>
      <vt:lpstr>Checking Contrast Ratios</vt:lpstr>
      <vt:lpstr>Real Text</vt:lpstr>
      <vt:lpstr>Core Concept 6</vt:lpstr>
      <vt:lpstr>Anatomy of an Accessible Table</vt:lpstr>
      <vt:lpstr>Core Concept 7 </vt:lpstr>
      <vt:lpstr>Accessible Videos &amp; Captions</vt:lpstr>
      <vt:lpstr>Core Concept 8</vt:lpstr>
      <vt:lpstr>Another 5 Minute Break</vt:lpstr>
      <vt:lpstr>Breakout Sessions</vt:lpstr>
      <vt:lpstr>Resources</vt:lpstr>
      <vt:lpstr>Resources (cont.)</vt:lpstr>
      <vt:lpstr>We leave you to consider….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Design 101 </dc:title>
  <cp:lastModifiedBy>Monica Olsson</cp:lastModifiedBy>
  <cp:revision>1</cp:revision>
  <dcterms:modified xsi:type="dcterms:W3CDTF">2022-03-14T21:00:14Z</dcterms:modified>
</cp:coreProperties>
</file>