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1022" r:id="rId2"/>
    <p:sldId id="849" r:id="rId3"/>
    <p:sldId id="1038" r:id="rId4"/>
    <p:sldId id="1039" r:id="rId5"/>
    <p:sldId id="865" r:id="rId6"/>
    <p:sldId id="1032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05C"/>
    <a:srgbClr val="E8D3A2"/>
    <a:srgbClr val="E2CA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8"/>
    <p:restoredTop sz="93842" autoAdjust="0"/>
  </p:normalViewPr>
  <p:slideViewPr>
    <p:cSldViewPr snapToGrid="0" snapToObjects="1" showGuides="1">
      <p:cViewPr varScale="1">
        <p:scale>
          <a:sx n="84" d="100"/>
          <a:sy n="84" d="100"/>
        </p:scale>
        <p:origin x="944" y="52"/>
      </p:cViewPr>
      <p:guideLst>
        <p:guide orient="horz" pos="1620"/>
        <p:guide pos="28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A3C8A-5EDE-0241-8FA7-24E78D5236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2E1799-17A0-2C4E-807B-76AE7166AB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B7199-DF2F-1542-AC17-085022A18196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11AF2-C294-A041-ADF3-0C0422C91A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F1DB3C-543D-0349-A91B-5D5F189077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AAC22-727E-1E44-8DA3-3901F306A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9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DD82-F635-6B4F-8397-FC8579668611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E50F1-9005-B945-8FB4-7E6F83638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9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9D338-BDB1-274D-80D0-0FF5920B14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16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E50F1-9005-B945-8FB4-7E6F83638B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9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1097280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5CA2BC4D-A394-494C-BA26-E5A190503B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0375" y="4114800"/>
            <a:ext cx="6972300" cy="767206"/>
          </a:xfrm>
          <a:prstGeom prst="rect">
            <a:avLst/>
          </a:prstGeom>
        </p:spPr>
        <p:txBody>
          <a:bodyPr/>
          <a:lstStyle>
            <a:lvl1pPr marL="0" indent="0">
              <a:buFont typeface="Lucida Grande"/>
              <a:buNone/>
              <a:defRPr sz="20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</p:txBody>
      </p:sp>
      <p:pic>
        <p:nvPicPr>
          <p:cNvPr id="7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081" y="3868290"/>
            <a:ext cx="1600200" cy="1397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306F00-11E0-8242-9E4A-EB3413957BE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40080"/>
            <a:ext cx="21336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02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1097280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  <p:pic>
        <p:nvPicPr>
          <p:cNvPr id="7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081" y="3868290"/>
            <a:ext cx="1600200" cy="1397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5C71D1-2D6D-3B4B-9191-CABD175827F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0375" y="640080"/>
            <a:ext cx="21336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73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69733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45920"/>
            <a:ext cx="8197114" cy="2365901"/>
          </a:xfrm>
          <a:prstGeom prst="rect">
            <a:avLst/>
          </a:prstGeom>
        </p:spPr>
        <p:txBody>
          <a:bodyPr anchor="t"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22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08CD78A-C927-9743-837D-6D6ABC4478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66560" y="4663440"/>
            <a:ext cx="21336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65760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sp>
        <p:nvSpPr>
          <p:cNvPr id="25" name="Text Placeholder 1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7360"/>
            <a:ext cx="8184662" cy="4111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90000"/>
              </a:lnSpc>
              <a:buNone/>
              <a:defRPr sz="2400" b="1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REGULAR, 24 PT.)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286000"/>
            <a:ext cx="8197114" cy="2251761"/>
          </a:xfrm>
          <a:prstGeom prst="rect">
            <a:avLst/>
          </a:prstGeom>
        </p:spPr>
        <p:txBody>
          <a:bodyPr anchor="t"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12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B33B1D-03B0-E44A-B89D-F78BD147DD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66560" y="4663440"/>
            <a:ext cx="21336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0" y="369733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sp>
        <p:nvSpPr>
          <p:cNvPr id="10" name="Chart Placeholder 1"/>
          <p:cNvSpPr>
            <a:spLocks noGrp="1"/>
          </p:cNvSpPr>
          <p:nvPr>
            <p:ph type="chart" sz="quarter" idx="12" hasCustomPrompt="1"/>
          </p:nvPr>
        </p:nvSpPr>
        <p:spPr>
          <a:xfrm>
            <a:off x="460370" y="1737360"/>
            <a:ext cx="8184662" cy="29611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chemeClr val="tx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0" y="369733"/>
            <a:ext cx="2513289" cy="4345532"/>
          </a:xfrm>
          <a:prstGeom prst="rect">
            <a:avLst/>
          </a:prstGeom>
        </p:spPr>
        <p:txBody>
          <a:bodyPr anchor="ctr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  <p:sp>
        <p:nvSpPr>
          <p:cNvPr id="10" name="Chart Placeholder 1"/>
          <p:cNvSpPr>
            <a:spLocks noGrp="1"/>
          </p:cNvSpPr>
          <p:nvPr>
            <p:ph type="chart" sz="quarter" idx="12" hasCustomPrompt="1"/>
          </p:nvPr>
        </p:nvSpPr>
        <p:spPr>
          <a:xfrm>
            <a:off x="3200400" y="369734"/>
            <a:ext cx="5485520" cy="43455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chemeClr val="tx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</p:spTree>
    <p:extLst>
      <p:ext uri="{BB962C8B-B14F-4D97-AF65-F5344CB8AC3E}">
        <p14:creationId xmlns:p14="http://schemas.microsoft.com/office/powerpoint/2010/main" val="205186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C6CB0425-4A7E-984F-BC44-906326284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2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6" t="38360" r="13252" b="30129"/>
          <a:stretch/>
        </p:blipFill>
        <p:spPr>
          <a:xfrm>
            <a:off x="0" y="0"/>
            <a:ext cx="9144000" cy="24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7" r:id="rId2"/>
    <p:sldLayoutId id="2147483664" r:id="rId3"/>
    <p:sldLayoutId id="2147483663" r:id="rId4"/>
    <p:sldLayoutId id="2147483665" r:id="rId5"/>
    <p:sldLayoutId id="2147483688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90ED6-6B8C-CF41-BEE9-E410BEE055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75" y="1097280"/>
            <a:ext cx="6972300" cy="2641756"/>
          </a:xfrm>
        </p:spPr>
        <p:txBody>
          <a:bodyPr anchor="b">
            <a:normAutofit/>
          </a:bodyPr>
          <a:lstStyle/>
          <a:p>
            <a:r>
              <a:rPr lang="en-US" dirty="0"/>
              <a:t>PDF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C1BDF9-686F-B54C-92C4-5591BEB029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0375" y="4114800"/>
            <a:ext cx="6972300" cy="767206"/>
          </a:xfrm>
        </p:spPr>
        <p:txBody>
          <a:bodyPr/>
          <a:lstStyle/>
          <a:p>
            <a:r>
              <a:rPr lang="en-US" dirty="0"/>
              <a:t>Gaby de Jongh, IT Accessibility Team</a:t>
            </a:r>
            <a:br>
              <a:rPr lang="en-US" dirty="0"/>
            </a:br>
            <a:r>
              <a:rPr lang="en-US" dirty="0"/>
              <a:t>UW-IT Accessible Technology Services</a:t>
            </a:r>
          </a:p>
        </p:txBody>
      </p:sp>
    </p:spTree>
    <p:extLst>
      <p:ext uri="{BB962C8B-B14F-4D97-AF65-F5344CB8AC3E}">
        <p14:creationId xmlns:p14="http://schemas.microsoft.com/office/powerpoint/2010/main" val="51594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34D820F-3B59-6647-8F5E-B63FDCA19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75" y="369733"/>
            <a:ext cx="8184662" cy="993775"/>
          </a:xfrm>
        </p:spPr>
        <p:txBody>
          <a:bodyPr/>
          <a:lstStyle/>
          <a:p>
            <a:r>
              <a:rPr lang="en-US" dirty="0"/>
              <a:t> What PDF work does UW do in-house?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75B7108-DA2E-EE48-9F23-588A71B29D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Remediate PDFs for </a:t>
            </a:r>
          </a:p>
          <a:p>
            <a:pPr lvl="1"/>
            <a:r>
              <a:rPr lang="en-US" dirty="0"/>
              <a:t>Faculty – coursework (not as accommodation)</a:t>
            </a:r>
          </a:p>
          <a:p>
            <a:pPr lvl="1"/>
            <a:r>
              <a:rPr lang="en-US" dirty="0"/>
              <a:t>Staff – department or unit supporting documents, reports</a:t>
            </a:r>
          </a:p>
          <a:p>
            <a:pPr lvl="1"/>
            <a:r>
              <a:rPr lang="en-US" dirty="0"/>
              <a:t>Students – usually submitting on behalf of a program</a:t>
            </a:r>
          </a:p>
          <a:p>
            <a:r>
              <a:rPr lang="en-US" dirty="0"/>
              <a:t>We do not remediate Math or some STEM content</a:t>
            </a:r>
          </a:p>
        </p:txBody>
      </p:sp>
    </p:spTree>
    <p:extLst>
      <p:ext uri="{BB962C8B-B14F-4D97-AF65-F5344CB8AC3E}">
        <p14:creationId xmlns:p14="http://schemas.microsoft.com/office/powerpoint/2010/main" val="424950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54E27-57CE-6447-ABA5-6B5077A28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tools do you use for which tasks?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654F2-A9C0-E849-92B0-B0704C09A5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200" dirty="0"/>
              <a:t>Adobe Acrobat Pro DC for remediation for most PDFs</a:t>
            </a:r>
          </a:p>
          <a:p>
            <a:pPr lvl="1"/>
            <a:r>
              <a:rPr lang="en-US" sz="2200" dirty="0"/>
              <a:t>Tested Equidox in 2018</a:t>
            </a:r>
          </a:p>
          <a:p>
            <a:r>
              <a:rPr lang="en-US" sz="2200" dirty="0"/>
              <a:t>ABBYY FineReader for PDFs that are scanned images</a:t>
            </a:r>
          </a:p>
          <a:p>
            <a:pPr lvl="1"/>
            <a:r>
              <a:rPr lang="en-US" sz="2200" dirty="0"/>
              <a:t>Final remediation with Acrobat Pro DC</a:t>
            </a:r>
          </a:p>
          <a:p>
            <a:r>
              <a:rPr lang="en-US" sz="2200" dirty="0"/>
              <a:t>PAC 2021 to check accessibility for UW Medicine forms, other complex PDFs</a:t>
            </a:r>
          </a:p>
          <a:p>
            <a:r>
              <a:rPr lang="en-US" sz="2200" dirty="0"/>
              <a:t>JAWS to spot check elements for complex PDFs</a:t>
            </a:r>
          </a:p>
        </p:txBody>
      </p:sp>
    </p:spTree>
    <p:extLst>
      <p:ext uri="{BB962C8B-B14F-4D97-AF65-F5344CB8AC3E}">
        <p14:creationId xmlns:p14="http://schemas.microsoft.com/office/powerpoint/2010/main" val="1163257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AF270-77A0-E740-805F-A7D242F75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complex forms do you job those out?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11E90-E5F1-284B-B63A-4B816BF636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200" dirty="0"/>
              <a:t>Most forms are done in-house</a:t>
            </a:r>
          </a:p>
          <a:p>
            <a:pPr lvl="1"/>
            <a:r>
              <a:rPr lang="en-US" sz="1800" dirty="0"/>
              <a:t>Encourage folks to use HTML based forms instead</a:t>
            </a:r>
          </a:p>
          <a:p>
            <a:r>
              <a:rPr lang="en-US" sz="2200" dirty="0"/>
              <a:t>Will send out forms if they require quick turnaround or are in a foreign language</a:t>
            </a:r>
          </a:p>
          <a:p>
            <a:r>
              <a:rPr lang="en-US" sz="2200" dirty="0"/>
              <a:t>UW has relationship with Open Access Technologies (OAT)</a:t>
            </a:r>
          </a:p>
          <a:p>
            <a:pPr lvl="1"/>
            <a:r>
              <a:rPr lang="en-US" dirty="0"/>
              <a:t>Have used VASTEC, </a:t>
            </a:r>
            <a:r>
              <a:rPr lang="en-US" dirty="0" err="1"/>
              <a:t>Accessibil</a:t>
            </a:r>
            <a:r>
              <a:rPr lang="en-US" dirty="0"/>
              <a:t>-IT for other PDF remediation</a:t>
            </a:r>
          </a:p>
        </p:txBody>
      </p:sp>
    </p:spTree>
    <p:extLst>
      <p:ext uri="{BB962C8B-B14F-4D97-AF65-F5344CB8AC3E}">
        <p14:creationId xmlns:p14="http://schemas.microsoft.com/office/powerpoint/2010/main" val="45264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EBE2F57-9896-E64D-9253-0A1282701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75" y="369733"/>
            <a:ext cx="8184662" cy="993775"/>
          </a:xfrm>
        </p:spPr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1B7C0D5-5821-E545-B900-8033DEBAE6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200" b="1" dirty="0"/>
              <a:t>UW-IT PDF Remediation Service: </a:t>
            </a:r>
            <a:r>
              <a:rPr lang="en-US" sz="2200" dirty="0" err="1"/>
              <a:t>uw.edu</a:t>
            </a:r>
            <a:r>
              <a:rPr lang="en-US" sz="2200" dirty="0"/>
              <a:t>/accessibility/documents/#free</a:t>
            </a:r>
          </a:p>
          <a:p>
            <a:r>
              <a:rPr lang="en-US" sz="2200" b="1" dirty="0"/>
              <a:t>Equidox PDF Accessibility Software: </a:t>
            </a:r>
            <a:r>
              <a:rPr lang="en-US" sz="2200" dirty="0" err="1"/>
              <a:t>equidox.co</a:t>
            </a:r>
            <a:r>
              <a:rPr lang="en-US" sz="2200" dirty="0"/>
              <a:t>/pdf-solutions/pdf-accessibility-software/</a:t>
            </a:r>
          </a:p>
          <a:p>
            <a:r>
              <a:rPr lang="en-US" sz="2200" b="1" dirty="0"/>
              <a:t>PAC 2021 Accessibility Checker: </a:t>
            </a:r>
            <a:r>
              <a:rPr lang="en-US" sz="2200" dirty="0"/>
              <a:t>pdfua.foundation/</a:t>
            </a:r>
            <a:r>
              <a:rPr lang="en-US" sz="2200" dirty="0" err="1"/>
              <a:t>en</a:t>
            </a:r>
            <a:r>
              <a:rPr lang="en-US" sz="2200" dirty="0"/>
              <a:t>/pdf-accessibility-checker-</a:t>
            </a:r>
            <a:r>
              <a:rPr lang="en-US" sz="2200" dirty="0" err="1"/>
              <a:t>pac</a:t>
            </a:r>
            <a:endParaRPr lang="en-US" sz="2200" dirty="0"/>
          </a:p>
          <a:p>
            <a:r>
              <a:rPr lang="en-US" sz="2200" b="1" dirty="0"/>
              <a:t>PDF Training: </a:t>
            </a:r>
            <a:r>
              <a:rPr lang="en-US" sz="2200" dirty="0" err="1"/>
              <a:t>pubcom.com</a:t>
            </a:r>
            <a:r>
              <a:rPr lang="en-US" sz="2200" dirty="0"/>
              <a:t>/</a:t>
            </a:r>
          </a:p>
          <a:p>
            <a:r>
              <a:rPr lang="en-US" sz="2200" b="1" dirty="0"/>
              <a:t>PDF Association: </a:t>
            </a:r>
            <a:r>
              <a:rPr lang="en-US" sz="2200" dirty="0" err="1"/>
              <a:t>pdfa.org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82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E81F-B99D-9F41-9F13-0C6E3BAE7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75" y="1097280"/>
            <a:ext cx="6972300" cy="2641756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2071C-015F-A541-A15C-6A21E118D6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0375" y="4114800"/>
            <a:ext cx="6972300" cy="767206"/>
          </a:xfrm>
        </p:spPr>
        <p:txBody>
          <a:bodyPr/>
          <a:lstStyle/>
          <a:p>
            <a:r>
              <a:rPr lang="en-US" dirty="0"/>
              <a:t>gabyd@uw.edu</a:t>
            </a:r>
          </a:p>
        </p:txBody>
      </p:sp>
    </p:spTree>
    <p:extLst>
      <p:ext uri="{BB962C8B-B14F-4D97-AF65-F5344CB8AC3E}">
        <p14:creationId xmlns:p14="http://schemas.microsoft.com/office/powerpoint/2010/main" val="239299759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2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5432</TotalTime>
  <Words>236</Words>
  <Application>Microsoft Office PowerPoint</Application>
  <PresentationFormat>On-screen Show (16:9)</PresentationFormat>
  <Paragraphs>46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Encode Sans Normal Black</vt:lpstr>
      <vt:lpstr>Lucida Grande</vt:lpstr>
      <vt:lpstr>Open Sans</vt:lpstr>
      <vt:lpstr>Open Sans Light</vt:lpstr>
      <vt:lpstr>Uni Sans</vt:lpstr>
      <vt:lpstr>1_Custom Design</vt:lpstr>
      <vt:lpstr>PDF Practices</vt:lpstr>
      <vt:lpstr> What PDF work does UW do in-house?</vt:lpstr>
      <vt:lpstr>What tools do you use for which tasks?</vt:lpstr>
      <vt:lpstr>For complex forms do you job those out?</vt:lpstr>
      <vt:lpstr>Resources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Monica Olsson</cp:lastModifiedBy>
  <cp:revision>381</cp:revision>
  <dcterms:created xsi:type="dcterms:W3CDTF">2014-10-14T00:51:43Z</dcterms:created>
  <dcterms:modified xsi:type="dcterms:W3CDTF">2022-03-04T00:56:52Z</dcterms:modified>
</cp:coreProperties>
</file>