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8" r:id="rId3"/>
    <p:sldId id="260" r:id="rId4"/>
    <p:sldId id="261" r:id="rId5"/>
    <p:sldId id="262" r:id="rId6"/>
    <p:sldId id="263" r:id="rId7"/>
    <p:sldId id="264" r:id="rId8"/>
    <p:sldId id="265" r:id="rId9"/>
    <p:sldId id="266" r:id="rId10"/>
    <p:sldId id="267" r:id="rId11"/>
    <p:sldId id="268" r:id="rId12"/>
    <p:sldId id="269" r:id="rId13"/>
    <p:sldId id="270" r:id="rId14"/>
    <p:sldId id="273" r:id="rId15"/>
    <p:sldId id="288" r:id="rId16"/>
    <p:sldId id="291" r:id="rId17"/>
    <p:sldId id="290" r:id="rId18"/>
    <p:sldId id="274" r:id="rId19"/>
    <p:sldId id="275" r:id="rId20"/>
    <p:sldId id="282" r:id="rId21"/>
    <p:sldId id="278" r:id="rId22"/>
    <p:sldId id="279" r:id="rId23"/>
    <p:sldId id="280" r:id="rId24"/>
    <p:sldId id="292" r:id="rId25"/>
    <p:sldId id="281" r:id="rId26"/>
    <p:sldId id="294" r:id="rId27"/>
    <p:sldId id="283" r:id="rId28"/>
    <p:sldId id="284" r:id="rId29"/>
    <p:sldId id="285" r:id="rId30"/>
    <p:sldId id="286" r:id="rId31"/>
    <p:sldId id="287" r:id="rId32"/>
    <p:sldId id="25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FAITH" initials="" lastIdx="2" clrIdx="0"/>
  <p:cmAuthor id="2" name="tjboyd@nsu.edu"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F3F6"/>
    <a:srgbClr val="B8E9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8E1A56-65B5-054B-BE47-7DFFCF1AC44A}" v="382" dt="2021-10-11T15:32:02.6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83743" autoAdjust="0"/>
  </p:normalViewPr>
  <p:slideViewPr>
    <p:cSldViewPr snapToGrid="0">
      <p:cViewPr varScale="1">
        <p:scale>
          <a:sx n="92" d="100"/>
          <a:sy n="92" d="100"/>
        </p:scale>
        <p:origin x="123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CFBAD0-073C-430C-9992-695B8113D832}" type="doc">
      <dgm:prSet loTypeId="urn:microsoft.com/office/officeart/2005/8/layout/vList5" loCatId="list" qsTypeId="urn:microsoft.com/office/officeart/2005/8/quickstyle/simple4" qsCatId="simple" csTypeId="urn:microsoft.com/office/officeart/2005/8/colors/accent3_2" csCatId="accent3"/>
      <dgm:spPr/>
      <dgm:t>
        <a:bodyPr/>
        <a:lstStyle/>
        <a:p>
          <a:endParaRPr lang="en-US"/>
        </a:p>
      </dgm:t>
    </dgm:pt>
    <dgm:pt modelId="{77BC21BA-3A25-4078-A8DA-41C77590685A}">
      <dgm:prSet/>
      <dgm:spPr/>
      <dgm:t>
        <a:bodyPr/>
        <a:lstStyle/>
        <a:p>
          <a:r>
            <a:rPr lang="en-US" dirty="0"/>
            <a:t>Dr. Devon Graves</a:t>
          </a:r>
        </a:p>
      </dgm:t>
    </dgm:pt>
    <dgm:pt modelId="{CC9D206C-5FF9-4B52-A344-CE890871D3EB}" type="parTrans" cxnId="{A3B515DE-28BF-417A-9F47-9DE818F5A2EC}">
      <dgm:prSet/>
      <dgm:spPr/>
      <dgm:t>
        <a:bodyPr/>
        <a:lstStyle/>
        <a:p>
          <a:endParaRPr lang="en-US"/>
        </a:p>
      </dgm:t>
    </dgm:pt>
    <dgm:pt modelId="{5D846A89-EAA6-4FF4-A5A8-76CEEDA69A84}" type="sibTrans" cxnId="{A3B515DE-28BF-417A-9F47-9DE818F5A2EC}">
      <dgm:prSet/>
      <dgm:spPr/>
      <dgm:t>
        <a:bodyPr/>
        <a:lstStyle/>
        <a:p>
          <a:endParaRPr lang="en-US"/>
        </a:p>
      </dgm:t>
    </dgm:pt>
    <dgm:pt modelId="{D6873636-C5DB-43ED-AB97-AFBC353476AC}">
      <dgm:prSet/>
      <dgm:spPr/>
      <dgm:t>
        <a:bodyPr/>
        <a:lstStyle/>
        <a:p>
          <a:r>
            <a:rPr lang="en-US" dirty="0"/>
            <a:t>dgraves1@csustan.edu</a:t>
          </a:r>
        </a:p>
      </dgm:t>
    </dgm:pt>
    <dgm:pt modelId="{52124152-70FD-41F0-9ECD-ED6DCD5742DA}" type="parTrans" cxnId="{982C5951-DF67-4E3B-9660-F5147EEF1550}">
      <dgm:prSet/>
      <dgm:spPr/>
      <dgm:t>
        <a:bodyPr/>
        <a:lstStyle/>
        <a:p>
          <a:endParaRPr lang="en-US"/>
        </a:p>
      </dgm:t>
    </dgm:pt>
    <dgm:pt modelId="{51451ACC-7B37-4447-BEB8-5E8C949CCE12}" type="sibTrans" cxnId="{982C5951-DF67-4E3B-9660-F5147EEF1550}">
      <dgm:prSet/>
      <dgm:spPr/>
      <dgm:t>
        <a:bodyPr/>
        <a:lstStyle/>
        <a:p>
          <a:endParaRPr lang="en-US"/>
        </a:p>
      </dgm:t>
    </dgm:pt>
    <dgm:pt modelId="{627EE6FC-9CA1-42AE-92DB-86DF135A8E0F}">
      <dgm:prSet/>
      <dgm:spPr/>
      <dgm:t>
        <a:bodyPr/>
        <a:lstStyle/>
        <a:p>
          <a:r>
            <a:rPr lang="en-US" dirty="0"/>
            <a:t>Marvin Smith</a:t>
          </a:r>
        </a:p>
      </dgm:t>
    </dgm:pt>
    <dgm:pt modelId="{72F8F3F0-EC56-4EA4-980A-82A0C55AB8D6}" type="parTrans" cxnId="{1835013B-D820-40F5-91A8-031C3915385C}">
      <dgm:prSet/>
      <dgm:spPr/>
      <dgm:t>
        <a:bodyPr/>
        <a:lstStyle/>
        <a:p>
          <a:endParaRPr lang="en-US"/>
        </a:p>
      </dgm:t>
    </dgm:pt>
    <dgm:pt modelId="{5718A75C-E3ED-4523-A7D5-25EDF0D31599}" type="sibTrans" cxnId="{1835013B-D820-40F5-91A8-031C3915385C}">
      <dgm:prSet/>
      <dgm:spPr/>
      <dgm:t>
        <a:bodyPr/>
        <a:lstStyle/>
        <a:p>
          <a:endParaRPr lang="en-US"/>
        </a:p>
      </dgm:t>
    </dgm:pt>
    <dgm:pt modelId="{0813CA6E-BF28-4F61-9BEB-F2F91F6D62BB}">
      <dgm:prSet/>
      <dgm:spPr/>
      <dgm:t>
        <a:bodyPr/>
        <a:lstStyle/>
        <a:p>
          <a:r>
            <a:rPr lang="en-US" dirty="0"/>
            <a:t>msmith@fas.ucla.edu</a:t>
          </a:r>
        </a:p>
      </dgm:t>
    </dgm:pt>
    <dgm:pt modelId="{575DF326-D7C2-418F-947C-1809FEB4D6BC}" type="parTrans" cxnId="{76B1C35E-2431-4F07-990B-0A1950C7190D}">
      <dgm:prSet/>
      <dgm:spPr/>
      <dgm:t>
        <a:bodyPr/>
        <a:lstStyle/>
        <a:p>
          <a:endParaRPr lang="en-US"/>
        </a:p>
      </dgm:t>
    </dgm:pt>
    <dgm:pt modelId="{435284CE-51FA-42E2-9F0F-B56453D74C59}" type="sibTrans" cxnId="{76B1C35E-2431-4F07-990B-0A1950C7190D}">
      <dgm:prSet/>
      <dgm:spPr/>
      <dgm:t>
        <a:bodyPr/>
        <a:lstStyle/>
        <a:p>
          <a:endParaRPr lang="en-US"/>
        </a:p>
      </dgm:t>
    </dgm:pt>
    <dgm:pt modelId="{D9FB9485-D49B-4BF2-AAEA-1AF62D708568}">
      <dgm:prSet/>
      <dgm:spPr/>
      <dgm:t>
        <a:bodyPr/>
        <a:lstStyle/>
        <a:p>
          <a:r>
            <a:rPr lang="en-US" dirty="0"/>
            <a:t>Helen Faith</a:t>
          </a:r>
        </a:p>
      </dgm:t>
    </dgm:pt>
    <dgm:pt modelId="{045B4498-BCFF-4463-8441-DC527E5B22E2}" type="parTrans" cxnId="{5C42F396-016E-469C-BB5B-B94C7CFADF50}">
      <dgm:prSet/>
      <dgm:spPr/>
      <dgm:t>
        <a:bodyPr/>
        <a:lstStyle/>
        <a:p>
          <a:endParaRPr lang="en-US"/>
        </a:p>
      </dgm:t>
    </dgm:pt>
    <dgm:pt modelId="{81947003-5B4B-4EA2-9463-10AFB29D5CA9}" type="sibTrans" cxnId="{5C42F396-016E-469C-BB5B-B94C7CFADF50}">
      <dgm:prSet/>
      <dgm:spPr/>
      <dgm:t>
        <a:bodyPr/>
        <a:lstStyle/>
        <a:p>
          <a:endParaRPr lang="en-US"/>
        </a:p>
      </dgm:t>
    </dgm:pt>
    <dgm:pt modelId="{E0C7C03A-50CC-4356-989D-030A9B42BFA2}">
      <dgm:prSet/>
      <dgm:spPr/>
      <dgm:t>
        <a:bodyPr/>
        <a:lstStyle/>
        <a:p>
          <a:r>
            <a:rPr lang="en-US" dirty="0"/>
            <a:t>helen.faith@wisc.edu</a:t>
          </a:r>
        </a:p>
      </dgm:t>
    </dgm:pt>
    <dgm:pt modelId="{F3051352-ACCD-4C61-9B28-DED68E43C1AE}" type="parTrans" cxnId="{7F4EEED0-5522-4E25-9E1A-FEE61977902F}">
      <dgm:prSet/>
      <dgm:spPr/>
      <dgm:t>
        <a:bodyPr/>
        <a:lstStyle/>
        <a:p>
          <a:endParaRPr lang="en-US"/>
        </a:p>
      </dgm:t>
    </dgm:pt>
    <dgm:pt modelId="{A20C99B0-C198-461F-8C27-3B8FC41C720C}" type="sibTrans" cxnId="{7F4EEED0-5522-4E25-9E1A-FEE61977902F}">
      <dgm:prSet/>
      <dgm:spPr/>
      <dgm:t>
        <a:bodyPr/>
        <a:lstStyle/>
        <a:p>
          <a:endParaRPr lang="en-US"/>
        </a:p>
      </dgm:t>
    </dgm:pt>
    <dgm:pt modelId="{800C0CE4-2E09-4F21-B73D-E3E8EA38C6AE}">
      <dgm:prSet/>
      <dgm:spPr/>
      <dgm:t>
        <a:bodyPr/>
        <a:lstStyle/>
        <a:p>
          <a:r>
            <a:rPr lang="en-US" dirty="0"/>
            <a:t>Dr. Keyimani Alford</a:t>
          </a:r>
        </a:p>
      </dgm:t>
    </dgm:pt>
    <dgm:pt modelId="{7F6B963E-32C0-4D16-842F-31FE3BF23484}" type="parTrans" cxnId="{DE28B02C-6F5F-4166-B53A-0030CE4A1BE7}">
      <dgm:prSet/>
      <dgm:spPr/>
      <dgm:t>
        <a:bodyPr/>
        <a:lstStyle/>
        <a:p>
          <a:endParaRPr lang="en-US"/>
        </a:p>
      </dgm:t>
    </dgm:pt>
    <dgm:pt modelId="{E84D7B9B-7992-4DD9-9E74-5E24324C6292}" type="sibTrans" cxnId="{DE28B02C-6F5F-4166-B53A-0030CE4A1BE7}">
      <dgm:prSet/>
      <dgm:spPr/>
      <dgm:t>
        <a:bodyPr/>
        <a:lstStyle/>
        <a:p>
          <a:endParaRPr lang="en-US"/>
        </a:p>
      </dgm:t>
    </dgm:pt>
    <dgm:pt modelId="{3F31F505-44F9-48A6-80BD-A163EEE2D5BD}">
      <dgm:prSet/>
      <dgm:spPr/>
      <dgm:t>
        <a:bodyPr/>
        <a:lstStyle/>
        <a:p>
          <a:r>
            <a:rPr lang="en-US" dirty="0"/>
            <a:t>klalford@madisoncollege.edu</a:t>
          </a:r>
        </a:p>
      </dgm:t>
    </dgm:pt>
    <dgm:pt modelId="{2CFE0575-FCBE-4571-BC38-F851882CA54C}" type="parTrans" cxnId="{4F593A91-1F27-472A-AE5D-ADB6921FB0B0}">
      <dgm:prSet/>
      <dgm:spPr/>
      <dgm:t>
        <a:bodyPr/>
        <a:lstStyle/>
        <a:p>
          <a:endParaRPr lang="en-US"/>
        </a:p>
      </dgm:t>
    </dgm:pt>
    <dgm:pt modelId="{C3841B88-67B1-473D-991F-E2797BACD9E1}" type="sibTrans" cxnId="{4F593A91-1F27-472A-AE5D-ADB6921FB0B0}">
      <dgm:prSet/>
      <dgm:spPr/>
      <dgm:t>
        <a:bodyPr/>
        <a:lstStyle/>
        <a:p>
          <a:endParaRPr lang="en-US"/>
        </a:p>
      </dgm:t>
    </dgm:pt>
    <dgm:pt modelId="{941078FE-488A-4E23-8A8A-E2BA26B35752}">
      <dgm:prSet/>
      <dgm:spPr/>
      <dgm:t>
        <a:bodyPr/>
        <a:lstStyle/>
        <a:p>
          <a:r>
            <a:rPr lang="en-US" dirty="0"/>
            <a:t>Sue Swisher</a:t>
          </a:r>
        </a:p>
      </dgm:t>
    </dgm:pt>
    <dgm:pt modelId="{3D9020D4-BB97-4307-8130-FA43FDAE391C}" type="parTrans" cxnId="{96BAB484-040F-404B-A656-951DFBC66F4C}">
      <dgm:prSet/>
      <dgm:spPr/>
      <dgm:t>
        <a:bodyPr/>
        <a:lstStyle/>
        <a:p>
          <a:endParaRPr lang="en-US"/>
        </a:p>
      </dgm:t>
    </dgm:pt>
    <dgm:pt modelId="{3CDA8EB3-F806-42C0-8D8D-FE610A1C0F98}" type="sibTrans" cxnId="{96BAB484-040F-404B-A656-951DFBC66F4C}">
      <dgm:prSet/>
      <dgm:spPr/>
      <dgm:t>
        <a:bodyPr/>
        <a:lstStyle/>
        <a:p>
          <a:endParaRPr lang="en-US"/>
        </a:p>
      </dgm:t>
    </dgm:pt>
    <dgm:pt modelId="{B5A6A636-24A9-4B88-8213-B0ADA920FD13}">
      <dgm:prSet/>
      <dgm:spPr/>
      <dgm:t>
        <a:bodyPr/>
        <a:lstStyle/>
        <a:p>
          <a:r>
            <a:rPr lang="en-US" dirty="0"/>
            <a:t>swisher@sxu.edu</a:t>
          </a:r>
        </a:p>
      </dgm:t>
    </dgm:pt>
    <dgm:pt modelId="{034753D1-590C-43AC-9A10-C8A060E77124}" type="parTrans" cxnId="{7646BF59-60CD-46A3-BE03-3C07C16EDC6F}">
      <dgm:prSet/>
      <dgm:spPr/>
      <dgm:t>
        <a:bodyPr/>
        <a:lstStyle/>
        <a:p>
          <a:endParaRPr lang="en-US"/>
        </a:p>
      </dgm:t>
    </dgm:pt>
    <dgm:pt modelId="{53AF0B8A-B8D6-4D1A-81AD-35BB7CA75018}" type="sibTrans" cxnId="{7646BF59-60CD-46A3-BE03-3C07C16EDC6F}">
      <dgm:prSet/>
      <dgm:spPr/>
      <dgm:t>
        <a:bodyPr/>
        <a:lstStyle/>
        <a:p>
          <a:endParaRPr lang="en-US"/>
        </a:p>
      </dgm:t>
    </dgm:pt>
    <dgm:pt modelId="{02A26738-7BFA-4C15-94B4-EC932360476E}" type="pres">
      <dgm:prSet presAssocID="{3ACFBAD0-073C-430C-9992-695B8113D832}" presName="Name0" presStyleCnt="0">
        <dgm:presLayoutVars>
          <dgm:dir/>
          <dgm:animLvl val="lvl"/>
          <dgm:resizeHandles val="exact"/>
        </dgm:presLayoutVars>
      </dgm:prSet>
      <dgm:spPr/>
    </dgm:pt>
    <dgm:pt modelId="{4093544F-274E-499E-A75D-4C0EA0D59BE8}" type="pres">
      <dgm:prSet presAssocID="{77BC21BA-3A25-4078-A8DA-41C77590685A}" presName="linNode" presStyleCnt="0"/>
      <dgm:spPr/>
    </dgm:pt>
    <dgm:pt modelId="{E951F75A-E6DD-4F5F-9641-F3A8844033C5}" type="pres">
      <dgm:prSet presAssocID="{77BC21BA-3A25-4078-A8DA-41C77590685A}" presName="parentText" presStyleLbl="node1" presStyleIdx="0" presStyleCnt="5">
        <dgm:presLayoutVars>
          <dgm:chMax val="1"/>
          <dgm:bulletEnabled val="1"/>
        </dgm:presLayoutVars>
      </dgm:prSet>
      <dgm:spPr/>
    </dgm:pt>
    <dgm:pt modelId="{A60FF6D1-7AFB-4AFD-B705-0D8FCF4D8F06}" type="pres">
      <dgm:prSet presAssocID="{77BC21BA-3A25-4078-A8DA-41C77590685A}" presName="descendantText" presStyleLbl="alignAccFollowNode1" presStyleIdx="0" presStyleCnt="5">
        <dgm:presLayoutVars>
          <dgm:bulletEnabled val="1"/>
        </dgm:presLayoutVars>
      </dgm:prSet>
      <dgm:spPr/>
    </dgm:pt>
    <dgm:pt modelId="{0C527A1E-B81F-41EB-9F7C-76A48B4A6D3E}" type="pres">
      <dgm:prSet presAssocID="{5D846A89-EAA6-4FF4-A5A8-76CEEDA69A84}" presName="sp" presStyleCnt="0"/>
      <dgm:spPr/>
    </dgm:pt>
    <dgm:pt modelId="{6DDE13BB-5537-4790-ADD2-BC8D139D8808}" type="pres">
      <dgm:prSet presAssocID="{627EE6FC-9CA1-42AE-92DB-86DF135A8E0F}" presName="linNode" presStyleCnt="0"/>
      <dgm:spPr/>
    </dgm:pt>
    <dgm:pt modelId="{C3F45C2F-51AE-43A2-9BE0-EE3CD3AE86F4}" type="pres">
      <dgm:prSet presAssocID="{627EE6FC-9CA1-42AE-92DB-86DF135A8E0F}" presName="parentText" presStyleLbl="node1" presStyleIdx="1" presStyleCnt="5">
        <dgm:presLayoutVars>
          <dgm:chMax val="1"/>
          <dgm:bulletEnabled val="1"/>
        </dgm:presLayoutVars>
      </dgm:prSet>
      <dgm:spPr/>
    </dgm:pt>
    <dgm:pt modelId="{28C718CC-D638-433E-8617-54D4BC8A2874}" type="pres">
      <dgm:prSet presAssocID="{627EE6FC-9CA1-42AE-92DB-86DF135A8E0F}" presName="descendantText" presStyleLbl="alignAccFollowNode1" presStyleIdx="1" presStyleCnt="5">
        <dgm:presLayoutVars>
          <dgm:bulletEnabled val="1"/>
        </dgm:presLayoutVars>
      </dgm:prSet>
      <dgm:spPr/>
    </dgm:pt>
    <dgm:pt modelId="{C9F15F87-22F8-4D0C-AECB-EE959CB2F415}" type="pres">
      <dgm:prSet presAssocID="{5718A75C-E3ED-4523-A7D5-25EDF0D31599}" presName="sp" presStyleCnt="0"/>
      <dgm:spPr/>
    </dgm:pt>
    <dgm:pt modelId="{35DAD91D-202B-4EC5-AE15-A0D4682927D2}" type="pres">
      <dgm:prSet presAssocID="{D9FB9485-D49B-4BF2-AAEA-1AF62D708568}" presName="linNode" presStyleCnt="0"/>
      <dgm:spPr/>
    </dgm:pt>
    <dgm:pt modelId="{E59671C2-3180-47BE-98B6-D8B1E32599EA}" type="pres">
      <dgm:prSet presAssocID="{D9FB9485-D49B-4BF2-AAEA-1AF62D708568}" presName="parentText" presStyleLbl="node1" presStyleIdx="2" presStyleCnt="5">
        <dgm:presLayoutVars>
          <dgm:chMax val="1"/>
          <dgm:bulletEnabled val="1"/>
        </dgm:presLayoutVars>
      </dgm:prSet>
      <dgm:spPr/>
    </dgm:pt>
    <dgm:pt modelId="{A977EF9B-CF7E-48BF-9553-CFD0A9EFEDAC}" type="pres">
      <dgm:prSet presAssocID="{D9FB9485-D49B-4BF2-AAEA-1AF62D708568}" presName="descendantText" presStyleLbl="alignAccFollowNode1" presStyleIdx="2" presStyleCnt="5">
        <dgm:presLayoutVars>
          <dgm:bulletEnabled val="1"/>
        </dgm:presLayoutVars>
      </dgm:prSet>
      <dgm:spPr/>
    </dgm:pt>
    <dgm:pt modelId="{2E28F974-5D1E-4D69-A5E6-D500413EFBF9}" type="pres">
      <dgm:prSet presAssocID="{81947003-5B4B-4EA2-9463-10AFB29D5CA9}" presName="sp" presStyleCnt="0"/>
      <dgm:spPr/>
    </dgm:pt>
    <dgm:pt modelId="{872EC5F1-AE62-43E5-BB0D-CDD0316A3284}" type="pres">
      <dgm:prSet presAssocID="{800C0CE4-2E09-4F21-B73D-E3E8EA38C6AE}" presName="linNode" presStyleCnt="0"/>
      <dgm:spPr/>
    </dgm:pt>
    <dgm:pt modelId="{3B62D05E-5960-4DAA-B9C3-77EF5FB836D3}" type="pres">
      <dgm:prSet presAssocID="{800C0CE4-2E09-4F21-B73D-E3E8EA38C6AE}" presName="parentText" presStyleLbl="node1" presStyleIdx="3" presStyleCnt="5">
        <dgm:presLayoutVars>
          <dgm:chMax val="1"/>
          <dgm:bulletEnabled val="1"/>
        </dgm:presLayoutVars>
      </dgm:prSet>
      <dgm:spPr/>
    </dgm:pt>
    <dgm:pt modelId="{D72FB15F-B342-4415-9A04-0F04FB2A19E9}" type="pres">
      <dgm:prSet presAssocID="{800C0CE4-2E09-4F21-B73D-E3E8EA38C6AE}" presName="descendantText" presStyleLbl="alignAccFollowNode1" presStyleIdx="3" presStyleCnt="5">
        <dgm:presLayoutVars>
          <dgm:bulletEnabled val="1"/>
        </dgm:presLayoutVars>
      </dgm:prSet>
      <dgm:spPr/>
    </dgm:pt>
    <dgm:pt modelId="{7B5F0B31-65E2-45F0-AF3C-D5ECF7E6E9CA}" type="pres">
      <dgm:prSet presAssocID="{E84D7B9B-7992-4DD9-9E74-5E24324C6292}" presName="sp" presStyleCnt="0"/>
      <dgm:spPr/>
    </dgm:pt>
    <dgm:pt modelId="{22C84355-4CF6-4516-9A0E-4543C060CB23}" type="pres">
      <dgm:prSet presAssocID="{941078FE-488A-4E23-8A8A-E2BA26B35752}" presName="linNode" presStyleCnt="0"/>
      <dgm:spPr/>
    </dgm:pt>
    <dgm:pt modelId="{730E8639-6E0A-477A-9617-9032344DFE42}" type="pres">
      <dgm:prSet presAssocID="{941078FE-488A-4E23-8A8A-E2BA26B35752}" presName="parentText" presStyleLbl="node1" presStyleIdx="4" presStyleCnt="5">
        <dgm:presLayoutVars>
          <dgm:chMax val="1"/>
          <dgm:bulletEnabled val="1"/>
        </dgm:presLayoutVars>
      </dgm:prSet>
      <dgm:spPr/>
    </dgm:pt>
    <dgm:pt modelId="{2990B216-3CD8-42CC-9868-BC1B8E3868CD}" type="pres">
      <dgm:prSet presAssocID="{941078FE-488A-4E23-8A8A-E2BA26B35752}" presName="descendantText" presStyleLbl="alignAccFollowNode1" presStyleIdx="4" presStyleCnt="5">
        <dgm:presLayoutVars>
          <dgm:bulletEnabled val="1"/>
        </dgm:presLayoutVars>
      </dgm:prSet>
      <dgm:spPr/>
    </dgm:pt>
  </dgm:ptLst>
  <dgm:cxnLst>
    <dgm:cxn modelId="{DE28B02C-6F5F-4166-B53A-0030CE4A1BE7}" srcId="{3ACFBAD0-073C-430C-9992-695B8113D832}" destId="{800C0CE4-2E09-4F21-B73D-E3E8EA38C6AE}" srcOrd="3" destOrd="0" parTransId="{7F6B963E-32C0-4D16-842F-31FE3BF23484}" sibTransId="{E84D7B9B-7992-4DD9-9E74-5E24324C6292}"/>
    <dgm:cxn modelId="{1835013B-D820-40F5-91A8-031C3915385C}" srcId="{3ACFBAD0-073C-430C-9992-695B8113D832}" destId="{627EE6FC-9CA1-42AE-92DB-86DF135A8E0F}" srcOrd="1" destOrd="0" parTransId="{72F8F3F0-EC56-4EA4-980A-82A0C55AB8D6}" sibTransId="{5718A75C-E3ED-4523-A7D5-25EDF0D31599}"/>
    <dgm:cxn modelId="{42C98D40-CFC7-4B5C-80B0-8D3E57D2A731}" type="presOf" srcId="{E0C7C03A-50CC-4356-989D-030A9B42BFA2}" destId="{A977EF9B-CF7E-48BF-9553-CFD0A9EFEDAC}" srcOrd="0" destOrd="0" presId="urn:microsoft.com/office/officeart/2005/8/layout/vList5"/>
    <dgm:cxn modelId="{76B1C35E-2431-4F07-990B-0A1950C7190D}" srcId="{627EE6FC-9CA1-42AE-92DB-86DF135A8E0F}" destId="{0813CA6E-BF28-4F61-9BEB-F2F91F6D62BB}" srcOrd="0" destOrd="0" parTransId="{575DF326-D7C2-418F-947C-1809FEB4D6BC}" sibTransId="{435284CE-51FA-42E2-9F0F-B56453D74C59}"/>
    <dgm:cxn modelId="{731D8364-A708-4C2E-A99A-7A3F6228AE0D}" type="presOf" srcId="{800C0CE4-2E09-4F21-B73D-E3E8EA38C6AE}" destId="{3B62D05E-5960-4DAA-B9C3-77EF5FB836D3}" srcOrd="0" destOrd="0" presId="urn:microsoft.com/office/officeart/2005/8/layout/vList5"/>
    <dgm:cxn modelId="{982C5951-DF67-4E3B-9660-F5147EEF1550}" srcId="{77BC21BA-3A25-4078-A8DA-41C77590685A}" destId="{D6873636-C5DB-43ED-AB97-AFBC353476AC}" srcOrd="0" destOrd="0" parTransId="{52124152-70FD-41F0-9ECD-ED6DCD5742DA}" sibTransId="{51451ACC-7B37-4447-BEB8-5E8C949CCE12}"/>
    <dgm:cxn modelId="{39A2A955-78EA-499A-B52B-5537E5A38BC9}" type="presOf" srcId="{D9FB9485-D49B-4BF2-AAEA-1AF62D708568}" destId="{E59671C2-3180-47BE-98B6-D8B1E32599EA}" srcOrd="0" destOrd="0" presId="urn:microsoft.com/office/officeart/2005/8/layout/vList5"/>
    <dgm:cxn modelId="{7646BF59-60CD-46A3-BE03-3C07C16EDC6F}" srcId="{941078FE-488A-4E23-8A8A-E2BA26B35752}" destId="{B5A6A636-24A9-4B88-8213-B0ADA920FD13}" srcOrd="0" destOrd="0" parTransId="{034753D1-590C-43AC-9A10-C8A060E77124}" sibTransId="{53AF0B8A-B8D6-4D1A-81AD-35BB7CA75018}"/>
    <dgm:cxn modelId="{96BAB484-040F-404B-A656-951DFBC66F4C}" srcId="{3ACFBAD0-073C-430C-9992-695B8113D832}" destId="{941078FE-488A-4E23-8A8A-E2BA26B35752}" srcOrd="4" destOrd="0" parTransId="{3D9020D4-BB97-4307-8130-FA43FDAE391C}" sibTransId="{3CDA8EB3-F806-42C0-8D8D-FE610A1C0F98}"/>
    <dgm:cxn modelId="{6845CF88-E2C1-46C8-9811-7FCA9E9FAB20}" type="presOf" srcId="{3F31F505-44F9-48A6-80BD-A163EEE2D5BD}" destId="{D72FB15F-B342-4415-9A04-0F04FB2A19E9}" srcOrd="0" destOrd="0" presId="urn:microsoft.com/office/officeart/2005/8/layout/vList5"/>
    <dgm:cxn modelId="{4F593A91-1F27-472A-AE5D-ADB6921FB0B0}" srcId="{800C0CE4-2E09-4F21-B73D-E3E8EA38C6AE}" destId="{3F31F505-44F9-48A6-80BD-A163EEE2D5BD}" srcOrd="0" destOrd="0" parTransId="{2CFE0575-FCBE-4571-BC38-F851882CA54C}" sibTransId="{C3841B88-67B1-473D-991F-E2797BACD9E1}"/>
    <dgm:cxn modelId="{5C42F396-016E-469C-BB5B-B94C7CFADF50}" srcId="{3ACFBAD0-073C-430C-9992-695B8113D832}" destId="{D9FB9485-D49B-4BF2-AAEA-1AF62D708568}" srcOrd="2" destOrd="0" parTransId="{045B4498-BCFF-4463-8441-DC527E5B22E2}" sibTransId="{81947003-5B4B-4EA2-9463-10AFB29D5CA9}"/>
    <dgm:cxn modelId="{F6A956A2-1DA9-44B8-94C0-FA2062FB3A9A}" type="presOf" srcId="{941078FE-488A-4E23-8A8A-E2BA26B35752}" destId="{730E8639-6E0A-477A-9617-9032344DFE42}" srcOrd="0" destOrd="0" presId="urn:microsoft.com/office/officeart/2005/8/layout/vList5"/>
    <dgm:cxn modelId="{4B0066A5-EE22-48EB-9C58-28017A2359CD}" type="presOf" srcId="{627EE6FC-9CA1-42AE-92DB-86DF135A8E0F}" destId="{C3F45C2F-51AE-43A2-9BE0-EE3CD3AE86F4}" srcOrd="0" destOrd="0" presId="urn:microsoft.com/office/officeart/2005/8/layout/vList5"/>
    <dgm:cxn modelId="{06BD64AE-36FC-4BF7-8B2E-14C2BFC01960}" type="presOf" srcId="{B5A6A636-24A9-4B88-8213-B0ADA920FD13}" destId="{2990B216-3CD8-42CC-9868-BC1B8E3868CD}" srcOrd="0" destOrd="0" presId="urn:microsoft.com/office/officeart/2005/8/layout/vList5"/>
    <dgm:cxn modelId="{01793FBB-0BAF-4622-81D0-34E3FF91B655}" type="presOf" srcId="{0813CA6E-BF28-4F61-9BEB-F2F91F6D62BB}" destId="{28C718CC-D638-433E-8617-54D4BC8A2874}" srcOrd="0" destOrd="0" presId="urn:microsoft.com/office/officeart/2005/8/layout/vList5"/>
    <dgm:cxn modelId="{21591FBE-2707-4718-AECF-21BC2BE0FA03}" type="presOf" srcId="{3ACFBAD0-073C-430C-9992-695B8113D832}" destId="{02A26738-7BFA-4C15-94B4-EC932360476E}" srcOrd="0" destOrd="0" presId="urn:microsoft.com/office/officeart/2005/8/layout/vList5"/>
    <dgm:cxn modelId="{7F4EEED0-5522-4E25-9E1A-FEE61977902F}" srcId="{D9FB9485-D49B-4BF2-AAEA-1AF62D708568}" destId="{E0C7C03A-50CC-4356-989D-030A9B42BFA2}" srcOrd="0" destOrd="0" parTransId="{F3051352-ACCD-4C61-9B28-DED68E43C1AE}" sibTransId="{A20C99B0-C198-461F-8C27-3B8FC41C720C}"/>
    <dgm:cxn modelId="{A3B515DE-28BF-417A-9F47-9DE818F5A2EC}" srcId="{3ACFBAD0-073C-430C-9992-695B8113D832}" destId="{77BC21BA-3A25-4078-A8DA-41C77590685A}" srcOrd="0" destOrd="0" parTransId="{CC9D206C-5FF9-4B52-A344-CE890871D3EB}" sibTransId="{5D846A89-EAA6-4FF4-A5A8-76CEEDA69A84}"/>
    <dgm:cxn modelId="{486852E7-8F8A-4E29-A095-A809727A3A19}" type="presOf" srcId="{77BC21BA-3A25-4078-A8DA-41C77590685A}" destId="{E951F75A-E6DD-4F5F-9641-F3A8844033C5}" srcOrd="0" destOrd="0" presId="urn:microsoft.com/office/officeart/2005/8/layout/vList5"/>
    <dgm:cxn modelId="{3D5F30E9-997F-4E14-838E-40B6B14ECFD3}" type="presOf" srcId="{D6873636-C5DB-43ED-AB97-AFBC353476AC}" destId="{A60FF6D1-7AFB-4AFD-B705-0D8FCF4D8F06}" srcOrd="0" destOrd="0" presId="urn:microsoft.com/office/officeart/2005/8/layout/vList5"/>
    <dgm:cxn modelId="{92BBB439-36A9-4E22-9624-ECAB14B48804}" type="presParOf" srcId="{02A26738-7BFA-4C15-94B4-EC932360476E}" destId="{4093544F-274E-499E-A75D-4C0EA0D59BE8}" srcOrd="0" destOrd="0" presId="urn:microsoft.com/office/officeart/2005/8/layout/vList5"/>
    <dgm:cxn modelId="{9952605E-239D-4B40-B29E-D00A44D09DA0}" type="presParOf" srcId="{4093544F-274E-499E-A75D-4C0EA0D59BE8}" destId="{E951F75A-E6DD-4F5F-9641-F3A8844033C5}" srcOrd="0" destOrd="0" presId="urn:microsoft.com/office/officeart/2005/8/layout/vList5"/>
    <dgm:cxn modelId="{66C6B5D7-6889-4557-A599-20B844CC6761}" type="presParOf" srcId="{4093544F-274E-499E-A75D-4C0EA0D59BE8}" destId="{A60FF6D1-7AFB-4AFD-B705-0D8FCF4D8F06}" srcOrd="1" destOrd="0" presId="urn:microsoft.com/office/officeart/2005/8/layout/vList5"/>
    <dgm:cxn modelId="{0F59B160-4622-4D6E-B591-485191EC8D6F}" type="presParOf" srcId="{02A26738-7BFA-4C15-94B4-EC932360476E}" destId="{0C527A1E-B81F-41EB-9F7C-76A48B4A6D3E}" srcOrd="1" destOrd="0" presId="urn:microsoft.com/office/officeart/2005/8/layout/vList5"/>
    <dgm:cxn modelId="{074CC7D6-D9B3-47D1-BC84-284AC20860ED}" type="presParOf" srcId="{02A26738-7BFA-4C15-94B4-EC932360476E}" destId="{6DDE13BB-5537-4790-ADD2-BC8D139D8808}" srcOrd="2" destOrd="0" presId="urn:microsoft.com/office/officeart/2005/8/layout/vList5"/>
    <dgm:cxn modelId="{5147A3D0-0CC7-436A-95E6-6F6DABF8DBAB}" type="presParOf" srcId="{6DDE13BB-5537-4790-ADD2-BC8D139D8808}" destId="{C3F45C2F-51AE-43A2-9BE0-EE3CD3AE86F4}" srcOrd="0" destOrd="0" presId="urn:microsoft.com/office/officeart/2005/8/layout/vList5"/>
    <dgm:cxn modelId="{86A18ACF-D047-4038-95B6-527A94D396DE}" type="presParOf" srcId="{6DDE13BB-5537-4790-ADD2-BC8D139D8808}" destId="{28C718CC-D638-433E-8617-54D4BC8A2874}" srcOrd="1" destOrd="0" presId="urn:microsoft.com/office/officeart/2005/8/layout/vList5"/>
    <dgm:cxn modelId="{66E3B387-F91B-496F-A4CD-B297B841DA00}" type="presParOf" srcId="{02A26738-7BFA-4C15-94B4-EC932360476E}" destId="{C9F15F87-22F8-4D0C-AECB-EE959CB2F415}" srcOrd="3" destOrd="0" presId="urn:microsoft.com/office/officeart/2005/8/layout/vList5"/>
    <dgm:cxn modelId="{00EE3EA1-5100-475A-8907-C6A061DA117B}" type="presParOf" srcId="{02A26738-7BFA-4C15-94B4-EC932360476E}" destId="{35DAD91D-202B-4EC5-AE15-A0D4682927D2}" srcOrd="4" destOrd="0" presId="urn:microsoft.com/office/officeart/2005/8/layout/vList5"/>
    <dgm:cxn modelId="{37E26F05-F6C9-4862-A91D-ED0959C467A6}" type="presParOf" srcId="{35DAD91D-202B-4EC5-AE15-A0D4682927D2}" destId="{E59671C2-3180-47BE-98B6-D8B1E32599EA}" srcOrd="0" destOrd="0" presId="urn:microsoft.com/office/officeart/2005/8/layout/vList5"/>
    <dgm:cxn modelId="{1BE95024-D693-47A7-85F6-97FF8B753C65}" type="presParOf" srcId="{35DAD91D-202B-4EC5-AE15-A0D4682927D2}" destId="{A977EF9B-CF7E-48BF-9553-CFD0A9EFEDAC}" srcOrd="1" destOrd="0" presId="urn:microsoft.com/office/officeart/2005/8/layout/vList5"/>
    <dgm:cxn modelId="{7E081D7C-C101-45E8-9D4B-39485DD70A39}" type="presParOf" srcId="{02A26738-7BFA-4C15-94B4-EC932360476E}" destId="{2E28F974-5D1E-4D69-A5E6-D500413EFBF9}" srcOrd="5" destOrd="0" presId="urn:microsoft.com/office/officeart/2005/8/layout/vList5"/>
    <dgm:cxn modelId="{E1F8F27C-E826-4066-9CE7-442E4CE8A33A}" type="presParOf" srcId="{02A26738-7BFA-4C15-94B4-EC932360476E}" destId="{872EC5F1-AE62-43E5-BB0D-CDD0316A3284}" srcOrd="6" destOrd="0" presId="urn:microsoft.com/office/officeart/2005/8/layout/vList5"/>
    <dgm:cxn modelId="{D3656780-44E2-4D6D-968F-1B5BC8193BD8}" type="presParOf" srcId="{872EC5F1-AE62-43E5-BB0D-CDD0316A3284}" destId="{3B62D05E-5960-4DAA-B9C3-77EF5FB836D3}" srcOrd="0" destOrd="0" presId="urn:microsoft.com/office/officeart/2005/8/layout/vList5"/>
    <dgm:cxn modelId="{2136DA61-4EC9-4C1E-8126-17ECD540DCA2}" type="presParOf" srcId="{872EC5F1-AE62-43E5-BB0D-CDD0316A3284}" destId="{D72FB15F-B342-4415-9A04-0F04FB2A19E9}" srcOrd="1" destOrd="0" presId="urn:microsoft.com/office/officeart/2005/8/layout/vList5"/>
    <dgm:cxn modelId="{44717977-CBF6-4676-AFF8-969486E80A3B}" type="presParOf" srcId="{02A26738-7BFA-4C15-94B4-EC932360476E}" destId="{7B5F0B31-65E2-45F0-AF3C-D5ECF7E6E9CA}" srcOrd="7" destOrd="0" presId="urn:microsoft.com/office/officeart/2005/8/layout/vList5"/>
    <dgm:cxn modelId="{C4150AFB-8730-446B-B868-A170132F8FB9}" type="presParOf" srcId="{02A26738-7BFA-4C15-94B4-EC932360476E}" destId="{22C84355-4CF6-4516-9A0E-4543C060CB23}" srcOrd="8" destOrd="0" presId="urn:microsoft.com/office/officeart/2005/8/layout/vList5"/>
    <dgm:cxn modelId="{C48AB5C1-3D6E-4F7B-B297-19DBD1982F68}" type="presParOf" srcId="{22C84355-4CF6-4516-9A0E-4543C060CB23}" destId="{730E8639-6E0A-477A-9617-9032344DFE42}" srcOrd="0" destOrd="0" presId="urn:microsoft.com/office/officeart/2005/8/layout/vList5"/>
    <dgm:cxn modelId="{0D75A940-FDBB-401A-90E4-BCA4F8FF27D8}" type="presParOf" srcId="{22C84355-4CF6-4516-9A0E-4543C060CB23}" destId="{2990B216-3CD8-42CC-9868-BC1B8E3868C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FF6D1-7AFB-4AFD-B705-0D8FCF4D8F06}">
      <dsp:nvSpPr>
        <dsp:cNvPr id="0" name=""/>
        <dsp:cNvSpPr/>
      </dsp:nvSpPr>
      <dsp:spPr>
        <a:xfrm rot="5400000">
          <a:off x="6816183" y="-2945049"/>
          <a:ext cx="668848" cy="6729984"/>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dgraves1@csustan.edu</a:t>
          </a:r>
        </a:p>
      </dsp:txBody>
      <dsp:txXfrm rot="-5400000">
        <a:off x="3785615" y="118169"/>
        <a:ext cx="6697334" cy="603548"/>
      </dsp:txXfrm>
    </dsp:sp>
    <dsp:sp modelId="{E951F75A-E6DD-4F5F-9641-F3A8844033C5}">
      <dsp:nvSpPr>
        <dsp:cNvPr id="0" name=""/>
        <dsp:cNvSpPr/>
      </dsp:nvSpPr>
      <dsp:spPr>
        <a:xfrm>
          <a:off x="0" y="1912"/>
          <a:ext cx="3785616" cy="83606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Dr. Devon Graves</a:t>
          </a:r>
        </a:p>
      </dsp:txBody>
      <dsp:txXfrm>
        <a:off x="40813" y="42725"/>
        <a:ext cx="3703990" cy="754434"/>
      </dsp:txXfrm>
    </dsp:sp>
    <dsp:sp modelId="{28C718CC-D638-433E-8617-54D4BC8A2874}">
      <dsp:nvSpPr>
        <dsp:cNvPr id="0" name=""/>
        <dsp:cNvSpPr/>
      </dsp:nvSpPr>
      <dsp:spPr>
        <a:xfrm rot="5400000">
          <a:off x="6816183" y="-2067186"/>
          <a:ext cx="668848" cy="6729984"/>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msmith@fas.ucla.edu</a:t>
          </a:r>
        </a:p>
      </dsp:txBody>
      <dsp:txXfrm rot="-5400000">
        <a:off x="3785615" y="996032"/>
        <a:ext cx="6697334" cy="603548"/>
      </dsp:txXfrm>
    </dsp:sp>
    <dsp:sp modelId="{C3F45C2F-51AE-43A2-9BE0-EE3CD3AE86F4}">
      <dsp:nvSpPr>
        <dsp:cNvPr id="0" name=""/>
        <dsp:cNvSpPr/>
      </dsp:nvSpPr>
      <dsp:spPr>
        <a:xfrm>
          <a:off x="0" y="879775"/>
          <a:ext cx="3785616" cy="83606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Marvin Smith</a:t>
          </a:r>
        </a:p>
      </dsp:txBody>
      <dsp:txXfrm>
        <a:off x="40813" y="920588"/>
        <a:ext cx="3703990" cy="754434"/>
      </dsp:txXfrm>
    </dsp:sp>
    <dsp:sp modelId="{A977EF9B-CF7E-48BF-9553-CFD0A9EFEDAC}">
      <dsp:nvSpPr>
        <dsp:cNvPr id="0" name=""/>
        <dsp:cNvSpPr/>
      </dsp:nvSpPr>
      <dsp:spPr>
        <a:xfrm rot="5400000">
          <a:off x="6816183" y="-1189323"/>
          <a:ext cx="668848" cy="6729984"/>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helen.faith@wisc.edu</a:t>
          </a:r>
        </a:p>
      </dsp:txBody>
      <dsp:txXfrm rot="-5400000">
        <a:off x="3785615" y="1873895"/>
        <a:ext cx="6697334" cy="603548"/>
      </dsp:txXfrm>
    </dsp:sp>
    <dsp:sp modelId="{E59671C2-3180-47BE-98B6-D8B1E32599EA}">
      <dsp:nvSpPr>
        <dsp:cNvPr id="0" name=""/>
        <dsp:cNvSpPr/>
      </dsp:nvSpPr>
      <dsp:spPr>
        <a:xfrm>
          <a:off x="0" y="1757638"/>
          <a:ext cx="3785616" cy="83606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Helen Faith</a:t>
          </a:r>
        </a:p>
      </dsp:txBody>
      <dsp:txXfrm>
        <a:off x="40813" y="1798451"/>
        <a:ext cx="3703990" cy="754434"/>
      </dsp:txXfrm>
    </dsp:sp>
    <dsp:sp modelId="{D72FB15F-B342-4415-9A04-0F04FB2A19E9}">
      <dsp:nvSpPr>
        <dsp:cNvPr id="0" name=""/>
        <dsp:cNvSpPr/>
      </dsp:nvSpPr>
      <dsp:spPr>
        <a:xfrm rot="5400000">
          <a:off x="6816183" y="-311459"/>
          <a:ext cx="668848" cy="6729984"/>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klalford@madisoncollege.edu</a:t>
          </a:r>
        </a:p>
      </dsp:txBody>
      <dsp:txXfrm rot="-5400000">
        <a:off x="3785615" y="2751759"/>
        <a:ext cx="6697334" cy="603548"/>
      </dsp:txXfrm>
    </dsp:sp>
    <dsp:sp modelId="{3B62D05E-5960-4DAA-B9C3-77EF5FB836D3}">
      <dsp:nvSpPr>
        <dsp:cNvPr id="0" name=""/>
        <dsp:cNvSpPr/>
      </dsp:nvSpPr>
      <dsp:spPr>
        <a:xfrm>
          <a:off x="0" y="2635502"/>
          <a:ext cx="3785616" cy="83606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Dr. Keyimani Alford</a:t>
          </a:r>
        </a:p>
      </dsp:txBody>
      <dsp:txXfrm>
        <a:off x="40813" y="2676315"/>
        <a:ext cx="3703990" cy="754434"/>
      </dsp:txXfrm>
    </dsp:sp>
    <dsp:sp modelId="{2990B216-3CD8-42CC-9868-BC1B8E3868CD}">
      <dsp:nvSpPr>
        <dsp:cNvPr id="0" name=""/>
        <dsp:cNvSpPr/>
      </dsp:nvSpPr>
      <dsp:spPr>
        <a:xfrm rot="5400000">
          <a:off x="6816183" y="566403"/>
          <a:ext cx="668848" cy="6729984"/>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n-US" sz="3500" kern="1200" dirty="0"/>
            <a:t>swisher@sxu.edu</a:t>
          </a:r>
        </a:p>
      </dsp:txBody>
      <dsp:txXfrm rot="-5400000">
        <a:off x="3785615" y="3629621"/>
        <a:ext cx="6697334" cy="603548"/>
      </dsp:txXfrm>
    </dsp:sp>
    <dsp:sp modelId="{730E8639-6E0A-477A-9617-9032344DFE42}">
      <dsp:nvSpPr>
        <dsp:cNvPr id="0" name=""/>
        <dsp:cNvSpPr/>
      </dsp:nvSpPr>
      <dsp:spPr>
        <a:xfrm>
          <a:off x="0" y="3513365"/>
          <a:ext cx="3785616" cy="83606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t>Sue Swisher</a:t>
          </a:r>
        </a:p>
      </dsp:txBody>
      <dsp:txXfrm>
        <a:off x="40813" y="3554178"/>
        <a:ext cx="3703990" cy="75443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DBC3A-4273-4890-8C16-7C51F16112D1}" type="datetimeFigureOut">
              <a:rPr lang="en-US" smtClean="0"/>
              <a:t>4/11/2022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A114AC-47B8-4B91-A2E1-51D0BE8203F7}" type="slidenum">
              <a:rPr lang="en-US" smtClean="0"/>
              <a:t>‹#›</a:t>
            </a:fld>
            <a:endParaRPr lang="en-US" dirty="0"/>
          </a:p>
        </p:txBody>
      </p:sp>
    </p:spTree>
    <p:extLst>
      <p:ext uri="{BB962C8B-B14F-4D97-AF65-F5344CB8AC3E}">
        <p14:creationId xmlns:p14="http://schemas.microsoft.com/office/powerpoint/2010/main" val="3287394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00dc5db7b_1_4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00dc5db7b_1_4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97" name="Google Shape;97;ge00dc5db7b_1_4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e0a8e67806_0_3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e0a8e67806_0_33: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59" name="Google Shape;159;ge0a8e67806_0_33: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6:notes"/>
          <p:cNvSpPr txBox="1">
            <a:spLocks noGrp="1"/>
          </p:cNvSpPr>
          <p:nvPr>
            <p:ph type="body" idx="1"/>
          </p:nvPr>
        </p:nvSpPr>
        <p:spPr>
          <a:xfrm>
            <a:off x="731520" y="4560570"/>
            <a:ext cx="5852160" cy="432054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65" name="Google Shape;165;p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e00dc5db7b_1_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e00dc5db7b_1_6: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84" name="Google Shape;184;ge00dc5db7b_1_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cs typeface="Calibri"/>
              </a:rPr>
              <a:t>All college students are not equal.</a:t>
            </a:r>
            <a:r>
              <a:rPr lang="en-US" dirty="0">
                <a:cs typeface="Calibri"/>
              </a:rPr>
              <a:t>  Due to variations in economic status, academic preparedness, and college acclimation challenges, students will respond differently in how they interact and engage with your institution.  For example, an ivy league institution will have a different academic student demographic than an open access institution in the same city.  It is important for institutions to understand it is okay – and paramount in my opinion – to know your vulnerable students and to target them to provide support and guidance regarding processes and next steps.  It builds trust, belonging, and positive reinforcement for the student.</a:t>
            </a:r>
          </a:p>
          <a:p>
            <a:endParaRPr lang="en-US" dirty="0">
              <a:cs typeface="Calibri"/>
            </a:endParaRPr>
          </a:p>
          <a:p>
            <a:r>
              <a:rPr lang="en-US" b="1" dirty="0">
                <a:cs typeface="Calibri"/>
              </a:rPr>
              <a:t>Professional judgment/Verification Bias.</a:t>
            </a:r>
            <a:r>
              <a:rPr lang="en-US" dirty="0">
                <a:cs typeface="Calibri"/>
              </a:rPr>
              <a:t>  Sometimes in the aid office, PJ or verification takes on the form of being black and white, when its designed to be gray in some cases.  Meaning, it truly gives the FAA flexibility to make "good faith" decisions that allow a student to regain eligibility based on a situation that occurred within their lives.  For example, in the height of social unrest in the country – a policy that says, "the situation must have been out of the students control" to a black male who is racially profiled, arrested, and incarcerated might be negatively looked at versus a student who is in a car accident because they ran a stop sign, collided with another car and ended up with injuries prohibiting them from attending classes.  With this, bias has the potential to creep into our policy making decisions based on our own personal beliefs or experiences.  It's critical to get perspectives of other in your offices to understand how a policy impacts all demographics at your institution.</a:t>
            </a:r>
          </a:p>
          <a:p>
            <a:endParaRPr lang="en-US" dirty="0">
              <a:cs typeface="Calibri"/>
            </a:endParaRPr>
          </a:p>
          <a:p>
            <a:r>
              <a:rPr lang="en-US" b="1" dirty="0">
                <a:cs typeface="Calibri"/>
              </a:rPr>
              <a:t>Family structure. </a:t>
            </a:r>
            <a:r>
              <a:rPr lang="en-US" dirty="0">
                <a:cs typeface="Calibri"/>
              </a:rPr>
              <a:t> In certain ethnicities, it is not uncommon for an aunt, grandmother, or older sibling to raise a student – without going through the legal process.  To many, avoiding the legal process is best for the family to keep them together.  In conversations with students – after trust is gained – insight on the true picture of the family can be shared.  Our bias comes in when we believe that the family structure is two parents - when there could have been absence of one or both parents.  Being sensitive and open to understand our own perception of the family is or has changed significantly due to life situations.</a:t>
            </a:r>
          </a:p>
          <a:p>
            <a:endParaRPr lang="en-US" dirty="0">
              <a:cs typeface="Calibri"/>
            </a:endParaRPr>
          </a:p>
          <a:p>
            <a:r>
              <a:rPr lang="en-US" b="1" dirty="0">
                <a:cs typeface="Calibri"/>
              </a:rPr>
              <a:t>Insight of processes.</a:t>
            </a:r>
            <a:r>
              <a:rPr lang="en-US" dirty="0">
                <a:cs typeface="Calibri"/>
              </a:rPr>
              <a:t>  Over the years of working at institutions with a minority demographic of 30% or higher, I have learned that not all students will know how our offices operate.  In all honesty, they shouldn't know and it's our responsibility to educate them.  When considering bias, we can't rely on thinking a student will understand what we put on our website for them to read.  Consumer disclosures do not always meet that information either.  As it's financial aid lingo, to a student who might be first generation where parents are ignorant of college processes in general or absent from the college experience as a whole.</a:t>
            </a:r>
          </a:p>
        </p:txBody>
      </p:sp>
      <p:sp>
        <p:nvSpPr>
          <p:cNvPr id="4" name="Slide Number Placeholder 3"/>
          <p:cNvSpPr>
            <a:spLocks noGrp="1"/>
          </p:cNvSpPr>
          <p:nvPr>
            <p:ph type="sldNum" sz="quarter" idx="5"/>
          </p:nvPr>
        </p:nvSpPr>
        <p:spPr/>
        <p:txBody>
          <a:bodyPr/>
          <a:lstStyle/>
          <a:p>
            <a:fld id="{79A114AC-47B8-4B91-A2E1-51D0BE8203F7}" type="slidenum">
              <a:rPr lang="en-US" smtClean="0"/>
              <a:t>15</a:t>
            </a:fld>
            <a:endParaRPr lang="en-US" dirty="0"/>
          </a:p>
        </p:txBody>
      </p:sp>
    </p:spTree>
    <p:extLst>
      <p:ext uri="{BB962C8B-B14F-4D97-AF65-F5344CB8AC3E}">
        <p14:creationId xmlns:p14="http://schemas.microsoft.com/office/powerpoint/2010/main" val="3353695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e00dc5db7b_1_1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e00dc5db7b_1_1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91" name="Google Shape;191;ge00dc5db7b_1_1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e067a0d8f9_3_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e067a0d8f9_3_0: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98" name="Google Shape;198;ge067a0d8f9_3_0: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e067a0d8f9_3_3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e067a0d8f9_3_36: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47" name="Google Shape;247;ge067a0d8f9_3_3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e067a0d8f9_3_1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e067a0d8f9_3_1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19" name="Google Shape;219;ge067a0d8f9_3_1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e067a0d8f9_3_5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e067a0d8f9_3_55: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26" name="Google Shape;226;ge067a0d8f9_3_55: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e067a0d8f9_3_6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e067a0d8f9_3_61: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33" name="Google Shape;233;ge067a0d8f9_3_61: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23</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e00dc5db7b_1_24: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e00dc5db7b_1_24: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04" name="Google Shape;104;ge00dc5db7b_1_24: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e067a0d8f9_3_18: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e067a0d8f9_3_18: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40" name="Google Shape;240;ge067a0d8f9_3_18: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e067a0d8f9_3_4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e067a0d8f9_3_4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54" name="Google Shape;254;ge067a0d8f9_3_4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e067a0d8f9_3_4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e067a0d8f9_3_49: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61" name="Google Shape;261;ge067a0d8f9_3_49: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e00dc5db7b_1_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e00dc5db7b_1_0: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68" name="Google Shape;268;ge00dc5db7b_1_0: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29</a:t>
            </a:fld>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5:notes"/>
          <p:cNvSpPr txBox="1">
            <a:spLocks noGrp="1"/>
          </p:cNvSpPr>
          <p:nvPr>
            <p:ph type="body" idx="1"/>
          </p:nvPr>
        </p:nvSpPr>
        <p:spPr>
          <a:xfrm>
            <a:off x="731520" y="4560570"/>
            <a:ext cx="5852160" cy="432054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73" name="Google Shape;273;p5: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e00dc5db7b_1_18: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e00dc5db7b_1_18: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280" name="Google Shape;280;ge00dc5db7b_1_18: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31</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e00dc5db7b_1_3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e00dc5db7b_1_30: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10" name="Google Shape;110;ge00dc5db7b_1_30: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e0a8e67806_0_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e0a8e67806_0_6: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17" name="Google Shape;117;ge0a8e67806_0_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e00dc5db7b_1_3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e00dc5db7b_1_36: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24" name="Google Shape;124;ge00dc5db7b_1_3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0a8e67806_0_0: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0a8e67806_0_0: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31" name="Google Shape;131;ge0a8e67806_0_0: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e0a8e67806_0_12: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e0a8e67806_0_1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38" name="Google Shape;138;ge0a8e67806_0_12: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e0a8e67806_0_19: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e0a8e67806_0_19: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45" name="Google Shape;145;ge0a8e67806_0_19: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e0a8e67806_0_2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e0a8e67806_0_26: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dirty="0"/>
          </a:p>
        </p:txBody>
      </p:sp>
      <p:sp>
        <p:nvSpPr>
          <p:cNvPr id="152" name="Google Shape;152;ge0a8e67806_0_26: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4C38BFB-D769-4F50-A6D6-C4CC5ACF47A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095" t="19158" r="13246" b="46537"/>
          <a:stretch/>
        </p:blipFill>
        <p:spPr>
          <a:xfrm>
            <a:off x="-1" y="4505417"/>
            <a:ext cx="4008269" cy="2352584"/>
          </a:xfrm>
          <a:prstGeom prst="rect">
            <a:avLst/>
          </a:prstGeom>
        </p:spPr>
      </p:pic>
      <p:pic>
        <p:nvPicPr>
          <p:cNvPr id="9" name="Picture 8">
            <a:extLst>
              <a:ext uri="{FF2B5EF4-FFF2-40B4-BE49-F238E27FC236}">
                <a16:creationId xmlns:a16="http://schemas.microsoft.com/office/drawing/2014/main" id="{EB704712-CEC6-47FF-A37A-963113938F4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4" t="19158" r="46703" b="24401"/>
          <a:stretch/>
        </p:blipFill>
        <p:spPr>
          <a:xfrm>
            <a:off x="9849649" y="1332677"/>
            <a:ext cx="2342351" cy="3870665"/>
          </a:xfrm>
          <a:prstGeom prst="rect">
            <a:avLst/>
          </a:prstGeom>
        </p:spPr>
      </p:pic>
      <p:pic>
        <p:nvPicPr>
          <p:cNvPr id="16" name="Picture 15">
            <a:extLst>
              <a:ext uri="{FF2B5EF4-FFF2-40B4-BE49-F238E27FC236}">
                <a16:creationId xmlns:a16="http://schemas.microsoft.com/office/drawing/2014/main" id="{BD7D9988-CBF1-4A84-9200-5261906FF94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4" t="35421" r="13246" b="24401"/>
          <a:stretch/>
        </p:blipFill>
        <p:spPr>
          <a:xfrm>
            <a:off x="4117698" y="0"/>
            <a:ext cx="4114800" cy="2755348"/>
          </a:xfrm>
          <a:prstGeom prst="rect">
            <a:avLst/>
          </a:prstGeom>
        </p:spPr>
      </p:pic>
      <p:sp>
        <p:nvSpPr>
          <p:cNvPr id="2" name="Title 1">
            <a:extLst>
              <a:ext uri="{FF2B5EF4-FFF2-40B4-BE49-F238E27FC236}">
                <a16:creationId xmlns:a16="http://schemas.microsoft.com/office/drawing/2014/main" id="{A5FC70A8-F2E8-4D6B-8A4C-14FB83BDF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6F33C7-53FF-47BE-A933-5BD7A97EAF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5" name="Picture 14">
            <a:extLst>
              <a:ext uri="{FF2B5EF4-FFF2-40B4-BE49-F238E27FC236}">
                <a16:creationId xmlns:a16="http://schemas.microsoft.com/office/drawing/2014/main" id="{CCFB3CAE-1922-4195-A030-BF20279E1F8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3333" b="82032"/>
          <a:stretch/>
        </p:blipFill>
        <p:spPr>
          <a:xfrm>
            <a:off x="592713" y="6198795"/>
            <a:ext cx="10985862" cy="659205"/>
          </a:xfrm>
          <a:prstGeom prst="rect">
            <a:avLst/>
          </a:prstGeom>
        </p:spPr>
      </p:pic>
    </p:spTree>
    <p:extLst>
      <p:ext uri="{BB962C8B-B14F-4D97-AF65-F5344CB8AC3E}">
        <p14:creationId xmlns:p14="http://schemas.microsoft.com/office/powerpoint/2010/main" val="252399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240CF0A-CC8E-4CD9-AB1E-5D25D219F1E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7" name="Picture 6">
            <a:extLst>
              <a:ext uri="{FF2B5EF4-FFF2-40B4-BE49-F238E27FC236}">
                <a16:creationId xmlns:a16="http://schemas.microsoft.com/office/drawing/2014/main" id="{737FD95E-1649-498D-BD39-17E51867C3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718" t="40858" r="13246" b="24401"/>
          <a:stretch/>
        </p:blipFill>
        <p:spPr>
          <a:xfrm>
            <a:off x="-1" y="0"/>
            <a:ext cx="2544895" cy="2382486"/>
          </a:xfrm>
          <a:prstGeom prst="rect">
            <a:avLst/>
          </a:prstGeom>
        </p:spPr>
      </p:pic>
      <p:sp>
        <p:nvSpPr>
          <p:cNvPr id="2" name="Title 1">
            <a:extLst>
              <a:ext uri="{FF2B5EF4-FFF2-40B4-BE49-F238E27FC236}">
                <a16:creationId xmlns:a16="http://schemas.microsoft.com/office/drawing/2014/main" id="{6E56342A-58A6-4CF9-832A-C669E7DDEA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DC3936-ED2F-4B5A-897E-9A2ABBDE8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Text&#10;&#10;Description automatically generated">
            <a:extLst>
              <a:ext uri="{FF2B5EF4-FFF2-40B4-BE49-F238E27FC236}">
                <a16:creationId xmlns:a16="http://schemas.microsoft.com/office/drawing/2014/main" id="{47B17888-3F31-4D6B-B1CC-B88DC793FBF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3456137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CDF168C-D931-4877-8749-C30685E795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7" name="Picture 6">
            <a:extLst>
              <a:ext uri="{FF2B5EF4-FFF2-40B4-BE49-F238E27FC236}">
                <a16:creationId xmlns:a16="http://schemas.microsoft.com/office/drawing/2014/main" id="{6A1F6D8F-42BB-49FB-B3BA-BBCE0B84956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Vertical Title 1">
            <a:extLst>
              <a:ext uri="{FF2B5EF4-FFF2-40B4-BE49-F238E27FC236}">
                <a16:creationId xmlns:a16="http://schemas.microsoft.com/office/drawing/2014/main" id="{3F0A52E3-1D6C-4A6C-86CB-52460AD27D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51F740-F5FC-4E92-9579-F15DE76D7E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Text&#10;&#10;Description automatically generated">
            <a:extLst>
              <a:ext uri="{FF2B5EF4-FFF2-40B4-BE49-F238E27FC236}">
                <a16:creationId xmlns:a16="http://schemas.microsoft.com/office/drawing/2014/main" id="{D39FDCD7-C37A-43F5-B5F2-9D1CDEC9BC2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35734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34"/>
        <p:cNvGrpSpPr/>
        <p:nvPr/>
      </p:nvGrpSpPr>
      <p:grpSpPr>
        <a:xfrm>
          <a:off x="0" y="0"/>
          <a:ext cx="0" cy="0"/>
          <a:chOff x="0" y="0"/>
          <a:chExt cx="0" cy="0"/>
        </a:xfrm>
      </p:grpSpPr>
      <p:sp>
        <p:nvSpPr>
          <p:cNvPr id="35" name="Google Shape;35;p16"/>
          <p:cNvSpPr txBox="1">
            <a:spLocks noGrp="1"/>
          </p:cNvSpPr>
          <p:nvPr>
            <p:ph type="body" idx="1"/>
          </p:nvPr>
        </p:nvSpPr>
        <p:spPr>
          <a:xfrm>
            <a:off x="447040" y="1447800"/>
            <a:ext cx="5486400" cy="4724398"/>
          </a:xfrm>
          <a:prstGeom prst="rect">
            <a:avLst/>
          </a:prstGeom>
          <a:noFill/>
          <a:ln>
            <a:noFill/>
          </a:ln>
        </p:spPr>
        <p:txBody>
          <a:bodyPr spcFirstLastPara="1" wrap="square" lIns="91425" tIns="45700" rIns="91425" bIns="45700" anchor="t" anchorCtr="0">
            <a:normAutofit/>
          </a:bodyPr>
          <a:lstStyle>
            <a:lvl1pPr marL="457200" lvl="0" indent="-419100" algn="l">
              <a:spcBef>
                <a:spcPts val="600"/>
              </a:spcBef>
              <a:spcAft>
                <a:spcPts val="0"/>
              </a:spcAft>
              <a:buSzPts val="3000"/>
              <a:buChar char="•"/>
              <a:defRPr sz="3000">
                <a:solidFill>
                  <a:schemeClr val="dk1"/>
                </a:solidFill>
                <a:latin typeface="Arial"/>
                <a:ea typeface="Arial"/>
                <a:cs typeface="Arial"/>
                <a:sym typeface="Arial"/>
              </a:defRPr>
            </a:lvl1pPr>
            <a:lvl2pPr marL="914400" lvl="1" indent="-406400" algn="l">
              <a:spcBef>
                <a:spcPts val="560"/>
              </a:spcBef>
              <a:spcAft>
                <a:spcPts val="0"/>
              </a:spcAft>
              <a:buSzPts val="2800"/>
              <a:buChar char="–"/>
              <a:defRPr sz="2800">
                <a:solidFill>
                  <a:schemeClr val="dk1"/>
                </a:solidFill>
                <a:latin typeface="Arial"/>
                <a:ea typeface="Arial"/>
                <a:cs typeface="Arial"/>
                <a:sym typeface="Arial"/>
              </a:defRPr>
            </a:lvl2pPr>
            <a:lvl3pPr marL="1371600" lvl="2" indent="-358139" algn="l">
              <a:spcBef>
                <a:spcPts val="480"/>
              </a:spcBef>
              <a:spcAft>
                <a:spcPts val="0"/>
              </a:spcAft>
              <a:buSzPts val="2040"/>
              <a:buChar char="⮚"/>
              <a:defRPr sz="2400">
                <a:solidFill>
                  <a:schemeClr val="dk1"/>
                </a:solidFill>
                <a:latin typeface="Arial"/>
                <a:ea typeface="Arial"/>
                <a:cs typeface="Arial"/>
                <a:sym typeface="Arial"/>
              </a:defRPr>
            </a:lvl3pPr>
            <a:lvl4pPr marL="1828800" lvl="3" indent="-355600" algn="l">
              <a:spcBef>
                <a:spcPts val="400"/>
              </a:spcBef>
              <a:spcAft>
                <a:spcPts val="0"/>
              </a:spcAft>
              <a:buSzPts val="2000"/>
              <a:buChar char="–"/>
              <a:defRPr sz="2000">
                <a:solidFill>
                  <a:schemeClr val="dk1"/>
                </a:solidFill>
                <a:latin typeface="Arial"/>
                <a:ea typeface="Arial"/>
                <a:cs typeface="Arial"/>
                <a:sym typeface="Arial"/>
              </a:defRPr>
            </a:lvl4pPr>
            <a:lvl5pPr marL="2286000" lvl="4" indent="-355600" algn="l">
              <a:spcBef>
                <a:spcPts val="400"/>
              </a:spcBef>
              <a:spcAft>
                <a:spcPts val="0"/>
              </a:spcAft>
              <a:buSzPts val="2000"/>
              <a:buChar char="»"/>
              <a:defRPr sz="2000">
                <a:solidFill>
                  <a:schemeClr val="dk1"/>
                </a:solidFill>
                <a:latin typeface="Arial"/>
                <a:ea typeface="Arial"/>
                <a:cs typeface="Arial"/>
                <a:sym typeface="Aria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6"/>
          <p:cNvSpPr txBox="1">
            <a:spLocks noGrp="1"/>
          </p:cNvSpPr>
          <p:nvPr>
            <p:ph type="body" idx="2"/>
          </p:nvPr>
        </p:nvSpPr>
        <p:spPr>
          <a:xfrm>
            <a:off x="6299200" y="1447800"/>
            <a:ext cx="5486400" cy="4724400"/>
          </a:xfrm>
          <a:prstGeom prst="rect">
            <a:avLst/>
          </a:prstGeom>
          <a:noFill/>
          <a:ln>
            <a:noFill/>
          </a:ln>
        </p:spPr>
        <p:txBody>
          <a:bodyPr spcFirstLastPara="1" wrap="square" lIns="91425" tIns="45700" rIns="91425" bIns="45700" anchor="t" anchorCtr="0">
            <a:normAutofit/>
          </a:bodyPr>
          <a:lstStyle>
            <a:lvl1pPr marL="457200" lvl="0" indent="-419100" algn="l">
              <a:spcBef>
                <a:spcPts val="600"/>
              </a:spcBef>
              <a:spcAft>
                <a:spcPts val="0"/>
              </a:spcAft>
              <a:buSzPts val="3000"/>
              <a:buChar char="•"/>
              <a:defRPr sz="3000">
                <a:solidFill>
                  <a:schemeClr val="dk1"/>
                </a:solidFill>
                <a:latin typeface="Arial"/>
                <a:ea typeface="Arial"/>
                <a:cs typeface="Arial"/>
                <a:sym typeface="Arial"/>
              </a:defRPr>
            </a:lvl1pPr>
            <a:lvl2pPr marL="914400" lvl="1" indent="-406400" algn="l">
              <a:spcBef>
                <a:spcPts val="560"/>
              </a:spcBef>
              <a:spcAft>
                <a:spcPts val="0"/>
              </a:spcAft>
              <a:buSzPts val="2800"/>
              <a:buChar char="–"/>
              <a:defRPr sz="2800">
                <a:solidFill>
                  <a:schemeClr val="dk1"/>
                </a:solidFill>
                <a:latin typeface="Arial"/>
                <a:ea typeface="Arial"/>
                <a:cs typeface="Arial"/>
                <a:sym typeface="Arial"/>
              </a:defRPr>
            </a:lvl2pPr>
            <a:lvl3pPr marL="1371600" lvl="2" indent="-358139" algn="l">
              <a:spcBef>
                <a:spcPts val="480"/>
              </a:spcBef>
              <a:spcAft>
                <a:spcPts val="0"/>
              </a:spcAft>
              <a:buSzPts val="2040"/>
              <a:buChar char="⮚"/>
              <a:defRPr sz="2400">
                <a:solidFill>
                  <a:schemeClr val="dk1"/>
                </a:solidFill>
                <a:latin typeface="Arial"/>
                <a:ea typeface="Arial"/>
                <a:cs typeface="Arial"/>
                <a:sym typeface="Arial"/>
              </a:defRPr>
            </a:lvl3pPr>
            <a:lvl4pPr marL="1828800" lvl="3" indent="-355600" algn="l">
              <a:spcBef>
                <a:spcPts val="400"/>
              </a:spcBef>
              <a:spcAft>
                <a:spcPts val="0"/>
              </a:spcAft>
              <a:buSzPts val="2000"/>
              <a:buChar char="–"/>
              <a:defRPr sz="2000">
                <a:solidFill>
                  <a:schemeClr val="dk1"/>
                </a:solidFill>
                <a:latin typeface="Arial"/>
                <a:ea typeface="Arial"/>
                <a:cs typeface="Arial"/>
                <a:sym typeface="Arial"/>
              </a:defRPr>
            </a:lvl4pPr>
            <a:lvl5pPr marL="2286000" lvl="4" indent="-355600" algn="l">
              <a:spcBef>
                <a:spcPts val="400"/>
              </a:spcBef>
              <a:spcAft>
                <a:spcPts val="0"/>
              </a:spcAft>
              <a:buSzPts val="2000"/>
              <a:buChar char="»"/>
              <a:defRPr sz="2000">
                <a:solidFill>
                  <a:schemeClr val="dk1"/>
                </a:solidFill>
                <a:latin typeface="Arial"/>
                <a:ea typeface="Arial"/>
                <a:cs typeface="Arial"/>
                <a:sym typeface="Aria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6"/>
          <p:cNvSpPr txBox="1">
            <a:spLocks noGrp="1"/>
          </p:cNvSpPr>
          <p:nvPr>
            <p:ph type="title"/>
          </p:nvPr>
        </p:nvSpPr>
        <p:spPr>
          <a:xfrm>
            <a:off x="447040" y="152400"/>
            <a:ext cx="11338560" cy="12954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004A8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52294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ue_Slide">
  <p:cSld name="Blue_Slide">
    <p:spTree>
      <p:nvGrpSpPr>
        <p:cNvPr id="1" name="Shape 43"/>
        <p:cNvGrpSpPr/>
        <p:nvPr/>
      </p:nvGrpSpPr>
      <p:grpSpPr>
        <a:xfrm>
          <a:off x="0" y="0"/>
          <a:ext cx="0" cy="0"/>
          <a:chOff x="0" y="0"/>
          <a:chExt cx="0" cy="0"/>
        </a:xfrm>
      </p:grpSpPr>
      <p:sp>
        <p:nvSpPr>
          <p:cNvPr id="44" name="Google Shape;44;p19"/>
          <p:cNvSpPr txBox="1">
            <a:spLocks noGrp="1"/>
          </p:cNvSpPr>
          <p:nvPr>
            <p:ph type="title"/>
          </p:nvPr>
        </p:nvSpPr>
        <p:spPr>
          <a:xfrm>
            <a:off x="838200" y="86753"/>
            <a:ext cx="10515600" cy="1325563"/>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004A87"/>
              </a:buClr>
              <a:buSzPts val="3400"/>
              <a:buFont typeface="Verdana"/>
              <a:buNone/>
              <a:defRPr>
                <a:solidFill>
                  <a:srgbClr val="004A87"/>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9"/>
          <p:cNvSpPr txBox="1">
            <a:spLocks noGrp="1"/>
          </p:cNvSpPr>
          <p:nvPr>
            <p:ph type="body" idx="1"/>
          </p:nvPr>
        </p:nvSpPr>
        <p:spPr>
          <a:xfrm>
            <a:off x="838200" y="1435102"/>
            <a:ext cx="10515600" cy="4351338"/>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SzPts val="3200"/>
              <a:buChar char="•"/>
              <a:defRPr>
                <a:latin typeface="Arial"/>
                <a:ea typeface="Arial"/>
                <a:cs typeface="Arial"/>
                <a:sym typeface="Arial"/>
              </a:defRPr>
            </a:lvl1pPr>
            <a:lvl2pPr marL="914400" lvl="1" indent="-406400" algn="l">
              <a:lnSpc>
                <a:spcPct val="100000"/>
              </a:lnSpc>
              <a:spcBef>
                <a:spcPts val="560"/>
              </a:spcBef>
              <a:spcAft>
                <a:spcPts val="0"/>
              </a:spcAft>
              <a:buSzPts val="2800"/>
              <a:buChar char="–"/>
              <a:defRPr>
                <a:latin typeface="Arial"/>
                <a:ea typeface="Arial"/>
                <a:cs typeface="Arial"/>
                <a:sym typeface="Arial"/>
              </a:defRPr>
            </a:lvl2pPr>
            <a:lvl3pPr marL="1371600" lvl="2" indent="-336550" algn="l">
              <a:lnSpc>
                <a:spcPct val="100000"/>
              </a:lnSpc>
              <a:spcBef>
                <a:spcPts val="400"/>
              </a:spcBef>
              <a:spcAft>
                <a:spcPts val="0"/>
              </a:spcAft>
              <a:buSzPts val="1700"/>
              <a:buFont typeface="Noto Sans Symbols"/>
              <a:buChar char="♦"/>
              <a:defRPr sz="2000">
                <a:latin typeface="Arial"/>
                <a:ea typeface="Arial"/>
                <a:cs typeface="Arial"/>
                <a:sym typeface="Arial"/>
              </a:defRPr>
            </a:lvl3pPr>
            <a:lvl4pPr marL="1828800" lvl="3" indent="-355600" algn="l">
              <a:spcBef>
                <a:spcPts val="400"/>
              </a:spcBef>
              <a:spcAft>
                <a:spcPts val="0"/>
              </a:spcAft>
              <a:buSzPts val="2000"/>
              <a:buFont typeface="Calibri"/>
              <a:buChar char="-"/>
              <a:defRPr>
                <a:latin typeface="Arial"/>
                <a:ea typeface="Arial"/>
                <a:cs typeface="Arial"/>
                <a:sym typeface="Arial"/>
              </a:defRPr>
            </a:lvl4pPr>
            <a:lvl5pPr marL="2286000" lvl="4" indent="-355600" algn="l">
              <a:spcBef>
                <a:spcPts val="400"/>
              </a:spcBef>
              <a:spcAft>
                <a:spcPts val="0"/>
              </a:spcAft>
              <a:buSzPts val="2000"/>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133981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Lesson Slide">
  <p:cSld name="Lesson Slide">
    <p:spTree>
      <p:nvGrpSpPr>
        <p:cNvPr id="1" name="Shape 41"/>
        <p:cNvGrpSpPr/>
        <p:nvPr/>
      </p:nvGrpSpPr>
      <p:grpSpPr>
        <a:xfrm>
          <a:off x="0" y="0"/>
          <a:ext cx="0" cy="0"/>
          <a:chOff x="0" y="0"/>
          <a:chExt cx="0" cy="0"/>
        </a:xfrm>
      </p:grpSpPr>
      <p:sp>
        <p:nvSpPr>
          <p:cNvPr id="42" name="Google Shape;42;p18"/>
          <p:cNvSpPr txBox="1">
            <a:spLocks noGrp="1"/>
          </p:cNvSpPr>
          <p:nvPr>
            <p:ph type="title"/>
          </p:nvPr>
        </p:nvSpPr>
        <p:spPr>
          <a:xfrm>
            <a:off x="1219200" y="2057400"/>
            <a:ext cx="9753600" cy="23622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004A87"/>
              </a:buClr>
              <a:buSzPts val="4400"/>
              <a:buFont typeface="Verdana"/>
              <a:buNone/>
              <a:defRPr sz="4400" b="1">
                <a:solidFill>
                  <a:srgbClr val="004A87"/>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65306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3" name="Picture 12" descr="Text&#10;&#10;Description automatically generated">
            <a:extLst>
              <a:ext uri="{FF2B5EF4-FFF2-40B4-BE49-F238E27FC236}">
                <a16:creationId xmlns:a16="http://schemas.microsoft.com/office/drawing/2014/main" id="{94D99239-382A-42A9-91A0-79C7CF579AE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pic>
        <p:nvPicPr>
          <p:cNvPr id="8" name="Picture 7">
            <a:extLst>
              <a:ext uri="{FF2B5EF4-FFF2-40B4-BE49-F238E27FC236}">
                <a16:creationId xmlns:a16="http://schemas.microsoft.com/office/drawing/2014/main" id="{A909E392-0290-4DC8-A33F-9ADF20F8E5B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7" name="Picture 6">
            <a:extLst>
              <a:ext uri="{FF2B5EF4-FFF2-40B4-BE49-F238E27FC236}">
                <a16:creationId xmlns:a16="http://schemas.microsoft.com/office/drawing/2014/main" id="{046258B5-D930-4084-B0C9-0256D8A1E45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4E64BBF4-51F1-4B79-A3B8-ED5342A460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244189-FD08-455C-BAC6-DC45492930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688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848531C-5AB9-4F89-B1DC-D41BE0ADDBF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095" t="19158" r="13246" b="46537"/>
          <a:stretch/>
        </p:blipFill>
        <p:spPr>
          <a:xfrm>
            <a:off x="-1" y="4505417"/>
            <a:ext cx="4008269" cy="2352584"/>
          </a:xfrm>
          <a:prstGeom prst="rect">
            <a:avLst/>
          </a:prstGeom>
        </p:spPr>
      </p:pic>
      <p:pic>
        <p:nvPicPr>
          <p:cNvPr id="12" name="Picture 11">
            <a:extLst>
              <a:ext uri="{FF2B5EF4-FFF2-40B4-BE49-F238E27FC236}">
                <a16:creationId xmlns:a16="http://schemas.microsoft.com/office/drawing/2014/main" id="{2D3F736A-0902-4375-ACB1-CCABB6BBE6C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4" t="19158" r="46703" b="24401"/>
          <a:stretch/>
        </p:blipFill>
        <p:spPr>
          <a:xfrm>
            <a:off x="9849649" y="1332677"/>
            <a:ext cx="2342351" cy="3870665"/>
          </a:xfrm>
          <a:prstGeom prst="rect">
            <a:avLst/>
          </a:prstGeom>
        </p:spPr>
      </p:pic>
      <p:pic>
        <p:nvPicPr>
          <p:cNvPr id="11" name="Picture 10">
            <a:extLst>
              <a:ext uri="{FF2B5EF4-FFF2-40B4-BE49-F238E27FC236}">
                <a16:creationId xmlns:a16="http://schemas.microsoft.com/office/drawing/2014/main" id="{7AE102E5-2A44-4263-B687-FAA3EF23019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4" t="35421" r="13246" b="24401"/>
          <a:stretch/>
        </p:blipFill>
        <p:spPr>
          <a:xfrm>
            <a:off x="4117698" y="0"/>
            <a:ext cx="4114800" cy="2755348"/>
          </a:xfrm>
          <a:prstGeom prst="rect">
            <a:avLst/>
          </a:prstGeom>
        </p:spPr>
      </p:pic>
      <p:sp>
        <p:nvSpPr>
          <p:cNvPr id="2" name="Title 1">
            <a:extLst>
              <a:ext uri="{FF2B5EF4-FFF2-40B4-BE49-F238E27FC236}">
                <a16:creationId xmlns:a16="http://schemas.microsoft.com/office/drawing/2014/main" id="{619B72DA-2FD7-4319-90ED-DB1B64ABEB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CB7349-E8D1-4B9E-BF5A-74436D1F6A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3" name="Picture 12">
            <a:extLst>
              <a:ext uri="{FF2B5EF4-FFF2-40B4-BE49-F238E27FC236}">
                <a16:creationId xmlns:a16="http://schemas.microsoft.com/office/drawing/2014/main" id="{402E8891-7D15-47D2-8ED8-898C1FB77A2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3333" b="82032"/>
          <a:stretch/>
        </p:blipFill>
        <p:spPr>
          <a:xfrm>
            <a:off x="592713" y="6198795"/>
            <a:ext cx="10985862" cy="659205"/>
          </a:xfrm>
          <a:prstGeom prst="rect">
            <a:avLst/>
          </a:prstGeom>
        </p:spPr>
      </p:pic>
    </p:spTree>
    <p:extLst>
      <p:ext uri="{BB962C8B-B14F-4D97-AF65-F5344CB8AC3E}">
        <p14:creationId xmlns:p14="http://schemas.microsoft.com/office/powerpoint/2010/main" val="162109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4F4C4ED-000F-4077-B9DC-62205CD2271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8" name="Picture 7">
            <a:extLst>
              <a:ext uri="{FF2B5EF4-FFF2-40B4-BE49-F238E27FC236}">
                <a16:creationId xmlns:a16="http://schemas.microsoft.com/office/drawing/2014/main" id="{7EF8D030-481C-4E36-85E9-79F84C7E294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355AA924-F8BA-48C7-BBC9-5E09A7B91F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BF61AC-7A5E-4E3C-9F5F-D8F58AAFDE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14DB81-9AA6-4006-92A5-E0BBC37E29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Text&#10;&#10;Description automatically generated">
            <a:extLst>
              <a:ext uri="{FF2B5EF4-FFF2-40B4-BE49-F238E27FC236}">
                <a16:creationId xmlns:a16="http://schemas.microsoft.com/office/drawing/2014/main" id="{CF5CEFF1-7425-46AF-97C6-336B82042BA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42920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F7F31B5-645A-47CD-B490-E960F5BCA2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10" name="Picture 9">
            <a:extLst>
              <a:ext uri="{FF2B5EF4-FFF2-40B4-BE49-F238E27FC236}">
                <a16:creationId xmlns:a16="http://schemas.microsoft.com/office/drawing/2014/main" id="{C25CE4DD-C206-42E7-8051-D40C0E5A1CC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C242BB5A-3665-4AD5-A645-A6BA83FB72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5FA451-A874-4542-A77D-0F9E5CD8E5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25F32F-70D7-49AF-81E4-6BC87B553F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B9A016-0FF1-441D-AE28-92F7FEA0E6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D7CC8F-FEB3-4354-B9B1-9968C29CB6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Text&#10;&#10;Description automatically generated">
            <a:extLst>
              <a:ext uri="{FF2B5EF4-FFF2-40B4-BE49-F238E27FC236}">
                <a16:creationId xmlns:a16="http://schemas.microsoft.com/office/drawing/2014/main" id="{DDD1ECC2-E0E3-409E-86B0-F9F91ABAEC2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109332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872567-BFC4-4D11-86E8-29CD3CAB05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6" name="Picture 5">
            <a:extLst>
              <a:ext uri="{FF2B5EF4-FFF2-40B4-BE49-F238E27FC236}">
                <a16:creationId xmlns:a16="http://schemas.microsoft.com/office/drawing/2014/main" id="{CDB5AA3C-98E1-4A3F-A89C-A3DBD2E99E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A45AF1F7-DD6F-4770-932F-F6AB4D854C9A}"/>
              </a:ext>
            </a:extLst>
          </p:cNvPr>
          <p:cNvSpPr>
            <a:spLocks noGrp="1"/>
          </p:cNvSpPr>
          <p:nvPr>
            <p:ph type="title"/>
          </p:nvPr>
        </p:nvSpPr>
        <p:spPr/>
        <p:txBody>
          <a:bodyPr/>
          <a:lstStyle/>
          <a:p>
            <a:r>
              <a:rPr lang="en-US"/>
              <a:t>Click to edit Master title style</a:t>
            </a:r>
          </a:p>
        </p:txBody>
      </p:sp>
      <p:pic>
        <p:nvPicPr>
          <p:cNvPr id="8" name="Picture 7" descr="Text&#10;&#10;Description automatically generated">
            <a:extLst>
              <a:ext uri="{FF2B5EF4-FFF2-40B4-BE49-F238E27FC236}">
                <a16:creationId xmlns:a16="http://schemas.microsoft.com/office/drawing/2014/main" id="{1CAB546C-113A-49D5-8721-9ADE18517B1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2116942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39B3172-6C70-442D-B641-EDFA3C1C827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5" name="Picture 4">
            <a:extLst>
              <a:ext uri="{FF2B5EF4-FFF2-40B4-BE49-F238E27FC236}">
                <a16:creationId xmlns:a16="http://schemas.microsoft.com/office/drawing/2014/main" id="{59FC727B-4CB4-47E7-B51D-39AECF15867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pic>
        <p:nvPicPr>
          <p:cNvPr id="7" name="Picture 6" descr="Text&#10;&#10;Description automatically generated">
            <a:extLst>
              <a:ext uri="{FF2B5EF4-FFF2-40B4-BE49-F238E27FC236}">
                <a16:creationId xmlns:a16="http://schemas.microsoft.com/office/drawing/2014/main" id="{8DBB2631-C81D-456E-B45E-B7602FEDD27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354575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7897700-AB9B-4094-AD12-2F88DEA58C5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8" name="Picture 7">
            <a:extLst>
              <a:ext uri="{FF2B5EF4-FFF2-40B4-BE49-F238E27FC236}">
                <a16:creationId xmlns:a16="http://schemas.microsoft.com/office/drawing/2014/main" id="{63FB6EAB-1B82-4484-B884-5FA4D5920FE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6E8D23C0-B031-4821-989E-7314CA0CEF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B8EC89-208B-4AFC-9FA8-5B85FF24E5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BE392D-A835-41D5-BEC1-A239FB01FC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0" name="Picture 9" descr="Text&#10;&#10;Description automatically generated">
            <a:extLst>
              <a:ext uri="{FF2B5EF4-FFF2-40B4-BE49-F238E27FC236}">
                <a16:creationId xmlns:a16="http://schemas.microsoft.com/office/drawing/2014/main" id="{7A73A798-9C3B-41B3-8E5D-ACDB4ACCF91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427703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CB15FC7-AC9F-4C4C-91E0-363AB663C67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085" t="40858" r="40559" b="24401"/>
          <a:stretch/>
        </p:blipFill>
        <p:spPr>
          <a:xfrm>
            <a:off x="9524199" y="0"/>
            <a:ext cx="2667801" cy="2382486"/>
          </a:xfrm>
          <a:prstGeom prst="rect">
            <a:avLst/>
          </a:prstGeom>
        </p:spPr>
      </p:pic>
      <p:pic>
        <p:nvPicPr>
          <p:cNvPr id="8" name="Picture 7">
            <a:extLst>
              <a:ext uri="{FF2B5EF4-FFF2-40B4-BE49-F238E27FC236}">
                <a16:creationId xmlns:a16="http://schemas.microsoft.com/office/drawing/2014/main" id="{2143C433-4464-4B52-97A8-FA549CC8ED6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8271" t="40858" r="13246" b="24401"/>
          <a:stretch/>
        </p:blipFill>
        <p:spPr>
          <a:xfrm>
            <a:off x="0" y="0"/>
            <a:ext cx="2568544" cy="2382486"/>
          </a:xfrm>
          <a:prstGeom prst="rect">
            <a:avLst/>
          </a:prstGeom>
        </p:spPr>
      </p:pic>
      <p:sp>
        <p:nvSpPr>
          <p:cNvPr id="2" name="Title 1">
            <a:extLst>
              <a:ext uri="{FF2B5EF4-FFF2-40B4-BE49-F238E27FC236}">
                <a16:creationId xmlns:a16="http://schemas.microsoft.com/office/drawing/2014/main" id="{D375E61A-C275-47B3-8192-AF48FABBB2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37422D-90D4-422C-ACD1-02AE3B6459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3137109-64C7-478A-82A6-5FAF8DC0B5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0" name="Picture 9" descr="Text&#10;&#10;Description automatically generated">
            <a:extLst>
              <a:ext uri="{FF2B5EF4-FFF2-40B4-BE49-F238E27FC236}">
                <a16:creationId xmlns:a16="http://schemas.microsoft.com/office/drawing/2014/main" id="{61A10CF7-5594-4859-9315-12ED03EA774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2400" b="78267"/>
          <a:stretch/>
        </p:blipFill>
        <p:spPr>
          <a:xfrm>
            <a:off x="146113" y="6176963"/>
            <a:ext cx="5297805" cy="640080"/>
          </a:xfrm>
          <a:prstGeom prst="rect">
            <a:avLst/>
          </a:prstGeom>
        </p:spPr>
      </p:pic>
    </p:spTree>
    <p:extLst>
      <p:ext uri="{BB962C8B-B14F-4D97-AF65-F5344CB8AC3E}">
        <p14:creationId xmlns:p14="http://schemas.microsoft.com/office/powerpoint/2010/main" val="923058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F3F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92BCAA-7EAF-491E-AF69-0E82F17B00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A13424-9EAA-4F23-9119-302145D30E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79882B-7983-4F8B-91AD-2C172DF988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21BB6-C162-4BBC-8AA8-0171A459B21D}" type="datetimeFigureOut">
              <a:rPr lang="en-US" smtClean="0"/>
              <a:t>4/11/2022</a:t>
            </a:fld>
            <a:endParaRPr lang="en-US" dirty="0"/>
          </a:p>
        </p:txBody>
      </p:sp>
      <p:sp>
        <p:nvSpPr>
          <p:cNvPr id="5" name="Footer Placeholder 4">
            <a:extLst>
              <a:ext uri="{FF2B5EF4-FFF2-40B4-BE49-F238E27FC236}">
                <a16:creationId xmlns:a16="http://schemas.microsoft.com/office/drawing/2014/main" id="{BC9F117A-AA3B-4A97-AFC6-86052E9D9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3418E0F-283C-417D-AF39-6B9AF4B2E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CB5020-FC77-4B45-88B4-459FC67A3D19}" type="slidenum">
              <a:rPr lang="en-US" smtClean="0"/>
              <a:t>‹#›</a:t>
            </a:fld>
            <a:endParaRPr lang="en-US" dirty="0"/>
          </a:p>
        </p:txBody>
      </p:sp>
    </p:spTree>
    <p:extLst>
      <p:ext uri="{BB962C8B-B14F-4D97-AF65-F5344CB8AC3E}">
        <p14:creationId xmlns:p14="http://schemas.microsoft.com/office/powerpoint/2010/main" val="2886201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financialaid.wisc.edu/types-of-aid/scholarships/inclusive-practices/"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589AE-E2BE-439E-9D6F-36900BF2A022}"/>
              </a:ext>
            </a:extLst>
          </p:cNvPr>
          <p:cNvSpPr>
            <a:spLocks noGrp="1"/>
          </p:cNvSpPr>
          <p:nvPr>
            <p:ph type="ctrTitle"/>
          </p:nvPr>
        </p:nvSpPr>
        <p:spPr/>
        <p:txBody>
          <a:bodyPr>
            <a:normAutofit fontScale="90000"/>
          </a:bodyPr>
          <a:lstStyle/>
          <a:p>
            <a:r>
              <a:rPr lang="en-US" dirty="0"/>
              <a:t>Working to Eliminate Bias in Financial Aid Administration</a:t>
            </a:r>
          </a:p>
        </p:txBody>
      </p:sp>
      <p:sp>
        <p:nvSpPr>
          <p:cNvPr id="3" name="Subtitle 2">
            <a:extLst>
              <a:ext uri="{FF2B5EF4-FFF2-40B4-BE49-F238E27FC236}">
                <a16:creationId xmlns:a16="http://schemas.microsoft.com/office/drawing/2014/main" id="{B6E11B21-3136-4B52-AA06-185209E24C5E}"/>
              </a:ext>
            </a:extLst>
          </p:cNvPr>
          <p:cNvSpPr>
            <a:spLocks noGrp="1"/>
          </p:cNvSpPr>
          <p:nvPr>
            <p:ph type="subTitle" idx="1"/>
          </p:nvPr>
        </p:nvSpPr>
        <p:spPr>
          <a:xfrm>
            <a:off x="1524000" y="3602037"/>
            <a:ext cx="9144000" cy="2133599"/>
          </a:xfrm>
        </p:spPr>
        <p:txBody>
          <a:bodyPr>
            <a:normAutofit fontScale="92500"/>
          </a:bodyPr>
          <a:lstStyle/>
          <a:p>
            <a:r>
              <a:rPr lang="en-US" dirty="0"/>
              <a:t>Dr. Devon Graves, Assistant Professor, CSU Stanislaus</a:t>
            </a:r>
          </a:p>
          <a:p>
            <a:r>
              <a:rPr lang="en-US" dirty="0"/>
              <a:t>Helen Faith, Director of Student Financial Aid, UW-Madison</a:t>
            </a:r>
          </a:p>
          <a:p>
            <a:r>
              <a:rPr lang="en-US" dirty="0"/>
              <a:t>Dr. Keyimani Alford, Dean, Student Access and Success, Madison College</a:t>
            </a:r>
          </a:p>
          <a:p>
            <a:r>
              <a:rPr lang="en-US" dirty="0"/>
              <a:t>Sue Swisher, Executive Director of Financial Aid, Saint Xavier University</a:t>
            </a:r>
          </a:p>
          <a:p>
            <a:r>
              <a:rPr lang="en-US" dirty="0"/>
              <a:t>Marvin Smith, Executive Director of Financial Aid &amp; Scholarships, UCLA</a:t>
            </a:r>
          </a:p>
        </p:txBody>
      </p:sp>
    </p:spTree>
    <p:extLst>
      <p:ext uri="{BB962C8B-B14F-4D97-AF65-F5344CB8AC3E}">
        <p14:creationId xmlns:p14="http://schemas.microsoft.com/office/powerpoint/2010/main" val="3935383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aphicFrame>
        <p:nvGraphicFramePr>
          <p:cNvPr id="148" name="Google Shape;148;ge0a8e67806_0_19" descr="Verification Selection by race/ethnicity; total enrollment and verification"/>
          <p:cNvGraphicFramePr/>
          <p:nvPr>
            <p:extLst>
              <p:ext uri="{D42A27DB-BD31-4B8C-83A1-F6EECF244321}">
                <p14:modId xmlns:p14="http://schemas.microsoft.com/office/powerpoint/2010/main" val="1544322640"/>
              </p:ext>
            </p:extLst>
          </p:nvPr>
        </p:nvGraphicFramePr>
        <p:xfrm>
          <a:off x="2294025" y="1530900"/>
          <a:ext cx="8241400" cy="4114530"/>
        </p:xfrm>
        <a:graphic>
          <a:graphicData uri="http://schemas.openxmlformats.org/drawingml/2006/table">
            <a:tbl>
              <a:tblPr>
                <a:noFill/>
              </a:tblPr>
              <a:tblGrid>
                <a:gridCol w="3956600">
                  <a:extLst>
                    <a:ext uri="{9D8B030D-6E8A-4147-A177-3AD203B41FA5}">
                      <a16:colId xmlns:a16="http://schemas.microsoft.com/office/drawing/2014/main" val="20000"/>
                    </a:ext>
                  </a:extLst>
                </a:gridCol>
                <a:gridCol w="2534425">
                  <a:extLst>
                    <a:ext uri="{9D8B030D-6E8A-4147-A177-3AD203B41FA5}">
                      <a16:colId xmlns:a16="http://schemas.microsoft.com/office/drawing/2014/main" val="20001"/>
                    </a:ext>
                  </a:extLst>
                </a:gridCol>
                <a:gridCol w="1750375">
                  <a:extLst>
                    <a:ext uri="{9D8B030D-6E8A-4147-A177-3AD203B41FA5}">
                      <a16:colId xmlns:a16="http://schemas.microsoft.com/office/drawing/2014/main" val="20002"/>
                    </a:ext>
                  </a:extLst>
                </a:gridCol>
              </a:tblGrid>
              <a:tr h="209550">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r>
                        <a:rPr lang="en-US" dirty="0"/>
                        <a:t>Total Enrollment </a:t>
                      </a:r>
                      <a:endParaRPr dirty="0"/>
                    </a:p>
                  </a:txBody>
                  <a:tcPr marL="91425" marR="91425" marT="91425" marB="91425"/>
                </a:tc>
                <a:tc>
                  <a:txBody>
                    <a:bodyPr/>
                    <a:lstStyle/>
                    <a:p>
                      <a:pPr marL="0" lvl="0" indent="0" algn="l" rtl="0">
                        <a:spcBef>
                          <a:spcPts val="0"/>
                        </a:spcBef>
                        <a:spcAft>
                          <a:spcPts val="0"/>
                        </a:spcAft>
                        <a:buNone/>
                      </a:pPr>
                      <a:r>
                        <a:rPr lang="en-US" dirty="0"/>
                        <a:t>Verification </a:t>
                      </a:r>
                      <a:endParaRPr dirty="0"/>
                    </a:p>
                  </a:txBody>
                  <a:tcPr marL="91425" marR="91425" marT="91425" marB="91425"/>
                </a:tc>
                <a:extLst>
                  <a:ext uri="{0D108BD9-81ED-4DB2-BD59-A6C34878D82A}">
                    <a16:rowId xmlns:a16="http://schemas.microsoft.com/office/drawing/2014/main" val="10000"/>
                  </a:ext>
                </a:extLst>
              </a:tr>
              <a:tr h="209550">
                <a:tc>
                  <a:txBody>
                    <a:bodyPr/>
                    <a:lstStyle/>
                    <a:p>
                      <a:pPr marL="0" lvl="0" indent="0" algn="l" rtl="0">
                        <a:spcBef>
                          <a:spcPts val="0"/>
                        </a:spcBef>
                        <a:spcAft>
                          <a:spcPts val="0"/>
                        </a:spcAft>
                        <a:buNone/>
                      </a:pPr>
                      <a:r>
                        <a:rPr lang="en-US" dirty="0"/>
                        <a:t>Race/Ethnicity</a:t>
                      </a:r>
                      <a:endParaRPr dirty="0"/>
                    </a:p>
                  </a:txBody>
                  <a:tcPr marL="91425" marR="91425" marT="91425" marB="91425"/>
                </a:tc>
                <a:tc>
                  <a:txBody>
                    <a:bodyPr/>
                    <a:lstStyle/>
                    <a:p>
                      <a:pPr marL="0" lvl="0" indent="0" algn="l" rtl="0">
                        <a:spcBef>
                          <a:spcPts val="0"/>
                        </a:spcBef>
                        <a:spcAft>
                          <a:spcPts val="0"/>
                        </a:spcAft>
                        <a:buNone/>
                      </a:pPr>
                      <a:r>
                        <a:rPr lang="en-US" dirty="0"/>
                        <a:t>%</a:t>
                      </a:r>
                      <a:endParaRPr dirty="0"/>
                    </a:p>
                  </a:txBody>
                  <a:tcPr marL="91425" marR="91425" marT="91425" marB="91425"/>
                </a:tc>
                <a:tc>
                  <a:txBody>
                    <a:bodyPr/>
                    <a:lstStyle/>
                    <a:p>
                      <a:pPr marL="0" lvl="0" indent="0" algn="l" rtl="0">
                        <a:spcBef>
                          <a:spcPts val="0"/>
                        </a:spcBef>
                        <a:spcAft>
                          <a:spcPts val="0"/>
                        </a:spcAft>
                        <a:buNone/>
                      </a:pPr>
                      <a:r>
                        <a:rPr lang="en-US" dirty="0"/>
                        <a:t>%</a:t>
                      </a:r>
                      <a:endParaRPr dirty="0"/>
                    </a:p>
                  </a:txBody>
                  <a:tcPr marL="91425" marR="91425" marT="91425" marB="91425"/>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US" dirty="0"/>
                        <a:t>African-American</a:t>
                      </a:r>
                      <a:endParaRPr dirty="0"/>
                    </a:p>
                  </a:txBody>
                  <a:tcPr marL="91425" marR="91425" marT="91425" marB="91425"/>
                </a:tc>
                <a:tc>
                  <a:txBody>
                    <a:bodyPr/>
                    <a:lstStyle/>
                    <a:p>
                      <a:pPr marL="0" lvl="0" indent="0" algn="l" rtl="0">
                        <a:spcBef>
                          <a:spcPts val="0"/>
                        </a:spcBef>
                        <a:spcAft>
                          <a:spcPts val="0"/>
                        </a:spcAft>
                        <a:buNone/>
                      </a:pPr>
                      <a:r>
                        <a:rPr lang="en-US" dirty="0"/>
                        <a:t>1.94</a:t>
                      </a:r>
                      <a:endParaRPr dirty="0"/>
                    </a:p>
                  </a:txBody>
                  <a:tcPr marL="91425" marR="91425" marT="91425" marB="91425"/>
                </a:tc>
                <a:tc>
                  <a:txBody>
                    <a:bodyPr/>
                    <a:lstStyle/>
                    <a:p>
                      <a:pPr marL="0" lvl="0" indent="0" algn="l" rtl="0">
                        <a:spcBef>
                          <a:spcPts val="0"/>
                        </a:spcBef>
                        <a:spcAft>
                          <a:spcPts val="0"/>
                        </a:spcAft>
                        <a:buNone/>
                      </a:pPr>
                      <a:r>
                        <a:rPr lang="en-US" dirty="0"/>
                        <a:t>0.88</a:t>
                      </a:r>
                      <a:endParaRPr dirty="0"/>
                    </a:p>
                  </a:txBody>
                  <a:tcPr marL="91425" marR="91425" marT="91425" marB="91425"/>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US" dirty="0"/>
                        <a:t>American Indian</a:t>
                      </a:r>
                      <a:endParaRPr dirty="0"/>
                    </a:p>
                  </a:txBody>
                  <a:tcPr marL="91425" marR="91425" marT="91425" marB="91425"/>
                </a:tc>
                <a:tc>
                  <a:txBody>
                    <a:bodyPr/>
                    <a:lstStyle/>
                    <a:p>
                      <a:pPr marL="0" lvl="0" indent="0" algn="l" rtl="0">
                        <a:spcBef>
                          <a:spcPts val="0"/>
                        </a:spcBef>
                        <a:spcAft>
                          <a:spcPts val="0"/>
                        </a:spcAft>
                        <a:buNone/>
                      </a:pPr>
                      <a:r>
                        <a:rPr lang="en-US" dirty="0"/>
                        <a:t>0.21</a:t>
                      </a:r>
                      <a:endParaRPr dirty="0"/>
                    </a:p>
                  </a:txBody>
                  <a:tcPr marL="91425" marR="91425" marT="91425" marB="91425"/>
                </a:tc>
                <a:tc>
                  <a:txBody>
                    <a:bodyPr/>
                    <a:lstStyle/>
                    <a:p>
                      <a:pPr marL="0" lvl="0" indent="0" algn="l" rtl="0">
                        <a:spcBef>
                          <a:spcPts val="0"/>
                        </a:spcBef>
                        <a:spcAft>
                          <a:spcPts val="0"/>
                        </a:spcAft>
                        <a:buNone/>
                      </a:pPr>
                      <a:r>
                        <a:rPr lang="en-US" dirty="0"/>
                        <a:t>0.2</a:t>
                      </a:r>
                      <a:endParaRPr dirty="0"/>
                    </a:p>
                  </a:txBody>
                  <a:tcPr marL="91425" marR="91425" marT="91425" marB="91425"/>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US" dirty="0"/>
                        <a:t>Asian or Pacific Islander</a:t>
                      </a:r>
                      <a:endParaRPr dirty="0"/>
                    </a:p>
                  </a:txBody>
                  <a:tcPr marL="91425" marR="91425" marT="91425" marB="91425"/>
                </a:tc>
                <a:tc>
                  <a:txBody>
                    <a:bodyPr/>
                    <a:lstStyle/>
                    <a:p>
                      <a:pPr marL="0" lvl="0" indent="0" algn="l" rtl="0">
                        <a:spcBef>
                          <a:spcPts val="0"/>
                        </a:spcBef>
                        <a:spcAft>
                          <a:spcPts val="0"/>
                        </a:spcAft>
                        <a:buNone/>
                      </a:pPr>
                      <a:r>
                        <a:rPr lang="en-US" dirty="0"/>
                        <a:t>6.52</a:t>
                      </a:r>
                      <a:endParaRPr dirty="0"/>
                    </a:p>
                  </a:txBody>
                  <a:tcPr marL="91425" marR="91425" marT="91425" marB="91425"/>
                </a:tc>
                <a:tc>
                  <a:txBody>
                    <a:bodyPr/>
                    <a:lstStyle/>
                    <a:p>
                      <a:pPr marL="0" lvl="0" indent="0" algn="l" rtl="0">
                        <a:spcBef>
                          <a:spcPts val="0"/>
                        </a:spcBef>
                        <a:spcAft>
                          <a:spcPts val="0"/>
                        </a:spcAft>
                        <a:buNone/>
                      </a:pPr>
                      <a:r>
                        <a:rPr lang="en-US" dirty="0"/>
                        <a:t>4.9</a:t>
                      </a:r>
                      <a:endParaRPr dirty="0"/>
                    </a:p>
                  </a:txBody>
                  <a:tcPr marL="91425" marR="91425" marT="91425" marB="91425"/>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US" dirty="0"/>
                        <a:t>Hispanic</a:t>
                      </a:r>
                      <a:endParaRPr dirty="0"/>
                    </a:p>
                  </a:txBody>
                  <a:tcPr marL="91425" marR="91425" marT="91425" marB="91425"/>
                </a:tc>
                <a:tc>
                  <a:txBody>
                    <a:bodyPr/>
                    <a:lstStyle/>
                    <a:p>
                      <a:pPr marL="0" lvl="0" indent="0" algn="l" rtl="0">
                        <a:spcBef>
                          <a:spcPts val="0"/>
                        </a:spcBef>
                        <a:spcAft>
                          <a:spcPts val="0"/>
                        </a:spcAft>
                        <a:buNone/>
                      </a:pPr>
                      <a:r>
                        <a:rPr lang="en-US" b="1" dirty="0"/>
                        <a:t>77.35</a:t>
                      </a:r>
                      <a:endParaRPr b="1" dirty="0"/>
                    </a:p>
                  </a:txBody>
                  <a:tcPr marL="91425" marR="91425" marT="91425" marB="91425"/>
                </a:tc>
                <a:tc>
                  <a:txBody>
                    <a:bodyPr/>
                    <a:lstStyle/>
                    <a:p>
                      <a:pPr marL="0" lvl="0" indent="0" algn="l" rtl="0">
                        <a:spcBef>
                          <a:spcPts val="0"/>
                        </a:spcBef>
                        <a:spcAft>
                          <a:spcPts val="0"/>
                        </a:spcAft>
                        <a:buNone/>
                      </a:pPr>
                      <a:r>
                        <a:rPr lang="en-US" b="1" dirty="0"/>
                        <a:t>87.6</a:t>
                      </a:r>
                      <a:endParaRPr b="1" dirty="0"/>
                    </a:p>
                  </a:txBody>
                  <a:tcPr marL="91425" marR="91425" marT="91425" marB="91425"/>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US" dirty="0"/>
                        <a:t>Multi Ethnicity</a:t>
                      </a:r>
                      <a:endParaRPr dirty="0"/>
                    </a:p>
                  </a:txBody>
                  <a:tcPr marL="91425" marR="91425" marT="91425" marB="91425"/>
                </a:tc>
                <a:tc>
                  <a:txBody>
                    <a:bodyPr/>
                    <a:lstStyle/>
                    <a:p>
                      <a:pPr marL="0" lvl="0" indent="0" algn="l" rtl="0">
                        <a:spcBef>
                          <a:spcPts val="0"/>
                        </a:spcBef>
                        <a:spcAft>
                          <a:spcPts val="0"/>
                        </a:spcAft>
                        <a:buNone/>
                      </a:pPr>
                      <a:r>
                        <a:rPr lang="en-US" dirty="0"/>
                        <a:t>0.86</a:t>
                      </a:r>
                      <a:endParaRPr dirty="0"/>
                    </a:p>
                  </a:txBody>
                  <a:tcPr marL="91425" marR="91425" marT="91425" marB="91425"/>
                </a:tc>
                <a:tc>
                  <a:txBody>
                    <a:bodyPr/>
                    <a:lstStyle/>
                    <a:p>
                      <a:pPr marL="0" lvl="0" indent="0" algn="l" rtl="0">
                        <a:spcBef>
                          <a:spcPts val="0"/>
                        </a:spcBef>
                        <a:spcAft>
                          <a:spcPts val="0"/>
                        </a:spcAft>
                        <a:buNone/>
                      </a:pPr>
                      <a:r>
                        <a:rPr lang="en-US" dirty="0"/>
                        <a:t>2.9</a:t>
                      </a:r>
                      <a:endParaRPr dirty="0"/>
                    </a:p>
                  </a:txBody>
                  <a:tcPr marL="91425" marR="91425" marT="91425" marB="91425"/>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US" dirty="0"/>
                        <a:t>White</a:t>
                      </a:r>
                      <a:endParaRPr dirty="0"/>
                    </a:p>
                  </a:txBody>
                  <a:tcPr marL="91425" marR="91425" marT="91425" marB="91425"/>
                </a:tc>
                <a:tc>
                  <a:txBody>
                    <a:bodyPr/>
                    <a:lstStyle/>
                    <a:p>
                      <a:pPr marL="0" lvl="0" indent="0" algn="l" rtl="0">
                        <a:spcBef>
                          <a:spcPts val="0"/>
                        </a:spcBef>
                        <a:spcAft>
                          <a:spcPts val="0"/>
                        </a:spcAft>
                        <a:buNone/>
                      </a:pPr>
                      <a:r>
                        <a:rPr lang="en-US" b="1" dirty="0"/>
                        <a:t>6.61</a:t>
                      </a:r>
                      <a:endParaRPr b="1" dirty="0"/>
                    </a:p>
                  </a:txBody>
                  <a:tcPr marL="91425" marR="91425" marT="91425" marB="91425"/>
                </a:tc>
                <a:tc>
                  <a:txBody>
                    <a:bodyPr/>
                    <a:lstStyle/>
                    <a:p>
                      <a:pPr marL="0" lvl="0" indent="0" algn="l" rtl="0">
                        <a:spcBef>
                          <a:spcPts val="0"/>
                        </a:spcBef>
                        <a:spcAft>
                          <a:spcPts val="0"/>
                        </a:spcAft>
                        <a:buNone/>
                      </a:pPr>
                      <a:r>
                        <a:rPr lang="en-US" b="1" dirty="0"/>
                        <a:t>1.6</a:t>
                      </a:r>
                      <a:endParaRPr b="1" dirty="0"/>
                    </a:p>
                  </a:txBody>
                  <a:tcPr marL="91425" marR="91425" marT="91425" marB="91425"/>
                </a:tc>
                <a:extLst>
                  <a:ext uri="{0D108BD9-81ED-4DB2-BD59-A6C34878D82A}">
                    <a16:rowId xmlns:a16="http://schemas.microsoft.com/office/drawing/2014/main" val="10007"/>
                  </a:ext>
                </a:extLst>
              </a:tr>
              <a:tr h="0">
                <a:tc>
                  <a:txBody>
                    <a:bodyPr/>
                    <a:lstStyle/>
                    <a:p>
                      <a:pPr marL="0" lvl="0" indent="0" algn="l" rtl="0">
                        <a:spcBef>
                          <a:spcPts val="0"/>
                        </a:spcBef>
                        <a:spcAft>
                          <a:spcPts val="0"/>
                        </a:spcAft>
                        <a:buNone/>
                      </a:pPr>
                      <a:r>
                        <a:rPr lang="en-US" dirty="0"/>
                        <a:t>Unknown</a:t>
                      </a:r>
                      <a:endParaRPr dirty="0"/>
                    </a:p>
                  </a:txBody>
                  <a:tcPr marL="91425" marR="91425" marT="91425" marB="91425"/>
                </a:tc>
                <a:tc>
                  <a:txBody>
                    <a:bodyPr/>
                    <a:lstStyle/>
                    <a:p>
                      <a:pPr marL="0" lvl="0" indent="0" algn="l" rtl="0">
                        <a:spcBef>
                          <a:spcPts val="0"/>
                        </a:spcBef>
                        <a:spcAft>
                          <a:spcPts val="0"/>
                        </a:spcAft>
                        <a:buNone/>
                      </a:pPr>
                      <a:r>
                        <a:rPr lang="en-US" dirty="0"/>
                        <a:t>6.51</a:t>
                      </a:r>
                      <a:endParaRPr dirty="0"/>
                    </a:p>
                  </a:txBody>
                  <a:tcPr marL="91425" marR="91425" marT="91425" marB="91425"/>
                </a:tc>
                <a:tc>
                  <a:txBody>
                    <a:bodyPr/>
                    <a:lstStyle/>
                    <a:p>
                      <a:pPr marL="0" lvl="0" indent="0" algn="l" rtl="0">
                        <a:spcBef>
                          <a:spcPts val="0"/>
                        </a:spcBef>
                        <a:spcAft>
                          <a:spcPts val="0"/>
                        </a:spcAft>
                        <a:buNone/>
                      </a:pPr>
                      <a:r>
                        <a:rPr lang="en-US" dirty="0"/>
                        <a:t>2</a:t>
                      </a:r>
                      <a:endParaRPr dirty="0"/>
                    </a:p>
                  </a:txBody>
                  <a:tcPr marL="91425" marR="91425" marT="91425" marB="91425"/>
                </a:tc>
                <a:extLst>
                  <a:ext uri="{0D108BD9-81ED-4DB2-BD59-A6C34878D82A}">
                    <a16:rowId xmlns:a16="http://schemas.microsoft.com/office/drawing/2014/main" val="10008"/>
                  </a:ext>
                </a:extLst>
              </a:tr>
            </a:tbl>
          </a:graphicData>
        </a:graphic>
      </p:graphicFrame>
      <p:sp>
        <p:nvSpPr>
          <p:cNvPr id="147" name="Google Shape;147;ge0a8e67806_0_19"/>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Verification Selection by Race/Ethnicity</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5" name="Google Shape;155;ge0a8e67806_0_26"/>
          <p:cNvSpPr txBox="1"/>
          <p:nvPr/>
        </p:nvSpPr>
        <p:spPr>
          <a:xfrm>
            <a:off x="1859275" y="1485425"/>
            <a:ext cx="8454300" cy="4365000"/>
          </a:xfrm>
          <a:prstGeom prst="rect">
            <a:avLst/>
          </a:prstGeom>
          <a:noFill/>
          <a:ln>
            <a:noFill/>
          </a:ln>
        </p:spPr>
        <p:txBody>
          <a:bodyPr spcFirstLastPara="1" wrap="square" lIns="91425" tIns="91425" rIns="91425" bIns="91425" anchor="t" anchorCtr="0">
            <a:noAutofit/>
          </a:bodyPr>
          <a:lstStyle/>
          <a:p>
            <a:pPr>
              <a:lnSpc>
                <a:spcPct val="90000"/>
              </a:lnSpc>
              <a:spcBef>
                <a:spcPts val="1200"/>
              </a:spcBef>
            </a:pPr>
            <a:r>
              <a:rPr lang="en-US" sz="2400" i="1" dirty="0">
                <a:solidFill>
                  <a:srgbClr val="3F3F3F"/>
                </a:solidFill>
              </a:rPr>
              <a:t>Notification about selection for income verification</a:t>
            </a:r>
            <a:endParaRPr sz="2400" i="1" dirty="0">
              <a:solidFill>
                <a:srgbClr val="3F3F3F"/>
              </a:solidFill>
            </a:endParaRPr>
          </a:p>
          <a:p>
            <a:pPr marL="914400" indent="-381000">
              <a:lnSpc>
                <a:spcPct val="90000"/>
              </a:lnSpc>
              <a:spcBef>
                <a:spcPts val="1200"/>
              </a:spcBef>
              <a:buClr>
                <a:srgbClr val="3F3F3F"/>
              </a:buClr>
              <a:buSzPts val="2400"/>
              <a:buChar char="●"/>
            </a:pPr>
            <a:r>
              <a:rPr lang="en-US" sz="2400" dirty="0">
                <a:solidFill>
                  <a:srgbClr val="3F3F3F"/>
                </a:solidFill>
              </a:rPr>
              <a:t>Initial confusion and lack of support</a:t>
            </a:r>
            <a:endParaRPr sz="2400" i="1" dirty="0">
              <a:solidFill>
                <a:srgbClr val="3F3F3F"/>
              </a:solidFill>
            </a:endParaRPr>
          </a:p>
          <a:p>
            <a:pPr>
              <a:lnSpc>
                <a:spcPct val="90000"/>
              </a:lnSpc>
              <a:spcBef>
                <a:spcPts val="1200"/>
              </a:spcBef>
            </a:pPr>
            <a:endParaRPr sz="2400" i="1" dirty="0">
              <a:solidFill>
                <a:srgbClr val="3F3F3F"/>
              </a:solidFill>
            </a:endParaRPr>
          </a:p>
          <a:p>
            <a:pPr>
              <a:lnSpc>
                <a:spcPct val="90000"/>
              </a:lnSpc>
              <a:spcBef>
                <a:spcPts val="1200"/>
              </a:spcBef>
            </a:pPr>
            <a:r>
              <a:rPr lang="en-US" sz="2400" i="1" dirty="0">
                <a:solidFill>
                  <a:srgbClr val="3F3F3F"/>
                </a:solidFill>
              </a:rPr>
              <a:t>Completing verification requirements</a:t>
            </a:r>
            <a:endParaRPr sz="2400" i="1" dirty="0">
              <a:solidFill>
                <a:srgbClr val="3F3F3F"/>
              </a:solidFill>
            </a:endParaRPr>
          </a:p>
          <a:p>
            <a:pPr marL="914400" indent="-381000">
              <a:lnSpc>
                <a:spcPct val="90000"/>
              </a:lnSpc>
              <a:spcBef>
                <a:spcPts val="1200"/>
              </a:spcBef>
              <a:buClr>
                <a:srgbClr val="3F3F3F"/>
              </a:buClr>
              <a:buSzPts val="2400"/>
              <a:buChar char="●"/>
            </a:pPr>
            <a:r>
              <a:rPr lang="en-US" sz="2400" dirty="0">
                <a:solidFill>
                  <a:srgbClr val="3F3F3F"/>
                </a:solidFill>
              </a:rPr>
              <a:t>Difficulty completing campus internal documents and locating requested support materials.</a:t>
            </a:r>
            <a:endParaRPr sz="2400" dirty="0">
              <a:solidFill>
                <a:srgbClr val="3F3F3F"/>
              </a:solidFill>
            </a:endParaRPr>
          </a:p>
          <a:p>
            <a:pPr>
              <a:lnSpc>
                <a:spcPct val="90000"/>
              </a:lnSpc>
              <a:spcBef>
                <a:spcPts val="1200"/>
              </a:spcBef>
            </a:pPr>
            <a:endParaRPr sz="2400" i="1" dirty="0">
              <a:solidFill>
                <a:srgbClr val="3F3F3F"/>
              </a:solidFill>
            </a:endParaRPr>
          </a:p>
          <a:p>
            <a:pPr>
              <a:lnSpc>
                <a:spcPct val="90000"/>
              </a:lnSpc>
              <a:spcBef>
                <a:spcPts val="1200"/>
              </a:spcBef>
            </a:pPr>
            <a:r>
              <a:rPr lang="en-US" sz="2400" i="1" dirty="0">
                <a:solidFill>
                  <a:srgbClr val="3F3F3F"/>
                </a:solidFill>
              </a:rPr>
              <a:t>Waiting for financial aid office review of verification forms</a:t>
            </a:r>
            <a:endParaRPr sz="2400" i="1" dirty="0">
              <a:solidFill>
                <a:srgbClr val="3F3F3F"/>
              </a:solidFill>
            </a:endParaRPr>
          </a:p>
          <a:p>
            <a:pPr marL="914400" indent="-381000">
              <a:lnSpc>
                <a:spcPct val="90000"/>
              </a:lnSpc>
              <a:spcBef>
                <a:spcPts val="1200"/>
              </a:spcBef>
              <a:buClr>
                <a:srgbClr val="3F3F3F"/>
              </a:buClr>
              <a:buSzPts val="2400"/>
              <a:buChar char="●"/>
            </a:pPr>
            <a:r>
              <a:rPr lang="en-US" sz="2400" dirty="0">
                <a:solidFill>
                  <a:srgbClr val="3F3F3F"/>
                </a:solidFill>
              </a:rPr>
              <a:t>Lengthy review time delays receipt of aid</a:t>
            </a:r>
            <a:endParaRPr sz="2400" dirty="0">
              <a:solidFill>
                <a:srgbClr val="3F3F3F"/>
              </a:solidFill>
            </a:endParaRPr>
          </a:p>
        </p:txBody>
      </p:sp>
      <p:sp>
        <p:nvSpPr>
          <p:cNvPr id="154" name="Google Shape;154;ge0a8e67806_0_26"/>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The Student Experience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e0a8e67806_0_33"/>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Future Research &amp; Practitioner Focus</a:t>
            </a:r>
            <a:endParaRPr dirty="0"/>
          </a:p>
        </p:txBody>
      </p:sp>
      <p:sp>
        <p:nvSpPr>
          <p:cNvPr id="162" name="Google Shape;162;ge0a8e67806_0_33"/>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0" indent="0">
              <a:spcBef>
                <a:spcPts val="1200"/>
              </a:spcBef>
              <a:buNone/>
            </a:pPr>
            <a:r>
              <a:rPr lang="en-US" sz="2400" dirty="0">
                <a:solidFill>
                  <a:srgbClr val="3F3F3F"/>
                </a:solidFill>
              </a:rPr>
              <a:t>Financial aid professional associations should focus on policy changes at state and federal levels regarding reforming verification process and requirements. </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None/>
            </a:pPr>
            <a:r>
              <a:rPr lang="en-US" sz="2400" dirty="0">
                <a:solidFill>
                  <a:srgbClr val="3F3F3F"/>
                </a:solidFill>
              </a:rPr>
              <a:t>Continue to revise and strengthen industry standards about how to engage with students in the financial aid process.</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None/>
            </a:pPr>
            <a:r>
              <a:rPr lang="en-US" sz="2400" dirty="0">
                <a:solidFill>
                  <a:srgbClr val="3F3F3F"/>
                </a:solidFill>
              </a:rPr>
              <a:t>Be intentional about studying students of color and other minoritized backgrounds to better understand how they experience the financial aid process.</a:t>
            </a:r>
            <a:endParaRPr sz="2400" dirty="0">
              <a:solidFill>
                <a:srgbClr val="3F3F3F"/>
              </a:solidFill>
            </a:endParaRPr>
          </a:p>
          <a:p>
            <a:pPr marL="0" indent="0">
              <a:spcBef>
                <a:spcPts val="1200"/>
              </a:spcBef>
              <a:spcAft>
                <a:spcPts val="200"/>
              </a:spcAft>
              <a:buNone/>
            </a:pPr>
            <a:endParaRPr sz="2400" dirty="0">
              <a:solidFill>
                <a:srgbClr val="3F3F3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6"/>
          <p:cNvSpPr txBox="1">
            <a:spLocks noGrp="1"/>
          </p:cNvSpPr>
          <p:nvPr>
            <p:ph type="title"/>
          </p:nvPr>
        </p:nvSpPr>
        <p:spPr>
          <a:prstGeom prst="rect">
            <a:avLst/>
          </a:prstGeom>
          <a:noFill/>
          <a:ln>
            <a:noFill/>
          </a:ln>
        </p:spPr>
        <p:txBody>
          <a:bodyPr spcFirstLastPara="1" vert="horz" wrap="square" lIns="91425" tIns="45700" rIns="91425" bIns="45700" rtlCol="0" anchor="t" anchorCtr="0">
            <a:normAutofit/>
          </a:bodyPr>
          <a:lstStyle/>
          <a:p>
            <a:r>
              <a:rPr lang="en-US" dirty="0">
                <a:latin typeface="+mj-lt"/>
              </a:rPr>
              <a:t>Confronting and Removing Bias in the Aid Office’s Practices</a:t>
            </a:r>
            <a:endParaRPr dirty="0">
              <a:latin typeface="+mj-lt"/>
            </a:endParaRPr>
          </a:p>
        </p:txBody>
      </p:sp>
      <p:sp>
        <p:nvSpPr>
          <p:cNvPr id="2" name="Text Placeholder 1">
            <a:extLst>
              <a:ext uri="{FF2B5EF4-FFF2-40B4-BE49-F238E27FC236}">
                <a16:creationId xmlns:a16="http://schemas.microsoft.com/office/drawing/2014/main" id="{981C2CFC-F68C-456B-AF44-CB71C71C901C}"/>
              </a:ext>
            </a:extLst>
          </p:cNvPr>
          <p:cNvSpPr>
            <a:spLocks noGrp="1"/>
          </p:cNvSpPr>
          <p:nvPr>
            <p:ph type="body" idx="1"/>
          </p:nvPr>
        </p:nvSpPr>
        <p:spPr/>
        <p:txBody>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ge00dc5db7b_1_6"/>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latin typeface="+mj-lt"/>
              </a:rPr>
              <a:t>Practitioner’s View: Helen Faith</a:t>
            </a:r>
            <a:endParaRPr dirty="0">
              <a:latin typeface="+mj-lt"/>
            </a:endParaRPr>
          </a:p>
        </p:txBody>
      </p:sp>
      <p:sp>
        <p:nvSpPr>
          <p:cNvPr id="187" name="Google Shape;187;ge00dc5db7b_1_6"/>
          <p:cNvSpPr txBox="1">
            <a:spLocks noGrp="1"/>
          </p:cNvSpPr>
          <p:nvPr>
            <p:ph idx="1"/>
          </p:nvPr>
        </p:nvSpPr>
        <p:spPr>
          <a:xfrm>
            <a:off x="838200" y="1606261"/>
            <a:ext cx="10515600" cy="4351338"/>
          </a:xfrm>
          <a:prstGeom prst="rect">
            <a:avLst/>
          </a:prstGeom>
        </p:spPr>
        <p:txBody>
          <a:bodyPr spcFirstLastPara="1" vert="horz" wrap="square" lIns="91425" tIns="45700" rIns="91425" bIns="45700" rtlCol="0" anchor="t" anchorCtr="0">
            <a:normAutofit/>
          </a:bodyPr>
          <a:lstStyle/>
          <a:p>
            <a:pPr>
              <a:lnSpc>
                <a:spcPct val="115000"/>
              </a:lnSpc>
            </a:pPr>
            <a:r>
              <a:rPr lang="en-US" dirty="0">
                <a:latin typeface="Franklin Gothic Book"/>
              </a:rPr>
              <a:t>Priority deadlines exacerbate established inequities</a:t>
            </a:r>
          </a:p>
          <a:p>
            <a:pPr>
              <a:spcBef>
                <a:spcPts val="0"/>
              </a:spcBef>
            </a:pPr>
            <a:r>
              <a:rPr lang="en-US" dirty="0">
                <a:latin typeface="Franklin Gothic Book"/>
              </a:rPr>
              <a:t>“Merit” metrics used in awarding aid correlate closely with privilege/wealth</a:t>
            </a:r>
            <a:endParaRPr dirty="0">
              <a:latin typeface="Franklin Gothic Book"/>
            </a:endParaRPr>
          </a:p>
          <a:p>
            <a:pPr>
              <a:spcBef>
                <a:spcPts val="0"/>
              </a:spcBef>
            </a:pPr>
            <a:r>
              <a:rPr lang="en-US" dirty="0">
                <a:latin typeface="Franklin Gothic Book"/>
              </a:rPr>
              <a:t>Complex communication/processes can confuse and discourage students</a:t>
            </a:r>
            <a:endParaRPr dirty="0">
              <a:latin typeface="Franklin Gothic Book"/>
            </a:endParaRPr>
          </a:p>
          <a:p>
            <a:pPr>
              <a:spcBef>
                <a:spcPts val="0"/>
              </a:spcBef>
            </a:pPr>
            <a:r>
              <a:rPr lang="en-US" dirty="0">
                <a:latin typeface="Franklin Gothic Book"/>
              </a:rPr>
              <a:t>Satisfactory Academic Progress requirements have disproportionate impacts on different groups of students</a:t>
            </a:r>
          </a:p>
          <a:p>
            <a:pPr marL="342900" indent="-342900"/>
            <a:r>
              <a:rPr lang="en-US" dirty="0">
                <a:latin typeface="Franklin Gothic Book"/>
                <a:ea typeface="+mn-lt"/>
                <a:cs typeface="+mn-lt"/>
              </a:rPr>
              <a:t>Social Capital and Experience with College Going a Benefit</a:t>
            </a:r>
          </a:p>
          <a:p>
            <a:pPr marL="742950" lvl="1" indent="-285750">
              <a:spcBef>
                <a:spcPts val="1000"/>
              </a:spcBef>
              <a:buFont typeface="Arial,Sans-Serif" panose="020B0604020202020204" pitchFamily="34" charset="0"/>
              <a:buChar char="–"/>
            </a:pPr>
            <a:r>
              <a:rPr lang="en-US" dirty="0">
                <a:latin typeface="Franklin Gothic Book"/>
                <a:ea typeface="+mn-lt"/>
                <a:cs typeface="+mn-lt"/>
              </a:rPr>
              <a:t>Willingness to push and ask about merit aid, alternatives, ability of parent to borrow, COA options</a:t>
            </a:r>
            <a:endParaRPr lang="en-US" dirty="0">
              <a:latin typeface="Franklin Gothic Boo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7">
                                            <p:txEl>
                                              <p:pRg st="0" end="0"/>
                                            </p:txEl>
                                          </p:spTgt>
                                        </p:tgtEl>
                                        <p:attrNameLst>
                                          <p:attrName>style.visibility</p:attrName>
                                        </p:attrNameLst>
                                      </p:cBhvr>
                                      <p:to>
                                        <p:strVal val="visible"/>
                                      </p:to>
                                    </p:set>
                                    <p:animEffect transition="in" filter="fade">
                                      <p:cBhvr>
                                        <p:cTn id="7" dur="500"/>
                                        <p:tgtEl>
                                          <p:spTgt spid="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7">
                                            <p:txEl>
                                              <p:pRg st="1" end="1"/>
                                            </p:txEl>
                                          </p:spTgt>
                                        </p:tgtEl>
                                        <p:attrNameLst>
                                          <p:attrName>style.visibility</p:attrName>
                                        </p:attrNameLst>
                                      </p:cBhvr>
                                      <p:to>
                                        <p:strVal val="visible"/>
                                      </p:to>
                                    </p:set>
                                    <p:animEffect transition="in" filter="fade">
                                      <p:cBhvr>
                                        <p:cTn id="12" dur="500"/>
                                        <p:tgtEl>
                                          <p:spTgt spid="1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7">
                                            <p:txEl>
                                              <p:pRg st="2" end="2"/>
                                            </p:txEl>
                                          </p:spTgt>
                                        </p:tgtEl>
                                        <p:attrNameLst>
                                          <p:attrName>style.visibility</p:attrName>
                                        </p:attrNameLst>
                                      </p:cBhvr>
                                      <p:to>
                                        <p:strVal val="visible"/>
                                      </p:to>
                                    </p:set>
                                    <p:animEffect transition="in" filter="fade">
                                      <p:cBhvr>
                                        <p:cTn id="17" dur="500"/>
                                        <p:tgtEl>
                                          <p:spTgt spid="1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7">
                                            <p:txEl>
                                              <p:pRg st="3" end="3"/>
                                            </p:txEl>
                                          </p:spTgt>
                                        </p:tgtEl>
                                        <p:attrNameLst>
                                          <p:attrName>style.visibility</p:attrName>
                                        </p:attrNameLst>
                                      </p:cBhvr>
                                      <p:to>
                                        <p:strVal val="visible"/>
                                      </p:to>
                                    </p:set>
                                    <p:animEffect transition="in" filter="fade">
                                      <p:cBhvr>
                                        <p:cTn id="22" dur="500"/>
                                        <p:tgtEl>
                                          <p:spTgt spid="1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7">
                                            <p:txEl>
                                              <p:pRg st="4" end="4"/>
                                            </p:txEl>
                                          </p:spTgt>
                                        </p:tgtEl>
                                        <p:attrNameLst>
                                          <p:attrName>style.visibility</p:attrName>
                                        </p:attrNameLst>
                                      </p:cBhvr>
                                      <p:to>
                                        <p:strVal val="visible"/>
                                      </p:to>
                                    </p:set>
                                    <p:animEffect transition="in" filter="fade">
                                      <p:cBhvr>
                                        <p:cTn id="27" dur="500"/>
                                        <p:tgtEl>
                                          <p:spTgt spid="187">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7">
                                            <p:txEl>
                                              <p:pRg st="5" end="5"/>
                                            </p:txEl>
                                          </p:spTgt>
                                        </p:tgtEl>
                                        <p:attrNameLst>
                                          <p:attrName>style.visibility</p:attrName>
                                        </p:attrNameLst>
                                      </p:cBhvr>
                                      <p:to>
                                        <p:strVal val="visible"/>
                                      </p:to>
                                    </p:set>
                                    <p:animEffect transition="in" filter="fade">
                                      <p:cBhvr>
                                        <p:cTn id="30" dur="500"/>
                                        <p:tgtEl>
                                          <p:spTgt spid="1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BCBB-F1FF-4F2B-9F9A-959E664573B8}"/>
              </a:ext>
            </a:extLst>
          </p:cNvPr>
          <p:cNvSpPr>
            <a:spLocks noGrp="1"/>
          </p:cNvSpPr>
          <p:nvPr>
            <p:ph type="title"/>
          </p:nvPr>
        </p:nvSpPr>
        <p:spPr/>
        <p:txBody>
          <a:bodyPr anchor="ctr"/>
          <a:lstStyle/>
          <a:p>
            <a:r>
              <a:rPr lang="en-US" dirty="0">
                <a:latin typeface="+mj-lt"/>
              </a:rPr>
              <a:t>Practitioner’s View: Keyimani Alford</a:t>
            </a:r>
          </a:p>
        </p:txBody>
      </p:sp>
      <p:sp>
        <p:nvSpPr>
          <p:cNvPr id="3" name="Text Placeholder 2">
            <a:extLst>
              <a:ext uri="{FF2B5EF4-FFF2-40B4-BE49-F238E27FC236}">
                <a16:creationId xmlns:a16="http://schemas.microsoft.com/office/drawing/2014/main" id="{3971A8AF-A000-4CA9-88F7-5786B5E6F941}"/>
              </a:ext>
            </a:extLst>
          </p:cNvPr>
          <p:cNvSpPr>
            <a:spLocks noGrp="1"/>
          </p:cNvSpPr>
          <p:nvPr>
            <p:ph idx="1"/>
          </p:nvPr>
        </p:nvSpPr>
        <p:spPr/>
        <p:txBody>
          <a:bodyPr vert="horz" lIns="91440" tIns="45720" rIns="91440" bIns="45720" rtlCol="0" anchor="t">
            <a:normAutofit fontScale="92500" lnSpcReduction="20000"/>
          </a:bodyPr>
          <a:lstStyle/>
          <a:p>
            <a:r>
              <a:rPr lang="en-US" dirty="0">
                <a:latin typeface="Franklin Gothic Book"/>
              </a:rPr>
              <a:t>Assuming that all college students are equal</a:t>
            </a:r>
          </a:p>
          <a:p>
            <a:pPr lvl="1"/>
            <a:r>
              <a:rPr lang="en-US" dirty="0">
                <a:latin typeface="Franklin Gothic Book"/>
              </a:rPr>
              <a:t>Intentionally </a:t>
            </a:r>
            <a:r>
              <a:rPr lang="en-US" i="1" u="sng" dirty="0">
                <a:latin typeface="Franklin Gothic Book"/>
              </a:rPr>
              <a:t>know</a:t>
            </a:r>
            <a:r>
              <a:rPr lang="en-US" dirty="0">
                <a:latin typeface="Franklin Gothic Book"/>
              </a:rPr>
              <a:t> and </a:t>
            </a:r>
            <a:r>
              <a:rPr lang="en-US" i="1" u="sng" dirty="0">
                <a:latin typeface="Franklin Gothic Book"/>
              </a:rPr>
              <a:t>target</a:t>
            </a:r>
            <a:r>
              <a:rPr lang="en-US" dirty="0">
                <a:latin typeface="Franklin Gothic Book"/>
              </a:rPr>
              <a:t> your most vulnerable students</a:t>
            </a:r>
          </a:p>
          <a:p>
            <a:r>
              <a:rPr lang="en-US" dirty="0">
                <a:latin typeface="Franklin Gothic Book"/>
              </a:rPr>
              <a:t>Knowledge that initial aid offers may be appealed</a:t>
            </a:r>
          </a:p>
          <a:p>
            <a:pPr lvl="1"/>
            <a:r>
              <a:rPr lang="en-US" dirty="0">
                <a:latin typeface="Franklin Gothic Book"/>
              </a:rPr>
              <a:t>How do families know what to ask?</a:t>
            </a:r>
          </a:p>
          <a:p>
            <a:r>
              <a:rPr lang="en-US" dirty="0">
                <a:latin typeface="Franklin Gothic Book"/>
              </a:rPr>
              <a:t>Professional judgment policy decisions can intentionally discriminate against certain populations</a:t>
            </a:r>
          </a:p>
          <a:p>
            <a:r>
              <a:rPr lang="en-US" dirty="0">
                <a:latin typeface="Franklin Gothic Book"/>
              </a:rPr>
              <a:t>Unrealistic perceptions of family structure </a:t>
            </a:r>
          </a:p>
          <a:p>
            <a:pPr lvl="1"/>
            <a:r>
              <a:rPr lang="en-US" dirty="0">
                <a:latin typeface="Franklin Gothic Book"/>
              </a:rPr>
              <a:t>Mother/Father</a:t>
            </a:r>
          </a:p>
          <a:p>
            <a:pPr lvl="1"/>
            <a:r>
              <a:rPr lang="en-US" dirty="0">
                <a:latin typeface="Franklin Gothic Book"/>
              </a:rPr>
              <a:t>Parent 1/Parent 2</a:t>
            </a:r>
          </a:p>
          <a:p>
            <a:pPr lvl="1"/>
            <a:r>
              <a:rPr lang="en-US" dirty="0">
                <a:latin typeface="Franklin Gothic Book"/>
              </a:rPr>
              <a:t>Grandparent/Sister/Aunt/Uncle/Brother/Sister</a:t>
            </a:r>
          </a:p>
          <a:p>
            <a:pPr marL="482600" indent="-457200"/>
            <a:r>
              <a:rPr lang="en-US" dirty="0">
                <a:latin typeface="Franklin Gothic Book"/>
                <a:ea typeface="+mn-lt"/>
                <a:cs typeface="+mn-lt"/>
              </a:rPr>
              <a:t>Insight of aid distribution processes, loan counseling steps, repayment navigation</a:t>
            </a:r>
            <a:endParaRPr lang="en-US" dirty="0">
              <a:latin typeface="Franklin Gothic Book"/>
            </a:endParaRPr>
          </a:p>
        </p:txBody>
      </p:sp>
    </p:spTree>
    <p:extLst>
      <p:ext uri="{BB962C8B-B14F-4D97-AF65-F5344CB8AC3E}">
        <p14:creationId xmlns:p14="http://schemas.microsoft.com/office/powerpoint/2010/main" val="118870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BCBB-F1FF-4F2B-9F9A-959E664573B8}"/>
              </a:ext>
            </a:extLst>
          </p:cNvPr>
          <p:cNvSpPr>
            <a:spLocks noGrp="1"/>
          </p:cNvSpPr>
          <p:nvPr>
            <p:ph type="title"/>
          </p:nvPr>
        </p:nvSpPr>
        <p:spPr/>
        <p:txBody>
          <a:bodyPr anchor="ctr"/>
          <a:lstStyle/>
          <a:p>
            <a:r>
              <a:rPr lang="en-US" dirty="0">
                <a:latin typeface="+mj-lt"/>
              </a:rPr>
              <a:t>Practitioner’s View: Marvin Smith</a:t>
            </a:r>
          </a:p>
        </p:txBody>
      </p:sp>
      <p:sp>
        <p:nvSpPr>
          <p:cNvPr id="3" name="Text Placeholder 2">
            <a:extLst>
              <a:ext uri="{FF2B5EF4-FFF2-40B4-BE49-F238E27FC236}">
                <a16:creationId xmlns:a16="http://schemas.microsoft.com/office/drawing/2014/main" id="{3971A8AF-A000-4CA9-88F7-5786B5E6F941}"/>
              </a:ext>
            </a:extLst>
          </p:cNvPr>
          <p:cNvSpPr>
            <a:spLocks noGrp="1"/>
          </p:cNvSpPr>
          <p:nvPr>
            <p:ph idx="1"/>
          </p:nvPr>
        </p:nvSpPr>
        <p:spPr>
          <a:xfrm>
            <a:off x="802481" y="1599406"/>
            <a:ext cx="10515600" cy="4351338"/>
          </a:xfrm>
        </p:spPr>
        <p:txBody>
          <a:bodyPr vert="horz" lIns="91440" tIns="45720" rIns="91440" bIns="45720" rtlCol="0" anchor="t">
            <a:normAutofit lnSpcReduction="10000"/>
          </a:bodyPr>
          <a:lstStyle/>
          <a:p>
            <a:r>
              <a:rPr lang="en-US" dirty="0">
                <a:latin typeface="Franklin Gothic Book"/>
              </a:rPr>
              <a:t>Creating a culture of care and grace with staff</a:t>
            </a:r>
          </a:p>
          <a:p>
            <a:r>
              <a:rPr lang="en-US" dirty="0">
                <a:latin typeface="Franklin Gothic Book"/>
              </a:rPr>
              <a:t>How are staff hired and trained</a:t>
            </a:r>
          </a:p>
          <a:p>
            <a:r>
              <a:rPr lang="en-US" dirty="0">
                <a:latin typeface="Franklin Gothic Book"/>
              </a:rPr>
              <a:t>How are staff members perceived by students and campus partners</a:t>
            </a:r>
          </a:p>
          <a:p>
            <a:r>
              <a:rPr lang="en-US" dirty="0">
                <a:latin typeface="Franklin Gothic Book"/>
              </a:rPr>
              <a:t>How are staff recognized and rewarded for empathic counseling efforts</a:t>
            </a:r>
          </a:p>
          <a:p>
            <a:r>
              <a:rPr lang="en-US" dirty="0">
                <a:latin typeface="Franklin Gothic Book"/>
              </a:rPr>
              <a:t>How are staff implementing policies and procedures that benefit most at-risk students on campus</a:t>
            </a:r>
          </a:p>
          <a:p>
            <a:r>
              <a:rPr lang="en-US" dirty="0">
                <a:latin typeface="Franklin Gothic Book"/>
              </a:rPr>
              <a:t>How do we mitigate staff exhaustion</a:t>
            </a:r>
          </a:p>
          <a:p>
            <a:r>
              <a:rPr lang="en-US" dirty="0">
                <a:latin typeface="Franklin Gothic Book"/>
              </a:rPr>
              <a:t>How do we effectively advocate for change</a:t>
            </a:r>
          </a:p>
          <a:p>
            <a:endParaRPr lang="en-US" dirty="0">
              <a:latin typeface="+mj-lt"/>
            </a:endParaRPr>
          </a:p>
        </p:txBody>
      </p:sp>
    </p:spTree>
    <p:extLst>
      <p:ext uri="{BB962C8B-B14F-4D97-AF65-F5344CB8AC3E}">
        <p14:creationId xmlns:p14="http://schemas.microsoft.com/office/powerpoint/2010/main" val="3265975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BCBB-F1FF-4F2B-9F9A-959E664573B8}"/>
              </a:ext>
            </a:extLst>
          </p:cNvPr>
          <p:cNvSpPr>
            <a:spLocks noGrp="1"/>
          </p:cNvSpPr>
          <p:nvPr>
            <p:ph type="title"/>
          </p:nvPr>
        </p:nvSpPr>
        <p:spPr/>
        <p:txBody>
          <a:bodyPr/>
          <a:lstStyle/>
          <a:p>
            <a:r>
              <a:rPr lang="en-US" dirty="0">
                <a:latin typeface="+mj-lt"/>
              </a:rPr>
              <a:t>Practitioner’s View: Sue Swisher</a:t>
            </a:r>
          </a:p>
        </p:txBody>
      </p:sp>
      <p:sp>
        <p:nvSpPr>
          <p:cNvPr id="3" name="Text Placeholder 2">
            <a:extLst>
              <a:ext uri="{FF2B5EF4-FFF2-40B4-BE49-F238E27FC236}">
                <a16:creationId xmlns:a16="http://schemas.microsoft.com/office/drawing/2014/main" id="{3971A8AF-A000-4CA9-88F7-5786B5E6F941}"/>
              </a:ext>
            </a:extLst>
          </p:cNvPr>
          <p:cNvSpPr>
            <a:spLocks noGrp="1"/>
          </p:cNvSpPr>
          <p:nvPr>
            <p:ph idx="1"/>
          </p:nvPr>
        </p:nvSpPr>
        <p:spPr>
          <a:xfrm>
            <a:off x="774701" y="1499054"/>
            <a:ext cx="10579099" cy="4677909"/>
          </a:xfrm>
        </p:spPr>
        <p:txBody>
          <a:bodyPr vert="horz" lIns="91440" tIns="45720" rIns="91440" bIns="45720" rtlCol="0" anchor="t">
            <a:normAutofit fontScale="85000" lnSpcReduction="10000"/>
          </a:bodyPr>
          <a:lstStyle/>
          <a:p>
            <a:pPr marL="342900" indent="-335915">
              <a:spcBef>
                <a:spcPts val="0"/>
              </a:spcBef>
            </a:pPr>
            <a:r>
              <a:rPr lang="en-US" dirty="0">
                <a:latin typeface="Franklin Gothic Book"/>
                <a:ea typeface="+mn-lt"/>
                <a:cs typeface="+mn-lt"/>
              </a:rPr>
              <a:t>Inherent in the aid application </a:t>
            </a:r>
          </a:p>
          <a:p>
            <a:pPr marL="742950" lvl="1" indent="-279400">
              <a:buFont typeface="Arial,Sans-Serif" panose="020B0604020202020204" pitchFamily="34" charset="0"/>
              <a:buChar char="–"/>
            </a:pPr>
            <a:r>
              <a:rPr lang="en-US" dirty="0">
                <a:latin typeface="Franklin Gothic Book"/>
                <a:ea typeface="+mn-lt"/>
                <a:cs typeface="+mn-lt"/>
              </a:rPr>
              <a:t>Assumption of two-parent nuclear household ignores many student family realities</a:t>
            </a:r>
          </a:p>
          <a:p>
            <a:pPr marL="742950" lvl="1" indent="-279400">
              <a:buFont typeface="Arial,Sans-Serif" panose="020B0604020202020204" pitchFamily="34" charset="0"/>
              <a:buChar char="–"/>
            </a:pPr>
            <a:r>
              <a:rPr lang="en-US" dirty="0">
                <a:latin typeface="Franklin Gothic Book"/>
                <a:ea typeface="+mn-lt"/>
                <a:cs typeface="+mn-lt"/>
              </a:rPr>
              <a:t>Ignores generational wealth indicators such as home ownership, business ownership, etc.</a:t>
            </a:r>
          </a:p>
          <a:p>
            <a:pPr marL="742950" lvl="1" indent="-279400">
              <a:buFont typeface="Arial,Sans-Serif" panose="020B0604020202020204" pitchFamily="34" charset="0"/>
              <a:buChar char="–"/>
            </a:pPr>
            <a:r>
              <a:rPr lang="en-US" dirty="0">
                <a:latin typeface="Franklin Gothic Book"/>
                <a:ea typeface="+mn-lt"/>
                <a:cs typeface="+mn-lt"/>
              </a:rPr>
              <a:t>Verification focus on Pell students has unintended disparate impacts on communities of color, often repeated year after year, and may deter or delay enrollment</a:t>
            </a:r>
          </a:p>
          <a:p>
            <a:pPr marL="742950" lvl="1" indent="-279400">
              <a:buFont typeface="Arial,Sans-Serif" panose="020B0604020202020204" pitchFamily="34" charset="0"/>
              <a:buChar char="–"/>
            </a:pPr>
            <a:r>
              <a:rPr lang="en-US" dirty="0">
                <a:latin typeface="Franklin Gothic Book"/>
                <a:ea typeface="+mn-lt"/>
                <a:cs typeface="+mn-lt"/>
              </a:rPr>
              <a:t>Identity and other issues influence ability to use DRT</a:t>
            </a:r>
          </a:p>
          <a:p>
            <a:r>
              <a:rPr lang="en-US" dirty="0">
                <a:latin typeface="Franklin Gothic Book"/>
              </a:rPr>
              <a:t>Federal regulations may appear to students to be biased</a:t>
            </a:r>
          </a:p>
          <a:p>
            <a:pPr lvl="1"/>
            <a:r>
              <a:rPr lang="en-US" dirty="0">
                <a:latin typeface="Franklin Gothic Book"/>
              </a:rPr>
              <a:t>Verification to low-income students</a:t>
            </a:r>
          </a:p>
          <a:p>
            <a:pPr lvl="1"/>
            <a:r>
              <a:rPr lang="en-US" dirty="0">
                <a:latin typeface="Franklin Gothic Book"/>
              </a:rPr>
              <a:t>Professional Judgement</a:t>
            </a:r>
          </a:p>
          <a:p>
            <a:pPr>
              <a:buSzPts val="3200"/>
            </a:pPr>
            <a:r>
              <a:rPr lang="en-US" dirty="0">
                <a:latin typeface="Franklin Gothic Book"/>
              </a:rPr>
              <a:t>Communication</a:t>
            </a:r>
          </a:p>
          <a:p>
            <a:pPr lvl="1"/>
            <a:r>
              <a:rPr lang="en-US" dirty="0">
                <a:latin typeface="Franklin Gothic Book"/>
              </a:rPr>
              <a:t>Ensure inclusive and accessible website</a:t>
            </a:r>
          </a:p>
          <a:p>
            <a:pPr lvl="1"/>
            <a:r>
              <a:rPr lang="en-US" dirty="0">
                <a:latin typeface="Franklin Gothic Book"/>
              </a:rPr>
              <a:t>Align with school's value and mission statement</a:t>
            </a:r>
          </a:p>
          <a:p>
            <a:pPr lvl="1"/>
            <a:r>
              <a:rPr lang="en-US" dirty="0">
                <a:latin typeface="Franklin Gothic Book"/>
              </a:rPr>
              <a:t>Student-focused with consistency in message</a:t>
            </a:r>
          </a:p>
          <a:p>
            <a:r>
              <a:rPr lang="en-US" dirty="0">
                <a:latin typeface="Franklin Gothic Book"/>
              </a:rPr>
              <a:t>Fair and equitable awarding strategies</a:t>
            </a:r>
          </a:p>
          <a:p>
            <a:pPr lvl="1">
              <a:buSzPts val="3200"/>
              <a:buChar char="•"/>
            </a:pPr>
            <a:endParaRPr lang="en-US" dirty="0">
              <a:latin typeface="+mj-lt"/>
            </a:endParaRPr>
          </a:p>
        </p:txBody>
      </p:sp>
    </p:spTree>
    <p:extLst>
      <p:ext uri="{BB962C8B-B14F-4D97-AF65-F5344CB8AC3E}">
        <p14:creationId xmlns:p14="http://schemas.microsoft.com/office/powerpoint/2010/main" val="450031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e00dc5db7b_1_12"/>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latin typeface="+mj-lt"/>
              </a:rPr>
              <a:t>Discussion: Finding and Addressing Bias in Our Offices</a:t>
            </a:r>
            <a:endParaRPr dirty="0">
              <a:latin typeface="+mj-lt"/>
            </a:endParaRPr>
          </a:p>
        </p:txBody>
      </p:sp>
      <p:sp>
        <p:nvSpPr>
          <p:cNvPr id="194" name="Google Shape;194;ge00dc5db7b_1_12"/>
          <p:cNvSpPr txBox="1">
            <a:spLocks noGrp="1"/>
          </p:cNvSpPr>
          <p:nvPr>
            <p:ph idx="1"/>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latin typeface="Franklin Gothic Book"/>
              </a:rPr>
              <a:t>Verification</a:t>
            </a:r>
          </a:p>
          <a:p>
            <a:pPr>
              <a:spcBef>
                <a:spcPts val="0"/>
              </a:spcBef>
            </a:pPr>
            <a:endParaRPr lang="en-US" dirty="0">
              <a:latin typeface="Franklin Gothic Book"/>
            </a:endParaRPr>
          </a:p>
          <a:p>
            <a:pPr>
              <a:spcBef>
                <a:spcPts val="0"/>
              </a:spcBef>
            </a:pPr>
            <a:r>
              <a:rPr lang="en-US" dirty="0"/>
              <a:t>Nuclear family assumptions, etc.</a:t>
            </a:r>
            <a:endParaRPr lang="en-US" dirty="0">
              <a:latin typeface="Franklin Gothic Book"/>
            </a:endParaRPr>
          </a:p>
          <a:p>
            <a:pPr>
              <a:spcBef>
                <a:spcPts val="0"/>
              </a:spcBef>
            </a:pPr>
            <a:endParaRPr lang="en-US" dirty="0">
              <a:latin typeface="Franklin Gothic Book"/>
            </a:endParaRPr>
          </a:p>
          <a:p>
            <a:pPr>
              <a:spcBef>
                <a:spcPts val="0"/>
              </a:spcBef>
            </a:pPr>
            <a:r>
              <a:rPr lang="en-US" dirty="0">
                <a:latin typeface="Franklin Gothic Book"/>
              </a:rPr>
              <a:t>Professional Judgment</a:t>
            </a:r>
            <a:endParaRPr dirty="0">
              <a:latin typeface="Franklin Gothic Book"/>
            </a:endParaRPr>
          </a:p>
          <a:p>
            <a:pPr>
              <a:spcBef>
                <a:spcPts val="0"/>
              </a:spcBef>
            </a:pPr>
            <a:endParaRPr lang="en-US" dirty="0">
              <a:latin typeface="Franklin Gothic Book"/>
            </a:endParaRPr>
          </a:p>
          <a:p>
            <a:pPr>
              <a:spcBef>
                <a:spcPts val="0"/>
              </a:spcBef>
            </a:pPr>
            <a:r>
              <a:rPr lang="en-US" dirty="0">
                <a:latin typeface="Franklin Gothic Book"/>
              </a:rPr>
              <a:t>SAP, other completion barriers</a:t>
            </a:r>
            <a:endParaRPr dirty="0">
              <a:latin typeface="Franklin Gothic Book"/>
            </a:endParaRPr>
          </a:p>
          <a:p>
            <a:pPr>
              <a:spcBef>
                <a:spcPts val="0"/>
              </a:spcBef>
            </a:pPr>
            <a:endParaRPr lang="en-US" dirty="0">
              <a:latin typeface="Franklin Gothic Book"/>
            </a:endParaRPr>
          </a:p>
          <a:p>
            <a:pPr>
              <a:spcBef>
                <a:spcPts val="0"/>
              </a:spcBef>
            </a:pPr>
            <a:r>
              <a:rPr lang="en-US" dirty="0">
                <a:latin typeface="Franklin Gothic Book"/>
              </a:rPr>
              <a:t>Communication</a:t>
            </a:r>
          </a:p>
          <a:p>
            <a:pPr marL="0" indent="0">
              <a:spcBef>
                <a:spcPts val="0"/>
              </a:spcBef>
              <a:buNone/>
            </a:pPr>
            <a:endParaRPr lang="en-US" dirty="0">
              <a:latin typeface="Franklin Gothic Book"/>
            </a:endParaRPr>
          </a:p>
          <a:p>
            <a:pPr>
              <a:spcBef>
                <a:spcPts val="0"/>
              </a:spcBef>
            </a:pPr>
            <a:r>
              <a:rPr lang="en-US" dirty="0">
                <a:latin typeface="Franklin Gothic Book"/>
              </a:rPr>
              <a:t>Scholarship application &amp; selection practices</a:t>
            </a:r>
            <a:endParaRPr dirty="0">
              <a:latin typeface="Franklin Gothic Book"/>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e067a0d8f9_3_0"/>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Verification</a:t>
            </a:r>
            <a:endParaRPr dirty="0"/>
          </a:p>
        </p:txBody>
      </p:sp>
      <p:sp>
        <p:nvSpPr>
          <p:cNvPr id="201" name="Google Shape;201;ge067a0d8f9_3_0"/>
          <p:cNvSpPr txBox="1">
            <a:spLocks noGrp="1"/>
          </p:cNvSpPr>
          <p:nvPr>
            <p:ph idx="1"/>
          </p:nvPr>
        </p:nvSpPr>
        <p:spPr>
          <a:prstGeom prst="rect">
            <a:avLst/>
          </a:prstGeom>
        </p:spPr>
        <p:txBody>
          <a:bodyPr spcFirstLastPara="1" vert="horz" wrap="square" lIns="91425" tIns="45700" rIns="91425" bIns="45700" rtlCol="0" anchor="t" anchorCtr="0">
            <a:normAutofit lnSpcReduction="10000"/>
          </a:bodyPr>
          <a:lstStyle/>
          <a:p>
            <a:pPr marL="191770" indent="-342900">
              <a:buSzPct val="100000"/>
            </a:pPr>
            <a:r>
              <a:rPr lang="en-US" dirty="0"/>
              <a:t>How aware is your office of issues of bias in verification?</a:t>
            </a:r>
          </a:p>
          <a:p>
            <a:pPr marL="191770" indent="-342900">
              <a:buSzPct val="100000"/>
            </a:pPr>
            <a:endParaRPr lang="en-US" dirty="0"/>
          </a:p>
          <a:p>
            <a:pPr marL="191770" indent="-342900">
              <a:buSzPct val="100000"/>
            </a:pPr>
            <a:r>
              <a:rPr lang="en-US" dirty="0"/>
              <a:t>What impacts have you observed?</a:t>
            </a:r>
          </a:p>
          <a:p>
            <a:pPr marL="191770" indent="-342900">
              <a:buSzPct val="100000"/>
            </a:pPr>
            <a:endParaRPr lang="en-US" dirty="0"/>
          </a:p>
          <a:p>
            <a:pPr marL="191770" indent="-342900">
              <a:buSzPct val="100000"/>
            </a:pPr>
            <a:r>
              <a:rPr lang="en-US" dirty="0"/>
              <a:t>What voluntary practices might exacerbate these issues?</a:t>
            </a:r>
          </a:p>
          <a:p>
            <a:pPr marL="191770" indent="-342900">
              <a:buSzPct val="100000"/>
            </a:pPr>
            <a:endParaRPr lang="en-US" dirty="0"/>
          </a:p>
          <a:p>
            <a:pPr marL="191770" indent="-342900">
              <a:buSzPct val="100000"/>
            </a:pPr>
            <a:r>
              <a:rPr lang="en-US" dirty="0"/>
              <a:t>What steps might your office consider to mitigate bias baked into verification selection and the disproportionate impact on disadvantaged populations?</a:t>
            </a:r>
          </a:p>
          <a:p>
            <a:pPr marL="191770" indent="-342900">
              <a:buSzPct val="100000"/>
            </a:pPr>
            <a:endParaRPr lang="en-US" dirty="0"/>
          </a:p>
          <a:p>
            <a:pPr marL="191770" indent="-342900">
              <a:buSzPct val="100000"/>
            </a:pPr>
            <a:endParaRPr lang="en-US" dirty="0"/>
          </a:p>
          <a:p>
            <a:pPr marL="191770" indent="-342900">
              <a:buSzPct val="100000"/>
            </a:pPr>
            <a:endParaRPr dirty="0"/>
          </a:p>
          <a:p>
            <a:pPr marL="191770" indent="-342900">
              <a:buSzPct val="100000"/>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4E213-1A0A-49B6-83C0-75A3E9EBAC25}"/>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0D260DFE-781F-4348-8B1E-8FA6F8E52DBF}"/>
              </a:ext>
            </a:extLst>
          </p:cNvPr>
          <p:cNvSpPr>
            <a:spLocks noGrp="1"/>
          </p:cNvSpPr>
          <p:nvPr>
            <p:ph sz="half" idx="1"/>
          </p:nvPr>
        </p:nvSpPr>
        <p:spPr/>
        <p:txBody>
          <a:bodyPr vert="horz" lIns="91440" tIns="45720" rIns="91440" bIns="45720" rtlCol="0" anchor="t">
            <a:normAutofit/>
          </a:bodyPr>
          <a:lstStyle/>
          <a:p>
            <a:pPr marL="342900" indent="-342900">
              <a:spcBef>
                <a:spcPts val="0"/>
              </a:spcBef>
            </a:pPr>
            <a:r>
              <a:rPr lang="en-US" b="1" dirty="0">
                <a:ea typeface="+mn-lt"/>
                <a:cs typeface="+mn-lt"/>
              </a:rPr>
              <a:t>Dr. Devon Graves</a:t>
            </a:r>
            <a:endParaRPr lang="en-US" dirty="0">
              <a:ea typeface="+mn-lt"/>
              <a:cs typeface="+mn-lt"/>
            </a:endParaRPr>
          </a:p>
          <a:p>
            <a:pPr marL="804545" lvl="1" indent="-347345">
              <a:spcBef>
                <a:spcPts val="400"/>
              </a:spcBef>
            </a:pPr>
            <a:r>
              <a:rPr lang="en-US" i="1" dirty="0">
                <a:ea typeface="+mn-lt"/>
                <a:cs typeface="+mn-lt"/>
              </a:rPr>
              <a:t>California State University, Stanislaus</a:t>
            </a:r>
            <a:endParaRPr lang="en-US" dirty="0">
              <a:ea typeface="+mn-lt"/>
              <a:cs typeface="+mn-lt"/>
            </a:endParaRPr>
          </a:p>
          <a:p>
            <a:pPr lvl="1">
              <a:spcBef>
                <a:spcPts val="280"/>
              </a:spcBef>
            </a:pPr>
            <a:endParaRPr lang="en-US" dirty="0">
              <a:ea typeface="+mn-lt"/>
              <a:cs typeface="+mn-lt"/>
            </a:endParaRPr>
          </a:p>
          <a:p>
            <a:pPr marL="342900" indent="-342900">
              <a:spcBef>
                <a:spcPts val="600"/>
              </a:spcBef>
            </a:pPr>
            <a:r>
              <a:rPr lang="en-US" b="1" dirty="0">
                <a:ea typeface="+mn-lt"/>
                <a:cs typeface="+mn-lt"/>
              </a:rPr>
              <a:t>Marvin Smith</a:t>
            </a:r>
            <a:endParaRPr lang="en-US" dirty="0">
              <a:ea typeface="+mn-lt"/>
              <a:cs typeface="+mn-lt"/>
            </a:endParaRPr>
          </a:p>
          <a:p>
            <a:pPr marL="804545" lvl="1" indent="-347345">
              <a:spcBef>
                <a:spcPts val="400"/>
              </a:spcBef>
            </a:pPr>
            <a:r>
              <a:rPr lang="en-US" i="1" dirty="0">
                <a:ea typeface="+mn-lt"/>
                <a:cs typeface="+mn-lt"/>
              </a:rPr>
              <a:t>University of California Los Angeles</a:t>
            </a:r>
            <a:endParaRPr lang="en-US" dirty="0">
              <a:ea typeface="+mn-lt"/>
              <a:cs typeface="+mn-lt"/>
            </a:endParaRPr>
          </a:p>
        </p:txBody>
      </p:sp>
      <p:sp>
        <p:nvSpPr>
          <p:cNvPr id="4" name="Content Placeholder 3">
            <a:extLst>
              <a:ext uri="{FF2B5EF4-FFF2-40B4-BE49-F238E27FC236}">
                <a16:creationId xmlns:a16="http://schemas.microsoft.com/office/drawing/2014/main" id="{EBB422B7-FD9E-4386-890F-84A727E071F3}"/>
              </a:ext>
            </a:extLst>
          </p:cNvPr>
          <p:cNvSpPr>
            <a:spLocks noGrp="1"/>
          </p:cNvSpPr>
          <p:nvPr>
            <p:ph sz="half" idx="2"/>
          </p:nvPr>
        </p:nvSpPr>
        <p:spPr/>
        <p:txBody>
          <a:bodyPr vert="horz" lIns="91440" tIns="45720" rIns="91440" bIns="45720" rtlCol="0" anchor="t">
            <a:normAutofit/>
          </a:bodyPr>
          <a:lstStyle/>
          <a:p>
            <a:pPr indent="-457200">
              <a:spcBef>
                <a:spcPts val="600"/>
              </a:spcBef>
            </a:pPr>
            <a:r>
              <a:rPr lang="en-US" b="1" dirty="0">
                <a:ea typeface="+mn-lt"/>
                <a:cs typeface="+mn-lt"/>
              </a:rPr>
              <a:t>Helen Faith</a:t>
            </a:r>
            <a:endParaRPr lang="en-US" dirty="0">
              <a:ea typeface="+mn-lt"/>
              <a:cs typeface="+mn-lt"/>
            </a:endParaRPr>
          </a:p>
          <a:p>
            <a:pPr marL="804545" lvl="1" indent="-347345">
              <a:spcBef>
                <a:spcPts val="400"/>
              </a:spcBef>
            </a:pPr>
            <a:r>
              <a:rPr lang="en-US" i="1" dirty="0">
                <a:ea typeface="+mn-lt"/>
                <a:cs typeface="+mn-lt"/>
              </a:rPr>
              <a:t>University of Wisconsin-Madison</a:t>
            </a:r>
            <a:endParaRPr lang="en-US" dirty="0">
              <a:ea typeface="+mn-lt"/>
              <a:cs typeface="+mn-lt"/>
            </a:endParaRPr>
          </a:p>
          <a:p>
            <a:pPr lvl="1">
              <a:spcBef>
                <a:spcPts val="280"/>
              </a:spcBef>
            </a:pPr>
            <a:endParaRPr lang="en-US" dirty="0">
              <a:ea typeface="+mn-lt"/>
              <a:cs typeface="+mn-lt"/>
            </a:endParaRPr>
          </a:p>
          <a:p>
            <a:pPr marL="342900" indent="-342900">
              <a:spcBef>
                <a:spcPts val="600"/>
              </a:spcBef>
            </a:pPr>
            <a:r>
              <a:rPr lang="en-US" b="1" dirty="0">
                <a:ea typeface="+mn-lt"/>
                <a:cs typeface="+mn-lt"/>
              </a:rPr>
              <a:t>Dr. Keyimani Alford</a:t>
            </a:r>
            <a:endParaRPr lang="en-US" dirty="0">
              <a:ea typeface="+mn-lt"/>
              <a:cs typeface="+mn-lt"/>
            </a:endParaRPr>
          </a:p>
          <a:p>
            <a:pPr marL="804545" lvl="1" indent="-347345">
              <a:spcBef>
                <a:spcPts val="400"/>
              </a:spcBef>
            </a:pPr>
            <a:r>
              <a:rPr lang="en-US" i="1" dirty="0">
                <a:ea typeface="+mn-lt"/>
                <a:cs typeface="+mn-lt"/>
              </a:rPr>
              <a:t>Madison College</a:t>
            </a:r>
            <a:endParaRPr lang="en-US" dirty="0">
              <a:ea typeface="+mn-lt"/>
              <a:cs typeface="+mn-lt"/>
            </a:endParaRPr>
          </a:p>
          <a:p>
            <a:pPr marL="804545" lvl="1" indent="-347345">
              <a:spcBef>
                <a:spcPts val="400"/>
              </a:spcBef>
            </a:pPr>
            <a:endParaRPr lang="en-US" dirty="0">
              <a:ea typeface="+mn-lt"/>
              <a:cs typeface="+mn-lt"/>
            </a:endParaRPr>
          </a:p>
          <a:p>
            <a:pPr marL="342900" indent="-342900">
              <a:spcBef>
                <a:spcPts val="600"/>
              </a:spcBef>
            </a:pPr>
            <a:r>
              <a:rPr lang="en-US" b="1" dirty="0">
                <a:ea typeface="+mn-lt"/>
                <a:cs typeface="+mn-lt"/>
              </a:rPr>
              <a:t>Sue Swisher </a:t>
            </a:r>
            <a:endParaRPr lang="en-US" dirty="0">
              <a:ea typeface="+mn-lt"/>
              <a:cs typeface="+mn-lt"/>
            </a:endParaRPr>
          </a:p>
          <a:p>
            <a:pPr marL="804545" lvl="1" indent="-347345">
              <a:spcBef>
                <a:spcPts val="400"/>
              </a:spcBef>
            </a:pPr>
            <a:r>
              <a:rPr lang="en-US" i="1" dirty="0">
                <a:ea typeface="+mn-lt"/>
                <a:cs typeface="+mn-lt"/>
              </a:rPr>
              <a:t>Saint Xavier University</a:t>
            </a:r>
            <a:endParaRPr lang="en-US" dirty="0">
              <a:ea typeface="+mn-lt"/>
              <a:cs typeface="+mn-lt"/>
            </a:endParaRPr>
          </a:p>
        </p:txBody>
      </p:sp>
    </p:spTree>
    <p:extLst>
      <p:ext uri="{BB962C8B-B14F-4D97-AF65-F5344CB8AC3E}">
        <p14:creationId xmlns:p14="http://schemas.microsoft.com/office/powerpoint/2010/main" val="742916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e067a0d8f9_3_36"/>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Nuclear Family Assumptions, etc.</a:t>
            </a:r>
            <a:endParaRPr dirty="0"/>
          </a:p>
        </p:txBody>
      </p:sp>
      <p:sp>
        <p:nvSpPr>
          <p:cNvPr id="250" name="Google Shape;250;ge067a0d8f9_3_36"/>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342900" indent="-342900">
              <a:spcBef>
                <a:spcPts val="0"/>
              </a:spcBef>
              <a:buSzPts val="1440"/>
              <a:buChar char="●"/>
            </a:pPr>
            <a:r>
              <a:rPr lang="en-US" dirty="0"/>
              <a:t>Dependency Issues</a:t>
            </a:r>
            <a:endParaRPr dirty="0"/>
          </a:p>
          <a:p>
            <a:pPr marL="342900" indent="-342900">
              <a:spcBef>
                <a:spcPts val="1000"/>
              </a:spcBef>
              <a:buSzPts val="1440"/>
              <a:buChar char="●"/>
            </a:pPr>
            <a:r>
              <a:rPr lang="en-US" dirty="0"/>
              <a:t>Living with grandparents, relatives, friends and other non-legal guardians</a:t>
            </a:r>
            <a:endParaRPr dirty="0"/>
          </a:p>
          <a:p>
            <a:pPr marL="342900" indent="-342900">
              <a:spcBef>
                <a:spcPts val="1000"/>
              </a:spcBef>
              <a:buSzPts val="1440"/>
              <a:buChar char="●"/>
            </a:pPr>
            <a:r>
              <a:rPr lang="en-US" dirty="0"/>
              <a:t>Non-custodial parents and spouses who won't support</a:t>
            </a:r>
            <a:endParaRPr dirty="0"/>
          </a:p>
          <a:p>
            <a:pPr marL="342900" indent="-342900">
              <a:spcBef>
                <a:spcPts val="1000"/>
              </a:spcBef>
              <a:buSzPts val="1440"/>
              <a:buChar char="●"/>
            </a:pPr>
            <a:r>
              <a:rPr lang="en-US" dirty="0"/>
              <a:t>Student estrangement from family</a:t>
            </a:r>
            <a:endParaRPr dirty="0"/>
          </a:p>
          <a:p>
            <a:pPr marL="342900" indent="-342900">
              <a:spcBef>
                <a:spcPts val="1000"/>
              </a:spcBef>
              <a:buSzPts val="1440"/>
              <a:buChar char="●"/>
            </a:pPr>
            <a:r>
              <a:rPr lang="en-US" dirty="0"/>
              <a:t>Undocumented parents</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e067a0d8f9_3_12"/>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Professional Judgment (PJ)</a:t>
            </a:r>
            <a:endParaRPr dirty="0"/>
          </a:p>
        </p:txBody>
      </p:sp>
      <p:sp>
        <p:nvSpPr>
          <p:cNvPr id="222" name="Google Shape;222;ge067a0d8f9_3_12"/>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342900" indent="-322326">
              <a:lnSpc>
                <a:spcPct val="115000"/>
              </a:lnSpc>
              <a:spcBef>
                <a:spcPts val="0"/>
              </a:spcBef>
              <a:buSzPct val="45000"/>
              <a:buChar char="●"/>
            </a:pPr>
            <a:r>
              <a:rPr lang="en-US" dirty="0"/>
              <a:t>How do you publicize the types of PJ students can access?</a:t>
            </a:r>
            <a:endParaRPr dirty="0"/>
          </a:p>
          <a:p>
            <a:pPr marL="742950" lvl="1" indent="-267461">
              <a:lnSpc>
                <a:spcPct val="115000"/>
              </a:lnSpc>
              <a:spcBef>
                <a:spcPts val="1000"/>
              </a:spcBef>
              <a:buSzPct val="45714"/>
              <a:buChar char="○"/>
            </a:pPr>
            <a:r>
              <a:rPr lang="en-US" dirty="0"/>
              <a:t>EFC, COA, Dependency Overrides, SAP</a:t>
            </a:r>
            <a:endParaRPr dirty="0"/>
          </a:p>
          <a:p>
            <a:pPr marL="342900" indent="-322326">
              <a:lnSpc>
                <a:spcPct val="115000"/>
              </a:lnSpc>
              <a:spcBef>
                <a:spcPts val="1000"/>
              </a:spcBef>
              <a:buSzPct val="45000"/>
              <a:buChar char="●"/>
            </a:pPr>
            <a:r>
              <a:rPr lang="en-US" dirty="0"/>
              <a:t>How difficult are your processes to navigate successfully? How do you assess this?</a:t>
            </a:r>
            <a:endParaRPr dirty="0"/>
          </a:p>
          <a:p>
            <a:pPr marL="342900" indent="-322326">
              <a:lnSpc>
                <a:spcPct val="115000"/>
              </a:lnSpc>
              <a:spcBef>
                <a:spcPts val="1000"/>
              </a:spcBef>
              <a:buSzPct val="45000"/>
              <a:buChar char="●"/>
            </a:pPr>
            <a:r>
              <a:rPr lang="en-US" dirty="0"/>
              <a:t>What assistance do you or could you provide to mitigate barriers?</a:t>
            </a:r>
            <a:endParaRPr dirty="0"/>
          </a:p>
          <a:p>
            <a:pPr marL="342900" indent="-322326">
              <a:lnSpc>
                <a:spcPct val="115000"/>
              </a:lnSpc>
              <a:spcBef>
                <a:spcPts val="1000"/>
              </a:spcBef>
              <a:buSzPct val="45000"/>
              <a:buChar char="●"/>
            </a:pPr>
            <a:r>
              <a:rPr lang="en-US" dirty="0"/>
              <a:t>What challenges does your office face in improving students’ and families’ experiences and outcomes?</a:t>
            </a:r>
            <a:endParaRPr dirty="0"/>
          </a:p>
          <a:p>
            <a:pPr marL="0" indent="0">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e067a0d8f9_3_55"/>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Satisfactory Academic Progress and Other Completion Barriers</a:t>
            </a:r>
            <a:endParaRPr dirty="0"/>
          </a:p>
        </p:txBody>
      </p:sp>
      <p:sp>
        <p:nvSpPr>
          <p:cNvPr id="229" name="Google Shape;229;ge067a0d8f9_3_55"/>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342900" indent="-336042">
              <a:lnSpc>
                <a:spcPct val="115000"/>
              </a:lnSpc>
              <a:spcBef>
                <a:spcPts val="0"/>
              </a:spcBef>
              <a:buSzPct val="45000"/>
              <a:buChar char="●"/>
            </a:pPr>
            <a:r>
              <a:rPr lang="en-US" dirty="0"/>
              <a:t>How many ways are there to count?</a:t>
            </a:r>
            <a:endParaRPr dirty="0"/>
          </a:p>
          <a:p>
            <a:pPr marL="742950" lvl="1" indent="-279653">
              <a:lnSpc>
                <a:spcPct val="115000"/>
              </a:lnSpc>
              <a:spcBef>
                <a:spcPts val="1000"/>
              </a:spcBef>
              <a:buSzPct val="45714"/>
              <a:buChar char="○"/>
            </a:pPr>
            <a:r>
              <a:rPr lang="en-US" dirty="0"/>
              <a:t>SULA*, Pell LEU, SAP, R2T4 – so much more risk of failure than reward for trying</a:t>
            </a:r>
            <a:endParaRPr dirty="0"/>
          </a:p>
          <a:p>
            <a:pPr marL="342900" indent="-336042">
              <a:lnSpc>
                <a:spcPct val="115000"/>
              </a:lnSpc>
              <a:spcBef>
                <a:spcPts val="1000"/>
              </a:spcBef>
              <a:buSzPct val="45000"/>
              <a:buChar char="●"/>
            </a:pPr>
            <a:r>
              <a:rPr lang="en-US" dirty="0"/>
              <a:t>Loans go into repayment and capitalize during stop out period</a:t>
            </a:r>
            <a:endParaRPr dirty="0"/>
          </a:p>
          <a:p>
            <a:pPr marL="342900" indent="-336042">
              <a:lnSpc>
                <a:spcPct val="115000"/>
              </a:lnSpc>
              <a:spcBef>
                <a:spcPts val="1000"/>
              </a:spcBef>
              <a:buSzPct val="45000"/>
              <a:buChar char="●"/>
            </a:pPr>
            <a:r>
              <a:rPr lang="en-US" dirty="0"/>
              <a:t>How does your school deal with balances when a student wants to re-enter?</a:t>
            </a:r>
            <a:endParaRPr dirty="0"/>
          </a:p>
          <a:p>
            <a:pPr marL="0" indent="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ge067a0d8f9_3_61"/>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SAP Impact: Deep Dive</a:t>
            </a:r>
            <a:endParaRPr dirty="0"/>
          </a:p>
        </p:txBody>
      </p:sp>
      <p:sp>
        <p:nvSpPr>
          <p:cNvPr id="236" name="Google Shape;236;ge067a0d8f9_3_61"/>
          <p:cNvSpPr txBox="1">
            <a:spLocks noGrp="1"/>
          </p:cNvSpPr>
          <p:nvPr>
            <p:ph idx="1"/>
          </p:nvPr>
        </p:nvSpPr>
        <p:spPr>
          <a:xfrm>
            <a:off x="766762" y="1325563"/>
            <a:ext cx="10515600" cy="4351338"/>
          </a:xfrm>
          <a:prstGeom prst="rect">
            <a:avLst/>
          </a:prstGeom>
        </p:spPr>
        <p:txBody>
          <a:bodyPr spcFirstLastPara="1" vert="horz" wrap="square" lIns="91425" tIns="45700" rIns="91425" bIns="45700" rtlCol="0" anchor="t" anchorCtr="0">
            <a:normAutofit fontScale="92500" lnSpcReduction="10000"/>
          </a:bodyPr>
          <a:lstStyle/>
          <a:p>
            <a:pPr marL="0" indent="0">
              <a:lnSpc>
                <a:spcPct val="115000"/>
              </a:lnSpc>
              <a:buNone/>
            </a:pPr>
            <a:r>
              <a:rPr lang="en-US" dirty="0"/>
              <a:t>The Student Success Through Applied Research (SSTAR) Lab at UW-Madison analyzed SAP data from 2014-2021</a:t>
            </a:r>
            <a:endParaRPr dirty="0"/>
          </a:p>
          <a:p>
            <a:pPr indent="-386080">
              <a:lnSpc>
                <a:spcPct val="115000"/>
              </a:lnSpc>
              <a:buSzPct val="100000"/>
            </a:pPr>
            <a:r>
              <a:rPr lang="en-US" dirty="0"/>
              <a:t>Findings:</a:t>
            </a:r>
            <a:endParaRPr dirty="0"/>
          </a:p>
          <a:p>
            <a:pPr lvl="1" indent="-366394">
              <a:lnSpc>
                <a:spcPct val="115000"/>
              </a:lnSpc>
              <a:spcBef>
                <a:spcPts val="0"/>
              </a:spcBef>
              <a:buSzPct val="100000"/>
            </a:pPr>
            <a:r>
              <a:rPr lang="en-US" dirty="0"/>
              <a:t>Several factors correlated with increased likelihood of not meeting SAP:</a:t>
            </a:r>
            <a:endParaRPr dirty="0"/>
          </a:p>
          <a:p>
            <a:pPr lvl="2" indent="-312261">
              <a:lnSpc>
                <a:spcPct val="115000"/>
              </a:lnSpc>
              <a:spcBef>
                <a:spcPts val="0"/>
              </a:spcBef>
              <a:buSzPct val="85000"/>
            </a:pPr>
            <a:r>
              <a:rPr lang="en-US" dirty="0"/>
              <a:t>Black students, Hispanic students, older students, Asian students, those who identify with two or more racial groups, Wisconsin residents, and Pell recipients </a:t>
            </a:r>
            <a:endParaRPr dirty="0"/>
          </a:p>
          <a:p>
            <a:pPr lvl="1" indent="-366394">
              <a:lnSpc>
                <a:spcPct val="115000"/>
              </a:lnSpc>
              <a:spcBef>
                <a:spcPts val="0"/>
              </a:spcBef>
              <a:buSzPct val="100000"/>
            </a:pPr>
            <a:r>
              <a:rPr lang="en-US" dirty="0"/>
              <a:t>Some factors had no significant correlation with SAP:</a:t>
            </a:r>
            <a:endParaRPr dirty="0"/>
          </a:p>
          <a:p>
            <a:pPr lvl="2" indent="-312261">
              <a:lnSpc>
                <a:spcPct val="115000"/>
              </a:lnSpc>
              <a:spcBef>
                <a:spcPts val="0"/>
              </a:spcBef>
              <a:buSzPct val="85000"/>
            </a:pPr>
            <a:r>
              <a:rPr lang="en-US" dirty="0"/>
              <a:t>Dependency status, transfer status, first-generation status</a:t>
            </a:r>
            <a:endParaRPr dirty="0"/>
          </a:p>
          <a:p>
            <a:pPr indent="-386080">
              <a:lnSpc>
                <a:spcPct val="115000"/>
              </a:lnSpc>
              <a:spcBef>
                <a:spcPts val="0"/>
              </a:spcBef>
              <a:buSzPct val="100000"/>
            </a:pPr>
            <a:r>
              <a:rPr lang="en-US" dirty="0"/>
              <a:t>Have you reviewed your SAP statistics?</a:t>
            </a:r>
            <a:endParaRPr dirty="0"/>
          </a:p>
          <a:p>
            <a:pPr indent="-386080">
              <a:lnSpc>
                <a:spcPct val="115000"/>
              </a:lnSpc>
              <a:spcBef>
                <a:spcPts val="0"/>
              </a:spcBef>
              <a:buSzPct val="100000"/>
            </a:pPr>
            <a:r>
              <a:rPr lang="en-US" dirty="0"/>
              <a:t>Have you taken steps to mitigate biases?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78CC-4CC2-44AA-BE9D-4DB7C00D65B0}"/>
              </a:ext>
            </a:extLst>
          </p:cNvPr>
          <p:cNvSpPr>
            <a:spLocks noGrp="1"/>
          </p:cNvSpPr>
          <p:nvPr>
            <p:ph type="title"/>
          </p:nvPr>
        </p:nvSpPr>
        <p:spPr/>
        <p:txBody>
          <a:bodyPr/>
          <a:lstStyle/>
          <a:p>
            <a:r>
              <a:rPr lang="en-US" dirty="0"/>
              <a:t>SAP Appeals: Compliance and Perception of Risk</a:t>
            </a:r>
          </a:p>
        </p:txBody>
      </p:sp>
      <p:sp>
        <p:nvSpPr>
          <p:cNvPr id="3" name="Content Placeholder 2">
            <a:extLst>
              <a:ext uri="{FF2B5EF4-FFF2-40B4-BE49-F238E27FC236}">
                <a16:creationId xmlns:a16="http://schemas.microsoft.com/office/drawing/2014/main" id="{3230F416-D5B1-4B25-B525-CDD4BC4A5272}"/>
              </a:ext>
            </a:extLst>
          </p:cNvPr>
          <p:cNvSpPr>
            <a:spLocks noGrp="1"/>
          </p:cNvSpPr>
          <p:nvPr>
            <p:ph idx="1"/>
          </p:nvPr>
        </p:nvSpPr>
        <p:spPr/>
        <p:txBody>
          <a:bodyPr vert="horz" lIns="91440" tIns="45720" rIns="91440" bIns="45720" rtlCol="0" anchor="t">
            <a:normAutofit/>
          </a:bodyPr>
          <a:lstStyle/>
          <a:p>
            <a:r>
              <a:rPr lang="en-US" dirty="0"/>
              <a:t>Nuances of different types of appeals</a:t>
            </a:r>
          </a:p>
          <a:p>
            <a:r>
              <a:rPr lang="en-US" dirty="0"/>
              <a:t>Federal scrutiny of SAP appeal exceptions?</a:t>
            </a:r>
          </a:p>
          <a:p>
            <a:r>
              <a:rPr lang="en-US" dirty="0"/>
              <a:t>Campus scrutiny of allowing struggling students to progress?</a:t>
            </a:r>
          </a:p>
          <a:p>
            <a:r>
              <a:rPr lang="en-US" dirty="0"/>
              <a:t>Office scrutiny of consistent decision-making?</a:t>
            </a:r>
          </a:p>
          <a:p>
            <a:r>
              <a:rPr lang="en-US" dirty="0"/>
              <a:t>Students presented ALL options?</a:t>
            </a:r>
          </a:p>
        </p:txBody>
      </p:sp>
    </p:spTree>
    <p:extLst>
      <p:ext uri="{BB962C8B-B14F-4D97-AF65-F5344CB8AC3E}">
        <p14:creationId xmlns:p14="http://schemas.microsoft.com/office/powerpoint/2010/main" val="1436635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ge067a0d8f9_3_18"/>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Are we communicating effectively?</a:t>
            </a:r>
          </a:p>
        </p:txBody>
      </p:sp>
      <p:sp>
        <p:nvSpPr>
          <p:cNvPr id="243" name="Google Shape;243;ge067a0d8f9_3_18"/>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342900" indent="-342900">
              <a:spcBef>
                <a:spcPts val="0"/>
              </a:spcBef>
              <a:buSzPts val="1440"/>
              <a:buChar char="●"/>
            </a:pPr>
            <a:r>
              <a:rPr lang="en-US" dirty="0"/>
              <a:t>Easy to access information on your website?  In your written materials?</a:t>
            </a:r>
            <a:endParaRPr dirty="0"/>
          </a:p>
          <a:p>
            <a:pPr marL="342900" indent="-342900">
              <a:spcBef>
                <a:spcPts val="1000"/>
              </a:spcBef>
              <a:buSzPts val="1440"/>
              <a:buChar char="●"/>
            </a:pPr>
            <a:r>
              <a:rPr lang="en-US" dirty="0"/>
              <a:t>Outreach for incomplete files?</a:t>
            </a:r>
            <a:endParaRPr dirty="0"/>
          </a:p>
          <a:p>
            <a:pPr marL="342900" indent="-342900">
              <a:spcBef>
                <a:spcPts val="1000"/>
              </a:spcBef>
              <a:buSzPts val="1440"/>
              <a:buChar char="●"/>
            </a:pPr>
            <a:r>
              <a:rPr lang="en-US" dirty="0"/>
              <a:t>Forms to help guide applicants?</a:t>
            </a:r>
            <a:endParaRPr dirty="0"/>
          </a:p>
          <a:p>
            <a:pPr marL="342900" indent="-342900">
              <a:spcBef>
                <a:spcPts val="1000"/>
              </a:spcBef>
              <a:buSzPts val="1440"/>
              <a:buChar char="●"/>
            </a:pPr>
            <a:r>
              <a:rPr lang="en-US" dirty="0"/>
              <a:t>Text/email info?</a:t>
            </a:r>
            <a:endParaRPr dirty="0"/>
          </a:p>
          <a:p>
            <a:pPr marL="342900" indent="-342900">
              <a:spcBef>
                <a:spcPts val="1000"/>
              </a:spcBef>
              <a:buSzPts val="1440"/>
              <a:buChar char="●"/>
            </a:pPr>
            <a:r>
              <a:rPr lang="en-US" dirty="0"/>
              <a:t>Who works on your communication language?  Are students involved?</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64E64-79BE-41CE-BEE0-2642E6B6F497}"/>
              </a:ext>
            </a:extLst>
          </p:cNvPr>
          <p:cNvSpPr>
            <a:spLocks noGrp="1"/>
          </p:cNvSpPr>
          <p:nvPr>
            <p:ph type="title"/>
          </p:nvPr>
        </p:nvSpPr>
        <p:spPr/>
        <p:txBody>
          <a:bodyPr/>
          <a:lstStyle/>
          <a:p>
            <a:r>
              <a:rPr lang="en-US" dirty="0"/>
              <a:t>How Do We Direct Students and Families to Contact Us?</a:t>
            </a:r>
          </a:p>
        </p:txBody>
      </p:sp>
      <p:sp>
        <p:nvSpPr>
          <p:cNvPr id="3" name="Content Placeholder 2">
            <a:extLst>
              <a:ext uri="{FF2B5EF4-FFF2-40B4-BE49-F238E27FC236}">
                <a16:creationId xmlns:a16="http://schemas.microsoft.com/office/drawing/2014/main" id="{565CB4AD-5B1A-43F8-93BE-82361ADCDE0E}"/>
              </a:ext>
            </a:extLst>
          </p:cNvPr>
          <p:cNvSpPr>
            <a:spLocks noGrp="1"/>
          </p:cNvSpPr>
          <p:nvPr>
            <p:ph idx="1"/>
          </p:nvPr>
        </p:nvSpPr>
        <p:spPr/>
        <p:txBody>
          <a:bodyPr vert="horz" lIns="91440" tIns="45720" rIns="91440" bIns="45720" rtlCol="0" anchor="t">
            <a:normAutofit/>
          </a:bodyPr>
          <a:lstStyle/>
          <a:p>
            <a:r>
              <a:rPr lang="en-US" dirty="0"/>
              <a:t>Does your department's website include staff direct emails or a general financial aid email?</a:t>
            </a:r>
          </a:p>
          <a:p>
            <a:r>
              <a:rPr lang="en-US" dirty="0"/>
              <a:t>Does your office have required response times of staff members to students, families, staff/faculty colleagues?</a:t>
            </a:r>
          </a:p>
          <a:p>
            <a:r>
              <a:rPr lang="en-US" dirty="0"/>
              <a:t>Do you include suggested formats for student communication? (ex: include student id number, etc.) </a:t>
            </a:r>
          </a:p>
          <a:p>
            <a:r>
              <a:rPr lang="en-US" dirty="0"/>
              <a:t>Does your office have social media handles to communicate with students and campus community? How often are they used and who manages the communication? </a:t>
            </a:r>
          </a:p>
        </p:txBody>
      </p:sp>
    </p:spTree>
    <p:extLst>
      <p:ext uri="{BB962C8B-B14F-4D97-AF65-F5344CB8AC3E}">
        <p14:creationId xmlns:p14="http://schemas.microsoft.com/office/powerpoint/2010/main" val="3149159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ge067a0d8f9_3_42"/>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Scholarship Selection Processes</a:t>
            </a:r>
            <a:endParaRPr dirty="0"/>
          </a:p>
        </p:txBody>
      </p:sp>
      <p:sp>
        <p:nvSpPr>
          <p:cNvPr id="257" name="Google Shape;257;ge067a0d8f9_3_42"/>
          <p:cNvSpPr txBox="1">
            <a:spLocks noGrp="1"/>
          </p:cNvSpPr>
          <p:nvPr>
            <p:ph idx="1"/>
          </p:nvPr>
        </p:nvSpPr>
        <p:spPr>
          <a:prstGeom prst="rect">
            <a:avLst/>
          </a:prstGeom>
        </p:spPr>
        <p:txBody>
          <a:bodyPr spcFirstLastPara="1" vert="horz" wrap="square" lIns="91425" tIns="45700" rIns="91425" bIns="45700" rtlCol="0" anchor="t" anchorCtr="0">
            <a:normAutofit/>
          </a:bodyPr>
          <a:lstStyle/>
          <a:p>
            <a:pPr>
              <a:lnSpc>
                <a:spcPct val="115000"/>
              </a:lnSpc>
            </a:pPr>
            <a:r>
              <a:rPr lang="en-US" dirty="0"/>
              <a:t>Research has shown that White students receive a disproportionate share of private scholarships</a:t>
            </a:r>
            <a:endParaRPr dirty="0"/>
          </a:p>
          <a:p>
            <a:pPr>
              <a:lnSpc>
                <a:spcPct val="115000"/>
              </a:lnSpc>
              <a:spcBef>
                <a:spcPts val="0"/>
              </a:spcBef>
            </a:pPr>
            <a:r>
              <a:rPr lang="en-US" dirty="0"/>
              <a:t>Implicit bias in the scholarship selection process can be connected to students’ names, test scores as proxy for merit, and co-curricular activities</a:t>
            </a:r>
            <a:endParaRPr dirty="0"/>
          </a:p>
          <a:p>
            <a:pPr>
              <a:lnSpc>
                <a:spcPct val="115000"/>
              </a:lnSpc>
              <a:spcBef>
                <a:spcPts val="0"/>
              </a:spcBef>
            </a:pPr>
            <a:r>
              <a:rPr lang="en-US" dirty="0"/>
              <a:t>Disproportionate scholarship awards may drive loan debt inequities</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ge067a0d8f9_3_49"/>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Addressing Implicit Bias in Scholarship Selection</a:t>
            </a:r>
            <a:endParaRPr dirty="0"/>
          </a:p>
        </p:txBody>
      </p:sp>
      <p:sp>
        <p:nvSpPr>
          <p:cNvPr id="264" name="Google Shape;264;ge067a0d8f9_3_49"/>
          <p:cNvSpPr txBox="1">
            <a:spLocks noGrp="1"/>
          </p:cNvSpPr>
          <p:nvPr>
            <p:ph idx="1"/>
          </p:nvPr>
        </p:nvSpPr>
        <p:spPr>
          <a:prstGeom prst="rect">
            <a:avLst/>
          </a:prstGeom>
        </p:spPr>
        <p:txBody>
          <a:bodyPr spcFirstLastPara="1" vert="horz" wrap="square" lIns="91425" tIns="45700" rIns="91425" bIns="45700" rtlCol="0" anchor="t" anchorCtr="0">
            <a:normAutofit fontScale="92500" lnSpcReduction="20000"/>
          </a:bodyPr>
          <a:lstStyle/>
          <a:p>
            <a:pPr indent="-370840">
              <a:lnSpc>
                <a:spcPct val="115000"/>
              </a:lnSpc>
              <a:buSzPct val="100000"/>
            </a:pPr>
            <a:r>
              <a:rPr lang="en-US" dirty="0"/>
              <a:t>Lo Moser Klink at UW-Madison developed an intervention for scholarship administrators to learn about implicit bias and apply a holistic review of applications, comprised of three parts: </a:t>
            </a:r>
            <a:endParaRPr dirty="0"/>
          </a:p>
          <a:p>
            <a:pPr lvl="1" indent="-353060">
              <a:lnSpc>
                <a:spcPct val="115000"/>
              </a:lnSpc>
              <a:spcBef>
                <a:spcPts val="0"/>
              </a:spcBef>
              <a:buSzPct val="100000"/>
            </a:pPr>
            <a:r>
              <a:rPr lang="en-US" dirty="0"/>
              <a:t>Web pages on inclusive practices for scholarship administrators </a:t>
            </a:r>
            <a:r>
              <a:rPr lang="en-US" u="sng" dirty="0">
                <a:solidFill>
                  <a:schemeClr val="hlink"/>
                </a:solidFill>
                <a:hlinkClick r:id="rId3"/>
              </a:rPr>
              <a:t>https://financialaid.wisc.edu/types-of-aid/scholarships/inclusive-practices/</a:t>
            </a:r>
            <a:r>
              <a:rPr lang="en-US" dirty="0"/>
              <a:t> </a:t>
            </a:r>
            <a:endParaRPr dirty="0"/>
          </a:p>
          <a:p>
            <a:pPr lvl="1" indent="-353060">
              <a:lnSpc>
                <a:spcPct val="115000"/>
              </a:lnSpc>
              <a:spcBef>
                <a:spcPts val="0"/>
              </a:spcBef>
              <a:buSzPct val="100000"/>
            </a:pPr>
            <a:r>
              <a:rPr lang="en-US" dirty="0"/>
              <a:t>Holistic training modules</a:t>
            </a:r>
            <a:endParaRPr dirty="0"/>
          </a:p>
          <a:p>
            <a:pPr lvl="1" indent="-353060">
              <a:lnSpc>
                <a:spcPct val="115000"/>
              </a:lnSpc>
              <a:spcBef>
                <a:spcPts val="0"/>
              </a:spcBef>
              <a:buSzPct val="100000"/>
            </a:pPr>
            <a:r>
              <a:rPr lang="en-US" dirty="0"/>
              <a:t>Annual meeting for all scholarship administrators with a featured topic on implicit bias, discussion of best practices, and review and update of website and training modules</a:t>
            </a:r>
            <a:endParaRPr dirty="0"/>
          </a:p>
          <a:p>
            <a:pPr indent="-370840">
              <a:lnSpc>
                <a:spcPct val="115000"/>
              </a:lnSpc>
              <a:spcBef>
                <a:spcPts val="0"/>
              </a:spcBef>
              <a:buSzPct val="100000"/>
            </a:pPr>
            <a:r>
              <a:rPr lang="en-US" dirty="0"/>
              <a:t>Has your campus engaged in addressing implicit bias in scholarship selection?</a:t>
            </a: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ge00dc5db7b_1_0"/>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NASFAA’s </a:t>
            </a:r>
            <a:endParaRPr dirty="0"/>
          </a:p>
          <a:p>
            <a:r>
              <a:rPr lang="en-US" dirty="0"/>
              <a:t>Implicit Bias Toolkit</a:t>
            </a:r>
            <a:endParaRPr dirty="0"/>
          </a:p>
        </p:txBody>
      </p:sp>
      <p:sp>
        <p:nvSpPr>
          <p:cNvPr id="2" name="Text Placeholder 1">
            <a:extLst>
              <a:ext uri="{FF2B5EF4-FFF2-40B4-BE49-F238E27FC236}">
                <a16:creationId xmlns:a16="http://schemas.microsoft.com/office/drawing/2014/main" id="{4C0C3C73-3124-4643-BB65-D7836266AF2A}"/>
              </a:ext>
            </a:extLst>
          </p:cNvPr>
          <p:cNvSpPr>
            <a:spLocks noGrp="1"/>
          </p:cNvSpPr>
          <p:nvPr>
            <p:ph type="body" idx="1"/>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ge00dc5db7b_1_42"/>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About Today’s Session</a:t>
            </a:r>
            <a:endParaRPr dirty="0"/>
          </a:p>
        </p:txBody>
      </p:sp>
      <p:sp>
        <p:nvSpPr>
          <p:cNvPr id="99" name="Google Shape;99;ge00dc5db7b_1_42"/>
          <p:cNvSpPr txBox="1">
            <a:spLocks noGrp="1"/>
          </p:cNvSpPr>
          <p:nvPr>
            <p:ph idx="1"/>
          </p:nvPr>
        </p:nvSpPr>
        <p:spPr>
          <a:prstGeom prst="rect">
            <a:avLst/>
          </a:prstGeom>
        </p:spPr>
        <p:txBody>
          <a:bodyPr spcFirstLastPara="1" vert="horz" wrap="square" lIns="91425" tIns="45700" rIns="91425" bIns="45700" rtlCol="0" anchor="t" anchorCtr="0">
            <a:normAutofit/>
          </a:bodyPr>
          <a:lstStyle/>
          <a:p>
            <a:r>
              <a:rPr lang="en-US" dirty="0"/>
              <a:t>Research Perspective</a:t>
            </a:r>
            <a:endParaRPr dirty="0"/>
          </a:p>
          <a:p>
            <a:pPr marL="0" indent="0">
              <a:buNone/>
            </a:pPr>
            <a:endParaRPr lang="en-US" dirty="0"/>
          </a:p>
          <a:p>
            <a:pPr>
              <a:spcBef>
                <a:spcPts val="0"/>
              </a:spcBef>
            </a:pPr>
            <a:r>
              <a:rPr lang="en-US" dirty="0"/>
              <a:t>Aid Office Perspective</a:t>
            </a:r>
            <a:endParaRPr dirty="0"/>
          </a:p>
          <a:p>
            <a:pPr>
              <a:spcBef>
                <a:spcPts val="0"/>
              </a:spcBef>
            </a:pPr>
            <a:endParaRPr lang="en-US" dirty="0"/>
          </a:p>
          <a:p>
            <a:pPr>
              <a:spcBef>
                <a:spcPts val="0"/>
              </a:spcBef>
            </a:pPr>
            <a:r>
              <a:rPr lang="en-US" dirty="0"/>
              <a:t>Diversity Toolkit overview</a:t>
            </a:r>
            <a:endParaRPr dirty="0"/>
          </a:p>
          <a:p>
            <a:pPr>
              <a:spcBef>
                <a:spcPts val="0"/>
              </a:spcBef>
            </a:pPr>
            <a:endParaRPr lang="en-US" dirty="0"/>
          </a:p>
          <a:p>
            <a:pPr>
              <a:spcBef>
                <a:spcPts val="0"/>
              </a:spcBef>
            </a:pPr>
            <a:r>
              <a:rPr lang="en-US" dirty="0"/>
              <a:t>Q&amp;A</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5"/>
          <p:cNvSpPr txBox="1">
            <a:spLocks noGrp="1"/>
          </p:cNvSpPr>
          <p:nvPr>
            <p:ph type="title"/>
          </p:nvPr>
        </p:nvSpPr>
        <p:spPr>
          <a:prstGeom prst="rect">
            <a:avLst/>
          </a:prstGeom>
          <a:noFill/>
          <a:ln>
            <a:noFill/>
          </a:ln>
        </p:spPr>
        <p:txBody>
          <a:bodyPr spcFirstLastPara="1" vert="horz" wrap="square" lIns="91425" tIns="45700" rIns="91425" bIns="45700" rtlCol="0" anchor="t" anchorCtr="0">
            <a:normAutofit/>
          </a:bodyPr>
          <a:lstStyle/>
          <a:p>
            <a:pPr>
              <a:spcBef>
                <a:spcPts val="0"/>
              </a:spcBef>
              <a:buClr>
                <a:srgbClr val="004A87"/>
              </a:buClr>
              <a:buSzPts val="3400"/>
            </a:pPr>
            <a:r>
              <a:rPr lang="en-US" dirty="0"/>
              <a:t>Examining Implicit Bias in Financial Aid Policies and Procedure Task Force</a:t>
            </a:r>
            <a:endParaRPr dirty="0"/>
          </a:p>
        </p:txBody>
      </p:sp>
      <p:sp>
        <p:nvSpPr>
          <p:cNvPr id="276" name="Google Shape;276;p5"/>
          <p:cNvSpPr txBox="1">
            <a:spLocks noGrp="1"/>
          </p:cNvSpPr>
          <p:nvPr>
            <p:ph idx="1"/>
          </p:nvPr>
        </p:nvSpPr>
        <p:spPr>
          <a:prstGeom prst="rect">
            <a:avLst/>
          </a:prstGeom>
          <a:noFill/>
          <a:ln>
            <a:noFill/>
          </a:ln>
        </p:spPr>
        <p:txBody>
          <a:bodyPr spcFirstLastPara="1" vert="horz" wrap="square" lIns="91425" tIns="45700" rIns="91425" bIns="45700" rtlCol="0" anchor="t" anchorCtr="0">
            <a:normAutofit/>
          </a:bodyPr>
          <a:lstStyle/>
          <a:p>
            <a:pPr marL="457200" indent="-431800">
              <a:spcBef>
                <a:spcPts val="0"/>
              </a:spcBef>
              <a:buSzPts val="3200"/>
            </a:pPr>
            <a:r>
              <a:rPr lang="en-US" dirty="0"/>
              <a:t>As individuals, we all have implicit or unconscious biases which are the assumptions, stereotypes, and</a:t>
            </a:r>
            <a:endParaRPr dirty="0"/>
          </a:p>
          <a:p>
            <a:pPr marL="457200" indent="0">
              <a:spcBef>
                <a:spcPts val="0"/>
              </a:spcBef>
              <a:buNone/>
            </a:pPr>
            <a:r>
              <a:rPr lang="en-US" dirty="0"/>
              <a:t>unintentional beliefs about others based on their perceivable characteristics.</a:t>
            </a:r>
            <a:endParaRPr dirty="0"/>
          </a:p>
          <a:p>
            <a:pPr marL="457200" indent="-431800">
              <a:spcBef>
                <a:spcPts val="0"/>
              </a:spcBef>
              <a:buSzPts val="3200"/>
            </a:pPr>
            <a:r>
              <a:rPr lang="en-US" dirty="0"/>
              <a:t>The toolkit recognizes the biases and provides recommendations to eliminate them.</a:t>
            </a:r>
            <a:endParaRPr dirty="0"/>
          </a:p>
          <a:p>
            <a:pPr marL="342900" indent="-139700">
              <a:spcBef>
                <a:spcPts val="0"/>
              </a:spcBef>
              <a:buSzPts val="3200"/>
              <a:buNone/>
            </a:pP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e00dc5db7b_1_18"/>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Toolkit Topics</a:t>
            </a:r>
            <a:endParaRPr dirty="0"/>
          </a:p>
        </p:txBody>
      </p:sp>
      <p:sp>
        <p:nvSpPr>
          <p:cNvPr id="283" name="Google Shape;283;ge00dc5db7b_1_18"/>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457200" indent="-431800">
              <a:spcBef>
                <a:spcPts val="640"/>
              </a:spcBef>
              <a:buSzPts val="3200"/>
            </a:pPr>
            <a:r>
              <a:rPr lang="en-US" dirty="0"/>
              <a:t>Awareness and Individual Development Policy</a:t>
            </a:r>
            <a:endParaRPr dirty="0"/>
          </a:p>
          <a:p>
            <a:pPr marL="457200" indent="-431800">
              <a:spcBef>
                <a:spcPts val="0"/>
              </a:spcBef>
              <a:buSzPts val="3200"/>
            </a:pPr>
            <a:r>
              <a:rPr lang="en-US" dirty="0"/>
              <a:t>Cost of Attendance Policy</a:t>
            </a:r>
            <a:endParaRPr dirty="0"/>
          </a:p>
          <a:p>
            <a:pPr marL="457200" indent="-431800">
              <a:spcBef>
                <a:spcPts val="0"/>
              </a:spcBef>
              <a:buSzPts val="3200"/>
            </a:pPr>
            <a:r>
              <a:rPr lang="en-US" dirty="0"/>
              <a:t>Scholarship Policy</a:t>
            </a:r>
            <a:endParaRPr dirty="0"/>
          </a:p>
          <a:p>
            <a:pPr marL="457200" indent="-431800">
              <a:spcBef>
                <a:spcPts val="0"/>
              </a:spcBef>
              <a:buSzPts val="3200"/>
            </a:pPr>
            <a:r>
              <a:rPr lang="en-US" dirty="0"/>
              <a:t>Institutional Forms Policy</a:t>
            </a:r>
            <a:endParaRPr dirty="0"/>
          </a:p>
          <a:p>
            <a:pPr marL="457200" indent="-431800">
              <a:spcBef>
                <a:spcPts val="0"/>
              </a:spcBef>
              <a:buSzPts val="3200"/>
            </a:pPr>
            <a:r>
              <a:rPr lang="en-US" dirty="0"/>
              <a:t>Professional Judgment</a:t>
            </a:r>
            <a:endParaRPr dirty="0"/>
          </a:p>
          <a:p>
            <a:pPr marL="457200" indent="-431800">
              <a:spcBef>
                <a:spcPts val="0"/>
              </a:spcBef>
              <a:buSzPts val="3200"/>
            </a:pPr>
            <a:r>
              <a:rPr lang="en-US" dirty="0"/>
              <a:t>School Selected Verification Policy</a:t>
            </a:r>
            <a:endParaRPr dirty="0"/>
          </a:p>
          <a:p>
            <a:pPr marL="457200" indent="-431800">
              <a:spcBef>
                <a:spcPts val="0"/>
              </a:spcBef>
              <a:buSzPts val="3200"/>
            </a:pPr>
            <a:r>
              <a:rPr lang="en-US" dirty="0"/>
              <a:t>Communication Policy</a:t>
            </a:r>
            <a:endParaRPr dirty="0"/>
          </a:p>
          <a:p>
            <a:pPr marL="457200" indent="-431800">
              <a:spcBef>
                <a:spcPts val="0"/>
              </a:spcBef>
              <a:buSzPts val="3200"/>
            </a:pPr>
            <a:r>
              <a:rPr lang="en-US" dirty="0"/>
              <a:t>Student Worker Program Policy</a:t>
            </a:r>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5660E-2211-420E-BA3C-CD44A5470A61}"/>
              </a:ext>
            </a:extLst>
          </p:cNvPr>
          <p:cNvSpPr>
            <a:spLocks noGrp="1"/>
          </p:cNvSpPr>
          <p:nvPr>
            <p:ph type="title"/>
          </p:nvPr>
        </p:nvSpPr>
        <p:spPr>
          <a:xfrm>
            <a:off x="838200" y="365125"/>
            <a:ext cx="10515600" cy="1325563"/>
          </a:xfrm>
        </p:spPr>
        <p:txBody>
          <a:bodyPr anchor="ctr">
            <a:normAutofit/>
          </a:bodyPr>
          <a:lstStyle/>
          <a:p>
            <a:r>
              <a:rPr lang="en-US" dirty="0"/>
              <a:t>Questions?</a:t>
            </a:r>
          </a:p>
        </p:txBody>
      </p:sp>
      <p:graphicFrame>
        <p:nvGraphicFramePr>
          <p:cNvPr id="13" name="Text Placeholder 2" descr="contacts: dgraves1@csustan.edu; msmith@fas.ucla.edu; helen.faith@wisc.edu; klalford@madisoncollege.edu; swisher@sxu.edu">
            <a:extLst>
              <a:ext uri="{FF2B5EF4-FFF2-40B4-BE49-F238E27FC236}">
                <a16:creationId xmlns:a16="http://schemas.microsoft.com/office/drawing/2014/main" id="{A1EB918A-A014-4FD5-9F91-50CFB741C13D}"/>
              </a:ext>
            </a:extLst>
          </p:cNvPr>
          <p:cNvGraphicFramePr>
            <a:graphicFrameLocks noGrp="1"/>
          </p:cNvGraphicFramePr>
          <p:nvPr>
            <p:ph idx="1"/>
            <p:extLst>
              <p:ext uri="{D42A27DB-BD31-4B8C-83A1-F6EECF244321}">
                <p14:modId xmlns:p14="http://schemas.microsoft.com/office/powerpoint/2010/main" val="14683036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8571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e00dc5db7b_1_24"/>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r>
              <a:rPr lang="en-US" dirty="0"/>
              <a:t>What the Research Tells Us About Bias in Student Aid</a:t>
            </a:r>
            <a:endParaRPr dirty="0"/>
          </a:p>
        </p:txBody>
      </p:sp>
      <p:sp>
        <p:nvSpPr>
          <p:cNvPr id="2" name="Text Placeholder 1">
            <a:extLst>
              <a:ext uri="{FF2B5EF4-FFF2-40B4-BE49-F238E27FC236}">
                <a16:creationId xmlns:a16="http://schemas.microsoft.com/office/drawing/2014/main" id="{0E70F1C7-2517-4DF4-9A81-3AECBE59A7CC}"/>
              </a:ext>
            </a:extLst>
          </p:cNvPr>
          <p:cNvSpPr>
            <a:spLocks noGrp="1"/>
          </p:cNvSpPr>
          <p:nvPr>
            <p:ph type="body"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e00dc5db7b_1_30"/>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Financial Aid &amp; Racism</a:t>
            </a:r>
            <a:endParaRPr dirty="0"/>
          </a:p>
        </p:txBody>
      </p:sp>
      <p:sp>
        <p:nvSpPr>
          <p:cNvPr id="113" name="Google Shape;113;ge00dc5db7b_1_30"/>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0" indent="0">
              <a:spcBef>
                <a:spcPts val="1200"/>
              </a:spcBef>
              <a:buClr>
                <a:schemeClr val="dk1"/>
              </a:buClr>
              <a:buSzPts val="1100"/>
              <a:buNone/>
            </a:pPr>
            <a:r>
              <a:rPr lang="en-US" sz="2400" i="1" dirty="0">
                <a:solidFill>
                  <a:srgbClr val="3F3F3F"/>
                </a:solidFill>
              </a:rPr>
              <a:t>White and Dache (2019)</a:t>
            </a:r>
            <a:r>
              <a:rPr lang="en-US" sz="2400" dirty="0">
                <a:solidFill>
                  <a:srgbClr val="3F3F3F"/>
                </a:solidFill>
              </a:rPr>
              <a:t> </a:t>
            </a:r>
            <a:endParaRPr sz="2400" dirty="0">
              <a:solidFill>
                <a:srgbClr val="3F3F3F"/>
              </a:solidFill>
            </a:endParaRPr>
          </a:p>
          <a:p>
            <a:pPr marL="0" indent="0">
              <a:spcBef>
                <a:spcPts val="1200"/>
              </a:spcBef>
              <a:buNone/>
            </a:pPr>
            <a:r>
              <a:rPr lang="en-US" sz="2400" dirty="0">
                <a:solidFill>
                  <a:srgbClr val="3F3F3F"/>
                </a:solidFill>
              </a:rPr>
              <a:t>Racism exists and influences financial aid at both the levels of the individual (students and staff) and the institutional (financial aid policies).</a:t>
            </a:r>
            <a:endParaRPr sz="2400" dirty="0">
              <a:solidFill>
                <a:srgbClr val="3F3F3F"/>
              </a:solidFill>
            </a:endParaRPr>
          </a:p>
          <a:p>
            <a:pPr marL="0" indent="0">
              <a:spcBef>
                <a:spcPts val="1200"/>
              </a:spcBef>
              <a:buClr>
                <a:schemeClr val="dk1"/>
              </a:buClr>
              <a:buSzPts val="1100"/>
              <a:buNone/>
            </a:pPr>
            <a:endParaRPr sz="2400" dirty="0">
              <a:solidFill>
                <a:srgbClr val="3F3F3F"/>
              </a:solidFill>
            </a:endParaRPr>
          </a:p>
          <a:p>
            <a:pPr marL="0" indent="0">
              <a:spcBef>
                <a:spcPts val="1200"/>
              </a:spcBef>
              <a:buClr>
                <a:schemeClr val="dk1"/>
              </a:buClr>
              <a:buSzPts val="1100"/>
              <a:buNone/>
            </a:pPr>
            <a:r>
              <a:rPr lang="en-US" sz="2400" i="1" dirty="0">
                <a:solidFill>
                  <a:srgbClr val="3F3F3F"/>
                </a:solidFill>
              </a:rPr>
              <a:t>Hyploite and Tichavakunda (2019)</a:t>
            </a:r>
            <a:endParaRPr sz="2400" i="1" dirty="0">
              <a:solidFill>
                <a:srgbClr val="3F3F3F"/>
              </a:solidFill>
            </a:endParaRPr>
          </a:p>
          <a:p>
            <a:pPr marL="0" indent="0">
              <a:spcBef>
                <a:spcPts val="1200"/>
              </a:spcBef>
              <a:buClr>
                <a:schemeClr val="dk1"/>
              </a:buClr>
              <a:buSzPts val="1100"/>
              <a:buNone/>
            </a:pPr>
            <a:r>
              <a:rPr lang="en-US" sz="2400" dirty="0">
                <a:solidFill>
                  <a:srgbClr val="3F3F3F"/>
                </a:solidFill>
              </a:rPr>
              <a:t>Find that racism took the form in a racial stereotype and microaggression, added labor in searching for scholarships, and a factor in reinforcing the racial wealth divide.</a:t>
            </a:r>
            <a:endParaRPr sz="2400" dirty="0">
              <a:solidFill>
                <a:srgbClr val="3F3F3F"/>
              </a:solidFill>
            </a:endParaRPr>
          </a:p>
          <a:p>
            <a:pPr marL="0" indent="0">
              <a:spcBef>
                <a:spcPts val="640"/>
              </a:spcBef>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e0a8e67806_0_6"/>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Financial Aid Income Verification</a:t>
            </a:r>
            <a:endParaRPr dirty="0"/>
          </a:p>
        </p:txBody>
      </p:sp>
      <p:sp>
        <p:nvSpPr>
          <p:cNvPr id="120" name="Google Shape;120;ge0a8e67806_0_6"/>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0" indent="0">
              <a:spcBef>
                <a:spcPts val="1200"/>
              </a:spcBef>
              <a:buNone/>
            </a:pPr>
            <a:r>
              <a:rPr lang="en-US" sz="2400" dirty="0">
                <a:solidFill>
                  <a:srgbClr val="3F3F3F"/>
                </a:solidFill>
              </a:rPr>
              <a:t>Financial Aid Offices spend an estimated 22% of operating budget on conducting verification (Guzman-Alvarez &amp; Page, 2021)</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None/>
            </a:pPr>
            <a:r>
              <a:rPr lang="en-US" sz="2400" dirty="0">
                <a:solidFill>
                  <a:srgbClr val="3F3F3F"/>
                </a:solidFill>
              </a:rPr>
              <a:t>Students selected more likely to be female, Black or first generation and less likely to enroll in higher education the fall immediately following high school graduation (Lee et al., 2021)</a:t>
            </a:r>
            <a:endParaRPr sz="2400" dirty="0">
              <a:solidFill>
                <a:srgbClr val="3F3F3F"/>
              </a:solidFill>
            </a:endParaRPr>
          </a:p>
          <a:p>
            <a:pPr marL="0" indent="0">
              <a:spcBef>
                <a:spcPts val="1200"/>
              </a:spcBef>
              <a:spcAft>
                <a:spcPts val="200"/>
              </a:spcAft>
              <a:buNone/>
            </a:pPr>
            <a:endParaRPr sz="2400" dirty="0">
              <a:solidFill>
                <a:srgbClr val="3F3F3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e00dc5db7b_1_36"/>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Case Study</a:t>
            </a:r>
            <a:endParaRPr dirty="0"/>
          </a:p>
        </p:txBody>
      </p:sp>
      <p:sp>
        <p:nvSpPr>
          <p:cNvPr id="127" name="Google Shape;127;ge00dc5db7b_1_36"/>
          <p:cNvSpPr txBox="1">
            <a:spLocks noGrp="1"/>
          </p:cNvSpPr>
          <p:nvPr>
            <p:ph idx="1"/>
          </p:nvPr>
        </p:nvSpPr>
        <p:spPr>
          <a:prstGeom prst="rect">
            <a:avLst/>
          </a:prstGeom>
        </p:spPr>
        <p:txBody>
          <a:bodyPr spcFirstLastPara="1" vert="horz" wrap="square" lIns="91425" tIns="45700" rIns="91425" bIns="45700" rtlCol="0" anchor="t" anchorCtr="0">
            <a:normAutofit/>
          </a:bodyPr>
          <a:lstStyle/>
          <a:p>
            <a:pPr marL="0" indent="0">
              <a:spcBef>
                <a:spcPts val="1200"/>
              </a:spcBef>
              <a:buNone/>
            </a:pPr>
            <a:r>
              <a:rPr lang="en-US" sz="2400" i="1" dirty="0">
                <a:solidFill>
                  <a:srgbClr val="3F3F3F"/>
                </a:solidFill>
              </a:rPr>
              <a:t>Objective</a:t>
            </a:r>
            <a:r>
              <a:rPr lang="en-US" sz="2400" dirty="0">
                <a:solidFill>
                  <a:srgbClr val="3F3F3F"/>
                </a:solidFill>
              </a:rPr>
              <a:t>: </a:t>
            </a:r>
            <a:endParaRPr sz="2400" dirty="0">
              <a:solidFill>
                <a:srgbClr val="3F3F3F"/>
              </a:solidFill>
            </a:endParaRPr>
          </a:p>
          <a:p>
            <a:pPr marL="0" indent="0">
              <a:spcBef>
                <a:spcPts val="1200"/>
              </a:spcBef>
              <a:buNone/>
            </a:pPr>
            <a:r>
              <a:rPr lang="en-US" sz="2400" dirty="0">
                <a:solidFill>
                  <a:srgbClr val="3F3F3F"/>
                </a:solidFill>
              </a:rPr>
              <a:t>Gather student perspectives about how they experience the financial aid verification process.</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None/>
            </a:pPr>
            <a:r>
              <a:rPr lang="en-US" sz="2400" i="1" dirty="0">
                <a:solidFill>
                  <a:srgbClr val="3F3F3F"/>
                </a:solidFill>
              </a:rPr>
              <a:t>Guiding Question: </a:t>
            </a:r>
            <a:endParaRPr sz="2400" i="1" dirty="0">
              <a:solidFill>
                <a:srgbClr val="3F3F3F"/>
              </a:solidFill>
            </a:endParaRPr>
          </a:p>
          <a:p>
            <a:pPr marL="0" indent="0">
              <a:spcBef>
                <a:spcPts val="1200"/>
              </a:spcBef>
              <a:buNone/>
            </a:pPr>
            <a:r>
              <a:rPr lang="en-US" sz="2400" dirty="0">
                <a:solidFill>
                  <a:srgbClr val="3F3F3F"/>
                </a:solidFill>
              </a:rPr>
              <a:t>How do community college students experience financial aid verification policies and practices?</a:t>
            </a:r>
            <a:endParaRPr sz="2400" dirty="0">
              <a:solidFill>
                <a:srgbClr val="3F3F3F"/>
              </a:solidFill>
            </a:endParaRPr>
          </a:p>
          <a:p>
            <a:pPr marL="0" indent="0">
              <a:spcBef>
                <a:spcPts val="1200"/>
              </a:spcBef>
              <a:spcAft>
                <a:spcPts val="200"/>
              </a:spcAft>
              <a:buNone/>
            </a:pPr>
            <a:endParaRPr sz="2400" dirty="0">
              <a:solidFill>
                <a:srgbClr val="3F3F3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e0a8e67806_0_0"/>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Site</a:t>
            </a:r>
            <a:endParaRPr dirty="0"/>
          </a:p>
        </p:txBody>
      </p:sp>
      <p:sp>
        <p:nvSpPr>
          <p:cNvPr id="134" name="Google Shape;134;ge0a8e67806_0_0"/>
          <p:cNvSpPr txBox="1">
            <a:spLocks noGrp="1"/>
          </p:cNvSpPr>
          <p:nvPr>
            <p:ph idx="1"/>
          </p:nvPr>
        </p:nvSpPr>
        <p:spPr>
          <a:prstGeom prst="rect">
            <a:avLst/>
          </a:prstGeom>
        </p:spPr>
        <p:txBody>
          <a:bodyPr spcFirstLastPara="1" vert="horz" wrap="square" lIns="91425" tIns="45700" rIns="91425" bIns="45700" rtlCol="0" anchor="t" anchorCtr="0">
            <a:normAutofit fontScale="85000" lnSpcReduction="10000"/>
          </a:bodyPr>
          <a:lstStyle/>
          <a:p>
            <a:pPr marL="0" indent="0">
              <a:spcBef>
                <a:spcPts val="1200"/>
              </a:spcBef>
              <a:buClr>
                <a:schemeClr val="dk1"/>
              </a:buClr>
              <a:buSzPct val="45833"/>
              <a:buNone/>
            </a:pPr>
            <a:r>
              <a:rPr lang="en-US" sz="2400" dirty="0">
                <a:solidFill>
                  <a:srgbClr val="3F3F3F"/>
                </a:solidFill>
              </a:rPr>
              <a:t>Community College located in California</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Clr>
                <a:schemeClr val="dk1"/>
              </a:buClr>
              <a:buSzPct val="45833"/>
              <a:buNone/>
            </a:pPr>
            <a:r>
              <a:rPr lang="en-US" sz="2400" dirty="0">
                <a:solidFill>
                  <a:srgbClr val="3F3F3F"/>
                </a:solidFill>
              </a:rPr>
              <a:t>Approximately 20,000 students in attendance</a:t>
            </a:r>
            <a:endParaRPr sz="2400" dirty="0">
              <a:solidFill>
                <a:srgbClr val="3F3F3F"/>
              </a:solidFill>
            </a:endParaRPr>
          </a:p>
          <a:p>
            <a:pPr marL="457200" indent="-317182">
              <a:spcBef>
                <a:spcPts val="1200"/>
              </a:spcBef>
              <a:buClr>
                <a:srgbClr val="DDDDDD"/>
              </a:buClr>
              <a:buSzPct val="75000"/>
              <a:buFont typeface="Calibri"/>
              <a:buChar char=" "/>
            </a:pPr>
            <a:r>
              <a:rPr lang="en-US" sz="2400" dirty="0">
                <a:solidFill>
                  <a:srgbClr val="3F3F3F"/>
                </a:solidFill>
              </a:rPr>
              <a:t>77% Hispanic; 6% Asian or Pacific Islander; 6% White, 2% Black</a:t>
            </a:r>
            <a:endParaRPr sz="2400" dirty="0">
              <a:solidFill>
                <a:srgbClr val="3F3F3F"/>
              </a:solidFill>
            </a:endParaRPr>
          </a:p>
          <a:p>
            <a:pPr marL="0" indent="0">
              <a:spcBef>
                <a:spcPts val="1200"/>
              </a:spcBef>
              <a:buNone/>
            </a:pPr>
            <a:endParaRPr sz="2400" dirty="0">
              <a:solidFill>
                <a:srgbClr val="3F3F3F"/>
              </a:solidFill>
            </a:endParaRPr>
          </a:p>
          <a:p>
            <a:pPr marL="0" indent="0">
              <a:spcBef>
                <a:spcPts val="1200"/>
              </a:spcBef>
              <a:buClr>
                <a:schemeClr val="dk1"/>
              </a:buClr>
              <a:buSzPct val="45833"/>
              <a:buNone/>
            </a:pPr>
            <a:r>
              <a:rPr lang="en-US" sz="2400" dirty="0">
                <a:solidFill>
                  <a:srgbClr val="3F3F3F"/>
                </a:solidFill>
              </a:rPr>
              <a:t>5,300 students selected for financial aid verification </a:t>
            </a:r>
            <a:endParaRPr sz="2400" dirty="0">
              <a:solidFill>
                <a:srgbClr val="3F3F3F"/>
              </a:solidFill>
            </a:endParaRPr>
          </a:p>
          <a:p>
            <a:pPr marL="0" indent="0">
              <a:lnSpc>
                <a:spcPct val="150000"/>
              </a:lnSpc>
              <a:spcBef>
                <a:spcPts val="200"/>
              </a:spcBef>
              <a:buNone/>
            </a:pPr>
            <a:endParaRPr sz="1900" dirty="0">
              <a:latin typeface="Georgia"/>
              <a:ea typeface="Georgia"/>
              <a:cs typeface="Georgia"/>
              <a:sym typeface="Georgia"/>
            </a:endParaRPr>
          </a:p>
          <a:p>
            <a:pPr marL="0" indent="0">
              <a:lnSpc>
                <a:spcPct val="150000"/>
              </a:lnSpc>
              <a:spcBef>
                <a:spcPts val="0"/>
              </a:spcBef>
              <a:buNone/>
            </a:pPr>
            <a:r>
              <a:rPr lang="en-US" sz="2400" dirty="0">
                <a:solidFill>
                  <a:srgbClr val="3F3F3F"/>
                </a:solidFill>
              </a:rPr>
              <a:t>64% of students do not complete the FAFSA application</a:t>
            </a:r>
            <a:endParaRPr sz="2400" dirty="0">
              <a:solidFill>
                <a:srgbClr val="3F3F3F"/>
              </a:solidFill>
            </a:endParaRPr>
          </a:p>
          <a:p>
            <a:pPr marL="0" indent="0">
              <a:lnSpc>
                <a:spcPct val="150000"/>
              </a:lnSpc>
              <a:spcBef>
                <a:spcPts val="0"/>
              </a:spcBef>
              <a:buNone/>
            </a:pPr>
            <a:endParaRPr sz="2400" dirty="0">
              <a:solidFill>
                <a:srgbClr val="3F3F3F"/>
              </a:solidFill>
            </a:endParaRPr>
          </a:p>
          <a:p>
            <a:pPr marL="0" indent="0">
              <a:lnSpc>
                <a:spcPct val="150000"/>
              </a:lnSpc>
              <a:spcBef>
                <a:spcPts val="0"/>
              </a:spcBef>
              <a:buNone/>
            </a:pPr>
            <a:r>
              <a:rPr lang="en-US" sz="2400" dirty="0">
                <a:solidFill>
                  <a:srgbClr val="3F3F3F"/>
                </a:solidFill>
              </a:rPr>
              <a:t>Out of the students who complete a FAFSA application, 73% do not complete verification</a:t>
            </a:r>
            <a:endParaRPr sz="2400" dirty="0">
              <a:solidFill>
                <a:srgbClr val="3F3F3F"/>
              </a:solidFill>
            </a:endParaRPr>
          </a:p>
          <a:p>
            <a:pPr marL="0" indent="0">
              <a:spcBef>
                <a:spcPts val="1200"/>
              </a:spcBef>
              <a:buClr>
                <a:schemeClr val="dk1"/>
              </a:buClr>
              <a:buSzPct val="45833"/>
              <a:buNone/>
            </a:pPr>
            <a:endParaRPr sz="2400" dirty="0">
              <a:solidFill>
                <a:srgbClr val="3F3F3F"/>
              </a:solidFill>
            </a:endParaRPr>
          </a:p>
          <a:p>
            <a:pPr marL="0" indent="0">
              <a:spcBef>
                <a:spcPts val="640"/>
              </a:spcBef>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graphicFrame>
        <p:nvGraphicFramePr>
          <p:cNvPr id="141" name="Google Shape;141;ge0a8e67806_0_12" descr="Verification Selection by Gender; total and verification"/>
          <p:cNvGraphicFramePr/>
          <p:nvPr>
            <p:extLst>
              <p:ext uri="{D42A27DB-BD31-4B8C-83A1-F6EECF244321}">
                <p14:modId xmlns:p14="http://schemas.microsoft.com/office/powerpoint/2010/main" val="2542311409"/>
              </p:ext>
            </p:extLst>
          </p:nvPr>
        </p:nvGraphicFramePr>
        <p:xfrm>
          <a:off x="2319325" y="1736101"/>
          <a:ext cx="6714000" cy="2357225"/>
        </p:xfrm>
        <a:graphic>
          <a:graphicData uri="http://schemas.openxmlformats.org/drawingml/2006/table">
            <a:tbl>
              <a:tblPr>
                <a:noFill/>
              </a:tblPr>
              <a:tblGrid>
                <a:gridCol w="3980700">
                  <a:extLst>
                    <a:ext uri="{9D8B030D-6E8A-4147-A177-3AD203B41FA5}">
                      <a16:colId xmlns:a16="http://schemas.microsoft.com/office/drawing/2014/main" val="20000"/>
                    </a:ext>
                  </a:extLst>
                </a:gridCol>
                <a:gridCol w="1174050">
                  <a:extLst>
                    <a:ext uri="{9D8B030D-6E8A-4147-A177-3AD203B41FA5}">
                      <a16:colId xmlns:a16="http://schemas.microsoft.com/office/drawing/2014/main" val="20001"/>
                    </a:ext>
                  </a:extLst>
                </a:gridCol>
                <a:gridCol w="1559250">
                  <a:extLst>
                    <a:ext uri="{9D8B030D-6E8A-4147-A177-3AD203B41FA5}">
                      <a16:colId xmlns:a16="http://schemas.microsoft.com/office/drawing/2014/main" val="20002"/>
                    </a:ext>
                  </a:extLst>
                </a:gridCol>
              </a:tblGrid>
              <a:tr h="593600">
                <a:tc>
                  <a:txBody>
                    <a:bodyPr/>
                    <a:lstStyle/>
                    <a:p>
                      <a:pPr marL="0" lvl="0" indent="0" algn="l" rtl="0">
                        <a:spcBef>
                          <a:spcPts val="0"/>
                        </a:spcBef>
                        <a:spcAft>
                          <a:spcPts val="0"/>
                        </a:spcAft>
                        <a:buNone/>
                      </a:pPr>
                      <a:endParaRPr dirty="0"/>
                    </a:p>
                  </a:txBody>
                  <a:tcPr marL="91425" marR="91425" marT="91425" marB="91425"/>
                </a:tc>
                <a:tc>
                  <a:txBody>
                    <a:bodyPr/>
                    <a:lstStyle/>
                    <a:p>
                      <a:pPr marL="0" lvl="0" indent="0" algn="l" rtl="0">
                        <a:spcBef>
                          <a:spcPts val="0"/>
                        </a:spcBef>
                        <a:spcAft>
                          <a:spcPts val="0"/>
                        </a:spcAft>
                        <a:buNone/>
                      </a:pPr>
                      <a:r>
                        <a:rPr lang="en-US" dirty="0"/>
                        <a:t>Total</a:t>
                      </a:r>
                      <a:endParaRPr dirty="0"/>
                    </a:p>
                  </a:txBody>
                  <a:tcPr marL="91425" marR="91425" marT="91425" marB="91425"/>
                </a:tc>
                <a:tc>
                  <a:txBody>
                    <a:bodyPr/>
                    <a:lstStyle/>
                    <a:p>
                      <a:pPr marL="0" lvl="0" indent="0" algn="l" rtl="0">
                        <a:spcBef>
                          <a:spcPts val="0"/>
                        </a:spcBef>
                        <a:spcAft>
                          <a:spcPts val="0"/>
                        </a:spcAft>
                        <a:buNone/>
                      </a:pPr>
                      <a:r>
                        <a:rPr lang="en-US" dirty="0"/>
                        <a:t>Verification</a:t>
                      </a:r>
                      <a:endParaRPr dirty="0"/>
                    </a:p>
                  </a:txBody>
                  <a:tcPr marL="91425" marR="91425" marT="91425" marB="91425"/>
                </a:tc>
                <a:extLst>
                  <a:ext uri="{0D108BD9-81ED-4DB2-BD59-A6C34878D82A}">
                    <a16:rowId xmlns:a16="http://schemas.microsoft.com/office/drawing/2014/main" val="10000"/>
                  </a:ext>
                </a:extLst>
              </a:tr>
              <a:tr h="587875">
                <a:tc>
                  <a:txBody>
                    <a:bodyPr/>
                    <a:lstStyle/>
                    <a:p>
                      <a:pPr marL="0" lvl="0" indent="0" algn="l" rtl="0">
                        <a:spcBef>
                          <a:spcPts val="0"/>
                        </a:spcBef>
                        <a:spcAft>
                          <a:spcPts val="0"/>
                        </a:spcAft>
                        <a:buNone/>
                      </a:pPr>
                      <a:r>
                        <a:rPr lang="en-US" dirty="0"/>
                        <a:t>Gender</a:t>
                      </a:r>
                      <a:endParaRPr dirty="0"/>
                    </a:p>
                  </a:txBody>
                  <a:tcPr marL="91425" marR="91425" marT="91425" marB="91425"/>
                </a:tc>
                <a:tc>
                  <a:txBody>
                    <a:bodyPr/>
                    <a:lstStyle/>
                    <a:p>
                      <a:pPr marL="0" lvl="0" indent="0" algn="l" rtl="0">
                        <a:spcBef>
                          <a:spcPts val="0"/>
                        </a:spcBef>
                        <a:spcAft>
                          <a:spcPts val="0"/>
                        </a:spcAft>
                        <a:buNone/>
                      </a:pPr>
                      <a:r>
                        <a:rPr lang="en-US" dirty="0"/>
                        <a:t>%</a:t>
                      </a:r>
                      <a:endParaRPr dirty="0"/>
                    </a:p>
                  </a:txBody>
                  <a:tcPr marL="91425" marR="91425" marT="91425" marB="91425"/>
                </a:tc>
                <a:tc>
                  <a:txBody>
                    <a:bodyPr/>
                    <a:lstStyle/>
                    <a:p>
                      <a:pPr marL="0" lvl="0" indent="0" algn="l" rtl="0">
                        <a:spcBef>
                          <a:spcPts val="0"/>
                        </a:spcBef>
                        <a:spcAft>
                          <a:spcPts val="0"/>
                        </a:spcAft>
                        <a:buNone/>
                      </a:pPr>
                      <a:r>
                        <a:rPr lang="en-US" dirty="0"/>
                        <a:t>%</a:t>
                      </a:r>
                      <a:endParaRPr dirty="0"/>
                    </a:p>
                  </a:txBody>
                  <a:tcPr marL="91425" marR="91425" marT="91425" marB="91425"/>
                </a:tc>
                <a:extLst>
                  <a:ext uri="{0D108BD9-81ED-4DB2-BD59-A6C34878D82A}">
                    <a16:rowId xmlns:a16="http://schemas.microsoft.com/office/drawing/2014/main" val="10001"/>
                  </a:ext>
                </a:extLst>
              </a:tr>
              <a:tr h="587875">
                <a:tc>
                  <a:txBody>
                    <a:bodyPr/>
                    <a:lstStyle/>
                    <a:p>
                      <a:pPr marL="0" lvl="0" indent="0" algn="l" rtl="0">
                        <a:spcBef>
                          <a:spcPts val="0"/>
                        </a:spcBef>
                        <a:spcAft>
                          <a:spcPts val="0"/>
                        </a:spcAft>
                        <a:buNone/>
                      </a:pPr>
                      <a:r>
                        <a:rPr lang="en-US" dirty="0"/>
                        <a:t>Male</a:t>
                      </a:r>
                      <a:endParaRPr dirty="0"/>
                    </a:p>
                  </a:txBody>
                  <a:tcPr marL="91425" marR="91425" marT="91425" marB="91425"/>
                </a:tc>
                <a:tc>
                  <a:txBody>
                    <a:bodyPr/>
                    <a:lstStyle/>
                    <a:p>
                      <a:pPr marL="0" lvl="0" indent="0" algn="l" rtl="0">
                        <a:spcBef>
                          <a:spcPts val="0"/>
                        </a:spcBef>
                        <a:spcAft>
                          <a:spcPts val="0"/>
                        </a:spcAft>
                        <a:buNone/>
                      </a:pPr>
                      <a:r>
                        <a:rPr lang="en-US" dirty="0"/>
                        <a:t>55.3</a:t>
                      </a:r>
                      <a:endParaRPr dirty="0"/>
                    </a:p>
                  </a:txBody>
                  <a:tcPr marL="91425" marR="91425" marT="91425" marB="91425"/>
                </a:tc>
                <a:tc>
                  <a:txBody>
                    <a:bodyPr/>
                    <a:lstStyle/>
                    <a:p>
                      <a:pPr marL="0" lvl="0" indent="0" algn="l" rtl="0">
                        <a:spcBef>
                          <a:spcPts val="0"/>
                        </a:spcBef>
                        <a:spcAft>
                          <a:spcPts val="0"/>
                        </a:spcAft>
                        <a:buNone/>
                      </a:pPr>
                      <a:r>
                        <a:rPr lang="en-US" dirty="0"/>
                        <a:t>43.3</a:t>
                      </a:r>
                      <a:endParaRPr dirty="0"/>
                    </a:p>
                  </a:txBody>
                  <a:tcPr marL="91425" marR="91425" marT="91425" marB="91425"/>
                </a:tc>
                <a:extLst>
                  <a:ext uri="{0D108BD9-81ED-4DB2-BD59-A6C34878D82A}">
                    <a16:rowId xmlns:a16="http://schemas.microsoft.com/office/drawing/2014/main" val="10002"/>
                  </a:ext>
                </a:extLst>
              </a:tr>
              <a:tr h="587875">
                <a:tc>
                  <a:txBody>
                    <a:bodyPr/>
                    <a:lstStyle/>
                    <a:p>
                      <a:pPr marL="0" lvl="0" indent="0" algn="l" rtl="0">
                        <a:spcBef>
                          <a:spcPts val="0"/>
                        </a:spcBef>
                        <a:spcAft>
                          <a:spcPts val="0"/>
                        </a:spcAft>
                        <a:buNone/>
                      </a:pPr>
                      <a:r>
                        <a:rPr lang="en-US" dirty="0"/>
                        <a:t>Female</a:t>
                      </a:r>
                      <a:endParaRPr dirty="0"/>
                    </a:p>
                  </a:txBody>
                  <a:tcPr marL="91425" marR="91425" marT="91425" marB="91425"/>
                </a:tc>
                <a:tc>
                  <a:txBody>
                    <a:bodyPr/>
                    <a:lstStyle/>
                    <a:p>
                      <a:pPr marL="0" lvl="0" indent="0" algn="l" rtl="0">
                        <a:spcBef>
                          <a:spcPts val="0"/>
                        </a:spcBef>
                        <a:spcAft>
                          <a:spcPts val="0"/>
                        </a:spcAft>
                        <a:buNone/>
                      </a:pPr>
                      <a:r>
                        <a:rPr lang="en-US" dirty="0"/>
                        <a:t>43.1</a:t>
                      </a:r>
                      <a:endParaRPr dirty="0"/>
                    </a:p>
                  </a:txBody>
                  <a:tcPr marL="91425" marR="91425" marT="91425" marB="91425"/>
                </a:tc>
                <a:tc>
                  <a:txBody>
                    <a:bodyPr/>
                    <a:lstStyle/>
                    <a:p>
                      <a:pPr marL="0" lvl="0" indent="0" algn="l" rtl="0">
                        <a:spcBef>
                          <a:spcPts val="0"/>
                        </a:spcBef>
                        <a:spcAft>
                          <a:spcPts val="0"/>
                        </a:spcAft>
                        <a:buNone/>
                      </a:pPr>
                      <a:r>
                        <a:rPr lang="en-US" dirty="0"/>
                        <a:t>55</a:t>
                      </a:r>
                      <a:endParaRPr dirty="0"/>
                    </a:p>
                  </a:txBody>
                  <a:tcPr marL="91425" marR="91425" marT="91425" marB="91425"/>
                </a:tc>
                <a:extLst>
                  <a:ext uri="{0D108BD9-81ED-4DB2-BD59-A6C34878D82A}">
                    <a16:rowId xmlns:a16="http://schemas.microsoft.com/office/drawing/2014/main" val="10003"/>
                  </a:ext>
                </a:extLst>
              </a:tr>
            </a:tbl>
          </a:graphicData>
        </a:graphic>
      </p:graphicFrame>
      <p:sp>
        <p:nvSpPr>
          <p:cNvPr id="140" name="Google Shape;140;ge0a8e67806_0_12"/>
          <p:cNvSpPr txBox="1">
            <a:spLocks noGrp="1"/>
          </p:cNvSpPr>
          <p:nvPr>
            <p:ph type="title"/>
          </p:nvPr>
        </p:nvSpPr>
        <p:spPr>
          <a:prstGeom prst="rect">
            <a:avLst/>
          </a:prstGeom>
        </p:spPr>
        <p:txBody>
          <a:bodyPr spcFirstLastPara="1" vert="horz" wrap="square" lIns="91425" tIns="45700" rIns="91425" bIns="45700" rtlCol="0" anchor="t" anchorCtr="0">
            <a:normAutofit/>
          </a:bodyPr>
          <a:lstStyle/>
          <a:p>
            <a:pPr>
              <a:spcBef>
                <a:spcPts val="0"/>
              </a:spcBef>
            </a:pPr>
            <a:r>
              <a:rPr lang="en-US" dirty="0"/>
              <a:t>Verification Selection by Gender</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4536B4C-33A2-4F60-BF7A-1202C243BFA3}" vid="{EAD43895-C2D6-4075-AD4E-B1AFD44B9E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MASFAA in MKE</Template>
  <TotalTime>262</TotalTime>
  <Words>2263</Words>
  <Application>Microsoft Office PowerPoint</Application>
  <PresentationFormat>Widescreen</PresentationFormat>
  <Paragraphs>283</Paragraphs>
  <Slides>32</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Arial,Sans-Serif</vt:lpstr>
      <vt:lpstr>Calibri</vt:lpstr>
      <vt:lpstr>Constantia</vt:lpstr>
      <vt:lpstr>Franklin Gothic Book</vt:lpstr>
      <vt:lpstr>Georgia</vt:lpstr>
      <vt:lpstr>Noto Sans Symbols</vt:lpstr>
      <vt:lpstr>Verdana</vt:lpstr>
      <vt:lpstr>Office Theme</vt:lpstr>
      <vt:lpstr>Working to Eliminate Bias in Financial Aid Administration</vt:lpstr>
      <vt:lpstr>Introductions</vt:lpstr>
      <vt:lpstr>About Today’s Session</vt:lpstr>
      <vt:lpstr>What the Research Tells Us About Bias in Student Aid</vt:lpstr>
      <vt:lpstr>Financial Aid &amp; Racism</vt:lpstr>
      <vt:lpstr>Financial Aid Income Verification</vt:lpstr>
      <vt:lpstr>Case Study</vt:lpstr>
      <vt:lpstr>Site</vt:lpstr>
      <vt:lpstr>Verification Selection by Gender</vt:lpstr>
      <vt:lpstr>Verification Selection by Race/Ethnicity</vt:lpstr>
      <vt:lpstr>The Student Experience</vt:lpstr>
      <vt:lpstr>Future Research &amp; Practitioner Focus</vt:lpstr>
      <vt:lpstr>Confronting and Removing Bias in the Aid Office’s Practices</vt:lpstr>
      <vt:lpstr>Practitioner’s View: Helen Faith</vt:lpstr>
      <vt:lpstr>Practitioner’s View: Keyimani Alford</vt:lpstr>
      <vt:lpstr>Practitioner’s View: Marvin Smith</vt:lpstr>
      <vt:lpstr>Practitioner’s View: Sue Swisher</vt:lpstr>
      <vt:lpstr>Discussion: Finding and Addressing Bias in Our Offices</vt:lpstr>
      <vt:lpstr>Verification</vt:lpstr>
      <vt:lpstr>Nuclear Family Assumptions, etc.</vt:lpstr>
      <vt:lpstr>Professional Judgment (PJ)</vt:lpstr>
      <vt:lpstr>Satisfactory Academic Progress and Other Completion Barriers</vt:lpstr>
      <vt:lpstr>SAP Impact: Deep Dive</vt:lpstr>
      <vt:lpstr>SAP Appeals: Compliance and Perception of Risk</vt:lpstr>
      <vt:lpstr>Are we communicating effectively?</vt:lpstr>
      <vt:lpstr>How Do We Direct Students and Families to Contact Us?</vt:lpstr>
      <vt:lpstr>Scholarship Selection Processes</vt:lpstr>
      <vt:lpstr>Addressing Implicit Bias in Scholarship Selection</vt:lpstr>
      <vt:lpstr>NASFAA’s  Implicit Bias Toolkit</vt:lpstr>
      <vt:lpstr>Examining Implicit Bias in Financial Aid Policies and Procedure Task Force</vt:lpstr>
      <vt:lpstr>Toolkit Topics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 Meter, Melissa</dc:creator>
  <cp:lastModifiedBy>Christina Pleasants</cp:lastModifiedBy>
  <cp:revision>780</cp:revision>
  <dcterms:created xsi:type="dcterms:W3CDTF">2021-07-01T14:48:52Z</dcterms:created>
  <dcterms:modified xsi:type="dcterms:W3CDTF">2022-04-11T17:58:32Z</dcterms:modified>
</cp:coreProperties>
</file>