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handoutMasterIdLst>
    <p:handoutMasterId r:id="rId6"/>
  </p:handoutMasterIdLst>
  <p:sldIdLst>
    <p:sldId id="267" r:id="rId2"/>
    <p:sldId id="261" r:id="rId3"/>
    <p:sldId id="292" r:id="rId4"/>
    <p:sldId id="29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77" autoAdjust="0"/>
    <p:restoredTop sz="94884" autoAdjust="0"/>
  </p:normalViewPr>
  <p:slideViewPr>
    <p:cSldViewPr snapToGrid="0">
      <p:cViewPr varScale="1">
        <p:scale>
          <a:sx n="100" d="100"/>
          <a:sy n="100" d="100"/>
        </p:scale>
        <p:origin x="20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7D8E9-3331-4291-9F17-3FF41B935400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0C177-458E-4ECB-97EC-7EDCBA19D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 Triangle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8"/>
          <a:stretch/>
        </p:blipFill>
        <p:spPr>
          <a:xfrm>
            <a:off x="2317813" y="0"/>
            <a:ext cx="6829477" cy="3749964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69888" y="3863685"/>
            <a:ext cx="8336975" cy="999259"/>
          </a:xfrm>
          <a:prstGeom prst="rect">
            <a:avLst/>
          </a:prstGeom>
        </p:spPr>
        <p:txBody>
          <a:bodyPr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0608" y="4976665"/>
            <a:ext cx="8388928" cy="6790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500" b="0" i="0" baseline="0">
                <a:solidFill>
                  <a:srgbClr val="003764"/>
                </a:solidFill>
                <a:latin typeface="+mj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Subheading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5769402"/>
            <a:ext cx="4614862" cy="758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rgbClr val="003764"/>
                </a:solidFill>
              </a:defRPr>
            </a:lvl1pPr>
          </a:lstStyle>
          <a:p>
            <a:pPr lvl="0"/>
            <a:r>
              <a:rPr lang="en-US" dirty="0"/>
              <a:t>Presenter(s)</a:t>
            </a:r>
            <a:br>
              <a:rPr lang="en-US" dirty="0"/>
            </a:br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28546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5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0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003764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2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476958"/>
            <a:ext cx="7886700" cy="611619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Final Slide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2265367"/>
            <a:ext cx="7886700" cy="3428855"/>
          </a:xfrm>
          <a:prstGeom prst="rect">
            <a:avLst/>
          </a:prstGeom>
        </p:spPr>
        <p:txBody>
          <a:bodyPr/>
          <a:lstStyle>
            <a:lvl1pPr marL="457200" marR="0" indent="-45720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>
                <a:solidFill>
                  <a:srgbClr val="003764"/>
                </a:solidFill>
              </a:defRPr>
            </a:lvl1pPr>
            <a:lvl2pPr marL="342884" indent="0">
              <a:buNone/>
              <a:defRPr>
                <a:solidFill>
                  <a:srgbClr val="003764"/>
                </a:solidFill>
              </a:defRPr>
            </a:lvl2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Always use a Final Slide in order to include the Creative Commons footer language in the presentation.</a:t>
            </a:r>
            <a:br>
              <a:rPr lang="en-US" dirty="0"/>
            </a:br>
            <a:r>
              <a:rPr lang="en-US" dirty="0"/>
              <a:t>Ideas for the slide: Contact information; “Thank you;” “Questions?”</a:t>
            </a:r>
          </a:p>
        </p:txBody>
      </p:sp>
      <p:pic>
        <p:nvPicPr>
          <p:cNvPr id="14" name="Picture 13" descr="CC. Creative Commons license, attribution alone">
            <a:extLst>
              <a:ext uri="{FF2B5EF4-FFF2-40B4-BE49-F238E27FC236}">
                <a16:creationId xmlns:a16="http://schemas.microsoft.com/office/drawing/2014/main" id="{55C0BD8F-0D00-4252-96EA-53CD706830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8650" y="6399147"/>
            <a:ext cx="835224" cy="29873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D9A014E-7345-4161-B6F8-70E7EA234759}"/>
              </a:ext>
            </a:extLst>
          </p:cNvPr>
          <p:cNvSpPr txBox="1"/>
          <p:nvPr userDrawn="1"/>
        </p:nvSpPr>
        <p:spPr>
          <a:xfrm>
            <a:off x="1454322" y="6445499"/>
            <a:ext cx="378496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i="1" dirty="0">
                <a:solidFill>
                  <a:schemeClr val="bg1">
                    <a:lumMod val="50000"/>
                  </a:schemeClr>
                </a:solidFill>
              </a:rPr>
              <a:t>Note: All material licensed under Creative Commons Attribution 4.0 International License.</a:t>
            </a:r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0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ommunity and Technical Colleges. Washington State Board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6860" y="1549936"/>
            <a:ext cx="8336975" cy="79707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36860" y="2415154"/>
            <a:ext cx="8336975" cy="419346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82468" y="1709744"/>
            <a:ext cx="8270588" cy="2852737"/>
          </a:xfrm>
          <a:prstGeom prst="rect">
            <a:avLst/>
          </a:prstGeom>
        </p:spPr>
        <p:txBody>
          <a:bodyPr anchor="b"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582468" y="4589469"/>
            <a:ext cx="8270588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3764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4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22561" y="1462241"/>
            <a:ext cx="8534403" cy="71985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422561" y="2400300"/>
            <a:ext cx="4014357" cy="426503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4759271" y="2400304"/>
            <a:ext cx="4197693" cy="42650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3" name="Picture 12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4063"/>
            <a:ext cx="4067706" cy="1481791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507276" y="1485854"/>
            <a:ext cx="8335388" cy="736311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507278" y="2385434"/>
            <a:ext cx="4002378" cy="5248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507278" y="3003840"/>
            <a:ext cx="400237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0207" y="2385430"/>
            <a:ext cx="4052457" cy="5248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Content Placeholder 5"/>
          <p:cNvSpPr>
            <a:spLocks noGrp="1"/>
          </p:cNvSpPr>
          <p:nvPr>
            <p:ph sz="quarter" idx="4"/>
          </p:nvPr>
        </p:nvSpPr>
        <p:spPr>
          <a:xfrm>
            <a:off x="4790207" y="3003840"/>
            <a:ext cx="405245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13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6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9" name="Picture 8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40327" y="1457982"/>
            <a:ext cx="8302337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0" name="Picture 9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8" name="Rectangle 7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40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86494" y="1385541"/>
            <a:ext cx="3160715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494" y="2888673"/>
            <a:ext cx="316071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863540" y="1569027"/>
            <a:ext cx="5041469" cy="5131234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3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03370" y="1385541"/>
            <a:ext cx="3358139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370" y="2888673"/>
            <a:ext cx="3358139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024047" y="1569027"/>
            <a:ext cx="4839398" cy="5131234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33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51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tgorakce@sbctc.edu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SBCTC Update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9888" y="5769402"/>
            <a:ext cx="6465810" cy="758825"/>
          </a:xfrm>
        </p:spPr>
        <p:txBody>
          <a:bodyPr/>
          <a:lstStyle/>
          <a:p>
            <a:r>
              <a:rPr lang="en-US" dirty="0"/>
              <a:t>Troy Goracke, Policy Associate Basic Education for Adults</a:t>
            </a:r>
          </a:p>
          <a:p>
            <a:r>
              <a:rPr lang="en-US" dirty="0"/>
              <a:t>January 9, 2026</a:t>
            </a:r>
          </a:p>
        </p:txBody>
      </p:sp>
    </p:spTree>
    <p:extLst>
      <p:ext uri="{BB962C8B-B14F-4D97-AF65-F5344CB8AC3E}">
        <p14:creationId xmlns:p14="http://schemas.microsoft.com/office/powerpoint/2010/main" val="1009886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Updates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516" y="2222166"/>
            <a:ext cx="6036742" cy="4123550"/>
          </a:xfrm>
        </p:spPr>
        <p:txBody>
          <a:bodyPr/>
          <a:lstStyle/>
          <a:p>
            <a:pPr lvl="0"/>
            <a:r>
              <a:rPr lang="en-US" sz="3200" dirty="0"/>
              <a:t>Legislative Session 2026</a:t>
            </a:r>
          </a:p>
          <a:p>
            <a:pPr lvl="1"/>
            <a:r>
              <a:rPr lang="en-US" dirty="0"/>
              <a:t>No BEdA policy bills</a:t>
            </a:r>
          </a:p>
          <a:p>
            <a:pPr lvl="1"/>
            <a:r>
              <a:rPr lang="en-US" dirty="0"/>
              <a:t>Full funding for compensation increases</a:t>
            </a:r>
          </a:p>
          <a:p>
            <a:r>
              <a:rPr lang="en-US" sz="3200" dirty="0"/>
              <a:t>Federal Level</a:t>
            </a:r>
          </a:p>
          <a:p>
            <a:pPr lvl="1"/>
            <a:r>
              <a:rPr lang="en-US" dirty="0"/>
              <a:t>Waiting for January 31</a:t>
            </a:r>
          </a:p>
          <a:p>
            <a:pPr lvl="2"/>
            <a:r>
              <a:rPr lang="en-US" dirty="0"/>
              <a:t>Passed budget</a:t>
            </a:r>
          </a:p>
          <a:p>
            <a:pPr lvl="2"/>
            <a:r>
              <a:rPr lang="en-US" dirty="0"/>
              <a:t>Continuing resolution</a:t>
            </a:r>
          </a:p>
          <a:p>
            <a:pPr lvl="2"/>
            <a:r>
              <a:rPr lang="en-US" dirty="0"/>
              <a:t>Government shutdown </a:t>
            </a:r>
          </a:p>
          <a:p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318487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33247" y="2682241"/>
            <a:ext cx="6525793" cy="2943496"/>
          </a:xfrm>
        </p:spPr>
        <p:txBody>
          <a:bodyPr/>
          <a:lstStyle/>
          <a:p>
            <a:pPr marL="0" indent="0">
              <a:buNone/>
            </a:pPr>
            <a:r>
              <a:rPr lang="en-US" sz="8800" dirty="0"/>
              <a:t>Questions?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38514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Troy Goracke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2"/>
              </a:rPr>
              <a:t>tgorakce@sbctc.edu</a:t>
            </a:r>
            <a:r>
              <a:rPr lang="en-US" dirty="0"/>
              <a:t>; 360.704.4361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999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BCTC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BS Winter 2018 [Read-Only]" id="{CFB516A1-AB46-45D1-9C77-1B3D5EEFE1F7}" vid="{BB75EBCD-5A2B-4687-8ABF-81B9ABEB47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CBS Winter 2018</Template>
  <TotalTime>6128</TotalTime>
  <Words>56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SBCTC Update </vt:lpstr>
      <vt:lpstr>Updates</vt:lpstr>
      <vt:lpstr>  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WINTER CBS 2018</dc:title>
  <dc:creator>Troy Goracke</dc:creator>
  <cp:lastModifiedBy>Troy Goracke</cp:lastModifiedBy>
  <cp:revision>57</cp:revision>
  <dcterms:created xsi:type="dcterms:W3CDTF">2018-02-01T21:52:28Z</dcterms:created>
  <dcterms:modified xsi:type="dcterms:W3CDTF">2026-01-07T18:13:17Z</dcterms:modified>
</cp:coreProperties>
</file>