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5"/>
  </p:sldMasterIdLst>
  <p:notesMasterIdLst>
    <p:notesMasterId r:id="rId19"/>
  </p:notesMasterIdLst>
  <p:handoutMasterIdLst>
    <p:handoutMasterId r:id="rId20"/>
  </p:handoutMasterIdLst>
  <p:sldIdLst>
    <p:sldId id="259" r:id="rId6"/>
    <p:sldId id="280" r:id="rId7"/>
    <p:sldId id="263" r:id="rId8"/>
    <p:sldId id="281" r:id="rId9"/>
    <p:sldId id="288" r:id="rId10"/>
    <p:sldId id="268" r:id="rId11"/>
    <p:sldId id="291" r:id="rId12"/>
    <p:sldId id="289" r:id="rId13"/>
    <p:sldId id="290" r:id="rId14"/>
    <p:sldId id="294" r:id="rId15"/>
    <p:sldId id="292" r:id="rId16"/>
    <p:sldId id="287" r:id="rId17"/>
    <p:sldId id="29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FF4B47-009C-46FA-AFAE-4E3327A5A478}" v="6" dt="2024-10-04T00:02:54.6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2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cdc.gov/ncbddd/disabilityandhealth/infographic-disability-impacts-all.html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cdc.gov/ncbddd/disabilityandhealth/infographic-disability-impacts-all.htm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54DB80-EECC-4E49-9F59-7D8CA6FB334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578759B-ABC3-4DCD-8E50-B98B0BEA8AA6}">
      <dgm:prSet/>
      <dgm:spPr/>
      <dgm:t>
        <a:bodyPr/>
        <a:lstStyle/>
        <a:p>
          <a:r>
            <a:rPr lang="en-US" b="1"/>
            <a:t>12,579 (4%)</a:t>
          </a:r>
          <a:r>
            <a:rPr lang="en-US"/>
            <a:t> disabled students reported in 23-24 Academic Year</a:t>
          </a:r>
        </a:p>
      </dgm:t>
    </dgm:pt>
    <dgm:pt modelId="{AE4B4D5C-CB96-44BA-9246-630E495D40C2}" type="parTrans" cxnId="{5934F5C2-B11E-45FF-B7DD-786668AA7FC8}">
      <dgm:prSet/>
      <dgm:spPr/>
      <dgm:t>
        <a:bodyPr/>
        <a:lstStyle/>
        <a:p>
          <a:endParaRPr lang="en-US"/>
        </a:p>
      </dgm:t>
    </dgm:pt>
    <dgm:pt modelId="{CA6D0F6A-21E6-4C7F-AD61-5E242474A348}" type="sibTrans" cxnId="{5934F5C2-B11E-45FF-B7DD-786668AA7FC8}">
      <dgm:prSet/>
      <dgm:spPr/>
      <dgm:t>
        <a:bodyPr/>
        <a:lstStyle/>
        <a:p>
          <a:endParaRPr lang="en-US"/>
        </a:p>
      </dgm:t>
    </dgm:pt>
    <dgm:pt modelId="{9EEAC8C9-F441-4053-93F1-A45B04409036}">
      <dgm:prSet/>
      <dgm:spPr/>
      <dgm:t>
        <a:bodyPr/>
        <a:lstStyle/>
        <a:p>
          <a:r>
            <a:rPr lang="en-US" b="1"/>
            <a:t>2-10%</a:t>
          </a:r>
          <a:r>
            <a:rPr lang="en-US"/>
            <a:t> of a college's student headcount</a:t>
          </a:r>
        </a:p>
      </dgm:t>
    </dgm:pt>
    <dgm:pt modelId="{4BF3E31B-9259-4D46-BF9E-B383965017D2}" type="parTrans" cxnId="{EB518282-3D33-4088-BFF7-90FBE082FDA8}">
      <dgm:prSet/>
      <dgm:spPr/>
      <dgm:t>
        <a:bodyPr/>
        <a:lstStyle/>
        <a:p>
          <a:endParaRPr lang="en-US"/>
        </a:p>
      </dgm:t>
    </dgm:pt>
    <dgm:pt modelId="{D52BD967-8F44-4592-813B-28203ECB1CDF}" type="sibTrans" cxnId="{EB518282-3D33-4088-BFF7-90FBE082FDA8}">
      <dgm:prSet/>
      <dgm:spPr/>
      <dgm:t>
        <a:bodyPr/>
        <a:lstStyle/>
        <a:p>
          <a:endParaRPr lang="en-US"/>
        </a:p>
      </dgm:t>
    </dgm:pt>
    <dgm:pt modelId="{229D0A22-F591-4E8B-9CA1-102468EBA01E}">
      <dgm:prSet/>
      <dgm:spPr/>
      <dgm:t>
        <a:bodyPr/>
        <a:lstStyle/>
        <a:p>
          <a:r>
            <a:rPr lang="en-US" b="1"/>
            <a:t>28.7%</a:t>
          </a:r>
          <a:r>
            <a:rPr lang="en-US"/>
            <a:t> US adults have a disability (</a:t>
          </a:r>
          <a:r>
            <a:rPr lang="en-US" b="1">
              <a:hlinkClick xmlns:r="http://schemas.openxmlformats.org/officeDocument/2006/relationships" r:id="rId1"/>
            </a:rPr>
            <a:t>cdc.gov</a:t>
          </a:r>
          <a:r>
            <a:rPr lang="en-US"/>
            <a:t>)</a:t>
          </a:r>
        </a:p>
      </dgm:t>
    </dgm:pt>
    <dgm:pt modelId="{466CFBE8-0155-4907-B3A3-2B1A1C5622AA}" type="parTrans" cxnId="{B0736399-964D-482B-A024-8165D85586D7}">
      <dgm:prSet/>
      <dgm:spPr/>
      <dgm:t>
        <a:bodyPr/>
        <a:lstStyle/>
        <a:p>
          <a:endParaRPr lang="en-US"/>
        </a:p>
      </dgm:t>
    </dgm:pt>
    <dgm:pt modelId="{DB0A01ED-E100-4F80-9327-59556C05B7E3}" type="sibTrans" cxnId="{B0736399-964D-482B-A024-8165D85586D7}">
      <dgm:prSet/>
      <dgm:spPr/>
      <dgm:t>
        <a:bodyPr/>
        <a:lstStyle/>
        <a:p>
          <a:endParaRPr lang="en-US"/>
        </a:p>
      </dgm:t>
    </dgm:pt>
    <dgm:pt modelId="{021B579F-CB8A-4953-A55F-C9BFFEB05610}">
      <dgm:prSet/>
      <dgm:spPr/>
      <dgm:t>
        <a:bodyPr/>
        <a:lstStyle/>
        <a:p>
          <a:r>
            <a:rPr lang="en-US" b="1"/>
            <a:t>$2,223,605 </a:t>
          </a:r>
          <a:r>
            <a:rPr lang="en-US"/>
            <a:t>spent on disability accommodations in 2023-24 (DAP Report, 24 colleges)</a:t>
          </a:r>
        </a:p>
      </dgm:t>
    </dgm:pt>
    <dgm:pt modelId="{E2FD6E65-0054-4838-965D-9CBE115887DA}" type="parTrans" cxnId="{09F1A7D9-0338-41BD-A62A-989E920A58FF}">
      <dgm:prSet/>
      <dgm:spPr/>
      <dgm:t>
        <a:bodyPr/>
        <a:lstStyle/>
        <a:p>
          <a:endParaRPr lang="en-US"/>
        </a:p>
      </dgm:t>
    </dgm:pt>
    <dgm:pt modelId="{BABA64F4-6AEB-4D66-951A-9E2647CF80C6}" type="sibTrans" cxnId="{09F1A7D9-0338-41BD-A62A-989E920A58FF}">
      <dgm:prSet/>
      <dgm:spPr/>
      <dgm:t>
        <a:bodyPr/>
        <a:lstStyle/>
        <a:p>
          <a:endParaRPr lang="en-US"/>
        </a:p>
      </dgm:t>
    </dgm:pt>
    <dgm:pt modelId="{B83AE072-9B38-4ADC-B7FF-0009AD85DDC7}" type="pres">
      <dgm:prSet presAssocID="{5354DB80-EECC-4E49-9F59-7D8CA6FB334B}" presName="vert0" presStyleCnt="0">
        <dgm:presLayoutVars>
          <dgm:dir/>
          <dgm:animOne val="branch"/>
          <dgm:animLvl val="lvl"/>
        </dgm:presLayoutVars>
      </dgm:prSet>
      <dgm:spPr/>
    </dgm:pt>
    <dgm:pt modelId="{F67FA1F4-DB1D-4244-84E5-9B6D502EFF2A}" type="pres">
      <dgm:prSet presAssocID="{E578759B-ABC3-4DCD-8E50-B98B0BEA8AA6}" presName="thickLine" presStyleLbl="alignNode1" presStyleIdx="0" presStyleCnt="4"/>
      <dgm:spPr/>
    </dgm:pt>
    <dgm:pt modelId="{DE80E9DF-B725-43C0-B3DE-363C32F6669A}" type="pres">
      <dgm:prSet presAssocID="{E578759B-ABC3-4DCD-8E50-B98B0BEA8AA6}" presName="horz1" presStyleCnt="0"/>
      <dgm:spPr/>
    </dgm:pt>
    <dgm:pt modelId="{3281FFBA-9529-4F27-ABAF-7E20534A722E}" type="pres">
      <dgm:prSet presAssocID="{E578759B-ABC3-4DCD-8E50-B98B0BEA8AA6}" presName="tx1" presStyleLbl="revTx" presStyleIdx="0" presStyleCnt="4"/>
      <dgm:spPr/>
    </dgm:pt>
    <dgm:pt modelId="{47AB9EFB-353C-4A6F-A013-34E9BE936AE9}" type="pres">
      <dgm:prSet presAssocID="{E578759B-ABC3-4DCD-8E50-B98B0BEA8AA6}" presName="vert1" presStyleCnt="0"/>
      <dgm:spPr/>
    </dgm:pt>
    <dgm:pt modelId="{97BEEB1E-F7FC-411E-BA26-535BD3662D42}" type="pres">
      <dgm:prSet presAssocID="{9EEAC8C9-F441-4053-93F1-A45B04409036}" presName="thickLine" presStyleLbl="alignNode1" presStyleIdx="1" presStyleCnt="4"/>
      <dgm:spPr/>
    </dgm:pt>
    <dgm:pt modelId="{31BA8DC3-CA10-42AC-A18E-0D8EBFEE1706}" type="pres">
      <dgm:prSet presAssocID="{9EEAC8C9-F441-4053-93F1-A45B04409036}" presName="horz1" presStyleCnt="0"/>
      <dgm:spPr/>
    </dgm:pt>
    <dgm:pt modelId="{2C23B162-D41F-49CF-A077-A32F98B29A17}" type="pres">
      <dgm:prSet presAssocID="{9EEAC8C9-F441-4053-93F1-A45B04409036}" presName="tx1" presStyleLbl="revTx" presStyleIdx="1" presStyleCnt="4"/>
      <dgm:spPr/>
    </dgm:pt>
    <dgm:pt modelId="{3154D907-B2E2-4A71-9374-6CFC074B5856}" type="pres">
      <dgm:prSet presAssocID="{9EEAC8C9-F441-4053-93F1-A45B04409036}" presName="vert1" presStyleCnt="0"/>
      <dgm:spPr/>
    </dgm:pt>
    <dgm:pt modelId="{6D12CF2B-AB6D-470F-B6F9-2FFE97B4E659}" type="pres">
      <dgm:prSet presAssocID="{229D0A22-F591-4E8B-9CA1-102468EBA01E}" presName="thickLine" presStyleLbl="alignNode1" presStyleIdx="2" presStyleCnt="4"/>
      <dgm:spPr/>
    </dgm:pt>
    <dgm:pt modelId="{1B25FCB1-A81E-4345-8F74-7D15F95808F2}" type="pres">
      <dgm:prSet presAssocID="{229D0A22-F591-4E8B-9CA1-102468EBA01E}" presName="horz1" presStyleCnt="0"/>
      <dgm:spPr/>
    </dgm:pt>
    <dgm:pt modelId="{0C09B557-016B-410B-8BFF-C66E4E1777A0}" type="pres">
      <dgm:prSet presAssocID="{229D0A22-F591-4E8B-9CA1-102468EBA01E}" presName="tx1" presStyleLbl="revTx" presStyleIdx="2" presStyleCnt="4"/>
      <dgm:spPr/>
    </dgm:pt>
    <dgm:pt modelId="{B6563F4F-746C-4EEB-9AA6-3B39C1ADE9A0}" type="pres">
      <dgm:prSet presAssocID="{229D0A22-F591-4E8B-9CA1-102468EBA01E}" presName="vert1" presStyleCnt="0"/>
      <dgm:spPr/>
    </dgm:pt>
    <dgm:pt modelId="{78180319-6AF8-4B27-98E8-B997186DA73F}" type="pres">
      <dgm:prSet presAssocID="{021B579F-CB8A-4953-A55F-C9BFFEB05610}" presName="thickLine" presStyleLbl="alignNode1" presStyleIdx="3" presStyleCnt="4"/>
      <dgm:spPr/>
    </dgm:pt>
    <dgm:pt modelId="{CD356248-49C7-432D-B4B0-6D0E0319A61F}" type="pres">
      <dgm:prSet presAssocID="{021B579F-CB8A-4953-A55F-C9BFFEB05610}" presName="horz1" presStyleCnt="0"/>
      <dgm:spPr/>
    </dgm:pt>
    <dgm:pt modelId="{B3965B58-2D09-4738-A330-E3AE0EEF49E4}" type="pres">
      <dgm:prSet presAssocID="{021B579F-CB8A-4953-A55F-C9BFFEB05610}" presName="tx1" presStyleLbl="revTx" presStyleIdx="3" presStyleCnt="4"/>
      <dgm:spPr/>
    </dgm:pt>
    <dgm:pt modelId="{FC38DD08-6064-4107-A43C-0929CFC4D3A0}" type="pres">
      <dgm:prSet presAssocID="{021B579F-CB8A-4953-A55F-C9BFFEB05610}" presName="vert1" presStyleCnt="0"/>
      <dgm:spPr/>
    </dgm:pt>
  </dgm:ptLst>
  <dgm:cxnLst>
    <dgm:cxn modelId="{866F2214-E599-47F7-A389-9F27094582CD}" type="presOf" srcId="{5354DB80-EECC-4E49-9F59-7D8CA6FB334B}" destId="{B83AE072-9B38-4ADC-B7FF-0009AD85DDC7}" srcOrd="0" destOrd="0" presId="urn:microsoft.com/office/officeart/2008/layout/LinedList"/>
    <dgm:cxn modelId="{77774326-E7A9-4B67-9D29-52C9336634E3}" type="presOf" srcId="{9EEAC8C9-F441-4053-93F1-A45B04409036}" destId="{2C23B162-D41F-49CF-A077-A32F98B29A17}" srcOrd="0" destOrd="0" presId="urn:microsoft.com/office/officeart/2008/layout/LinedList"/>
    <dgm:cxn modelId="{4F573461-E2A6-4299-9A59-1C9907D4D249}" type="presOf" srcId="{021B579F-CB8A-4953-A55F-C9BFFEB05610}" destId="{B3965B58-2D09-4738-A330-E3AE0EEF49E4}" srcOrd="0" destOrd="0" presId="urn:microsoft.com/office/officeart/2008/layout/LinedList"/>
    <dgm:cxn modelId="{EB518282-3D33-4088-BFF7-90FBE082FDA8}" srcId="{5354DB80-EECC-4E49-9F59-7D8CA6FB334B}" destId="{9EEAC8C9-F441-4053-93F1-A45B04409036}" srcOrd="1" destOrd="0" parTransId="{4BF3E31B-9259-4D46-BF9E-B383965017D2}" sibTransId="{D52BD967-8F44-4592-813B-28203ECB1CDF}"/>
    <dgm:cxn modelId="{B0736399-964D-482B-A024-8165D85586D7}" srcId="{5354DB80-EECC-4E49-9F59-7D8CA6FB334B}" destId="{229D0A22-F591-4E8B-9CA1-102468EBA01E}" srcOrd="2" destOrd="0" parTransId="{466CFBE8-0155-4907-B3A3-2B1A1C5622AA}" sibTransId="{DB0A01ED-E100-4F80-9327-59556C05B7E3}"/>
    <dgm:cxn modelId="{5934F5C2-B11E-45FF-B7DD-786668AA7FC8}" srcId="{5354DB80-EECC-4E49-9F59-7D8CA6FB334B}" destId="{E578759B-ABC3-4DCD-8E50-B98B0BEA8AA6}" srcOrd="0" destOrd="0" parTransId="{AE4B4D5C-CB96-44BA-9246-630E495D40C2}" sibTransId="{CA6D0F6A-21E6-4C7F-AD61-5E242474A348}"/>
    <dgm:cxn modelId="{09F1A7D9-0338-41BD-A62A-989E920A58FF}" srcId="{5354DB80-EECC-4E49-9F59-7D8CA6FB334B}" destId="{021B579F-CB8A-4953-A55F-C9BFFEB05610}" srcOrd="3" destOrd="0" parTransId="{E2FD6E65-0054-4838-965D-9CBE115887DA}" sibTransId="{BABA64F4-6AEB-4D66-951A-9E2647CF80C6}"/>
    <dgm:cxn modelId="{CC724CDD-71C5-4E65-BA8F-3EA61B17EF1C}" type="presOf" srcId="{E578759B-ABC3-4DCD-8E50-B98B0BEA8AA6}" destId="{3281FFBA-9529-4F27-ABAF-7E20534A722E}" srcOrd="0" destOrd="0" presId="urn:microsoft.com/office/officeart/2008/layout/LinedList"/>
    <dgm:cxn modelId="{7E5129E6-150E-4900-82B4-E24F884F15FE}" type="presOf" srcId="{229D0A22-F591-4E8B-9CA1-102468EBA01E}" destId="{0C09B557-016B-410B-8BFF-C66E4E1777A0}" srcOrd="0" destOrd="0" presId="urn:microsoft.com/office/officeart/2008/layout/LinedList"/>
    <dgm:cxn modelId="{48AA4851-6AE0-4E0D-9EA1-797C1E94DCD5}" type="presParOf" srcId="{B83AE072-9B38-4ADC-B7FF-0009AD85DDC7}" destId="{F67FA1F4-DB1D-4244-84E5-9B6D502EFF2A}" srcOrd="0" destOrd="0" presId="urn:microsoft.com/office/officeart/2008/layout/LinedList"/>
    <dgm:cxn modelId="{673E1DFB-CDE8-4FC0-8D58-E48EA0DCB449}" type="presParOf" srcId="{B83AE072-9B38-4ADC-B7FF-0009AD85DDC7}" destId="{DE80E9DF-B725-43C0-B3DE-363C32F6669A}" srcOrd="1" destOrd="0" presId="urn:microsoft.com/office/officeart/2008/layout/LinedList"/>
    <dgm:cxn modelId="{5392EF64-0854-4DB6-8B79-3C0C6D779DD9}" type="presParOf" srcId="{DE80E9DF-B725-43C0-B3DE-363C32F6669A}" destId="{3281FFBA-9529-4F27-ABAF-7E20534A722E}" srcOrd="0" destOrd="0" presId="urn:microsoft.com/office/officeart/2008/layout/LinedList"/>
    <dgm:cxn modelId="{CBA17F55-01E6-434A-8D27-40B09C14DDAE}" type="presParOf" srcId="{DE80E9DF-B725-43C0-B3DE-363C32F6669A}" destId="{47AB9EFB-353C-4A6F-A013-34E9BE936AE9}" srcOrd="1" destOrd="0" presId="urn:microsoft.com/office/officeart/2008/layout/LinedList"/>
    <dgm:cxn modelId="{664C569B-E481-4883-980A-59E3602EFD4D}" type="presParOf" srcId="{B83AE072-9B38-4ADC-B7FF-0009AD85DDC7}" destId="{97BEEB1E-F7FC-411E-BA26-535BD3662D42}" srcOrd="2" destOrd="0" presId="urn:microsoft.com/office/officeart/2008/layout/LinedList"/>
    <dgm:cxn modelId="{E243BEDA-BF90-4CF6-AB1B-4FA3C4961EEA}" type="presParOf" srcId="{B83AE072-9B38-4ADC-B7FF-0009AD85DDC7}" destId="{31BA8DC3-CA10-42AC-A18E-0D8EBFEE1706}" srcOrd="3" destOrd="0" presId="urn:microsoft.com/office/officeart/2008/layout/LinedList"/>
    <dgm:cxn modelId="{C8B5E811-F738-4071-9C33-5A455B8BB362}" type="presParOf" srcId="{31BA8DC3-CA10-42AC-A18E-0D8EBFEE1706}" destId="{2C23B162-D41F-49CF-A077-A32F98B29A17}" srcOrd="0" destOrd="0" presId="urn:microsoft.com/office/officeart/2008/layout/LinedList"/>
    <dgm:cxn modelId="{47F161E5-4B43-4C6A-A76E-75A3D6717715}" type="presParOf" srcId="{31BA8DC3-CA10-42AC-A18E-0D8EBFEE1706}" destId="{3154D907-B2E2-4A71-9374-6CFC074B5856}" srcOrd="1" destOrd="0" presId="urn:microsoft.com/office/officeart/2008/layout/LinedList"/>
    <dgm:cxn modelId="{C58FB5A5-E88E-47C2-A4A7-3820CE50207C}" type="presParOf" srcId="{B83AE072-9B38-4ADC-B7FF-0009AD85DDC7}" destId="{6D12CF2B-AB6D-470F-B6F9-2FFE97B4E659}" srcOrd="4" destOrd="0" presId="urn:microsoft.com/office/officeart/2008/layout/LinedList"/>
    <dgm:cxn modelId="{BEF72211-8F00-43D4-8D32-1442C3285B93}" type="presParOf" srcId="{B83AE072-9B38-4ADC-B7FF-0009AD85DDC7}" destId="{1B25FCB1-A81E-4345-8F74-7D15F95808F2}" srcOrd="5" destOrd="0" presId="urn:microsoft.com/office/officeart/2008/layout/LinedList"/>
    <dgm:cxn modelId="{1A3ADAA6-9896-4572-A3FD-B041AA3E8727}" type="presParOf" srcId="{1B25FCB1-A81E-4345-8F74-7D15F95808F2}" destId="{0C09B557-016B-410B-8BFF-C66E4E1777A0}" srcOrd="0" destOrd="0" presId="urn:microsoft.com/office/officeart/2008/layout/LinedList"/>
    <dgm:cxn modelId="{23DA8890-A7DD-4991-81DB-A35D5AA0C9FB}" type="presParOf" srcId="{1B25FCB1-A81E-4345-8F74-7D15F95808F2}" destId="{B6563F4F-746C-4EEB-9AA6-3B39C1ADE9A0}" srcOrd="1" destOrd="0" presId="urn:microsoft.com/office/officeart/2008/layout/LinedList"/>
    <dgm:cxn modelId="{58CE7FEF-00E8-42EF-B5AD-5B15B89F8EB4}" type="presParOf" srcId="{B83AE072-9B38-4ADC-B7FF-0009AD85DDC7}" destId="{78180319-6AF8-4B27-98E8-B997186DA73F}" srcOrd="6" destOrd="0" presId="urn:microsoft.com/office/officeart/2008/layout/LinedList"/>
    <dgm:cxn modelId="{9F5EF9E0-4D0D-4E65-8798-39FBCA8351EA}" type="presParOf" srcId="{B83AE072-9B38-4ADC-B7FF-0009AD85DDC7}" destId="{CD356248-49C7-432D-B4B0-6D0E0319A61F}" srcOrd="7" destOrd="0" presId="urn:microsoft.com/office/officeart/2008/layout/LinedList"/>
    <dgm:cxn modelId="{C0C0B6C4-3412-43C6-A3B1-0439909BF4B1}" type="presParOf" srcId="{CD356248-49C7-432D-B4B0-6D0E0319A61F}" destId="{B3965B58-2D09-4738-A330-E3AE0EEF49E4}" srcOrd="0" destOrd="0" presId="urn:microsoft.com/office/officeart/2008/layout/LinedList"/>
    <dgm:cxn modelId="{CE8E271D-B4BA-4B1C-9351-D148A8DCA457}" type="presParOf" srcId="{CD356248-49C7-432D-B4B0-6D0E0319A61F}" destId="{FC38DD08-6064-4107-A43C-0929CFC4D3A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8459DF-BD24-442F-9465-A74BA619E0C0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310BD0E-2203-4B47-BEE4-1B7A9A606D4E}">
      <dgm:prSet/>
      <dgm:spPr/>
      <dgm:t>
        <a:bodyPr/>
        <a:lstStyle/>
        <a:p>
          <a:r>
            <a:rPr lang="en-US" b="1"/>
            <a:t>Title II </a:t>
          </a:r>
          <a:r>
            <a:rPr lang="en-US"/>
            <a:t>– Applies to public entities such as state and local governments, libraries, school districts, state colleges, and community colleges. </a:t>
          </a:r>
          <a:r>
            <a:rPr lang="en-US" b="1"/>
            <a:t>(That's us!)</a:t>
          </a:r>
          <a:endParaRPr lang="en-US"/>
        </a:p>
      </dgm:t>
    </dgm:pt>
    <dgm:pt modelId="{A37111BE-0DDC-46EB-B3B8-C3D14A1D12A6}" type="parTrans" cxnId="{E6D5F703-BD88-4515-9BFE-464755A99680}">
      <dgm:prSet/>
      <dgm:spPr/>
      <dgm:t>
        <a:bodyPr/>
        <a:lstStyle/>
        <a:p>
          <a:endParaRPr lang="en-US"/>
        </a:p>
      </dgm:t>
    </dgm:pt>
    <dgm:pt modelId="{CE9FEFB8-7D69-4DDD-AEBF-4816C3BDC337}" type="sibTrans" cxnId="{E6D5F703-BD88-4515-9BFE-464755A99680}">
      <dgm:prSet/>
      <dgm:spPr/>
      <dgm:t>
        <a:bodyPr/>
        <a:lstStyle/>
        <a:p>
          <a:endParaRPr lang="en-US"/>
        </a:p>
      </dgm:t>
    </dgm:pt>
    <dgm:pt modelId="{6F172816-8BB2-43BA-8D4C-A400C20CE788}">
      <dgm:prSet/>
      <dgm:spPr/>
      <dgm:t>
        <a:bodyPr/>
        <a:lstStyle/>
        <a:p>
          <a:r>
            <a:rPr lang="en-US"/>
            <a:t>Ensures that disabled people have equal access and can participate fully in the programs and services offered by colleges.</a:t>
          </a:r>
        </a:p>
      </dgm:t>
    </dgm:pt>
    <dgm:pt modelId="{813DF294-3C9B-458E-B90B-1101D893F7DA}" type="parTrans" cxnId="{336D1F4C-EEB2-4C39-B546-DEB87BAB74D4}">
      <dgm:prSet/>
      <dgm:spPr/>
      <dgm:t>
        <a:bodyPr/>
        <a:lstStyle/>
        <a:p>
          <a:endParaRPr lang="en-US"/>
        </a:p>
      </dgm:t>
    </dgm:pt>
    <dgm:pt modelId="{161F18C9-636A-45B9-B985-EE3A64464E82}" type="sibTrans" cxnId="{336D1F4C-EEB2-4C39-B546-DEB87BAB74D4}">
      <dgm:prSet/>
      <dgm:spPr/>
      <dgm:t>
        <a:bodyPr/>
        <a:lstStyle/>
        <a:p>
          <a:endParaRPr lang="en-US"/>
        </a:p>
      </dgm:t>
    </dgm:pt>
    <dgm:pt modelId="{98AF9E74-5C23-4632-8ED3-254727DA2F09}">
      <dgm:prSet/>
      <dgm:spPr/>
      <dgm:t>
        <a:bodyPr/>
        <a:lstStyle/>
        <a:p>
          <a:r>
            <a:rPr lang="en-US"/>
            <a:t>Includes web content, electronic documents, and web/mobile applications.</a:t>
          </a:r>
        </a:p>
      </dgm:t>
    </dgm:pt>
    <dgm:pt modelId="{B27D4BD8-7D20-4E45-8ED7-3596E6872CAD}" type="parTrans" cxnId="{22AB14EE-C465-46AE-A52C-DB6947667F27}">
      <dgm:prSet/>
      <dgm:spPr/>
      <dgm:t>
        <a:bodyPr/>
        <a:lstStyle/>
        <a:p>
          <a:endParaRPr lang="en-US"/>
        </a:p>
      </dgm:t>
    </dgm:pt>
    <dgm:pt modelId="{8E07493A-1DC3-4D2E-8608-38F425F02276}" type="sibTrans" cxnId="{22AB14EE-C465-46AE-A52C-DB6947667F27}">
      <dgm:prSet/>
      <dgm:spPr/>
      <dgm:t>
        <a:bodyPr/>
        <a:lstStyle/>
        <a:p>
          <a:endParaRPr lang="en-US"/>
        </a:p>
      </dgm:t>
    </dgm:pt>
    <dgm:pt modelId="{9A539F8C-EACE-431E-ABEE-78B18B71AC56}" type="pres">
      <dgm:prSet presAssocID="{E08459DF-BD24-442F-9465-A74BA619E0C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D0A74ED-3E72-4A9B-8486-B9CC5BFF1271}" type="pres">
      <dgm:prSet presAssocID="{3310BD0E-2203-4B47-BEE4-1B7A9A606D4E}" presName="hierRoot1" presStyleCnt="0"/>
      <dgm:spPr/>
    </dgm:pt>
    <dgm:pt modelId="{1A6330D6-283F-49E9-8244-73FDE699F53F}" type="pres">
      <dgm:prSet presAssocID="{3310BD0E-2203-4B47-BEE4-1B7A9A606D4E}" presName="composite" presStyleCnt="0"/>
      <dgm:spPr/>
    </dgm:pt>
    <dgm:pt modelId="{8E852CAE-4E9D-476C-840F-B8902033AC88}" type="pres">
      <dgm:prSet presAssocID="{3310BD0E-2203-4B47-BEE4-1B7A9A606D4E}" presName="background" presStyleLbl="node0" presStyleIdx="0" presStyleCnt="3"/>
      <dgm:spPr/>
    </dgm:pt>
    <dgm:pt modelId="{C6E57309-4CD2-408D-9A3B-7FBF32E51C90}" type="pres">
      <dgm:prSet presAssocID="{3310BD0E-2203-4B47-BEE4-1B7A9A606D4E}" presName="text" presStyleLbl="fgAcc0" presStyleIdx="0" presStyleCnt="3">
        <dgm:presLayoutVars>
          <dgm:chPref val="3"/>
        </dgm:presLayoutVars>
      </dgm:prSet>
      <dgm:spPr/>
    </dgm:pt>
    <dgm:pt modelId="{B5BCD88D-9C63-4474-B883-F7061FEA3DDD}" type="pres">
      <dgm:prSet presAssocID="{3310BD0E-2203-4B47-BEE4-1B7A9A606D4E}" presName="hierChild2" presStyleCnt="0"/>
      <dgm:spPr/>
    </dgm:pt>
    <dgm:pt modelId="{B3F51B61-491C-4A23-9FB5-230CA275D133}" type="pres">
      <dgm:prSet presAssocID="{6F172816-8BB2-43BA-8D4C-A400C20CE788}" presName="hierRoot1" presStyleCnt="0"/>
      <dgm:spPr/>
    </dgm:pt>
    <dgm:pt modelId="{FEE7A1E7-B22C-47C6-8D92-2BB2EFC1DEE9}" type="pres">
      <dgm:prSet presAssocID="{6F172816-8BB2-43BA-8D4C-A400C20CE788}" presName="composite" presStyleCnt="0"/>
      <dgm:spPr/>
    </dgm:pt>
    <dgm:pt modelId="{011012A1-8A07-4EF2-B465-BDF8EBBBC0E5}" type="pres">
      <dgm:prSet presAssocID="{6F172816-8BB2-43BA-8D4C-A400C20CE788}" presName="background" presStyleLbl="node0" presStyleIdx="1" presStyleCnt="3"/>
      <dgm:spPr/>
    </dgm:pt>
    <dgm:pt modelId="{D18E209F-C797-4ABD-BF21-EB069B5381D4}" type="pres">
      <dgm:prSet presAssocID="{6F172816-8BB2-43BA-8D4C-A400C20CE788}" presName="text" presStyleLbl="fgAcc0" presStyleIdx="1" presStyleCnt="3">
        <dgm:presLayoutVars>
          <dgm:chPref val="3"/>
        </dgm:presLayoutVars>
      </dgm:prSet>
      <dgm:spPr/>
    </dgm:pt>
    <dgm:pt modelId="{A7706B5E-7AF2-4410-A70D-F952B720007A}" type="pres">
      <dgm:prSet presAssocID="{6F172816-8BB2-43BA-8D4C-A400C20CE788}" presName="hierChild2" presStyleCnt="0"/>
      <dgm:spPr/>
    </dgm:pt>
    <dgm:pt modelId="{4BEE6333-C511-414E-839C-5574DD6DA612}" type="pres">
      <dgm:prSet presAssocID="{98AF9E74-5C23-4632-8ED3-254727DA2F09}" presName="hierRoot1" presStyleCnt="0"/>
      <dgm:spPr/>
    </dgm:pt>
    <dgm:pt modelId="{07A4ED37-9817-4AAB-BF20-219BADEBADC6}" type="pres">
      <dgm:prSet presAssocID="{98AF9E74-5C23-4632-8ED3-254727DA2F09}" presName="composite" presStyleCnt="0"/>
      <dgm:spPr/>
    </dgm:pt>
    <dgm:pt modelId="{912617B4-5321-48E9-AF7A-740DD8C28893}" type="pres">
      <dgm:prSet presAssocID="{98AF9E74-5C23-4632-8ED3-254727DA2F09}" presName="background" presStyleLbl="node0" presStyleIdx="2" presStyleCnt="3"/>
      <dgm:spPr/>
    </dgm:pt>
    <dgm:pt modelId="{08E96089-71D4-4608-B5E6-30640142CB3F}" type="pres">
      <dgm:prSet presAssocID="{98AF9E74-5C23-4632-8ED3-254727DA2F09}" presName="text" presStyleLbl="fgAcc0" presStyleIdx="2" presStyleCnt="3">
        <dgm:presLayoutVars>
          <dgm:chPref val="3"/>
        </dgm:presLayoutVars>
      </dgm:prSet>
      <dgm:spPr/>
    </dgm:pt>
    <dgm:pt modelId="{DAD2E2DF-E8F6-4EBB-AD03-CFF0A3BAE29D}" type="pres">
      <dgm:prSet presAssocID="{98AF9E74-5C23-4632-8ED3-254727DA2F09}" presName="hierChild2" presStyleCnt="0"/>
      <dgm:spPr/>
    </dgm:pt>
  </dgm:ptLst>
  <dgm:cxnLst>
    <dgm:cxn modelId="{E6D5F703-BD88-4515-9BFE-464755A99680}" srcId="{E08459DF-BD24-442F-9465-A74BA619E0C0}" destId="{3310BD0E-2203-4B47-BEE4-1B7A9A606D4E}" srcOrd="0" destOrd="0" parTransId="{A37111BE-0DDC-46EB-B3B8-C3D14A1D12A6}" sibTransId="{CE9FEFB8-7D69-4DDD-AEBF-4816C3BDC337}"/>
    <dgm:cxn modelId="{4492F00F-F9F4-4A96-94CC-2E7BD60AF6EE}" type="presOf" srcId="{3310BD0E-2203-4B47-BEE4-1B7A9A606D4E}" destId="{C6E57309-4CD2-408D-9A3B-7FBF32E51C90}" srcOrd="0" destOrd="0" presId="urn:microsoft.com/office/officeart/2005/8/layout/hierarchy1"/>
    <dgm:cxn modelId="{413A456B-7CE1-44DF-8680-220B84633F9E}" type="presOf" srcId="{6F172816-8BB2-43BA-8D4C-A400C20CE788}" destId="{D18E209F-C797-4ABD-BF21-EB069B5381D4}" srcOrd="0" destOrd="0" presId="urn:microsoft.com/office/officeart/2005/8/layout/hierarchy1"/>
    <dgm:cxn modelId="{336D1F4C-EEB2-4C39-B546-DEB87BAB74D4}" srcId="{E08459DF-BD24-442F-9465-A74BA619E0C0}" destId="{6F172816-8BB2-43BA-8D4C-A400C20CE788}" srcOrd="1" destOrd="0" parTransId="{813DF294-3C9B-458E-B90B-1101D893F7DA}" sibTransId="{161F18C9-636A-45B9-B985-EE3A64464E82}"/>
    <dgm:cxn modelId="{CD103E94-BEF3-44AF-8446-6C9375F212D1}" type="presOf" srcId="{E08459DF-BD24-442F-9465-A74BA619E0C0}" destId="{9A539F8C-EACE-431E-ABEE-78B18B71AC56}" srcOrd="0" destOrd="0" presId="urn:microsoft.com/office/officeart/2005/8/layout/hierarchy1"/>
    <dgm:cxn modelId="{C49A80A7-96C9-461A-81E8-9E9066E14AA1}" type="presOf" srcId="{98AF9E74-5C23-4632-8ED3-254727DA2F09}" destId="{08E96089-71D4-4608-B5E6-30640142CB3F}" srcOrd="0" destOrd="0" presId="urn:microsoft.com/office/officeart/2005/8/layout/hierarchy1"/>
    <dgm:cxn modelId="{22AB14EE-C465-46AE-A52C-DB6947667F27}" srcId="{E08459DF-BD24-442F-9465-A74BA619E0C0}" destId="{98AF9E74-5C23-4632-8ED3-254727DA2F09}" srcOrd="2" destOrd="0" parTransId="{B27D4BD8-7D20-4E45-8ED7-3596E6872CAD}" sibTransId="{8E07493A-1DC3-4D2E-8608-38F425F02276}"/>
    <dgm:cxn modelId="{E8FB0B80-D454-4C15-8DF0-BD7F4B535285}" type="presParOf" srcId="{9A539F8C-EACE-431E-ABEE-78B18B71AC56}" destId="{ED0A74ED-3E72-4A9B-8486-B9CC5BFF1271}" srcOrd="0" destOrd="0" presId="urn:microsoft.com/office/officeart/2005/8/layout/hierarchy1"/>
    <dgm:cxn modelId="{3323DB5D-E8E6-4EE6-BB39-AE2757E8CCA9}" type="presParOf" srcId="{ED0A74ED-3E72-4A9B-8486-B9CC5BFF1271}" destId="{1A6330D6-283F-49E9-8244-73FDE699F53F}" srcOrd="0" destOrd="0" presId="urn:microsoft.com/office/officeart/2005/8/layout/hierarchy1"/>
    <dgm:cxn modelId="{1CA97B6A-949E-4047-B175-E4C103672226}" type="presParOf" srcId="{1A6330D6-283F-49E9-8244-73FDE699F53F}" destId="{8E852CAE-4E9D-476C-840F-B8902033AC88}" srcOrd="0" destOrd="0" presId="urn:microsoft.com/office/officeart/2005/8/layout/hierarchy1"/>
    <dgm:cxn modelId="{2266B234-B476-416F-AF32-3641027D986E}" type="presParOf" srcId="{1A6330D6-283F-49E9-8244-73FDE699F53F}" destId="{C6E57309-4CD2-408D-9A3B-7FBF32E51C90}" srcOrd="1" destOrd="0" presId="urn:microsoft.com/office/officeart/2005/8/layout/hierarchy1"/>
    <dgm:cxn modelId="{441A20E2-00CA-4591-93D9-96899529A37D}" type="presParOf" srcId="{ED0A74ED-3E72-4A9B-8486-B9CC5BFF1271}" destId="{B5BCD88D-9C63-4474-B883-F7061FEA3DDD}" srcOrd="1" destOrd="0" presId="urn:microsoft.com/office/officeart/2005/8/layout/hierarchy1"/>
    <dgm:cxn modelId="{2616D156-0428-4E24-9D5B-AE55CA90A287}" type="presParOf" srcId="{9A539F8C-EACE-431E-ABEE-78B18B71AC56}" destId="{B3F51B61-491C-4A23-9FB5-230CA275D133}" srcOrd="1" destOrd="0" presId="urn:microsoft.com/office/officeart/2005/8/layout/hierarchy1"/>
    <dgm:cxn modelId="{D4E0E96B-39FB-4B06-A186-C1A49E41B9FB}" type="presParOf" srcId="{B3F51B61-491C-4A23-9FB5-230CA275D133}" destId="{FEE7A1E7-B22C-47C6-8D92-2BB2EFC1DEE9}" srcOrd="0" destOrd="0" presId="urn:microsoft.com/office/officeart/2005/8/layout/hierarchy1"/>
    <dgm:cxn modelId="{A32DCA84-36BF-49F4-BF62-CE788C4537CF}" type="presParOf" srcId="{FEE7A1E7-B22C-47C6-8D92-2BB2EFC1DEE9}" destId="{011012A1-8A07-4EF2-B465-BDF8EBBBC0E5}" srcOrd="0" destOrd="0" presId="urn:microsoft.com/office/officeart/2005/8/layout/hierarchy1"/>
    <dgm:cxn modelId="{3081DFB8-4637-4BFC-B8D2-E37B2AC5D3AF}" type="presParOf" srcId="{FEE7A1E7-B22C-47C6-8D92-2BB2EFC1DEE9}" destId="{D18E209F-C797-4ABD-BF21-EB069B5381D4}" srcOrd="1" destOrd="0" presId="urn:microsoft.com/office/officeart/2005/8/layout/hierarchy1"/>
    <dgm:cxn modelId="{960185BE-46C2-4A3D-B6B9-746A2EB65C59}" type="presParOf" srcId="{B3F51B61-491C-4A23-9FB5-230CA275D133}" destId="{A7706B5E-7AF2-4410-A70D-F952B720007A}" srcOrd="1" destOrd="0" presId="urn:microsoft.com/office/officeart/2005/8/layout/hierarchy1"/>
    <dgm:cxn modelId="{97360FA7-EAC5-45FB-B27E-AA3A65A3ECE0}" type="presParOf" srcId="{9A539F8C-EACE-431E-ABEE-78B18B71AC56}" destId="{4BEE6333-C511-414E-839C-5574DD6DA612}" srcOrd="2" destOrd="0" presId="urn:microsoft.com/office/officeart/2005/8/layout/hierarchy1"/>
    <dgm:cxn modelId="{47B65CC1-2D18-42AE-86D2-B99BC6027E9D}" type="presParOf" srcId="{4BEE6333-C511-414E-839C-5574DD6DA612}" destId="{07A4ED37-9817-4AAB-BF20-219BADEBADC6}" srcOrd="0" destOrd="0" presId="urn:microsoft.com/office/officeart/2005/8/layout/hierarchy1"/>
    <dgm:cxn modelId="{08F1F1FA-4951-40A4-BF04-802EBE6F0DEB}" type="presParOf" srcId="{07A4ED37-9817-4AAB-BF20-219BADEBADC6}" destId="{912617B4-5321-48E9-AF7A-740DD8C28893}" srcOrd="0" destOrd="0" presId="urn:microsoft.com/office/officeart/2005/8/layout/hierarchy1"/>
    <dgm:cxn modelId="{5EAFFF89-7906-4AC9-8CB4-3576C3CD0593}" type="presParOf" srcId="{07A4ED37-9817-4AAB-BF20-219BADEBADC6}" destId="{08E96089-71D4-4608-B5E6-30640142CB3F}" srcOrd="1" destOrd="0" presId="urn:microsoft.com/office/officeart/2005/8/layout/hierarchy1"/>
    <dgm:cxn modelId="{B144336C-490A-4D14-9D82-617D95AF4A08}" type="presParOf" srcId="{4BEE6333-C511-414E-839C-5574DD6DA612}" destId="{DAD2E2DF-E8F6-4EBB-AD03-CFF0A3BAE29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7FA1F4-DB1D-4244-84E5-9B6D502EFF2A}">
      <dsp:nvSpPr>
        <dsp:cNvPr id="0" name=""/>
        <dsp:cNvSpPr/>
      </dsp:nvSpPr>
      <dsp:spPr>
        <a:xfrm>
          <a:off x="0" y="0"/>
          <a:ext cx="6452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81FFBA-9529-4F27-ABAF-7E20534A722E}">
      <dsp:nvSpPr>
        <dsp:cNvPr id="0" name=""/>
        <dsp:cNvSpPr/>
      </dsp:nvSpPr>
      <dsp:spPr>
        <a:xfrm>
          <a:off x="0" y="0"/>
          <a:ext cx="6452531" cy="1215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/>
            <a:t>12,579 (4%)</a:t>
          </a:r>
          <a:r>
            <a:rPr lang="en-US" sz="2600" kern="1200"/>
            <a:t> disabled students reported in 23-24 Academic Year</a:t>
          </a:r>
        </a:p>
      </dsp:txBody>
      <dsp:txXfrm>
        <a:off x="0" y="0"/>
        <a:ext cx="6452531" cy="1215619"/>
      </dsp:txXfrm>
    </dsp:sp>
    <dsp:sp modelId="{97BEEB1E-F7FC-411E-BA26-535BD3662D42}">
      <dsp:nvSpPr>
        <dsp:cNvPr id="0" name=""/>
        <dsp:cNvSpPr/>
      </dsp:nvSpPr>
      <dsp:spPr>
        <a:xfrm>
          <a:off x="0" y="1215619"/>
          <a:ext cx="6452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23B162-D41F-49CF-A077-A32F98B29A17}">
      <dsp:nvSpPr>
        <dsp:cNvPr id="0" name=""/>
        <dsp:cNvSpPr/>
      </dsp:nvSpPr>
      <dsp:spPr>
        <a:xfrm>
          <a:off x="0" y="1215619"/>
          <a:ext cx="6452531" cy="1215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/>
            <a:t>2-10%</a:t>
          </a:r>
          <a:r>
            <a:rPr lang="en-US" sz="2600" kern="1200"/>
            <a:t> of a college's student headcount</a:t>
          </a:r>
        </a:p>
      </dsp:txBody>
      <dsp:txXfrm>
        <a:off x="0" y="1215619"/>
        <a:ext cx="6452531" cy="1215619"/>
      </dsp:txXfrm>
    </dsp:sp>
    <dsp:sp modelId="{6D12CF2B-AB6D-470F-B6F9-2FFE97B4E659}">
      <dsp:nvSpPr>
        <dsp:cNvPr id="0" name=""/>
        <dsp:cNvSpPr/>
      </dsp:nvSpPr>
      <dsp:spPr>
        <a:xfrm>
          <a:off x="0" y="2431238"/>
          <a:ext cx="6452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09B557-016B-410B-8BFF-C66E4E1777A0}">
      <dsp:nvSpPr>
        <dsp:cNvPr id="0" name=""/>
        <dsp:cNvSpPr/>
      </dsp:nvSpPr>
      <dsp:spPr>
        <a:xfrm>
          <a:off x="0" y="2431238"/>
          <a:ext cx="6452531" cy="1215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/>
            <a:t>28.7%</a:t>
          </a:r>
          <a:r>
            <a:rPr lang="en-US" sz="2600" kern="1200"/>
            <a:t> US adults have a disability (</a:t>
          </a:r>
          <a:r>
            <a:rPr lang="en-US" sz="2600" b="1" kern="1200">
              <a:hlinkClick xmlns:r="http://schemas.openxmlformats.org/officeDocument/2006/relationships" r:id="rId1"/>
            </a:rPr>
            <a:t>cdc.gov</a:t>
          </a:r>
          <a:r>
            <a:rPr lang="en-US" sz="2600" kern="1200"/>
            <a:t>)</a:t>
          </a:r>
        </a:p>
      </dsp:txBody>
      <dsp:txXfrm>
        <a:off x="0" y="2431238"/>
        <a:ext cx="6452531" cy="1215619"/>
      </dsp:txXfrm>
    </dsp:sp>
    <dsp:sp modelId="{78180319-6AF8-4B27-98E8-B997186DA73F}">
      <dsp:nvSpPr>
        <dsp:cNvPr id="0" name=""/>
        <dsp:cNvSpPr/>
      </dsp:nvSpPr>
      <dsp:spPr>
        <a:xfrm>
          <a:off x="0" y="3646857"/>
          <a:ext cx="6452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965B58-2D09-4738-A330-E3AE0EEF49E4}">
      <dsp:nvSpPr>
        <dsp:cNvPr id="0" name=""/>
        <dsp:cNvSpPr/>
      </dsp:nvSpPr>
      <dsp:spPr>
        <a:xfrm>
          <a:off x="0" y="3646857"/>
          <a:ext cx="6452531" cy="1215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/>
            <a:t>$2,223,605 </a:t>
          </a:r>
          <a:r>
            <a:rPr lang="en-US" sz="2600" kern="1200"/>
            <a:t>spent on disability accommodations in 2023-24 (DAP Report, 24 colleges)</a:t>
          </a:r>
        </a:p>
      </dsp:txBody>
      <dsp:txXfrm>
        <a:off x="0" y="3646857"/>
        <a:ext cx="6452531" cy="12156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852CAE-4E9D-476C-840F-B8902033AC88}">
      <dsp:nvSpPr>
        <dsp:cNvPr id="0" name=""/>
        <dsp:cNvSpPr/>
      </dsp:nvSpPr>
      <dsp:spPr>
        <a:xfrm>
          <a:off x="0" y="1373620"/>
          <a:ext cx="2997228" cy="1903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6E57309-4CD2-408D-9A3B-7FBF32E51C90}">
      <dsp:nvSpPr>
        <dsp:cNvPr id="0" name=""/>
        <dsp:cNvSpPr/>
      </dsp:nvSpPr>
      <dsp:spPr>
        <a:xfrm>
          <a:off x="333025" y="1689994"/>
          <a:ext cx="2997228" cy="1903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Title II </a:t>
          </a:r>
          <a:r>
            <a:rPr lang="en-US" sz="1800" kern="1200"/>
            <a:t>– Applies to public entities such as state and local governments, libraries, school districts, state colleges, and community colleges. </a:t>
          </a:r>
          <a:r>
            <a:rPr lang="en-US" sz="1800" b="1" kern="1200"/>
            <a:t>(That's us!)</a:t>
          </a:r>
          <a:endParaRPr lang="en-US" sz="1800" kern="1200"/>
        </a:p>
      </dsp:txBody>
      <dsp:txXfrm>
        <a:off x="388769" y="1745738"/>
        <a:ext cx="2885740" cy="1791752"/>
      </dsp:txXfrm>
    </dsp:sp>
    <dsp:sp modelId="{011012A1-8A07-4EF2-B465-BDF8EBBBC0E5}">
      <dsp:nvSpPr>
        <dsp:cNvPr id="0" name=""/>
        <dsp:cNvSpPr/>
      </dsp:nvSpPr>
      <dsp:spPr>
        <a:xfrm>
          <a:off x="3663279" y="1373620"/>
          <a:ext cx="2997228" cy="1903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18E209F-C797-4ABD-BF21-EB069B5381D4}">
      <dsp:nvSpPr>
        <dsp:cNvPr id="0" name=""/>
        <dsp:cNvSpPr/>
      </dsp:nvSpPr>
      <dsp:spPr>
        <a:xfrm>
          <a:off x="3996304" y="1689994"/>
          <a:ext cx="2997228" cy="1903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Ensures that disabled people have equal access and can participate fully in the programs and services offered by colleges.</a:t>
          </a:r>
        </a:p>
      </dsp:txBody>
      <dsp:txXfrm>
        <a:off x="4052048" y="1745738"/>
        <a:ext cx="2885740" cy="1791752"/>
      </dsp:txXfrm>
    </dsp:sp>
    <dsp:sp modelId="{912617B4-5321-48E9-AF7A-740DD8C28893}">
      <dsp:nvSpPr>
        <dsp:cNvPr id="0" name=""/>
        <dsp:cNvSpPr/>
      </dsp:nvSpPr>
      <dsp:spPr>
        <a:xfrm>
          <a:off x="7326558" y="1373620"/>
          <a:ext cx="2997228" cy="1903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8E96089-71D4-4608-B5E6-30640142CB3F}">
      <dsp:nvSpPr>
        <dsp:cNvPr id="0" name=""/>
        <dsp:cNvSpPr/>
      </dsp:nvSpPr>
      <dsp:spPr>
        <a:xfrm>
          <a:off x="7659584" y="1689994"/>
          <a:ext cx="2997228" cy="1903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Includes web content, electronic documents, and web/mobile applications.</a:t>
          </a:r>
        </a:p>
      </dsp:txBody>
      <dsp:txXfrm>
        <a:off x="7715328" y="1745738"/>
        <a:ext cx="2885740" cy="17917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Monica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620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Both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806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Both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058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Monica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579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Michael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97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Monica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122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Michael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99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Monica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0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Monica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41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Michael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145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Michael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134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Monica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834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Michael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7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93186" y="3863688"/>
            <a:ext cx="11115967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94144" y="4976665"/>
            <a:ext cx="11185237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93184" y="5769405"/>
            <a:ext cx="6153149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/>
              <a:t>Presenter(s)</a:t>
            </a:r>
            <a:br>
              <a:rPr lang="en-US"/>
            </a:br>
            <a:r>
              <a:rPr lang="en-US"/>
              <a:t>Month Day, Year</a:t>
            </a:r>
          </a:p>
        </p:txBody>
      </p:sp>
      <p:pic>
        <p:nvPicPr>
          <p:cNvPr id="6" name="Picture 5" descr="Cover Triangle Patter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5362523" y="0"/>
            <a:ext cx="6829477" cy="374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935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7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 descr="Yellow sidebar"/>
          <p:cNvSpPr/>
          <p:nvPr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10/3/2024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15" descr="Header triangles patter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-14832"/>
            <a:ext cx="4067706" cy="148179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206051"/>
            <a:ext cx="3080223" cy="1097280"/>
          </a:xfrm>
          <a:prstGeom prst="rect">
            <a:avLst/>
          </a:prstGeom>
        </p:spPr>
      </p:pic>
      <p:sp>
        <p:nvSpPr>
          <p:cNvPr id="6" name="Rectangle 5" descr="Yellow sidebar">
            <a:extLst>
              <a:ext uri="{FF2B5EF4-FFF2-40B4-BE49-F238E27FC236}">
                <a16:creationId xmlns:a16="http://schemas.microsoft.com/office/drawing/2014/main" id="{F0219547-5485-2203-1B0E-2B67612FAC90}"/>
              </a:ext>
            </a:extLst>
          </p:cNvPr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70391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10/3/2024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92720" y="294201"/>
            <a:ext cx="11069783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92722" y="1174172"/>
            <a:ext cx="11115967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1" descr="Yellow sidebar">
            <a:extLst>
              <a:ext uri="{FF2B5EF4-FFF2-40B4-BE49-F238E27FC236}">
                <a16:creationId xmlns:a16="http://schemas.microsoft.com/office/drawing/2014/main" id="{EE2B5640-5F2B-3334-FF0A-78B676A8E41A}"/>
              </a:ext>
            </a:extLst>
          </p:cNvPr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261450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476958"/>
            <a:ext cx="10515600" cy="611619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Final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2265367"/>
            <a:ext cx="10515600" cy="3428855"/>
          </a:xfrm>
          <a:prstGeom prst="rect">
            <a:avLst/>
          </a:prstGeom>
        </p:spPr>
        <p:txBody>
          <a:bodyPr/>
          <a:lstStyle>
            <a:lvl1pPr marL="457200" marR="0" indent="-45720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3764"/>
                </a:solidFill>
              </a:defRPr>
            </a:lvl1pPr>
            <a:lvl2pPr marL="342884" indent="0">
              <a:buNone/>
              <a:defRPr>
                <a:solidFill>
                  <a:srgbClr val="003764"/>
                </a:solidFill>
              </a:defRPr>
            </a:lvl2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Always use a Final Slide in order to include the Creative Commons footer language in the presentation.</a:t>
            </a:r>
            <a:br>
              <a:rPr lang="en-US"/>
            </a:br>
            <a:r>
              <a:rPr lang="en-US"/>
              <a:t>Ideas for the slide: Contact information; “Thank you;” “Questions?”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/>
        </p:nvSpPr>
        <p:spPr>
          <a:xfrm>
            <a:off x="1107823" y="6445502"/>
            <a:ext cx="50466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0" i="1" u="sng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 BY 4.0</a:t>
            </a:r>
            <a:r>
              <a:rPr lang="en-US" sz="750" b="0" i="1" u="none" kern="120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sz="750" b="0" i="1" u="none" kern="1200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except where otherwise noted.</a:t>
            </a:r>
            <a:endParaRPr lang="en-US" sz="750" b="0" i="1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3" name="Rectangle 12" descr="Yellow sidebar"/>
          <p:cNvSpPr/>
          <p:nvPr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4" name="Picture 13" descr="Header triangles patter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-15218"/>
            <a:ext cx="4067706" cy="1481791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627417" y="6435076"/>
            <a:ext cx="480406" cy="228600"/>
            <a:chOff x="973916" y="6435073"/>
            <a:chExt cx="480406" cy="228600"/>
          </a:xfrm>
        </p:grpSpPr>
        <p:pic>
          <p:nvPicPr>
            <p:cNvPr id="18" name="Picture 1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916" y="6435073"/>
              <a:ext cx="228600" cy="22860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5722" y="6435073"/>
              <a:ext cx="228600" cy="228600"/>
            </a:xfrm>
            <a:prstGeom prst="rect">
              <a:avLst/>
            </a:prstGeom>
          </p:spPr>
        </p:pic>
      </p:grpSp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206051"/>
            <a:ext cx="3080223" cy="109728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C406DFA-3A57-E972-0EB4-0609C441790A}"/>
              </a:ext>
            </a:extLst>
          </p:cNvPr>
          <p:cNvSpPr txBox="1"/>
          <p:nvPr userDrawn="1"/>
        </p:nvSpPr>
        <p:spPr>
          <a:xfrm>
            <a:off x="1939096" y="6445500"/>
            <a:ext cx="5046616" cy="178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0" i="1" u="sng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 BY 4.0</a:t>
            </a:r>
            <a:r>
              <a:rPr lang="en-US" sz="750" b="0" i="1" u="none" kern="120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sz="750" b="0" i="1" u="none" kern="1200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except where otherwise noted.</a:t>
            </a:r>
            <a:endParaRPr lang="en-US" sz="750" b="0" i="1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Rectangle 5" descr="Yellow sidebar">
            <a:extLst>
              <a:ext uri="{FF2B5EF4-FFF2-40B4-BE49-F238E27FC236}">
                <a16:creationId xmlns:a16="http://schemas.microsoft.com/office/drawing/2014/main" id="{0AA09DA4-4C60-65E9-E83D-291DD36A45D7}"/>
              </a:ext>
            </a:extLst>
          </p:cNvPr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21F43A0-59EB-2073-53E4-21E56388B763}"/>
              </a:ext>
            </a:extLst>
          </p:cNvPr>
          <p:cNvGrpSpPr/>
          <p:nvPr userDrawn="1"/>
        </p:nvGrpSpPr>
        <p:grpSpPr>
          <a:xfrm>
            <a:off x="1298555" y="6435073"/>
            <a:ext cx="640541" cy="228600"/>
            <a:chOff x="973916" y="6435073"/>
            <a:chExt cx="480406" cy="22860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5F36C01F-7AFE-56DC-C496-149A0116D22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916" y="6435073"/>
              <a:ext cx="228600" cy="228600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286DA358-C66C-4592-571B-37013659F5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5722" y="6435073"/>
              <a:ext cx="228600" cy="228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08094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15815" y="1549936"/>
            <a:ext cx="11115967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715815" y="2415155"/>
            <a:ext cx="11115967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10/3/2024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08328" y="6483929"/>
            <a:ext cx="623453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8" name="Picture 17" descr="Header triangles patter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-14051"/>
            <a:ext cx="4067706" cy="14817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206051"/>
            <a:ext cx="3080223" cy="1097280"/>
          </a:xfrm>
          <a:prstGeom prst="rect">
            <a:avLst/>
          </a:prstGeom>
        </p:spPr>
      </p:pic>
      <p:sp>
        <p:nvSpPr>
          <p:cNvPr id="5" name="Rectangle 4" descr="Yellow sidebar">
            <a:extLst>
              <a:ext uri="{FF2B5EF4-FFF2-40B4-BE49-F238E27FC236}">
                <a16:creationId xmlns:a16="http://schemas.microsoft.com/office/drawing/2014/main" id="{09B56FE8-277F-ABF2-D179-54EA923913EB}"/>
              </a:ext>
            </a:extLst>
          </p:cNvPr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954321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76625" y="1709747"/>
            <a:ext cx="11027451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776625" y="4589472"/>
            <a:ext cx="11027451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 descr="Yellow sidebar"/>
          <p:cNvSpPr/>
          <p:nvPr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10/3/2024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8" name="Picture 17" descr="Header triangles patter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-14834"/>
            <a:ext cx="4067706" cy="148179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206051"/>
            <a:ext cx="3080223" cy="1097280"/>
          </a:xfrm>
          <a:prstGeom prst="rect">
            <a:avLst/>
          </a:prstGeom>
        </p:spPr>
      </p:pic>
      <p:sp>
        <p:nvSpPr>
          <p:cNvPr id="4" name="Rectangle 3" descr="Yellow sidebar">
            <a:extLst>
              <a:ext uri="{FF2B5EF4-FFF2-40B4-BE49-F238E27FC236}">
                <a16:creationId xmlns:a16="http://schemas.microsoft.com/office/drawing/2014/main" id="{A3DC4A37-AF69-A828-5573-57BEDF017FC7}"/>
              </a:ext>
            </a:extLst>
          </p:cNvPr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792672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63415" y="1462241"/>
            <a:ext cx="11379204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563415" y="2400303"/>
            <a:ext cx="5352476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6345695" y="2400307"/>
            <a:ext cx="5596924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10/3/2024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" name="Picture 19" descr="Header triangles patter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0"/>
            <a:ext cx="4067706" cy="148179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206051"/>
            <a:ext cx="3080223" cy="1097280"/>
          </a:xfrm>
          <a:prstGeom prst="rect">
            <a:avLst/>
          </a:prstGeom>
        </p:spPr>
      </p:pic>
      <p:sp>
        <p:nvSpPr>
          <p:cNvPr id="4" name="Rectangle 3" descr="Yellow sidebar">
            <a:extLst>
              <a:ext uri="{FF2B5EF4-FFF2-40B4-BE49-F238E27FC236}">
                <a16:creationId xmlns:a16="http://schemas.microsoft.com/office/drawing/2014/main" id="{741FF5F5-E41B-6DA3-5B09-32FCC45BBB7B}"/>
              </a:ext>
            </a:extLst>
          </p:cNvPr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70958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76369" y="1485854"/>
            <a:ext cx="11113851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676371" y="2385437"/>
            <a:ext cx="5336504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676371" y="3003843"/>
            <a:ext cx="5336504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86943" y="2385430"/>
            <a:ext cx="5403276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6386943" y="3003843"/>
            <a:ext cx="5403276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Rectangle 13" descr="Yellow sidebar"/>
          <p:cNvSpPr/>
          <p:nvPr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10/3/2024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4" name="Picture 23" descr="Header triangles patter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0"/>
            <a:ext cx="4067706" cy="148179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206051"/>
            <a:ext cx="3080223" cy="1097280"/>
          </a:xfrm>
          <a:prstGeom prst="rect">
            <a:avLst/>
          </a:prstGeom>
        </p:spPr>
      </p:pic>
      <p:sp>
        <p:nvSpPr>
          <p:cNvPr id="4" name="Rectangle 3" descr="Yellow sidebar">
            <a:extLst>
              <a:ext uri="{FF2B5EF4-FFF2-40B4-BE49-F238E27FC236}">
                <a16:creationId xmlns:a16="http://schemas.microsoft.com/office/drawing/2014/main" id="{4EDE9C19-AD29-5583-F742-8B0E50B32187}"/>
              </a:ext>
            </a:extLst>
          </p:cNvPr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314015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0436" y="1457982"/>
            <a:ext cx="11069783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Rectangle 10" descr="Yellow sidebar"/>
          <p:cNvSpPr/>
          <p:nvPr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10/3/2024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15" descr="Header triangles patter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0"/>
            <a:ext cx="4067706" cy="148179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206051"/>
            <a:ext cx="3080223" cy="1097280"/>
          </a:xfrm>
          <a:prstGeom prst="rect">
            <a:avLst/>
          </a:prstGeom>
        </p:spPr>
      </p:pic>
      <p:sp>
        <p:nvSpPr>
          <p:cNvPr id="4" name="Rectangle 3" descr="Yellow sidebar">
            <a:extLst>
              <a:ext uri="{FF2B5EF4-FFF2-40B4-BE49-F238E27FC236}">
                <a16:creationId xmlns:a16="http://schemas.microsoft.com/office/drawing/2014/main" id="{E6CE135F-78E5-907E-6D86-B7FDB4FCAD0C}"/>
              </a:ext>
            </a:extLst>
          </p:cNvPr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6564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descr="Yellow sidebar"/>
          <p:cNvSpPr/>
          <p:nvPr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10/3/2024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Header triangles patter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0"/>
            <a:ext cx="4067706" cy="148179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206051"/>
            <a:ext cx="3080223" cy="1097280"/>
          </a:xfrm>
          <a:prstGeom prst="rect">
            <a:avLst/>
          </a:prstGeom>
        </p:spPr>
      </p:pic>
      <p:sp>
        <p:nvSpPr>
          <p:cNvPr id="4" name="Rectangle 3" descr="Yellow sidebar">
            <a:extLst>
              <a:ext uri="{FF2B5EF4-FFF2-40B4-BE49-F238E27FC236}">
                <a16:creationId xmlns:a16="http://schemas.microsoft.com/office/drawing/2014/main" id="{0B6FCF74-E053-8DCB-9C10-BB260347D09F}"/>
              </a:ext>
            </a:extLst>
          </p:cNvPr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25129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48661" y="1385541"/>
            <a:ext cx="4214287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648661" y="2888673"/>
            <a:ext cx="4214287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151389" y="1569027"/>
            <a:ext cx="672195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10/3/2024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" name="Picture 19" descr="Header triangles patter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5140"/>
            <a:ext cx="4067706" cy="148179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185269"/>
            <a:ext cx="3080223" cy="1097280"/>
          </a:xfrm>
          <a:prstGeom prst="rect">
            <a:avLst/>
          </a:prstGeom>
        </p:spPr>
      </p:pic>
      <p:sp>
        <p:nvSpPr>
          <p:cNvPr id="4" name="Rectangle 3" descr="Yellow sidebar">
            <a:extLst>
              <a:ext uri="{FF2B5EF4-FFF2-40B4-BE49-F238E27FC236}">
                <a16:creationId xmlns:a16="http://schemas.microsoft.com/office/drawing/2014/main" id="{9DC2A02A-E217-E2DD-FED2-E1B33E9AF61D}"/>
              </a:ext>
            </a:extLst>
          </p:cNvPr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01660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7829" y="1385541"/>
            <a:ext cx="447751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829" y="2888676"/>
            <a:ext cx="447751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5397" y="1569029"/>
            <a:ext cx="6452531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10/3/2024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" name="Picture 19" descr="Header triangles patter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-11111"/>
            <a:ext cx="4067706" cy="148179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185269"/>
            <a:ext cx="3080223" cy="1097280"/>
          </a:xfrm>
          <a:prstGeom prst="rect">
            <a:avLst/>
          </a:prstGeom>
        </p:spPr>
      </p:pic>
      <p:sp>
        <p:nvSpPr>
          <p:cNvPr id="4" name="Rectangle 3" descr="Yellow sidebar">
            <a:extLst>
              <a:ext uri="{FF2B5EF4-FFF2-40B4-BE49-F238E27FC236}">
                <a16:creationId xmlns:a16="http://schemas.microsoft.com/office/drawing/2014/main" id="{9BE1BB5D-C495-AD7D-29F6-0C739DBF6410}"/>
              </a:ext>
            </a:extLst>
          </p:cNvPr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020217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430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quidox.co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ope.tech/" TargetMode="External"/><Relationship Id="rId4" Type="http://schemas.openxmlformats.org/officeDocument/2006/relationships/hyperlink" Target="https://www.sensusaccess.com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bctc.edu/colleges-staff/programs-services/educational-technology-open-education/training-registration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bctc.edu/colleges-staff/it-support/erp-support/forum-past-meetings" TargetMode="External"/><Relationship Id="rId4" Type="http://schemas.openxmlformats.org/officeDocument/2006/relationships/hyperlink" Target="https://drive.google.com/drive/folders/1tmEAg1avfAqZHAIQg0kbCiNX1bnirNRu?usp=drive_link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ustice.gov/opa/pr/justice-department-publish-final-rule-strengthen-web-and-mobile-app-access-peopl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da.gov/resources/2024-03-08-web-rule/" TargetMode="External"/><Relationship Id="rId5" Type="http://schemas.openxmlformats.org/officeDocument/2006/relationships/hyperlink" Target="https://media.esd.wa.gov/esdwa/Default/ESDWAGOV/newsroom/equal-opportunity/ndp/5b-3-188-accessibility-ocio.pdf" TargetMode="External"/><Relationship Id="rId4" Type="http://schemas.openxmlformats.org/officeDocument/2006/relationships/hyperlink" Target="https://webaim.org/standards/wcag/checklist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ccessibility.highline.edu/title-ii-rule-on-digital-accessibility/preparing-for-the-title-ii-rule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ccessibility.highline.edu/home/website-accessibility-statement/" TargetMode="External"/><Relationship Id="rId4" Type="http://schemas.openxmlformats.org/officeDocument/2006/relationships/hyperlink" Target="https://accessibility.highline.edu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ccaccessibility.org/tools-training/tool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6186" y="3082150"/>
            <a:ext cx="8292659" cy="1360720"/>
          </a:xfrm>
        </p:spPr>
        <p:txBody>
          <a:bodyPr lIns="91440" tIns="45720" rIns="91440" bIns="45720" anchor="t"/>
          <a:lstStyle/>
          <a:p>
            <a:r>
              <a:rPr lang="en-US"/>
              <a:t>Landmark department of Justice Ruling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67144" y="4976665"/>
            <a:ext cx="11185237" cy="679016"/>
          </a:xfrm>
        </p:spPr>
        <p:txBody>
          <a:bodyPr lIns="91440" tIns="45720" rIns="91440" bIns="45720" anchor="t"/>
          <a:lstStyle/>
          <a:p>
            <a:r>
              <a:rPr lang="en-US"/>
              <a:t>ADA Title II and Web Accessibility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66184" y="5769403"/>
            <a:ext cx="11185237" cy="758825"/>
          </a:xfrm>
        </p:spPr>
        <p:txBody>
          <a:bodyPr lIns="91440" tIns="45720" rIns="91440" bIns="45720" anchor="t"/>
          <a:lstStyle/>
          <a:p>
            <a:r>
              <a:rPr lang="en-US" b="1" dirty="0"/>
              <a:t>Monica Olsson</a:t>
            </a:r>
            <a:r>
              <a:rPr lang="en-US" dirty="0"/>
              <a:t>, Policy Associate and </a:t>
            </a:r>
            <a:r>
              <a:rPr lang="en-US" b="1" dirty="0"/>
              <a:t>Michael Hanscom</a:t>
            </a:r>
            <a:r>
              <a:rPr lang="en-US" dirty="0"/>
              <a:t>, CATO Co-Chair </a:t>
            </a:r>
          </a:p>
          <a:p>
            <a:r>
              <a:rPr lang="en-US" dirty="0"/>
              <a:t>October 3, 2024</a:t>
            </a:r>
          </a:p>
        </p:txBody>
      </p:sp>
    </p:spTree>
    <p:extLst>
      <p:ext uri="{BB962C8B-B14F-4D97-AF65-F5344CB8AC3E}">
        <p14:creationId xmlns:p14="http://schemas.microsoft.com/office/powerpoint/2010/main" val="3283783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50CE6-C29B-B396-4970-9CC5DFC10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625" y="1709747"/>
            <a:ext cx="11027451" cy="2852737"/>
          </a:xfrm>
        </p:spPr>
        <p:txBody>
          <a:bodyPr lIns="91440" tIns="45720" rIns="91440" bIns="45720" anchor="b">
            <a:normAutofit/>
          </a:bodyPr>
          <a:lstStyle/>
          <a:p>
            <a:r>
              <a:rPr lang="en-US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2AB70-8FD9-8CA8-2A5C-244AB57B74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6625" y="4589472"/>
            <a:ext cx="11027451" cy="1500187"/>
          </a:xfrm>
        </p:spPr>
        <p:txBody>
          <a:bodyPr lIns="91440" tIns="45720" rIns="91440" bIns="45720">
            <a:normAutofit/>
          </a:bodyPr>
          <a:lstStyle/>
          <a:p>
            <a:pPr marL="0" indent="0">
              <a:buNone/>
            </a:pPr>
            <a:r>
              <a:rPr lang="en-US"/>
              <a:t>Questions?</a:t>
            </a:r>
          </a:p>
          <a:p>
            <a:pPr marL="0" indent="0">
              <a:buNone/>
            </a:pPr>
            <a:r>
              <a:rPr lang="en-US"/>
              <a:t>(P.S. The following slides provide extra information and context.)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94DE4A-29D3-27A7-C6D3-6EF1181E3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EE5BC03-7CE3-4FE3-BC0A-0ACCA8AC1F24}" type="slidenum">
              <a:rPr lang="en-US" sz="700" smtClean="0"/>
              <a:pPr>
                <a:lnSpc>
                  <a:spcPct val="90000"/>
                </a:lnSpc>
                <a:spcAft>
                  <a:spcPts val="600"/>
                </a:spcAft>
              </a:pPr>
              <a:t>10</a:t>
            </a:fld>
            <a:endParaRPr lang="en-US" sz="700"/>
          </a:p>
        </p:txBody>
      </p:sp>
    </p:spTree>
    <p:extLst>
      <p:ext uri="{BB962C8B-B14F-4D97-AF65-F5344CB8AC3E}">
        <p14:creationId xmlns:p14="http://schemas.microsoft.com/office/powerpoint/2010/main" val="1975782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9745C-5C50-F31D-DA15-CDDE24080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sz="4000" dirty="0"/>
              <a:t>COST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99871-690A-866B-AC32-FB52395B0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815" y="2344600"/>
            <a:ext cx="11107332" cy="4251776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US"/>
              <a:t>Likely costs will include, but are not limited to: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Captioning for pre-recorded (e.g., classroom) and live (e.g., events) video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Document remediation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en-US" dirty="0"/>
              <a:t>Any actively used electronic documents, in classes or on websites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en-US" dirty="0"/>
              <a:t>Can be contracted or done in-house with tools like </a:t>
            </a:r>
            <a:r>
              <a:rPr lang="en-US" dirty="0">
                <a:hlinkClick r:id="rId3"/>
              </a:rPr>
              <a:t>Equidox</a:t>
            </a:r>
            <a:r>
              <a:rPr lang="en-US" dirty="0"/>
              <a:t> or </a:t>
            </a:r>
            <a:r>
              <a:rPr lang="en-US" dirty="0">
                <a:hlinkClick r:id="rId4"/>
              </a:rPr>
              <a:t>SensusAccess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Software review and testing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en-US" dirty="0"/>
              <a:t>Voluntary Product Accessibility Template (VPAT) reviews don't catch everything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en-US" dirty="0"/>
              <a:t>Hands-on experience and testing will be necessary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Website reviews and updates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en-US" dirty="0"/>
              <a:t>Scanning tools like </a:t>
            </a:r>
            <a:r>
              <a:rPr lang="en-US" dirty="0">
                <a:hlinkClick r:id="rId5"/>
              </a:rPr>
              <a:t>pope.tech</a:t>
            </a:r>
            <a:r>
              <a:rPr lang="en-US" dirty="0"/>
              <a:t> can help with identifying issues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Negotiations with vendors regarding accessibility of their offerings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FD76E3-B526-D387-C234-344A8715A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78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1CE74-E9FA-1EDE-F703-FC4F044D1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814" y="1520628"/>
            <a:ext cx="11115967" cy="718916"/>
          </a:xfrm>
        </p:spPr>
        <p:txBody>
          <a:bodyPr lIns="91440" tIns="45720" rIns="91440" bIns="45720" anchor="t"/>
          <a:lstStyle/>
          <a:p>
            <a:r>
              <a:rPr lang="en-US" sz="4000"/>
              <a:t>existing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699D9-83E2-0A07-1F62-BE26DE270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814" y="2464002"/>
            <a:ext cx="10881505" cy="3063429"/>
          </a:xfrm>
        </p:spPr>
        <p:txBody>
          <a:bodyPr lIns="91440" tIns="45720" rIns="91440" bIns="45720" anchor="t"/>
          <a:lstStyle/>
          <a:p>
            <a:pPr marL="0" indent="0">
              <a:lnSpc>
                <a:spcPct val="100000"/>
              </a:lnSpc>
              <a:buNone/>
            </a:pPr>
            <a:r>
              <a:rPr lang="en-US"/>
              <a:t>Focus on new content moving forward including third-party applications.</a:t>
            </a:r>
          </a:p>
          <a:p>
            <a:pPr marL="457200" indent="-457200">
              <a:lnSpc>
                <a:spcPct val="100000"/>
              </a:lnSpc>
            </a:pPr>
            <a:r>
              <a:rPr lang="en-US" b="1">
                <a:hlinkClick r:id="rId3"/>
              </a:rPr>
              <a:t>SBCTC Accessibility Micro Courses</a:t>
            </a:r>
          </a:p>
          <a:p>
            <a:pPr marL="457200" indent="-457200">
              <a:lnSpc>
                <a:spcPct val="100000"/>
              </a:lnSpc>
            </a:pPr>
            <a:r>
              <a:rPr lang="en-US" b="1">
                <a:hlinkClick r:id="rId4"/>
              </a:rPr>
              <a:t>Ally tool</a:t>
            </a:r>
            <a:r>
              <a:rPr lang="en-US"/>
              <a:t> inside Canvas</a:t>
            </a:r>
          </a:p>
          <a:p>
            <a:pPr marL="457200" indent="-457200">
              <a:lnSpc>
                <a:spcPct val="100000"/>
              </a:lnSpc>
            </a:pPr>
            <a:r>
              <a:rPr lang="en-US" b="1">
                <a:hlinkClick r:id="rId5"/>
              </a:rPr>
              <a:t>ctcLink Accessibility open forums</a:t>
            </a:r>
            <a:endParaRPr lang="en-US" b="1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D028A-3AB8-0553-70E1-18A30065B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82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>
            <a:extLst>
              <a:ext uri="{FF2B5EF4-FFF2-40B4-BE49-F238E27FC236}">
                <a16:creationId xmlns:a16="http://schemas.microsoft.com/office/drawing/2014/main" id="{31CC638A-603D-CDD9-AE3A-71BAA910A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720" y="294201"/>
            <a:ext cx="11069783" cy="786457"/>
          </a:xfrm>
        </p:spPr>
        <p:txBody>
          <a:bodyPr lIns="91440" tIns="45720" rIns="91440" bIns="45720" anchor="t"/>
          <a:lstStyle/>
          <a:p>
            <a:r>
              <a:rPr lang="en-US" sz="4000"/>
              <a:t>CANVAS ALLY SCORE EXAMPLE </a:t>
            </a:r>
          </a:p>
        </p:txBody>
      </p:sp>
      <p:pic>
        <p:nvPicPr>
          <p:cNvPr id="2" name="Picture 1" descr="Institutional quarter-by-quarter Ally accessibility scores for Highline courses showing a slow increase through the pandemic, with a notable post-pandemic downturn and flatline.">
            <a:extLst>
              <a:ext uri="{FF2B5EF4-FFF2-40B4-BE49-F238E27FC236}">
                <a16:creationId xmlns:a16="http://schemas.microsoft.com/office/drawing/2014/main" id="{9C2B548E-977C-93A7-E132-D163AE62AC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727" y="1092038"/>
            <a:ext cx="11072092" cy="5285834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8F07D3-A579-1223-50C5-E65FF6D84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EE5BC03-7CE3-4FE3-BC0A-0ACCA8AC1F24}" type="slidenum">
              <a:rPr lang="en-US" sz="700" smtClean="0"/>
              <a:pPr>
                <a:lnSpc>
                  <a:spcPct val="90000"/>
                </a:lnSpc>
                <a:spcAft>
                  <a:spcPts val="600"/>
                </a:spcAft>
              </a:pPr>
              <a:t>13</a:t>
            </a:fld>
            <a:endParaRPr lang="en-US" sz="700"/>
          </a:p>
        </p:txBody>
      </p:sp>
    </p:spTree>
    <p:extLst>
      <p:ext uri="{BB962C8B-B14F-4D97-AF65-F5344CB8AC3E}">
        <p14:creationId xmlns:p14="http://schemas.microsoft.com/office/powerpoint/2010/main" val="2073569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22BD3-1E49-64C2-72E0-2F86C9228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829" y="1385541"/>
            <a:ext cx="4477519" cy="1409614"/>
          </a:xfrm>
        </p:spPr>
        <p:txBody>
          <a:bodyPr lIns="91440" tIns="45720" rIns="91440" bIns="45720" anchor="t">
            <a:normAutofit/>
          </a:bodyPr>
          <a:lstStyle/>
          <a:p>
            <a:r>
              <a:rPr lang="en-US" sz="4000" dirty="0"/>
              <a:t>disability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DEE819-E29D-C0B0-A338-ABABD4A2B3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7829" y="2229034"/>
            <a:ext cx="4477519" cy="3918144"/>
          </a:xfrm>
        </p:spPr>
        <p:txBody>
          <a:bodyPr lIns="91440" tIns="45720" rIns="91440" bIns="45720" anchor="t">
            <a:normAutofit lnSpcReduction="10000"/>
          </a:bodyPr>
          <a:lstStyle/>
          <a:p>
            <a:pPr marL="457200" indent="-457200">
              <a:buChar char="•"/>
            </a:pPr>
            <a:r>
              <a:rPr lang="en-US" sz="2800" dirty="0"/>
              <a:t>Blind or low vision</a:t>
            </a:r>
            <a:endParaRPr lang="en-US"/>
          </a:p>
          <a:p>
            <a:pPr marL="457200" indent="-457200">
              <a:buChar char="•"/>
            </a:pPr>
            <a:r>
              <a:rPr lang="en-US" sz="2800" dirty="0"/>
              <a:t>Color Blind</a:t>
            </a:r>
          </a:p>
          <a:p>
            <a:pPr marL="457200" indent="-457200">
              <a:buChar char="•"/>
            </a:pPr>
            <a:r>
              <a:rPr lang="en-US" sz="2800" dirty="0"/>
              <a:t>Deaf or Hard of Hearing</a:t>
            </a:r>
          </a:p>
          <a:p>
            <a:pPr marL="457200" indent="-457200">
              <a:buChar char="•"/>
            </a:pPr>
            <a:r>
              <a:rPr lang="en-US" sz="2800" dirty="0"/>
              <a:t>Learning disabilities</a:t>
            </a:r>
          </a:p>
          <a:p>
            <a:pPr marL="457200" indent="-457200">
              <a:buChar char="•"/>
            </a:pPr>
            <a:r>
              <a:rPr lang="en-US" sz="2800" dirty="0"/>
              <a:t>Developmental disabilities</a:t>
            </a:r>
          </a:p>
          <a:p>
            <a:pPr marL="457200" indent="-457200">
              <a:buChar char="•"/>
            </a:pPr>
            <a:r>
              <a:rPr lang="en-US" sz="2800" dirty="0"/>
              <a:t>Physical disabilities</a:t>
            </a:r>
          </a:p>
          <a:p>
            <a:pPr marL="457200" indent="-457200">
              <a:buChar char="•"/>
            </a:pPr>
            <a:r>
              <a:rPr lang="en-US" sz="2800" dirty="0"/>
              <a:t>Mental Health</a:t>
            </a:r>
          </a:p>
          <a:p>
            <a:pPr marL="9144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B2668D-B8DE-7810-9024-54B8BF2B1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EE5BC03-7CE3-4FE3-BC0A-0ACCA8AC1F24}" type="slidenum">
              <a:rPr lang="en-US" sz="700" smtClean="0"/>
              <a:pPr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lang="en-US" sz="700"/>
          </a:p>
        </p:txBody>
      </p:sp>
      <p:graphicFrame>
        <p:nvGraphicFramePr>
          <p:cNvPr id="8" name="Content Placeholder 2" descr="12,579 (4%) disabled students reported in 23-24 Academic Year​&#10;&#10;2-10% of a college's student headcount​&#10;&#10;28.7% US adults have a disability (cdc.gov)​&#10;&#10;$2,223,605 spent on disability accommodations in 2023-24 (DAP Report, 24 colleges)​">
            <a:extLst>
              <a:ext uri="{FF2B5EF4-FFF2-40B4-BE49-F238E27FC236}">
                <a16:creationId xmlns:a16="http://schemas.microsoft.com/office/drawing/2014/main" id="{1246964E-388B-3121-43DD-30EEFC3044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7416393"/>
              </p:ext>
            </p:extLst>
          </p:nvPr>
        </p:nvGraphicFramePr>
        <p:xfrm>
          <a:off x="5365397" y="1569029"/>
          <a:ext cx="6452531" cy="48624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04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AA8F6-935C-D536-B97D-0FF5085FD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566" y="548200"/>
            <a:ext cx="11069783" cy="786457"/>
          </a:xfrm>
        </p:spPr>
        <p:txBody>
          <a:bodyPr lIns="91440" tIns="45720" rIns="91440" bIns="45720" anchor="t">
            <a:normAutofit/>
          </a:bodyPr>
          <a:lstStyle/>
          <a:p>
            <a:r>
              <a:rPr lang="en-US" sz="4000"/>
              <a:t>ADA Title II AND HIGHER Education</a:t>
            </a:r>
          </a:p>
        </p:txBody>
      </p:sp>
      <p:graphicFrame>
        <p:nvGraphicFramePr>
          <p:cNvPr id="6" name="Content Placeholder 2" descr="Title II – Applies to public entities such as state and local governments, libraries, school districts, state colleges, and community colleges. (That's us!)​&#10;&#10;Ensures that disabled people have equal access and can participate fully in the programs and services offered by colleges.​&#10;&#10;Includes web content, electronic documents, and web/mobile applications.​">
            <a:extLst>
              <a:ext uri="{FF2B5EF4-FFF2-40B4-BE49-F238E27FC236}">
                <a16:creationId xmlns:a16="http://schemas.microsoft.com/office/drawing/2014/main" id="{9A82A26C-AD63-58FB-1BA4-97A6BF5125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4944776"/>
              </p:ext>
            </p:extLst>
          </p:nvPr>
        </p:nvGraphicFramePr>
        <p:xfrm>
          <a:off x="946721" y="1213249"/>
          <a:ext cx="10656813" cy="4966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DEE57D-779A-4DBB-81BB-FCD16ED54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91440" tIns="45720" rIns="91440" bIns="4572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EE5BC03-7CE3-4FE3-BC0A-0ACCA8AC1F24}" type="slidenum">
              <a:rPr lang="en-US" sz="700" dirty="0"/>
              <a:pPr>
                <a:lnSpc>
                  <a:spcPct val="90000"/>
                </a:lnSpc>
                <a:spcAft>
                  <a:spcPts val="600"/>
                </a:spcAft>
              </a:pPr>
              <a:t>3</a:t>
            </a:fld>
            <a:r>
              <a:rPr lang="en-US" sz="700"/>
              <a:t>for</a:t>
            </a:r>
          </a:p>
        </p:txBody>
      </p:sp>
    </p:spTree>
    <p:extLst>
      <p:ext uri="{BB962C8B-B14F-4D97-AF65-F5344CB8AC3E}">
        <p14:creationId xmlns:p14="http://schemas.microsoft.com/office/powerpoint/2010/main" val="3257154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0FA12-B7FA-300A-0526-D1F419CAA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sz="4000">
                <a:hlinkClick r:id="rId3"/>
              </a:rPr>
              <a:t>ADA TITLE ii regulatory rule</a:t>
            </a:r>
            <a:endParaRPr 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80238-C453-394B-7A17-3506F1942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814" y="2415155"/>
            <a:ext cx="11115967" cy="4538584"/>
          </a:xfrm>
        </p:spPr>
        <p:txBody>
          <a:bodyPr lIns="91440" tIns="45720" rIns="91440" bIns="45720" anchor="t"/>
          <a:lstStyle/>
          <a:p>
            <a:pPr marL="457200" indent="-457200">
              <a:lnSpc>
                <a:spcPct val="100000"/>
              </a:lnSpc>
            </a:pPr>
            <a:r>
              <a:rPr lang="en-US" sz="2400" dirty="0"/>
              <a:t>Accessibility of college websites and content, electronic documents, and third-party web/mobile applications, digital textbooks, digital course content</a:t>
            </a:r>
          </a:p>
          <a:p>
            <a:pPr marL="914400" lvl="1" indent="-457200">
              <a:lnSpc>
                <a:spcPct val="100000"/>
              </a:lnSpc>
              <a:buFont typeface="Courier New" panose="020B0604020202020204" pitchFamily="34" charset="0"/>
              <a:buChar char="o"/>
            </a:pPr>
            <a:r>
              <a:rPr lang="en-US" sz="2000" dirty="0"/>
              <a:t>Word, PowerPoint, PDF, Excel</a:t>
            </a:r>
          </a:p>
          <a:p>
            <a:pPr marL="457200" indent="-457200">
              <a:lnSpc>
                <a:spcPct val="100000"/>
              </a:lnSpc>
            </a:pPr>
            <a:r>
              <a:rPr lang="en-US" sz="2400" dirty="0"/>
              <a:t>Establishes technical standard </a:t>
            </a:r>
            <a:r>
              <a:rPr lang="en-US" sz="2400" b="1" dirty="0">
                <a:hlinkClick r:id="rId4"/>
              </a:rPr>
              <a:t>(WCAG 2.1 AA)</a:t>
            </a:r>
            <a:endParaRPr lang="en-US" sz="2400" b="1" dirty="0"/>
          </a:p>
          <a:p>
            <a:pPr marL="457200" indent="-457200">
              <a:lnSpc>
                <a:spcPct val="100000"/>
              </a:lnSpc>
            </a:pPr>
            <a:r>
              <a:rPr lang="en-US" sz="2400" dirty="0"/>
              <a:t>Includes digital instructional content (Canvas) and materials (textbooks)</a:t>
            </a:r>
          </a:p>
          <a:p>
            <a:pPr marL="457200" indent="-457200">
              <a:lnSpc>
                <a:spcPct val="100000"/>
              </a:lnSpc>
            </a:pPr>
            <a:r>
              <a:rPr lang="en-US" sz="2400" dirty="0"/>
              <a:t>Limited exceptions (e.g., Archived Web Content) </a:t>
            </a:r>
          </a:p>
          <a:p>
            <a:pPr marL="457200" indent="-457200">
              <a:lnSpc>
                <a:spcPct val="100000"/>
              </a:lnSpc>
            </a:pPr>
            <a:r>
              <a:rPr lang="en-US" sz="2400" dirty="0"/>
              <a:t>Aligns with Washington State's existing </a:t>
            </a:r>
            <a:r>
              <a:rPr lang="en-US" sz="2400" b="1" dirty="0">
                <a:hlinkClick r:id="rId5"/>
              </a:rPr>
              <a:t>Policy 188</a:t>
            </a:r>
            <a:endParaRPr lang="en-US" sz="2400" b="1" dirty="0"/>
          </a:p>
          <a:p>
            <a:pPr marL="457200" indent="-457200">
              <a:lnSpc>
                <a:spcPct val="100000"/>
              </a:lnSpc>
            </a:pPr>
            <a:r>
              <a:rPr lang="en-US" sz="2400" b="1" dirty="0">
                <a:hlinkClick r:id="rId6"/>
              </a:rPr>
              <a:t>ADA Fact Sheet</a:t>
            </a:r>
            <a:r>
              <a:rPr lang="en-US" sz="2400"/>
              <a:t> to learn more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7F6C0E-C9CF-4D77-E1C6-BC4514F36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17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1DF26-7EBE-5C7E-EA4C-08F26EF8C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sz="4000"/>
              <a:t>Example third-party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43529-F2B5-757E-B4BA-C4E7427A5DEB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 lIns="91440" tIns="45720" rIns="91440" bIns="45720" anchor="t"/>
          <a:lstStyle/>
          <a:p>
            <a:pPr>
              <a:lnSpc>
                <a:spcPct val="100000"/>
              </a:lnSpc>
            </a:pPr>
            <a:r>
              <a:rPr lang="en-US" err="1"/>
              <a:t>ctcLink</a:t>
            </a:r>
            <a:endParaRPr lang="en-US"/>
          </a:p>
          <a:p>
            <a:pPr>
              <a:lnSpc>
                <a:spcPct val="100000"/>
              </a:lnSpc>
            </a:pPr>
            <a:r>
              <a:rPr lang="en-US" dirty="0"/>
              <a:t>Okta (Multi-Factor Authentication tool)</a:t>
            </a:r>
          </a:p>
          <a:p>
            <a:pPr>
              <a:lnSpc>
                <a:spcPct val="100000"/>
              </a:lnSpc>
            </a:pPr>
            <a:r>
              <a:rPr lang="en-US" dirty="0"/>
              <a:t>Highpoint HCX (CS pillar only)</a:t>
            </a:r>
          </a:p>
          <a:p>
            <a:pPr>
              <a:lnSpc>
                <a:spcPct val="100000"/>
              </a:lnSpc>
            </a:pPr>
            <a:r>
              <a:rPr lang="en-US" dirty="0"/>
              <a:t>Canvas</a:t>
            </a:r>
          </a:p>
          <a:p>
            <a:pPr>
              <a:lnSpc>
                <a:spcPct val="100000"/>
              </a:lnSpc>
            </a:pPr>
            <a:r>
              <a:rPr lang="en-US" dirty="0"/>
              <a:t>Student Success Software (Request for Proposal in process)</a:t>
            </a:r>
          </a:p>
          <a:p>
            <a:pPr>
              <a:lnSpc>
                <a:spcPct val="100000"/>
              </a:lnSpc>
            </a:pPr>
            <a:r>
              <a:rPr lang="en-US" dirty="0"/>
              <a:t>Library Databases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65D7CA-76F5-F039-7A47-3AFC52E4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11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E92AA-AA4E-418F-F107-C747970FF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sz="4000"/>
              <a:t>Timelines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E4FD1-0059-E4DD-DD1E-90BCA161A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 marL="0" indent="0">
              <a:lnSpc>
                <a:spcPct val="100000"/>
              </a:lnSpc>
              <a:buNone/>
            </a:pPr>
            <a:r>
              <a:rPr lang="en-US" b="1" dirty="0"/>
              <a:t>Two years from rule publication: April 24, 2026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The distinction between 2 or 3 years is based on census numbers of 50,000 or greater (2 years) or less than that for 3 years. This refers to the greater population and the communities that our colleges draw from, not our campus populations.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DE87AD-C378-501D-850A-C271718E8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4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F75E3-5DDA-A224-5A4B-5392FD978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/>
              <a:t>Colleges Do this right 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0D4-B55B-5B75-8B03-ABF2734D0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815" y="2415155"/>
            <a:ext cx="11115967" cy="3571431"/>
          </a:xfrm>
        </p:spPr>
        <p:txBody>
          <a:bodyPr lIns="91440" tIns="45720" rIns="91440" bIns="45720" anchor="t"/>
          <a:lstStyle/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sz="2400"/>
              <a:t>Publish a statement acknowledging the new ruling and the college's plans for compliance. (Here is an </a:t>
            </a:r>
            <a:r>
              <a:rPr lang="en-US" sz="2400" b="1">
                <a:hlinkClick r:id="rId3"/>
              </a:rPr>
              <a:t>example Title II page from Highline College</a:t>
            </a:r>
            <a:r>
              <a:rPr lang="en-US" sz="2400"/>
              <a:t>.)</a:t>
            </a:r>
            <a:endParaRPr lang="en-US"/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sz="2400"/>
              <a:t>Provide a notice to the public on how an individual can request alternate means of communication or reasonable modification. (Here is an </a:t>
            </a:r>
            <a:r>
              <a:rPr lang="en-US" sz="2400" b="1">
                <a:hlinkClick r:id="rId4"/>
              </a:rPr>
              <a:t>example assistance request from Highline College</a:t>
            </a:r>
            <a:r>
              <a:rPr lang="en-US" sz="2400"/>
              <a:t>.)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sz="2400"/>
              <a:t>Provide a statement to the public on how an individual can report a web or digital accessibility barrier to the college. (Here is an </a:t>
            </a:r>
            <a:r>
              <a:rPr lang="en-US" sz="2400" b="1">
                <a:hlinkClick r:id="rId5"/>
              </a:rPr>
              <a:t>example accessibility statement from Highline College</a:t>
            </a:r>
            <a:r>
              <a:rPr lang="en-US" sz="2400"/>
              <a:t>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4D7CEF-895D-E10E-F45F-49903D8B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01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5D2A5-5B35-3324-ECBE-24472ECD9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815" y="1315474"/>
            <a:ext cx="11115967" cy="797070"/>
          </a:xfrm>
        </p:spPr>
        <p:txBody>
          <a:bodyPr lIns="91440" tIns="45720" rIns="91440" bIns="45720" anchor="t"/>
          <a:lstStyle/>
          <a:p>
            <a:r>
              <a:rPr lang="en-US" sz="4000"/>
              <a:t>WACTC CALL TO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6929B-8C97-B755-AC6C-267A65635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814" y="1980425"/>
            <a:ext cx="11282043" cy="4741296"/>
          </a:xfrm>
        </p:spPr>
        <p:txBody>
          <a:bodyPr lIns="91440" tIns="45720" rIns="91440" bIns="45720" anchor="t"/>
          <a:lstStyle/>
          <a:p>
            <a:pPr marL="514350" indent="-514350">
              <a:buAutoNum type="arabicPeriod"/>
            </a:pPr>
            <a:r>
              <a:rPr lang="en-US" b="1" dirty="0"/>
              <a:t>Commitment</a:t>
            </a:r>
            <a:r>
              <a:rPr lang="en-US" dirty="0"/>
              <a:t> from our highest leaders</a:t>
            </a:r>
          </a:p>
          <a:p>
            <a:pPr marL="971550" lvl="1">
              <a:buFont typeface="Courier New,monospace" panose="020B0604020202020204" pitchFamily="34" charset="0"/>
              <a:buChar char="o"/>
            </a:pPr>
            <a:r>
              <a:rPr lang="en-US" dirty="0"/>
              <a:t>Set the expectation that this is an institutional-wide responsibility with common messaging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b="1" dirty="0"/>
              <a:t>Identify funding sources </a:t>
            </a:r>
            <a:r>
              <a:rPr lang="en-US" dirty="0"/>
              <a:t>for system-wide auditing and remediation tools and</a:t>
            </a:r>
            <a:r>
              <a:rPr lang="en-US" b="1" dirty="0"/>
              <a:t> centralized work effort</a:t>
            </a:r>
            <a:r>
              <a:rPr lang="en-US" dirty="0"/>
              <a:t> across the colleges</a:t>
            </a:r>
          </a:p>
          <a:p>
            <a:pPr marL="971550" lvl="1">
              <a:lnSpc>
                <a:spcPct val="100000"/>
              </a:lnSpc>
              <a:buFont typeface="Courier New,monospace" panose="020B0604020202020204" pitchFamily="34" charset="0"/>
              <a:buChar char="o"/>
            </a:pPr>
            <a:r>
              <a:rPr lang="en-US" b="1" dirty="0">
                <a:hlinkClick r:id="rId3"/>
              </a:rPr>
              <a:t>Tools used by the CA Community Colleges</a:t>
            </a:r>
            <a:r>
              <a:rPr lang="en-US" dirty="0"/>
              <a:t> include </a:t>
            </a:r>
            <a:r>
              <a:rPr lang="en-US" dirty="0" err="1"/>
              <a:t>Equidox</a:t>
            </a:r>
            <a:r>
              <a:rPr lang="en-US" dirty="0"/>
              <a:t>, </a:t>
            </a:r>
            <a:r>
              <a:rPr lang="en-US" dirty="0" err="1"/>
              <a:t>SensusAccess</a:t>
            </a:r>
            <a:r>
              <a:rPr lang="en-US" dirty="0"/>
              <a:t>, and Pope Tech scanning tool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b="1" dirty="0"/>
              <a:t>Accessibility training</a:t>
            </a:r>
            <a:r>
              <a:rPr lang="en-US" dirty="0"/>
              <a:t> for all faculty and staff</a:t>
            </a:r>
          </a:p>
          <a:p>
            <a:pPr marL="971550" lvl="1">
              <a:lnSpc>
                <a:spcPct val="100000"/>
              </a:lnSpc>
              <a:buFont typeface="Courier New,monospace" panose="020B0604020202020204" pitchFamily="34" charset="0"/>
              <a:buChar char="o"/>
            </a:pPr>
            <a:r>
              <a:rPr lang="en-US" dirty="0"/>
              <a:t>Consider minimum requirements such as the Word, Email, and PDF Micro Courses relevant to employee's role</a:t>
            </a:r>
          </a:p>
          <a:p>
            <a:pPr marL="971550" lvl="1">
              <a:lnSpc>
                <a:spcPct val="100000"/>
              </a:lnSpc>
              <a:buFont typeface="Courier New,monospace" panose="020B0604020202020204" pitchFamily="34" charset="0"/>
              <a:buChar char="o"/>
            </a:pPr>
            <a:r>
              <a:rPr lang="en-US" dirty="0"/>
              <a:t>Track completion rates using a central tool (e.g., ctcLink training)</a:t>
            </a:r>
          </a:p>
          <a:p>
            <a:pPr marL="971550" lvl="1">
              <a:lnSpc>
                <a:spcPct val="100000"/>
              </a:lnSpc>
              <a:buFont typeface="Courier New,monospace" panose="020B0604020202020204" pitchFamily="34" charset="0"/>
              <a:buChar char="o"/>
            </a:pPr>
            <a:endParaRPr lang="en-US" dirty="0"/>
          </a:p>
          <a:p>
            <a:pPr marL="971550" lvl="1">
              <a:lnSpc>
                <a:spcPct val="100000"/>
              </a:lnSpc>
              <a:buFont typeface="Courier New,monospace" panose="020B0604020202020204" pitchFamily="34" charset="0"/>
              <a:buChar char="o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9E71FB-A5BB-EEDE-1DB2-C4B6EFDEE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27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5D2A5-5B35-3324-ECBE-24472ECD9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814" y="1556003"/>
            <a:ext cx="11115967" cy="797070"/>
          </a:xfrm>
        </p:spPr>
        <p:txBody>
          <a:bodyPr lIns="91440" tIns="45720" rIns="91440" bIns="45720" anchor="t"/>
          <a:lstStyle/>
          <a:p>
            <a:r>
              <a:rPr lang="en-US" sz="4000"/>
              <a:t>Alignment with Work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6929B-8C97-B755-AC6C-267A65635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814" y="2534652"/>
            <a:ext cx="11115966" cy="4072496"/>
          </a:xfrm>
        </p:spPr>
        <p:txBody>
          <a:bodyPr lIns="91440" tIns="45720" rIns="91440" bIns="45720" anchor="t"/>
          <a:lstStyle/>
          <a:p>
            <a:pPr marL="0" indent="0">
              <a:lnSpc>
                <a:spcPct val="100000"/>
              </a:lnSpc>
              <a:buNone/>
            </a:pPr>
            <a:r>
              <a:rPr lang="en-US" b="1" dirty="0"/>
              <a:t>WACTC-Tech Work Plan includes Accessibility</a:t>
            </a:r>
          </a:p>
          <a:p>
            <a:pPr marL="514350" indent="-514350">
              <a:lnSpc>
                <a:spcPct val="100000"/>
              </a:lnSpc>
            </a:pPr>
            <a:r>
              <a:rPr lang="en-US" dirty="0"/>
              <a:t>Ensure all technologies and processes are accessible to everyone.</a:t>
            </a:r>
            <a:endParaRPr lang="en-US" b="1" dirty="0"/>
          </a:p>
          <a:p>
            <a:pPr marL="514350" indent="-514350">
              <a:lnSpc>
                <a:spcPct val="100000"/>
              </a:lnSpc>
            </a:pPr>
            <a:r>
              <a:rPr lang="en-US" dirty="0"/>
              <a:t>CATO partnership via STAC and WACTC-Tech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/>
              <a:t>WACTC Constitution</a:t>
            </a:r>
          </a:p>
          <a:p>
            <a:pPr marL="514350" indent="-514350">
              <a:lnSpc>
                <a:spcPct val="100000"/>
              </a:lnSpc>
            </a:pPr>
            <a:r>
              <a:rPr lang="en-US" dirty="0"/>
              <a:t>To increase the effectiveness of community and technical college education in the state of Washington through appropriate joint action and coordination of member institutions</a:t>
            </a:r>
            <a:endParaRPr lang="en-US" b="1" dirty="0"/>
          </a:p>
          <a:p>
            <a:pPr marL="0" indent="0">
              <a:lnSpc>
                <a:spcPct val="100000"/>
              </a:lnSpc>
              <a:buNone/>
            </a:pPr>
            <a:endParaRPr lang="en-US"/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buNone/>
            </a:pPr>
            <a:endParaRPr lang="en-US" b="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9E71FB-A5BB-EEDE-1DB2-C4B6EFDEE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3633"/>
      </p:ext>
    </p:extLst>
  </p:cSld>
  <p:clrMapOvr>
    <a:masterClrMapping/>
  </p:clrMapOvr>
</p:sld>
</file>

<file path=ppt/theme/theme1.xml><?xml version="1.0" encoding="utf-8"?>
<a:theme xmlns:a="http://schemas.openxmlformats.org/drawingml/2006/main" name="SBCTC PowerPoint template--widescreen version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BCTC PowerPoint template--widescreen version" id="{910DF08F-0A0F-45BD-99E6-972B4760A8D8}" vid="{57EB15A9-0537-44EB-9EFB-769012913F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948E665ECF7842A8E9F6A6D42CD1A8" ma:contentTypeVersion="521" ma:contentTypeDescription="Create a new document." ma:contentTypeScope="" ma:versionID="51f8041fdf45ec22aa6f6fa6ea81b15c">
  <xsd:schema xmlns:xsd="http://www.w3.org/2001/XMLSchema" xmlns:xs="http://www.w3.org/2001/XMLSchema" xmlns:p="http://schemas.microsoft.com/office/2006/metadata/properties" xmlns:ns1="http://schemas.microsoft.com/sharepoint/v3" xmlns:ns2="d9922a8a-c8e9-487d-95d2-c6b1c2450a72" xmlns:ns3="03e82ba2-b1c2-49ab-af23-43782fb35cbc" targetNamespace="http://schemas.microsoft.com/office/2006/metadata/properties" ma:root="true" ma:fieldsID="fa3f456d78f6af42d6d05b92447bc613" ns1:_="" ns2:_="" ns3:_="">
    <xsd:import namespace="http://schemas.microsoft.com/sharepoint/v3"/>
    <xsd:import namespace="d9922a8a-c8e9-487d-95d2-c6b1c2450a72"/>
    <xsd:import namespace="03e82ba2-b1c2-49ab-af23-43782fb35cbc"/>
    <xsd:element name="properties">
      <xsd:complexType>
        <xsd:sequence>
          <xsd:element name="documentManagement">
            <xsd:complexType>
              <xsd:all>
                <xsd:element ref="ns2:Menu_x0020_Group" minOccurs="0"/>
                <xsd:element ref="ns2:Category" minOccurs="0"/>
                <xsd:element ref="ns2:Content_x0020_Owner" minOccurs="0"/>
                <xsd:element ref="ns3:_dlc_DocId" minOccurs="0"/>
                <xsd:element ref="ns3:_dlc_DocIdUrl" minOccurs="0"/>
                <xsd:element ref="ns3:_dlc_DocIdPersistId" minOccurs="0"/>
                <xsd:element ref="ns2:IconOverlay" minOccurs="0"/>
                <xsd:element ref="ns1:PublishingExpirationDate" minOccurs="0"/>
                <xsd:element ref="ns1:PublishingStartDate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ExpirationDate" ma:index="15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  <xsd:element name="PublishingStartDate" ma:index="16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922a8a-c8e9-487d-95d2-c6b1c2450a72" elementFormDefault="qualified">
    <xsd:import namespace="http://schemas.microsoft.com/office/2006/documentManagement/types"/>
    <xsd:import namespace="http://schemas.microsoft.com/office/infopath/2007/PartnerControls"/>
    <xsd:element name="Menu_x0020_Group" ma:index="2" nillable="true" ma:displayName="Menu Group" ma:default="Publications &amp; Printing" ma:format="Dropdown" ma:internalName="Menu_x0020_Group" ma:readOnly="false">
      <xsd:simpleType>
        <xsd:restriction base="dms:Choice">
          <xsd:enumeration value="Publications &amp; Printing"/>
        </xsd:restriction>
      </xsd:simpleType>
    </xsd:element>
    <xsd:element name="Category" ma:index="3" nillable="true" ma:displayName="Category" ma:format="Dropdown" ma:internalName="Category" ma:readOnly="false">
      <xsd:simpleType>
        <xsd:restriction base="dms:Choice">
          <xsd:enumeration value="Business Cards"/>
          <xsd:enumeration value="Name Badges"/>
          <xsd:enumeration value="Logos"/>
          <xsd:enumeration value="SBCTC Templates"/>
          <xsd:enumeration value="Style Guide"/>
          <xsd:enumeration value="Zoom Backgrounds"/>
        </xsd:restriction>
      </xsd:simpleType>
    </xsd:element>
    <xsd:element name="Content_x0020_Owner" ma:index="10" nillable="true" ma:displayName="Content Owner" ma:list="UserInfo" ma:SharePointGroup="0" ma:internalName="Content_x0020_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conOverlay" ma:index="14" nillable="true" ma:displayName="IconOverlay" ma:internalName="IconOverlay" ma:readOnly="false">
      <xsd:simpleType>
        <xsd:restriction base="dms:Text"/>
      </xsd:simpleType>
    </xsd:element>
    <xsd:element name="MediaServiceMetadata" ma:index="1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072a751-c2a1-410f-8384-0186ab4766e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82ba2-b1c2-49ab-af23-43782fb35cbc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23" nillable="true" ma:displayName="Taxonomy Catch All Column" ma:hidden="true" ma:list="{f6202957-37ba-46a5-855f-0b2c18713e96}" ma:internalName="TaxCatchAll" ma:showField="CatchAllData" ma:web="03e82ba2-b1c2-49ab-af23-43782fb35c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Content_x0020_Owner xmlns="d9922a8a-c8e9-487d-95d2-c6b1c2450a72">
      <UserInfo>
        <DisplayName>Katie Rose</DisplayName>
        <AccountId>85</AccountId>
        <AccountType/>
      </UserInfo>
    </Content_x0020_Owner>
    <IconOverlay xmlns="d9922a8a-c8e9-487d-95d2-c6b1c2450a72" xsi:nil="true"/>
    <Menu_x0020_Group xmlns="d9922a8a-c8e9-487d-95d2-c6b1c2450a72">Publications &amp; Printing</Menu_x0020_Group>
    <Category xmlns="d9922a8a-c8e9-487d-95d2-c6b1c2450a72">SBCTC Templates</Category>
    <_dlc_DocId xmlns="03e82ba2-b1c2-49ab-af23-43782fb35cbc">Z7X6SQ3F62JH-64-83</_dlc_DocId>
    <_dlc_DocIdUrl xmlns="03e82ba2-b1c2-49ab-af23-43782fb35cbc">
      <Url>https://portal.sbctc.edu/sites/Intranet/publications/_layouts/15/DocIdRedir.aspx?ID=Z7X6SQ3F62JH-64-83</Url>
      <Description>Z7X6SQ3F62JH-64-83</Description>
    </_dlc_DocIdUrl>
    <lcf76f155ced4ddcb4097134ff3c332f xmlns="d9922a8a-c8e9-487d-95d2-c6b1c2450a72">
      <Terms xmlns="http://schemas.microsoft.com/office/infopath/2007/PartnerControls"/>
    </lcf76f155ced4ddcb4097134ff3c332f>
    <TaxCatchAll xmlns="03e82ba2-b1c2-49ab-af23-43782fb35cbc" xsi:nil="true"/>
  </documentManagement>
</p:properties>
</file>

<file path=customXml/itemProps1.xml><?xml version="1.0" encoding="utf-8"?>
<ds:datastoreItem xmlns:ds="http://schemas.openxmlformats.org/officeDocument/2006/customXml" ds:itemID="{ADB5638D-D5BF-4859-98A2-1C19EAA93C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5940EB-9295-40F5-8C8B-916A82F32F42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356CFCBF-C6F2-4D1E-B23D-3567FAA054FC}">
  <ds:schemaRefs>
    <ds:schemaRef ds:uri="03e82ba2-b1c2-49ab-af23-43782fb35cbc"/>
    <ds:schemaRef ds:uri="d9922a8a-c8e9-487d-95d2-c6b1c2450a7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C5C388AF-9EF2-40E4-AC4E-C9E502C2E4DC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d9922a8a-c8e9-487d-95d2-c6b1c2450a72"/>
    <ds:schemaRef ds:uri="http://schemas.microsoft.com/office/infopath/2007/PartnerControls"/>
    <ds:schemaRef ds:uri="http://www.w3.org/XML/1998/namespace"/>
    <ds:schemaRef ds:uri="http://purl.org/dc/elements/1.1/"/>
    <ds:schemaRef ds:uri="03e82ba2-b1c2-49ab-af23-43782fb35cbc"/>
    <ds:schemaRef ds:uri="http://schemas.microsoft.com/sharepoint/v3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SBCTC PowerPoint template--widescreen version</Template>
  <TotalTime>0</TotalTime>
  <Words>756</Words>
  <Application>Microsoft Office PowerPoint</Application>
  <PresentationFormat>Widescreen</PresentationFormat>
  <Paragraphs>117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Courier New</vt:lpstr>
      <vt:lpstr>Courier New,monospace</vt:lpstr>
      <vt:lpstr>Wingdings</vt:lpstr>
      <vt:lpstr>SBCTC PowerPoint template--widescreen version</vt:lpstr>
      <vt:lpstr>Landmark department of Justice Ruling</vt:lpstr>
      <vt:lpstr>disability</vt:lpstr>
      <vt:lpstr>ADA Title II AND HIGHER Education</vt:lpstr>
      <vt:lpstr>ADA TITLE ii regulatory rule</vt:lpstr>
      <vt:lpstr>Example third-party applications</vt:lpstr>
      <vt:lpstr>Timelines</vt:lpstr>
      <vt:lpstr>Colleges Do this right now</vt:lpstr>
      <vt:lpstr>WACTC CALL TO ACTION</vt:lpstr>
      <vt:lpstr>Alignment with Work Plan</vt:lpstr>
      <vt:lpstr>Thank you!</vt:lpstr>
      <vt:lpstr>COST Considerations</vt:lpstr>
      <vt:lpstr>existing resources</vt:lpstr>
      <vt:lpstr>CANVAS ALLY SCORE EXAMPLE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DOJ Ruling ADA Title II for STAC  - Web Accessibility</dc:title>
  <dc:subject>DOJ Ruling ADA Title II for WACTC-Tech  - Web Accessibility</dc:subject>
  <dc:creator>Monica Olsson</dc:creator>
  <cp:lastModifiedBy>Sherry Nelson</cp:lastModifiedBy>
  <cp:revision>115</cp:revision>
  <dcterms:created xsi:type="dcterms:W3CDTF">2019-07-26T22:41:21Z</dcterms:created>
  <dcterms:modified xsi:type="dcterms:W3CDTF">2024-10-04T00:02:55Z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0x0101001F948E665ECF7842A8E9F6A6D42CD1A8</vt:lpwstr>
  </property>
  <property fmtid="{D5CDD505-2E9C-101B-9397-08002B2CF9AE}" pid="3" name="_dlc_DocIdItemGuid">
    <vt:lpwstr>bc372a88-358c-4bb6-8d38-dd951ccab0b4</vt:lpwstr>
  </property>
</Properties>
</file>