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  <p:sldMasterId id="2147483660" r:id="rId5"/>
  </p:sldMasterIdLst>
  <p:notesMasterIdLst>
    <p:notesMasterId r:id="rId9"/>
  </p:notesMasterIdLst>
  <p:handoutMasterIdLst>
    <p:handoutMasterId r:id="rId10"/>
  </p:handoutMasterIdLst>
  <p:sldIdLst>
    <p:sldId id="258" r:id="rId6"/>
    <p:sldId id="310" r:id="rId7"/>
    <p:sldId id="30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961F35-B1F9-89C1-3D87-A8F99854FE91}" name="Dani Bundy" initials="DB" userId="S::dbundy@sbctc.edu::298e01c5-9d54-40c6-9447-c39b5f976eef" providerId="AD"/>
  <p188:author id="{4A9A74AE-9B50-39AF-8085-BEF99C5B0DE9}" name="Sherry Nelson" initials="SN" userId="S::slnelson@sbctc.edu::ea3dde13-ed7e-4e36-9345-2441702cca9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AEDEE0-0887-3A38-797B-A4507DE3A9D4}" v="403" dt="2024-05-01T15:04:57.209"/>
    <p1510:client id="{44344A0C-0ABD-2EF3-A01D-717D01EDF40C}" v="74" dt="2024-05-01T15:09:41.006"/>
    <p1510:client id="{708ECA23-F608-4915-8583-E3518D293C8F}" v="173" dt="2024-05-01T18:29:55.019"/>
    <p1510:client id="{9376DB4C-6090-6BDE-903C-57CE43FFA8EA}" v="49" dt="2024-04-30T17:09:41.547"/>
    <p1510:client id="{CF16550C-864C-804D-2D62-43487DDF3FA9}" v="185" dt="2024-05-01T15:38:49.367"/>
    <p1510:client id="{EB7FFF7D-06A6-25D2-49F6-BE6D14452533}" v="280" dt="2024-05-01T15:13:35.193"/>
    <p1510:client id="{F5B0B3CF-5A2D-6FB2-63EC-F1B7DA7E640A}" v="65" dt="2024-05-01T15:40:52.3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/>
              <a:t>Presenter(s)</a:t>
            </a:r>
            <a:br>
              <a:rPr lang="en-US"/>
            </a:br>
            <a:r>
              <a:rPr lang="en-US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5/1/2024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5/1/2024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4064794" y="0"/>
            <a:ext cx="508249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9" y="3863687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36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25" b="0" i="0" baseline="0">
                <a:solidFill>
                  <a:srgbClr val="003764"/>
                </a:solidFill>
                <a:latin typeface="+mj-lt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4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/>
              <a:t>Presenter(s)</a:t>
            </a:r>
            <a:br>
              <a:rPr lang="en-US"/>
            </a:br>
            <a:r>
              <a:rPr lang="en-US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72276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8" y="154006"/>
            <a:ext cx="2599340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586412" y="2"/>
            <a:ext cx="355758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1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1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F79CB6C7-AD96-437F-A75B-A1987D8D9ACA}" type="datetime1">
              <a:rPr lang="en-US" smtClean="0"/>
              <a:t>5/1/2024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6" y="6483928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5" y="528408"/>
            <a:ext cx="1506872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1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8" y="154006"/>
            <a:ext cx="2735471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176502" y="2"/>
            <a:ext cx="396749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9" y="1709746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36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9" y="4589471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0E68BEF8-F67A-4B64-B2F2-CC4AA048128C}" type="datetime1">
              <a:rPr lang="en-US" smtClean="0"/>
              <a:t>5/1/2024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5" y="528408"/>
            <a:ext cx="1522283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6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8" y="154006"/>
            <a:ext cx="2815133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600700" y="2"/>
            <a:ext cx="3543300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2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6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1001848F-E7F6-4E55-B1DE-CC691BBD4F09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5" y="528408"/>
            <a:ext cx="1607045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2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8" y="154006"/>
            <a:ext cx="2784309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350669" y="4065"/>
            <a:ext cx="3793331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7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6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3764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2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3764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2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5E48A247-4D0D-4017-954A-CBEE1B524F16}" type="datetime1">
              <a:rPr lang="en-US" smtClean="0"/>
              <a:t>5/1/2024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467381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6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6"/>
            <a:ext cx="2938319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514975" y="2"/>
            <a:ext cx="3629025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3F43D62C-E4AB-4F6C-BB6E-7C3A3BBC5E2B}" type="datetime1">
              <a:rPr lang="en-US" smtClean="0"/>
              <a:t>5/1/2024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545401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25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8" y="154006"/>
            <a:ext cx="2923653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258053" y="2"/>
            <a:ext cx="3885947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92275FF0-9E97-4E0A-B533-109FB6621FD2}" type="datetime1">
              <a:rPr lang="en-US" smtClean="0"/>
              <a:t>5/1/2024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5" y="528408"/>
            <a:ext cx="1574537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04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8" y="154006"/>
            <a:ext cx="2923653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381377" y="2"/>
            <a:ext cx="3762623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5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5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3764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1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764"/>
                </a:solidFill>
              </a:defRPr>
            </a:lvl1pPr>
            <a:lvl2pPr>
              <a:defRPr sz="2100">
                <a:solidFill>
                  <a:srgbClr val="003764"/>
                </a:solidFill>
              </a:defRPr>
            </a:lvl2pPr>
            <a:lvl3pPr>
              <a:defRPr sz="1800">
                <a:solidFill>
                  <a:srgbClr val="003764"/>
                </a:solidFill>
              </a:defRPr>
            </a:lvl3pPr>
            <a:lvl4pPr>
              <a:defRPr sz="1500">
                <a:solidFill>
                  <a:srgbClr val="003764"/>
                </a:solidFill>
              </a:defRPr>
            </a:lvl4pPr>
            <a:lvl5pPr>
              <a:defRPr sz="1500">
                <a:solidFill>
                  <a:srgbClr val="003764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A3C062AC-1CC2-40A8-B531-F2154AC26E35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5" y="528408"/>
            <a:ext cx="1624544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5/1/2024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8" y="154006"/>
            <a:ext cx="2779452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382492" y="2"/>
            <a:ext cx="37615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1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1" y="2888675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3764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8" y="1569028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764"/>
                </a:solidFill>
              </a:defRPr>
            </a:lvl1pPr>
            <a:lvl2pPr>
              <a:defRPr sz="2100">
                <a:solidFill>
                  <a:srgbClr val="003764"/>
                </a:solidFill>
              </a:defRPr>
            </a:lvl2pPr>
            <a:lvl3pPr>
              <a:defRPr sz="1800">
                <a:solidFill>
                  <a:srgbClr val="003764"/>
                </a:solidFill>
              </a:defRPr>
            </a:lvl3pPr>
            <a:lvl4pPr>
              <a:defRPr sz="1500">
                <a:solidFill>
                  <a:srgbClr val="003764"/>
                </a:solidFill>
              </a:defRPr>
            </a:lvl4pPr>
            <a:lvl5pPr>
              <a:defRPr sz="1500">
                <a:solidFill>
                  <a:srgbClr val="003764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06EA93EB-E55E-4DBB-B6AA-C54A9BA5E4A4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8"/>
            <a:ext cx="1583929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24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8" y="154006"/>
            <a:ext cx="2815133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407819" y="2"/>
            <a:ext cx="3736181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003764"/>
                </a:solidFill>
              </a:defRPr>
            </a:lvl1pPr>
            <a:lvl2pPr marL="257163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2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9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D050C99A-C753-4499-A91D-5F42026EA8F2}" type="datetime1">
              <a:rPr lang="en-US" smtClean="0"/>
              <a:t>5/1/2024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3" y="528408"/>
            <a:ext cx="1514579" cy="46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9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8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D050C99A-C753-4499-A91D-5F42026EA8F2}" type="datetime1">
              <a:rPr lang="en-US" smtClean="0"/>
              <a:t>5/1/2024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8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1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7" y="6529854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0C906B-7F71-C546-1F6A-B1D088BF1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219733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893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7630"/>
          </a:xfrm>
        </p:spPr>
        <p:txBody>
          <a:bodyPr>
            <a:normAutofit/>
          </a:bodyPr>
          <a:lstStyle>
            <a:lvl1pPr algn="l">
              <a:defRPr sz="1800" b="1" i="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93236"/>
            <a:ext cx="8229600" cy="5132928"/>
          </a:xfrm>
        </p:spPr>
        <p:txBody>
          <a:bodyPr>
            <a:normAutofit/>
          </a:bodyPr>
          <a:lstStyle>
            <a:lvl1pPr>
              <a:defRPr sz="1350">
                <a:latin typeface="Arial"/>
                <a:cs typeface="Arial"/>
              </a:defRPr>
            </a:lvl1pPr>
          </a:lstStyle>
          <a:p>
            <a:r>
              <a:rPr lang="en-US"/>
              <a:t>Page text here. 18 pt Arial Regular recommended</a:t>
            </a:r>
          </a:p>
        </p:txBody>
      </p:sp>
    </p:spTree>
    <p:extLst>
      <p:ext uri="{BB962C8B-B14F-4D97-AF65-F5344CB8AC3E}">
        <p14:creationId xmlns:p14="http://schemas.microsoft.com/office/powerpoint/2010/main" val="346431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5/1/2024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5/1/2024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5/1/2024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5/1/2024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5/1/2024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51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32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</p:sldLayoutIdLst>
  <mc:AlternateContent xmlns:mc="http://schemas.openxmlformats.org/markup-compatibility/2006" xmlns:p14="http://schemas.microsoft.com/office/powerpoint/2010/main">
    <mc:Choice Requires="p14">
      <p:transition spd="slow" p14:dur="7000" advTm="20000"/>
    </mc:Choice>
    <mc:Fallback xmlns="">
      <p:transition spd="slow" advTm="20000"/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ctc.edu/resources/documents/blogs/ctclink-connect/census-date-requirements-local-flexibility-2024-04-22.pdf" TargetMode="External"/><Relationship Id="rId2" Type="http://schemas.openxmlformats.org/officeDocument/2006/relationships/hyperlink" Target="https://www.sbctc.edu/resources/documents/blogs/ctclink-connect/fa-24-25-processing-recommendations-guidance-2024-04-22.pdf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184" y="4045306"/>
            <a:ext cx="8489632" cy="844589"/>
          </a:xfrm>
        </p:spPr>
        <p:txBody>
          <a:bodyPr lIns="91440" tIns="45720" rIns="91440" bIns="45720" anchor="t"/>
          <a:lstStyle/>
          <a:p>
            <a:r>
              <a:rPr lang="en-US" sz="4400"/>
              <a:t>FAFSA Simplifications Q&amp;A 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9888" y="5637491"/>
            <a:ext cx="7656512" cy="844589"/>
          </a:xfrm>
        </p:spPr>
        <p:txBody>
          <a:bodyPr lIns="68580" tIns="34290" rIns="68580" bIns="34290" anchor="t"/>
          <a:lstStyle/>
          <a:p>
            <a:r>
              <a:rPr lang="en-US"/>
              <a:t>Dani Bundy, Director, ctcLink Customer Support Director</a:t>
            </a:r>
          </a:p>
          <a:p>
            <a:r>
              <a:rPr lang="en-US"/>
              <a:t>May 1, 2024</a:t>
            </a:r>
          </a:p>
        </p:txBody>
      </p:sp>
    </p:spTree>
    <p:extLst>
      <p:ext uri="{BB962C8B-B14F-4D97-AF65-F5344CB8AC3E}">
        <p14:creationId xmlns:p14="http://schemas.microsoft.com/office/powerpoint/2010/main" val="392959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15226-DDA9-BC07-BD62-B24BAEBF6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891" y="1478498"/>
            <a:ext cx="8336975" cy="797070"/>
          </a:xfrm>
        </p:spPr>
        <p:txBody>
          <a:bodyPr lIns="91440" tIns="45720" rIns="91440" bIns="45720" anchor="t"/>
          <a:lstStyle/>
          <a:p>
            <a:pPr algn="ctr"/>
            <a:r>
              <a:rPr lang="en-US" dirty="0"/>
              <a:t>FAFSA Simplification overview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C55E2-D0DD-9796-28C0-87CF8C437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182" y="2153834"/>
            <a:ext cx="8207425" cy="4337429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b="1" dirty="0">
                <a:latin typeface="Franklin Gothic Book"/>
                <a:ea typeface="Verdana"/>
              </a:rPr>
              <a:t>Department of Education Issues</a:t>
            </a:r>
            <a:endParaRPr lang="en-US" dirty="0"/>
          </a:p>
          <a:p>
            <a:r>
              <a:rPr lang="en-US" sz="2000" dirty="0">
                <a:latin typeface="Franklin Gothic Book"/>
                <a:ea typeface="Verdana"/>
              </a:rPr>
              <a:t>The ongoing delays and inaccuracies from the Department of Education (ED) have impacted colleges and their IT systems, limiting their ability to prepare for integrating and implementing a business process for receiving and processing student FAFSA data.</a:t>
            </a:r>
            <a:endParaRPr lang="en-US" dirty="0"/>
          </a:p>
          <a:p>
            <a:pPr marL="0" indent="0">
              <a:buNone/>
            </a:pPr>
            <a:r>
              <a:rPr lang="en-US" sz="2000" b="1" dirty="0">
                <a:latin typeface="Franklin Gothic Book"/>
                <a:ea typeface="Verdana"/>
              </a:rPr>
              <a:t>Oracle Issues</a:t>
            </a:r>
          </a:p>
          <a:p>
            <a:r>
              <a:rPr lang="en-US" sz="2000" dirty="0">
                <a:latin typeface="Franklin Gothic Book"/>
                <a:ea typeface="Verdana"/>
              </a:rPr>
              <a:t>Trying to keep up with all the changes from ED has been a challenge. We are still waiting on Oracle for several known bug/issue fixes to the new simplification coding. </a:t>
            </a:r>
            <a:endParaRPr lang="en-US" dirty="0"/>
          </a:p>
          <a:p>
            <a:pPr marL="0" indent="0">
              <a:buNone/>
            </a:pPr>
            <a:r>
              <a:rPr lang="en-US" sz="2000" b="1" dirty="0">
                <a:latin typeface="Franklin Gothic Book"/>
                <a:ea typeface="Verdana"/>
              </a:rPr>
              <a:t>Viewable Institutional Student Information Record (ISIR) Data</a:t>
            </a:r>
            <a:endParaRPr lang="en-US" sz="2000" dirty="0">
              <a:latin typeface="Franklin Gothic Book"/>
              <a:ea typeface="Verdana"/>
            </a:endParaRPr>
          </a:p>
          <a:p>
            <a:r>
              <a:rPr lang="en-US" sz="2000" dirty="0">
                <a:latin typeface="Franklin Gothic Book"/>
                <a:ea typeface="Verdana"/>
              </a:rPr>
              <a:t>SBCTC, in collaboration with a couple of CTCs, determined that, based on the changes in data from ED, not all data is viewable or available to utilize in the new view from ED. </a:t>
            </a:r>
            <a:endParaRPr lang="en-US" sz="2000" dirty="0">
              <a:ea typeface="Verdan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1B466-C8C0-BDCF-5BAD-5594AE72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321800" y="2168307"/>
            <a:ext cx="9010741" cy="4541830"/>
          </a:xfrm>
        </p:spPr>
        <p:txBody>
          <a:bodyPr lIns="68580" tIns="34290" rIns="68580" bIns="34290" anchor="t"/>
          <a:lstStyle/>
          <a:p>
            <a:pPr marL="0" indent="0">
              <a:buNone/>
            </a:pPr>
            <a:endParaRPr lang="en-US" sz="2300">
              <a:solidFill>
                <a:schemeClr val="tx1"/>
              </a:solidFill>
              <a:cs typeface="Calibri"/>
            </a:endParaRPr>
          </a:p>
          <a:p>
            <a:pPr marL="342900" lvl="1" indent="0">
              <a:buNone/>
            </a:pPr>
            <a:endParaRPr lang="en-US" sz="2300">
              <a:solidFill>
                <a:schemeClr val="tx1"/>
              </a:solidFill>
              <a:latin typeface="Franklin Gothic Book"/>
            </a:endParaRPr>
          </a:p>
          <a:p>
            <a:pPr marL="342900" lvl="1" indent="0">
              <a:buNone/>
            </a:pPr>
            <a:endParaRPr lang="en-US" sz="2300">
              <a:solidFill>
                <a:schemeClr val="tx1"/>
              </a:solidFill>
            </a:endParaRPr>
          </a:p>
          <a:p>
            <a:pPr lvl="1"/>
            <a:endParaRPr lang="en-US" sz="2000">
              <a:solidFill>
                <a:schemeClr val="tx1"/>
              </a:solidFill>
            </a:endParaRPr>
          </a:p>
          <a:p>
            <a:pPr lvl="2"/>
            <a:endParaRPr lang="en-US" sz="1700">
              <a:solidFill>
                <a:schemeClr val="tx1"/>
              </a:solidFill>
            </a:endParaRPr>
          </a:p>
          <a:p>
            <a:pPr lvl="3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E0C370-E700-3A55-3C65-19DB12C9BFC2}"/>
              </a:ext>
            </a:extLst>
          </p:cNvPr>
          <p:cNvSpPr txBox="1"/>
          <p:nvPr/>
        </p:nvSpPr>
        <p:spPr>
          <a:xfrm>
            <a:off x="295276" y="1581150"/>
            <a:ext cx="855344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cap="all" dirty="0">
                <a:solidFill>
                  <a:srgbClr val="003764"/>
                </a:solidFill>
                <a:latin typeface="Franklin Gothic Medium"/>
              </a:rPr>
              <a:t>Federal FAFSA Simplification Next Steps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1E4736-5DCF-47A2-C239-300139F08691}"/>
              </a:ext>
            </a:extLst>
          </p:cNvPr>
          <p:cNvSpPr txBox="1"/>
          <p:nvPr/>
        </p:nvSpPr>
        <p:spPr>
          <a:xfrm>
            <a:off x="507870" y="2269139"/>
            <a:ext cx="8340854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3764"/>
                </a:solidFill>
                <a:latin typeface="+mj-lt"/>
              </a:rPr>
              <a:t>Activities Underway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764"/>
                </a:solidFill>
              </a:rPr>
              <a:t>Collaborating with Financial Aid Council (FAC)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764"/>
                </a:solidFill>
              </a:rPr>
              <a:t>Providing an alternative environment for colleges to upload their ISIRs to afford the opportunity for colleges to package, award, and send award notifications in ctcLink production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764"/>
                </a:solidFill>
              </a:rPr>
              <a:t>Creating a business process guide for colleges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764"/>
                </a:solidFill>
              </a:rPr>
              <a:t>ctcLink Support will hold open Webex support sessions</a:t>
            </a:r>
            <a:endParaRPr lang="en-US" dirty="0">
              <a:solidFill>
                <a:srgbClr val="003764"/>
              </a:solidFill>
            </a:endParaRPr>
          </a:p>
          <a:p>
            <a:r>
              <a:rPr lang="en-US" sz="2400" dirty="0">
                <a:solidFill>
                  <a:srgbClr val="003764"/>
                </a:solidFill>
                <a:latin typeface="Franklin Gothic Medium"/>
              </a:rPr>
              <a:t>Refer to FAFSA One-Pagers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Financial Aid Processing Recommendations and Guidance for 2024-2025</a:t>
            </a:r>
            <a:endParaRPr lang="en-US" sz="2400" dirty="0">
              <a:solidFill>
                <a:srgbClr val="0070C0"/>
              </a:solidFill>
            </a:endParaRP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Census </a:t>
            </a:r>
            <a:r>
              <a:rPr lang="en-US" sz="2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Date Requirements and Local Flexibility</a:t>
            </a:r>
          </a:p>
        </p:txBody>
      </p:sp>
    </p:spTree>
    <p:extLst>
      <p:ext uri="{BB962C8B-B14F-4D97-AF65-F5344CB8AC3E}">
        <p14:creationId xmlns:p14="http://schemas.microsoft.com/office/powerpoint/2010/main" val="344231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--standard version" id="{2158E54F-9CB5-4772-8FD0-7573EC9DC62E}" vid="{71383570-181A-44AB-91E8-6EC579B7A915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v2" id="{BDEA98EA-D843-4438-95DB-F22CA61FC091}" vid="{4109A616-E34E-4220-9C1B-F86C03870C7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8fb5ff0-ddd6-4824-9123-a4943d1391f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63D38F20D3C44AD461C5A6D8D8393" ma:contentTypeVersion="16" ma:contentTypeDescription="Create a new document." ma:contentTypeScope="" ma:versionID="8a79e945ab258558c535c2d69edb975e">
  <xsd:schema xmlns:xsd="http://www.w3.org/2001/XMLSchema" xmlns:xs="http://www.w3.org/2001/XMLSchema" xmlns:p="http://schemas.microsoft.com/office/2006/metadata/properties" xmlns:ns3="18fb5ff0-ddd6-4824-9123-a4943d1391f2" xmlns:ns4="45d888f1-13f4-4cc5-939a-fcca3526bbf9" targetNamespace="http://schemas.microsoft.com/office/2006/metadata/properties" ma:root="true" ma:fieldsID="f05b6edd9dc6e36de796ded9b170b235" ns3:_="" ns4:_="">
    <xsd:import namespace="18fb5ff0-ddd6-4824-9123-a4943d1391f2"/>
    <xsd:import namespace="45d888f1-13f4-4cc5-939a-fcca3526bb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b5ff0-ddd6-4824-9123-a4943d139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88f1-13f4-4cc5-939a-fcca3526bbf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FFF1E6-28D3-4914-BD51-A7A0F7AA8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3EFADC-1D35-452E-B9D9-9BF6AB623CB5}">
  <ds:schemaRefs>
    <ds:schemaRef ds:uri="http://purl.org/dc/terms/"/>
    <ds:schemaRef ds:uri="18fb5ff0-ddd6-4824-9123-a4943d1391f2"/>
    <ds:schemaRef ds:uri="45d888f1-13f4-4cc5-939a-fcca3526bbf9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E9761C-98F8-4913-AD4E-FCDE8C9386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fb5ff0-ddd6-4824-9123-a4943d1391f2"/>
    <ds:schemaRef ds:uri="45d888f1-13f4-4cc5-939a-fcca3526bb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ctcLink PowerPoint template--standard version</Template>
  <TotalTime>0</TotalTime>
  <Words>227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Franklin Gothic Book</vt:lpstr>
      <vt:lpstr>Franklin Gothic Medium</vt:lpstr>
      <vt:lpstr>Verdana</vt:lpstr>
      <vt:lpstr>Office Theme</vt:lpstr>
      <vt:lpstr>1_Office Theme</vt:lpstr>
      <vt:lpstr>FAFSA Simplifications Q&amp;A </vt:lpstr>
      <vt:lpstr>FAFSA Simplification overview 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FAFSA Simplification Q&amp;A</dc:title>
  <dc:subject>FAFSA Q&amp;A May 1, 2024</dc:subject>
  <dc:creator>Dani Bundy</dc:creator>
  <cp:lastModifiedBy>Sherry Nelson</cp:lastModifiedBy>
  <cp:revision>1</cp:revision>
  <dcterms:created xsi:type="dcterms:W3CDTF">2023-04-19T20:26:11Z</dcterms:created>
  <dcterms:modified xsi:type="dcterms:W3CDTF">2024-05-01T19:31:09Z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0x010100C1963D38F20D3C44AD461C5A6D8D8393</vt:lpwstr>
  </property>
  <property fmtid="{D5CDD505-2E9C-101B-9397-08002B2CF9AE}" pid="3" name="_dlc_DocIdItemGuid">
    <vt:lpwstr>66812957-2943-4b4e-a31a-793b914714f7</vt:lpwstr>
  </property>
</Properties>
</file>