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Franklin Gothic Book" panose="020B0503020102020204" pitchFamily="34" charset="0"/>
      <p:regular r:id="rId11"/>
      <p:italic r:id="rId12"/>
    </p:embeddedFont>
    <p:embeddedFont>
      <p:font typeface="Quattrocento Sans" panose="020B0502050000020003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Hetterle" userId="6eb54ebf-49e3-427f-be3f-f18d0fa08dd3" providerId="ADAL" clId="{32C3369E-A9DB-49E3-93D0-8B37B3B9E0CA}"/>
    <pc:docChg chg="undo custSel modSld">
      <pc:chgData name="Jason Hetterle" userId="6eb54ebf-49e3-427f-be3f-f18d0fa08dd3" providerId="ADAL" clId="{32C3369E-A9DB-49E3-93D0-8B37B3B9E0CA}" dt="2024-09-27T03:27:55.352" v="96" actId="12"/>
      <pc:docMkLst>
        <pc:docMk/>
      </pc:docMkLst>
      <pc:sldChg chg="modSp mod">
        <pc:chgData name="Jason Hetterle" userId="6eb54ebf-49e3-427f-be3f-f18d0fa08dd3" providerId="ADAL" clId="{32C3369E-A9DB-49E3-93D0-8B37B3B9E0CA}" dt="2024-09-27T03:27:55.352" v="96" actId="12"/>
        <pc:sldMkLst>
          <pc:docMk/>
          <pc:sldMk cId="0" sldId="259"/>
        </pc:sldMkLst>
        <pc:spChg chg="mod">
          <ac:chgData name="Jason Hetterle" userId="6eb54ebf-49e3-427f-be3f-f18d0fa08dd3" providerId="ADAL" clId="{32C3369E-A9DB-49E3-93D0-8B37B3B9E0CA}" dt="2024-09-27T03:27:55.352" v="96" actId="12"/>
          <ac:spMkLst>
            <pc:docMk/>
            <pc:sldMk cId="0" sldId="259"/>
            <ac:spMk id="124" creationId="{00000000-0000-0000-0000-000000000000}"/>
          </ac:spMkLst>
        </pc:spChg>
      </pc:sldChg>
      <pc:sldChg chg="modSp mod">
        <pc:chgData name="Jason Hetterle" userId="6eb54ebf-49e3-427f-be3f-f18d0fa08dd3" providerId="ADAL" clId="{32C3369E-A9DB-49E3-93D0-8B37B3B9E0CA}" dt="2024-09-27T03:25:52.076" v="21" actId="20577"/>
        <pc:sldMkLst>
          <pc:docMk/>
          <pc:sldMk cId="0" sldId="260"/>
        </pc:sldMkLst>
        <pc:spChg chg="mod">
          <ac:chgData name="Jason Hetterle" userId="6eb54ebf-49e3-427f-be3f-f18d0fa08dd3" providerId="ADAL" clId="{32C3369E-A9DB-49E3-93D0-8B37B3B9E0CA}" dt="2024-09-27T03:25:41.960" v="19" actId="20577"/>
          <ac:spMkLst>
            <pc:docMk/>
            <pc:sldMk cId="0" sldId="260"/>
            <ac:spMk id="133" creationId="{00000000-0000-0000-0000-000000000000}"/>
          </ac:spMkLst>
        </pc:spChg>
        <pc:spChg chg="mod">
          <ac:chgData name="Jason Hetterle" userId="6eb54ebf-49e3-427f-be3f-f18d0fa08dd3" providerId="ADAL" clId="{32C3369E-A9DB-49E3-93D0-8B37B3B9E0CA}" dt="2024-09-27T03:25:48.084" v="20" actId="20577"/>
          <ac:spMkLst>
            <pc:docMk/>
            <pc:sldMk cId="0" sldId="260"/>
            <ac:spMk id="141" creationId="{00000000-0000-0000-0000-000000000000}"/>
          </ac:spMkLst>
        </pc:spChg>
        <pc:spChg chg="mod">
          <ac:chgData name="Jason Hetterle" userId="6eb54ebf-49e3-427f-be3f-f18d0fa08dd3" providerId="ADAL" clId="{32C3369E-A9DB-49E3-93D0-8B37B3B9E0CA}" dt="2024-09-27T03:25:52.076" v="21" actId="20577"/>
          <ac:spMkLst>
            <pc:docMk/>
            <pc:sldMk cId="0" sldId="260"/>
            <ac:spMk id="149" creationId="{00000000-0000-0000-0000-000000000000}"/>
          </ac:spMkLst>
        </pc:spChg>
      </pc:sldChg>
      <pc:sldChg chg="modSp mod">
        <pc:chgData name="Jason Hetterle" userId="6eb54ebf-49e3-427f-be3f-f18d0fa08dd3" providerId="ADAL" clId="{32C3369E-A9DB-49E3-93D0-8B37B3B9E0CA}" dt="2024-09-27T03:26:16.146" v="26" actId="20577"/>
        <pc:sldMkLst>
          <pc:docMk/>
          <pc:sldMk cId="0" sldId="261"/>
        </pc:sldMkLst>
        <pc:spChg chg="mod">
          <ac:chgData name="Jason Hetterle" userId="6eb54ebf-49e3-427f-be3f-f18d0fa08dd3" providerId="ADAL" clId="{32C3369E-A9DB-49E3-93D0-8B37B3B9E0CA}" dt="2024-09-27T03:26:03.034" v="24" actId="20577"/>
          <ac:spMkLst>
            <pc:docMk/>
            <pc:sldMk cId="0" sldId="261"/>
            <ac:spMk id="164" creationId="{00000000-0000-0000-0000-000000000000}"/>
          </ac:spMkLst>
        </pc:spChg>
        <pc:spChg chg="mod">
          <ac:chgData name="Jason Hetterle" userId="6eb54ebf-49e3-427f-be3f-f18d0fa08dd3" providerId="ADAL" clId="{32C3369E-A9DB-49E3-93D0-8B37B3B9E0CA}" dt="2024-09-27T03:26:11.177" v="25" actId="20577"/>
          <ac:spMkLst>
            <pc:docMk/>
            <pc:sldMk cId="0" sldId="261"/>
            <ac:spMk id="174" creationId="{00000000-0000-0000-0000-000000000000}"/>
          </ac:spMkLst>
        </pc:spChg>
        <pc:spChg chg="mod">
          <ac:chgData name="Jason Hetterle" userId="6eb54ebf-49e3-427f-be3f-f18d0fa08dd3" providerId="ADAL" clId="{32C3369E-A9DB-49E3-93D0-8B37B3B9E0CA}" dt="2024-09-27T03:26:16.146" v="26" actId="20577"/>
          <ac:spMkLst>
            <pc:docMk/>
            <pc:sldMk cId="0" sldId="261"/>
            <ac:spMk id="184" creationId="{00000000-0000-0000-0000-000000000000}"/>
          </ac:spMkLst>
        </pc:spChg>
        <pc:grpChg chg="mod">
          <ac:chgData name="Jason Hetterle" userId="6eb54ebf-49e3-427f-be3f-f18d0fa08dd3" providerId="ADAL" clId="{32C3369E-A9DB-49E3-93D0-8B37B3B9E0CA}" dt="2024-09-27T03:25:59.935" v="23" actId="1076"/>
          <ac:grpSpMkLst>
            <pc:docMk/>
            <pc:sldMk cId="0" sldId="261"/>
            <ac:grpSpMk id="162" creationId="{00000000-0000-0000-0000-000000000000}"/>
          </ac:grpSpMkLst>
        </pc:grpChg>
      </pc:sldChg>
      <pc:sldChg chg="modSp mod">
        <pc:chgData name="Jason Hetterle" userId="6eb54ebf-49e3-427f-be3f-f18d0fa08dd3" providerId="ADAL" clId="{32C3369E-A9DB-49E3-93D0-8B37B3B9E0CA}" dt="2024-09-27T03:27:03.342" v="94" actId="20577"/>
        <pc:sldMkLst>
          <pc:docMk/>
          <pc:sldMk cId="0" sldId="262"/>
        </pc:sldMkLst>
        <pc:spChg chg="mod">
          <ac:chgData name="Jason Hetterle" userId="6eb54ebf-49e3-427f-be3f-f18d0fa08dd3" providerId="ADAL" clId="{32C3369E-A9DB-49E3-93D0-8B37B3B9E0CA}" dt="2024-09-27T03:27:03.342" v="94" actId="20577"/>
          <ac:spMkLst>
            <pc:docMk/>
            <pc:sldMk cId="0" sldId="262"/>
            <ac:spMk id="20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4" name="Google Shape;24;p2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 rot="5400000">
            <a:off x="3872485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>
            <a:spLocks noGrp="1"/>
          </p:cNvSpPr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body" idx="1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2" name="Google Shape;92;p12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2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1" name="Google Shape;51;p6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4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>
            <a:spLocks noGrp="1"/>
          </p:cNvSpPr>
          <p:nvPr>
            <p:ph type="pic" idx="2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75" name="Google Shape;75;p10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9" name="Google Shape;79;p10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sz="2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1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ctc.edu/resources/documents/colleges-staff/it-support/ctclink-governance/ctclink-guiding-principles.pdf#:~:text=CTCLINK%20GUIDING%20PRINCIPLES%20Ensure%20IT%20investments%20closely%20align,students%20with%20disabilities%2C%20and%20other%20systemically%20minoritized%20populations.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/>
          <p:nvPr/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 r="52444" b="-1"/>
          <a:stretch/>
        </p:blipFill>
        <p:spPr>
          <a:xfrm>
            <a:off x="20" y="975"/>
            <a:ext cx="1219197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/>
          <p:nvPr/>
        </p:nvSpPr>
        <p:spPr>
          <a:xfrm>
            <a:off x="3896775" y="2451225"/>
            <a:ext cx="7744800" cy="4114800"/>
          </a:xfrm>
          <a:prstGeom prst="rect">
            <a:avLst/>
          </a:prstGeom>
          <a:solidFill>
            <a:srgbClr val="000001">
              <a:alpha val="74901"/>
            </a:srgbClr>
          </a:solidFill>
          <a:ln>
            <a:noFill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0" name="Google Shape;100;p13"/>
          <p:cNvSpPr txBox="1">
            <a:spLocks noGrp="1"/>
          </p:cNvSpPr>
          <p:nvPr>
            <p:ph type="ctrTitle"/>
          </p:nvPr>
        </p:nvSpPr>
        <p:spPr>
          <a:xfrm>
            <a:off x="4139675" y="2578500"/>
            <a:ext cx="7501800" cy="15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Twentieth Century"/>
              <a:buNone/>
            </a:pPr>
            <a:r>
              <a:rPr lang="en-US" dirty="0">
                <a:solidFill>
                  <a:srgbClr val="FFFFFF"/>
                </a:solidFill>
              </a:rPr>
              <a:t>PROCESS ALIGNMENT WORKGROUP (PAW)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597"/>
              <a:buFont typeface="Arial"/>
              <a:buNone/>
            </a:pPr>
            <a:r>
              <a:rPr lang="en-US" sz="2233" b="1" dirty="0">
                <a:solidFill>
                  <a:srgbClr val="CBE2F5"/>
                </a:solidFill>
              </a:rPr>
              <a:t>College-Driven • Agency-Supported • Leadership-Endorsed</a:t>
            </a:r>
            <a:endParaRPr sz="5333" dirty="0">
              <a:solidFill>
                <a:srgbClr val="CBE2F5"/>
              </a:solidFill>
            </a:endParaRPr>
          </a:p>
        </p:txBody>
      </p:sp>
      <p:sp>
        <p:nvSpPr>
          <p:cNvPr id="101" name="Google Shape;101;p13"/>
          <p:cNvSpPr txBox="1">
            <a:spLocks noGrp="1"/>
          </p:cNvSpPr>
          <p:nvPr>
            <p:ph type="subTitle" idx="1"/>
          </p:nvPr>
        </p:nvSpPr>
        <p:spPr>
          <a:xfrm>
            <a:off x="4139675" y="4487425"/>
            <a:ext cx="7330500" cy="20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442"/>
              <a:buNone/>
            </a:pPr>
            <a:r>
              <a:rPr lang="en-US" sz="2324" b="1">
                <a:solidFill>
                  <a:srgbClr val="FFFFFF"/>
                </a:solidFill>
              </a:rPr>
              <a:t>Presentation to WACTC Technology Committee, Oct. 3, 2024</a:t>
            </a:r>
            <a:endParaRPr sz="2324" b="1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>
              <a:solidFill>
                <a:srgbClr val="FFFFFF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-US">
                <a:solidFill>
                  <a:srgbClr val="FFFFFF"/>
                </a:solidFill>
              </a:rPr>
              <a:t>Jason Hetterle, PAW College Team Lead, Wenatchee Valley College Director of Technology &amp; Enterprise Solutions.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>
                <a:solidFill>
                  <a:srgbClr val="FFFFFF"/>
                </a:solidFill>
              </a:rPr>
              <a:t>ctcLink College Collaboration Group Co-Chairs &amp; PAW Members:</a:t>
            </a:r>
            <a:endParaRPr>
              <a:solidFill>
                <a:srgbClr val="FFFFFF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-US">
                <a:solidFill>
                  <a:srgbClr val="FFFFFF"/>
                </a:solidFill>
              </a:rPr>
              <a:t>Pat Daniels, DCIO &amp; ctcLink Director, Highline College</a:t>
            </a:r>
            <a:endParaRPr>
              <a:solidFill>
                <a:srgbClr val="FFFFFF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-US">
                <a:solidFill>
                  <a:srgbClr val="FFFFFF"/>
                </a:solidFill>
              </a:rPr>
              <a:t>Beth Farley, ctcLink Director, Edmonds College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102" name="Google Shape;102;p13"/>
          <p:cNvCxnSpPr/>
          <p:nvPr/>
        </p:nvCxnSpPr>
        <p:spPr>
          <a:xfrm>
            <a:off x="4139674" y="4355405"/>
            <a:ext cx="7584900" cy="18900"/>
          </a:xfrm>
          <a:prstGeom prst="straightConnector1">
            <a:avLst/>
          </a:prstGeom>
          <a:noFill/>
          <a:ln w="22225" cap="flat" cmpd="sng">
            <a:solidFill>
              <a:srgbClr val="4AC4E3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>
            <a:spLocks noGrp="1"/>
          </p:cNvSpPr>
          <p:nvPr>
            <p:ph type="title"/>
          </p:nvPr>
        </p:nvSpPr>
        <p:spPr>
          <a:xfrm>
            <a:off x="1024125" y="585225"/>
            <a:ext cx="110115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Twentieth Century"/>
              <a:buNone/>
            </a:pPr>
            <a:r>
              <a:rPr lang="en-US"/>
              <a:t>PROCESS ALIGNMENT WORKGROUP (PAW)</a:t>
            </a:r>
            <a:br>
              <a:rPr lang="en-US"/>
            </a:br>
            <a:r>
              <a:rPr lang="en-US" sz="3600">
                <a:solidFill>
                  <a:schemeClr val="accent2"/>
                </a:solidFill>
              </a:rPr>
              <a:t>MILESTONES &amp; GOVERNANCE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8" name="Google Shape;108;p14"/>
          <p:cNvSpPr txBox="1">
            <a:spLocks noGrp="1"/>
          </p:cNvSpPr>
          <p:nvPr>
            <p:ph type="body" idx="1"/>
          </p:nvPr>
        </p:nvSpPr>
        <p:spPr>
          <a:xfrm>
            <a:off x="1005078" y="2046727"/>
            <a:ext cx="5446522" cy="3924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 dirty="0"/>
              <a:t>Milestones</a:t>
            </a:r>
            <a:br>
              <a:rPr lang="en-US" sz="3200" dirty="0"/>
            </a:b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cCCG Formed – Aug. 1, 2022</a:t>
            </a: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PAW Formed – Oct. 26, 2022</a:t>
            </a:r>
            <a:endParaRPr dirty="0"/>
          </a:p>
          <a:p>
            <a:pPr marL="803275" lvl="3" indent="-13652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/>
              <a:t>College Team with SBCTC members</a:t>
            </a:r>
            <a:endParaRPr dirty="0"/>
          </a:p>
          <a:p>
            <a:pPr marL="803275" lvl="3" indent="-13652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/>
              <a:t>Data Gathering and Listening Sessions </a:t>
            </a: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WACTC Resolution – Oct. 6, 2023</a:t>
            </a: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Combined PAW and Pilot Launch – Sept. 4, 2024</a:t>
            </a:r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Activate College Engagement for Pilot – Oct. 9, 2024</a:t>
            </a:r>
            <a:endParaRPr dirty="0"/>
          </a:p>
        </p:txBody>
      </p:sp>
      <p:sp>
        <p:nvSpPr>
          <p:cNvPr id="109" name="Google Shape;109;p14"/>
          <p:cNvSpPr txBox="1"/>
          <p:nvPr/>
        </p:nvSpPr>
        <p:spPr>
          <a:xfrm>
            <a:off x="6451600" y="2046725"/>
            <a:ext cx="4735200" cy="42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wentieth Century"/>
              <a:buChar char=" "/>
            </a:pPr>
            <a:r>
              <a:rPr lang="en-US"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Governance</a:t>
            </a:r>
            <a:br>
              <a:rPr lang="en-US"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576263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WACTC Technology Committee</a:t>
            </a:r>
            <a:b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722567" marR="0" lvl="3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Strategic Technology Advisory Commission (STAC)</a:t>
            </a:r>
            <a:b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987743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ctcLink College Collaboration Group (cCCG)</a:t>
            </a:r>
            <a:b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1170623" marR="0" lvl="5" indent="-20002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Process Alignment Workgroup (PAW)</a:t>
            </a:r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1024125" y="585224"/>
            <a:ext cx="9720000" cy="1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dirty="0"/>
              <a:t>OUR GOALS*</a:t>
            </a:r>
            <a:endParaRPr dirty="0"/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1"/>
          </p:nvPr>
        </p:nvSpPr>
        <p:spPr>
          <a:xfrm>
            <a:off x="1024125" y="1845725"/>
            <a:ext cx="10143900" cy="42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469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Streamlin</a:t>
            </a:r>
            <a:r>
              <a:rPr lang="en-US" sz="2600" b="1" dirty="0"/>
              <a:t>e</a:t>
            </a:r>
            <a:r>
              <a:rPr lang="en-US" sz="2600" b="1" i="0" dirty="0"/>
              <a:t> Processes to Boost Efficiency  </a:t>
            </a:r>
            <a:endParaRPr sz="2400" b="1" dirty="0"/>
          </a:p>
          <a:p>
            <a:pPr marL="444501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Align processes across colleges to enhance efficiency and reduce costs.</a:t>
            </a:r>
            <a:endParaRPr sz="1600" dirty="0"/>
          </a:p>
          <a:p>
            <a:pPr marL="457200" lvl="0" indent="-469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Unif</a:t>
            </a:r>
            <a:r>
              <a:rPr lang="en-US" sz="2600" b="1" dirty="0"/>
              <a:t>ied</a:t>
            </a:r>
            <a:r>
              <a:rPr lang="en-US" sz="2600" b="1" i="0" dirty="0"/>
              <a:t> Policy Interpretation </a:t>
            </a:r>
            <a:endParaRPr sz="2400" b="1" dirty="0"/>
          </a:p>
          <a:p>
            <a:pPr marL="444501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Establish clear guidelines to ensure consistent application of policies.</a:t>
            </a:r>
            <a:endParaRPr sz="1600" dirty="0"/>
          </a:p>
          <a:p>
            <a:pPr marL="457200" lvl="0" indent="-469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Standardize Best </a:t>
            </a:r>
            <a:r>
              <a:rPr lang="en-US" sz="2600" b="1" dirty="0"/>
              <a:t>Practices </a:t>
            </a:r>
            <a:endParaRPr lang="en-US" sz="2400" b="1" dirty="0"/>
          </a:p>
          <a:p>
            <a:pPr marL="444500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Implement a unified approach to best practices for improved efficiency and optimization.</a:t>
            </a:r>
            <a:endParaRPr lang="en-US" sz="1600" dirty="0"/>
          </a:p>
          <a:p>
            <a:pPr marL="457200" lvl="0" indent="-469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Review System Customizations  </a:t>
            </a:r>
            <a:endParaRPr sz="2400" b="1" dirty="0"/>
          </a:p>
          <a:p>
            <a:pPr marL="444500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Evaluate and minimize customizations to foster greater system agility and operational versatility.</a:t>
            </a:r>
            <a:endParaRPr sz="1600" dirty="0"/>
          </a:p>
        </p:txBody>
      </p:sp>
      <p:sp>
        <p:nvSpPr>
          <p:cNvPr id="117" name="Google Shape;117;p15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03A609-6FB8-7B13-805B-5688B54831FB}"/>
              </a:ext>
            </a:extLst>
          </p:cNvPr>
          <p:cNvSpPr txBox="1"/>
          <p:nvPr/>
        </p:nvSpPr>
        <p:spPr>
          <a:xfrm>
            <a:off x="7440573" y="6113525"/>
            <a:ext cx="3727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Derived from the ctcLink Improvement Plan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OUR STRATEGY</a:t>
            </a:r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body" idx="1"/>
          </p:nvPr>
        </p:nvSpPr>
        <p:spPr>
          <a:xfrm>
            <a:off x="1024125" y="1683825"/>
            <a:ext cx="9880500" cy="12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dirty="0"/>
              <a:t>Develop a college-driven process, supported by SBCTC, to improve efficiency and align processes across the system; ensuring consistent practices which adhere to the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ctcLink Guiding Principles</a:t>
            </a:r>
            <a:r>
              <a:rPr lang="en-US" sz="2400" dirty="0"/>
              <a:t>.</a:t>
            </a:r>
            <a:endParaRPr dirty="0"/>
          </a:p>
        </p:txBody>
      </p:sp>
      <p:sp>
        <p:nvSpPr>
          <p:cNvPr id="124" name="Google Shape;124;p16"/>
          <p:cNvSpPr txBox="1"/>
          <p:nvPr/>
        </p:nvSpPr>
        <p:spPr>
          <a:xfrm>
            <a:off x="1024127" y="2971802"/>
            <a:ext cx="10143744" cy="3640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Identify and prioritize process alignment topics </a:t>
            </a:r>
          </a:p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Form task force for each topic, drawing representation from college SMEs and SBCTC </a:t>
            </a:r>
          </a:p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Define execution steps for each business process </a:t>
            </a:r>
          </a:p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Identify and review related customizations </a:t>
            </a:r>
          </a:p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Gather and analyze college utilization data </a:t>
            </a:r>
          </a:p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Task Force evaluates and recommends best practices to ctcLink College Collaboration Group (cCCG) </a:t>
            </a:r>
          </a:p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cCCG votes on formal adoption of best practice recommendations </a:t>
            </a:r>
          </a:p>
          <a:p>
            <a:pPr marL="342900" indent="-342900" algn="l" rtl="0" fontAlgn="base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Support colleges with change action resources and guidance for alignment</a:t>
            </a:r>
          </a:p>
        </p:txBody>
      </p:sp>
      <p:sp>
        <p:nvSpPr>
          <p:cNvPr id="125" name="Google Shape;125;p16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OUR PLAN – A WORKFLOW MODEL</a:t>
            </a:r>
            <a:endParaRPr/>
          </a:p>
        </p:txBody>
      </p:sp>
      <p:grpSp>
        <p:nvGrpSpPr>
          <p:cNvPr id="131" name="Google Shape;131;p17"/>
          <p:cNvGrpSpPr/>
          <p:nvPr/>
        </p:nvGrpSpPr>
        <p:grpSpPr>
          <a:xfrm>
            <a:off x="647700" y="1887311"/>
            <a:ext cx="10843844" cy="4586513"/>
            <a:chOff x="0" y="0"/>
            <a:chExt cx="10843844" cy="4586513"/>
          </a:xfrm>
        </p:grpSpPr>
        <p:sp>
          <p:nvSpPr>
            <p:cNvPr id="132" name="Google Shape;132;p17"/>
            <p:cNvSpPr/>
            <p:nvPr/>
          </p:nvSpPr>
          <p:spPr>
            <a:xfrm>
              <a:off x="0" y="0"/>
              <a:ext cx="3441650" cy="4586513"/>
            </a:xfrm>
            <a:prstGeom prst="roundRect">
              <a:avLst>
                <a:gd name="adj" fmla="val 10000"/>
              </a:avLst>
            </a:prstGeom>
            <a:solidFill>
              <a:srgbClr val="CBE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7"/>
            <p:cNvSpPr txBox="1"/>
            <p:nvPr/>
          </p:nvSpPr>
          <p:spPr>
            <a:xfrm>
              <a:off x="0" y="0"/>
              <a:ext cx="3441650" cy="13759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775" tIns="144775" rIns="144775" bIns="144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Twentieth Century"/>
                <a:buNone/>
              </a:pPr>
              <a:r>
                <a:rPr lang="en-US" sz="3800" b="0" i="0" u="none" strike="noStrike" cap="non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Select Process</a:t>
              </a:r>
              <a:endParaRPr dirty="0"/>
            </a:p>
          </p:txBody>
        </p:sp>
        <p:sp>
          <p:nvSpPr>
            <p:cNvPr id="134" name="Google Shape;134;p17"/>
            <p:cNvSpPr/>
            <p:nvPr/>
          </p:nvSpPr>
          <p:spPr>
            <a:xfrm>
              <a:off x="345488" y="1376345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7"/>
            <p:cNvSpPr txBox="1"/>
            <p:nvPr/>
          </p:nvSpPr>
          <p:spPr>
            <a:xfrm>
              <a:off x="371879" y="1402736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Identify</a:t>
              </a: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345488" y="2416037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7"/>
            <p:cNvSpPr txBox="1"/>
            <p:nvPr/>
          </p:nvSpPr>
          <p:spPr>
            <a:xfrm>
              <a:off x="371879" y="2442428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Prioritize</a:t>
              </a:r>
              <a:endParaRPr/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345488" y="3455729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7"/>
            <p:cNvSpPr txBox="1"/>
            <p:nvPr/>
          </p:nvSpPr>
          <p:spPr>
            <a:xfrm>
              <a:off x="371879" y="3482120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Scope</a:t>
              </a:r>
              <a:endParaRPr/>
            </a:p>
          </p:txBody>
        </p:sp>
        <p:sp>
          <p:nvSpPr>
            <p:cNvPr id="140" name="Google Shape;140;p17"/>
            <p:cNvSpPr/>
            <p:nvPr/>
          </p:nvSpPr>
          <p:spPr>
            <a:xfrm>
              <a:off x="3701097" y="0"/>
              <a:ext cx="3441650" cy="4586513"/>
            </a:xfrm>
            <a:prstGeom prst="roundRect">
              <a:avLst>
                <a:gd name="adj" fmla="val 10000"/>
              </a:avLst>
            </a:prstGeom>
            <a:solidFill>
              <a:srgbClr val="CBE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7"/>
            <p:cNvSpPr txBox="1"/>
            <p:nvPr/>
          </p:nvSpPr>
          <p:spPr>
            <a:xfrm>
              <a:off x="3701097" y="0"/>
              <a:ext cx="3441650" cy="13759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775" tIns="144775" rIns="144775" bIns="144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Twentieth Century"/>
                <a:buNone/>
              </a:pPr>
              <a:r>
                <a:rPr lang="en-US" sz="3800" b="0" i="0" u="none" strike="noStrike" cap="non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Gather Data</a:t>
              </a:r>
              <a:endParaRPr dirty="0"/>
            </a:p>
          </p:txBody>
        </p:sp>
        <p:sp>
          <p:nvSpPr>
            <p:cNvPr id="142" name="Google Shape;142;p17"/>
            <p:cNvSpPr/>
            <p:nvPr/>
          </p:nvSpPr>
          <p:spPr>
            <a:xfrm>
              <a:off x="4045262" y="1376345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7"/>
            <p:cNvSpPr txBox="1"/>
            <p:nvPr/>
          </p:nvSpPr>
          <p:spPr>
            <a:xfrm>
              <a:off x="4071653" y="1402736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Utilization</a:t>
              </a:r>
              <a:endParaRPr/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4045262" y="2416037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7"/>
            <p:cNvSpPr txBox="1"/>
            <p:nvPr/>
          </p:nvSpPr>
          <p:spPr>
            <a:xfrm>
              <a:off x="4004746" y="2442428"/>
              <a:ext cx="287462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 dirty="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Customizations</a:t>
              </a:r>
              <a:endParaRPr dirty="0"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4045262" y="3455729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7"/>
            <p:cNvSpPr txBox="1"/>
            <p:nvPr/>
          </p:nvSpPr>
          <p:spPr>
            <a:xfrm>
              <a:off x="4071653" y="3482120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Operators</a:t>
              </a:r>
              <a:endParaRPr/>
            </a:p>
          </p:txBody>
        </p:sp>
        <p:sp>
          <p:nvSpPr>
            <p:cNvPr id="148" name="Google Shape;148;p17"/>
            <p:cNvSpPr/>
            <p:nvPr/>
          </p:nvSpPr>
          <p:spPr>
            <a:xfrm>
              <a:off x="7402194" y="0"/>
              <a:ext cx="3441650" cy="4586513"/>
            </a:xfrm>
            <a:prstGeom prst="roundRect">
              <a:avLst>
                <a:gd name="adj" fmla="val 10000"/>
              </a:avLst>
            </a:prstGeom>
            <a:solidFill>
              <a:srgbClr val="CBE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7"/>
            <p:cNvSpPr txBox="1"/>
            <p:nvPr/>
          </p:nvSpPr>
          <p:spPr>
            <a:xfrm>
              <a:off x="7402194" y="0"/>
              <a:ext cx="3441650" cy="13759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775" tIns="144775" rIns="144775" bIns="144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Twentieth Century"/>
                <a:buNone/>
              </a:pPr>
              <a:r>
                <a:rPr lang="en-US" sz="3800" b="0" i="0" u="none" strike="noStrike" cap="non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Form Task Force</a:t>
              </a:r>
              <a:endParaRPr dirty="0"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7745036" y="1376345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7"/>
            <p:cNvSpPr txBox="1"/>
            <p:nvPr/>
          </p:nvSpPr>
          <p:spPr>
            <a:xfrm>
              <a:off x="7771427" y="1402736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Nominate</a:t>
              </a:r>
              <a:endParaRPr/>
            </a:p>
          </p:txBody>
        </p:sp>
        <p:sp>
          <p:nvSpPr>
            <p:cNvPr id="152" name="Google Shape;152;p17"/>
            <p:cNvSpPr/>
            <p:nvPr/>
          </p:nvSpPr>
          <p:spPr>
            <a:xfrm>
              <a:off x="7745036" y="2416037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7"/>
            <p:cNvSpPr txBox="1"/>
            <p:nvPr/>
          </p:nvSpPr>
          <p:spPr>
            <a:xfrm>
              <a:off x="7771427" y="2442428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Select</a:t>
              </a: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7745036" y="3455729"/>
              <a:ext cx="2753320" cy="901066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7"/>
            <p:cNvSpPr txBox="1"/>
            <p:nvPr/>
          </p:nvSpPr>
          <p:spPr>
            <a:xfrm>
              <a:off x="7771427" y="3482120"/>
              <a:ext cx="2700538" cy="848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350" tIns="64750" rIns="863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wentieth Century"/>
                <a:buNone/>
              </a:pPr>
              <a:r>
                <a:rPr lang="en-US" sz="34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Orient</a:t>
              </a:r>
              <a:endParaRPr/>
            </a:p>
          </p:txBody>
        </p:sp>
      </p:grpSp>
      <p:sp>
        <p:nvSpPr>
          <p:cNvPr id="156" name="Google Shape;156;p17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OUR PLAN – A WORKFLOW MODEL</a:t>
            </a:r>
            <a:endParaRPr/>
          </a:p>
        </p:txBody>
      </p:sp>
      <p:grpSp>
        <p:nvGrpSpPr>
          <p:cNvPr id="162" name="Google Shape;162;p18"/>
          <p:cNvGrpSpPr/>
          <p:nvPr/>
        </p:nvGrpSpPr>
        <p:grpSpPr>
          <a:xfrm>
            <a:off x="675400" y="1878844"/>
            <a:ext cx="10841198" cy="4586513"/>
            <a:chOff x="1323" y="0"/>
            <a:chExt cx="10841198" cy="4586513"/>
          </a:xfrm>
        </p:grpSpPr>
        <p:sp>
          <p:nvSpPr>
            <p:cNvPr id="163" name="Google Shape;163;p18"/>
            <p:cNvSpPr/>
            <p:nvPr/>
          </p:nvSpPr>
          <p:spPr>
            <a:xfrm>
              <a:off x="1323" y="0"/>
              <a:ext cx="3441650" cy="4586513"/>
            </a:xfrm>
            <a:prstGeom prst="roundRect">
              <a:avLst>
                <a:gd name="adj" fmla="val 10000"/>
              </a:avLst>
            </a:prstGeom>
            <a:solidFill>
              <a:srgbClr val="CBE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8"/>
            <p:cNvSpPr txBox="1"/>
            <p:nvPr/>
          </p:nvSpPr>
          <p:spPr>
            <a:xfrm>
              <a:off x="1323" y="0"/>
              <a:ext cx="3441650" cy="13759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775" tIns="144775" rIns="144775" bIns="144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Twentieth Century"/>
                <a:buNone/>
              </a:pPr>
              <a:r>
                <a:rPr lang="en-US" sz="3800" b="0" i="0" u="none" strike="noStrike" cap="non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Analyze</a:t>
              </a:r>
              <a:endParaRPr dirty="0"/>
            </a:p>
          </p:txBody>
        </p:sp>
        <p:sp>
          <p:nvSpPr>
            <p:cNvPr id="165" name="Google Shape;165;p18"/>
            <p:cNvSpPr/>
            <p:nvPr/>
          </p:nvSpPr>
          <p:spPr>
            <a:xfrm>
              <a:off x="345488" y="1376065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8"/>
            <p:cNvSpPr txBox="1"/>
            <p:nvPr/>
          </p:nvSpPr>
          <p:spPr>
            <a:xfrm>
              <a:off x="365058" y="1395635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College Utilization</a:t>
              </a:r>
              <a:endParaRPr/>
            </a:p>
          </p:txBody>
        </p:sp>
        <p:sp>
          <p:nvSpPr>
            <p:cNvPr id="167" name="Google Shape;167;p18"/>
            <p:cNvSpPr/>
            <p:nvPr/>
          </p:nvSpPr>
          <p:spPr>
            <a:xfrm>
              <a:off x="345488" y="2147016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8"/>
            <p:cNvSpPr txBox="1"/>
            <p:nvPr/>
          </p:nvSpPr>
          <p:spPr>
            <a:xfrm>
              <a:off x="365058" y="2166586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Current Process</a:t>
              </a:r>
              <a:endParaRPr/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345488" y="2917967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8"/>
            <p:cNvSpPr txBox="1"/>
            <p:nvPr/>
          </p:nvSpPr>
          <p:spPr>
            <a:xfrm>
              <a:off x="365058" y="2937537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Customizations</a:t>
              </a:r>
              <a:endParaRPr/>
            </a:p>
          </p:txBody>
        </p:sp>
        <p:sp>
          <p:nvSpPr>
            <p:cNvPr id="171" name="Google Shape;171;p18"/>
            <p:cNvSpPr/>
            <p:nvPr/>
          </p:nvSpPr>
          <p:spPr>
            <a:xfrm>
              <a:off x="345488" y="3688918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8"/>
            <p:cNvSpPr txBox="1"/>
            <p:nvPr/>
          </p:nvSpPr>
          <p:spPr>
            <a:xfrm>
              <a:off x="365058" y="3708488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Findings and Recommendations</a:t>
              </a:r>
              <a:endParaRPr/>
            </a:p>
          </p:txBody>
        </p:sp>
        <p:sp>
          <p:nvSpPr>
            <p:cNvPr id="173" name="Google Shape;173;p18"/>
            <p:cNvSpPr/>
            <p:nvPr/>
          </p:nvSpPr>
          <p:spPr>
            <a:xfrm>
              <a:off x="3701097" y="0"/>
              <a:ext cx="3441650" cy="4586513"/>
            </a:xfrm>
            <a:prstGeom prst="roundRect">
              <a:avLst>
                <a:gd name="adj" fmla="val 10000"/>
              </a:avLst>
            </a:prstGeom>
            <a:solidFill>
              <a:srgbClr val="CBE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8"/>
            <p:cNvSpPr txBox="1"/>
            <p:nvPr/>
          </p:nvSpPr>
          <p:spPr>
            <a:xfrm>
              <a:off x="3701097" y="0"/>
              <a:ext cx="3441650" cy="13759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775" tIns="144775" rIns="144775" bIns="144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Twentieth Century"/>
                <a:buNone/>
              </a:pPr>
              <a:r>
                <a:rPr lang="en-US" sz="3800" b="0" i="0" u="none" strike="noStrike" cap="non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Decide</a:t>
              </a:r>
              <a:endParaRPr dirty="0"/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4045262" y="1376065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8"/>
            <p:cNvSpPr txBox="1"/>
            <p:nvPr/>
          </p:nvSpPr>
          <p:spPr>
            <a:xfrm>
              <a:off x="4064832" y="1395635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Present Findings</a:t>
              </a:r>
              <a:endParaRPr/>
            </a:p>
          </p:txBody>
        </p:sp>
        <p:sp>
          <p:nvSpPr>
            <p:cNvPr id="177" name="Google Shape;177;p18"/>
            <p:cNvSpPr/>
            <p:nvPr/>
          </p:nvSpPr>
          <p:spPr>
            <a:xfrm>
              <a:off x="4045262" y="2147016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8"/>
            <p:cNvSpPr txBox="1"/>
            <p:nvPr/>
          </p:nvSpPr>
          <p:spPr>
            <a:xfrm>
              <a:off x="4064832" y="2166586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Collect Feedback</a:t>
              </a:r>
              <a:endParaRPr/>
            </a:p>
          </p:txBody>
        </p:sp>
        <p:sp>
          <p:nvSpPr>
            <p:cNvPr id="179" name="Google Shape;179;p18"/>
            <p:cNvSpPr/>
            <p:nvPr/>
          </p:nvSpPr>
          <p:spPr>
            <a:xfrm>
              <a:off x="4045262" y="2917967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8"/>
            <p:cNvSpPr txBox="1"/>
            <p:nvPr/>
          </p:nvSpPr>
          <p:spPr>
            <a:xfrm>
              <a:off x="4064832" y="2937537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Establish Consensus</a:t>
              </a:r>
              <a:endParaRPr/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4045262" y="3688918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8"/>
            <p:cNvSpPr txBox="1"/>
            <p:nvPr/>
          </p:nvSpPr>
          <p:spPr>
            <a:xfrm>
              <a:off x="4064832" y="3708488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Vote</a:t>
              </a:r>
              <a:endParaRPr/>
            </a:p>
          </p:txBody>
        </p:sp>
        <p:sp>
          <p:nvSpPr>
            <p:cNvPr id="183" name="Google Shape;183;p18"/>
            <p:cNvSpPr/>
            <p:nvPr/>
          </p:nvSpPr>
          <p:spPr>
            <a:xfrm>
              <a:off x="7400871" y="0"/>
              <a:ext cx="3441650" cy="4586513"/>
            </a:xfrm>
            <a:prstGeom prst="roundRect">
              <a:avLst>
                <a:gd name="adj" fmla="val 10000"/>
              </a:avLst>
            </a:prstGeom>
            <a:solidFill>
              <a:srgbClr val="CBE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8"/>
            <p:cNvSpPr txBox="1"/>
            <p:nvPr/>
          </p:nvSpPr>
          <p:spPr>
            <a:xfrm>
              <a:off x="7400871" y="0"/>
              <a:ext cx="3441650" cy="13759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775" tIns="144775" rIns="144775" bIns="144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Twentieth Century"/>
                <a:buNone/>
              </a:pPr>
              <a:r>
                <a:rPr lang="en-US" sz="3800" b="0" i="0" u="none" strike="noStrike" cap="non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Commit</a:t>
              </a:r>
              <a:endParaRPr dirty="0"/>
            </a:p>
          </p:txBody>
        </p:sp>
        <p:sp>
          <p:nvSpPr>
            <p:cNvPr id="185" name="Google Shape;185;p18"/>
            <p:cNvSpPr/>
            <p:nvPr/>
          </p:nvSpPr>
          <p:spPr>
            <a:xfrm>
              <a:off x="7745036" y="1376065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8"/>
            <p:cNvSpPr txBox="1"/>
            <p:nvPr/>
          </p:nvSpPr>
          <p:spPr>
            <a:xfrm>
              <a:off x="7764606" y="1395635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 dirty="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Tickets, Workshops, ERs*</a:t>
              </a:r>
              <a:endParaRPr dirty="0"/>
            </a:p>
          </p:txBody>
        </p:sp>
        <p:sp>
          <p:nvSpPr>
            <p:cNvPr id="187" name="Google Shape;187;p18"/>
            <p:cNvSpPr/>
            <p:nvPr/>
          </p:nvSpPr>
          <p:spPr>
            <a:xfrm>
              <a:off x="7745036" y="2147016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8"/>
            <p:cNvSpPr txBox="1"/>
            <p:nvPr/>
          </p:nvSpPr>
          <p:spPr>
            <a:xfrm>
              <a:off x="7764606" y="2166586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Collect Lessons Learned</a:t>
              </a:r>
              <a:endParaRPr/>
            </a:p>
          </p:txBody>
        </p:sp>
        <p:sp>
          <p:nvSpPr>
            <p:cNvPr id="189" name="Google Shape;189;p18"/>
            <p:cNvSpPr/>
            <p:nvPr/>
          </p:nvSpPr>
          <p:spPr>
            <a:xfrm>
              <a:off x="7745036" y="2917967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8"/>
            <p:cNvSpPr txBox="1"/>
            <p:nvPr/>
          </p:nvSpPr>
          <p:spPr>
            <a:xfrm>
              <a:off x="7764606" y="2937537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Document Changes</a:t>
              </a:r>
              <a:endParaRPr/>
            </a:p>
          </p:txBody>
        </p:sp>
        <p:sp>
          <p:nvSpPr>
            <p:cNvPr id="191" name="Google Shape;191;p18"/>
            <p:cNvSpPr/>
            <p:nvPr/>
          </p:nvSpPr>
          <p:spPr>
            <a:xfrm>
              <a:off x="7745036" y="3688918"/>
              <a:ext cx="2753320" cy="668157"/>
            </a:xfrm>
            <a:prstGeom prst="roundRect">
              <a:avLst>
                <a:gd name="adj" fmla="val 10000"/>
              </a:avLst>
            </a:prstGeom>
            <a:solidFill>
              <a:srgbClr val="19ACE4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8"/>
            <p:cNvSpPr txBox="1"/>
            <p:nvPr/>
          </p:nvSpPr>
          <p:spPr>
            <a:xfrm>
              <a:off x="7764606" y="3708488"/>
              <a:ext cx="2714180" cy="629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40000" rIns="53325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Twentieth Century"/>
                <a:buNone/>
              </a:pPr>
              <a:r>
                <a:rPr lang="en-US" sz="21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Offer Change Support</a:t>
              </a:r>
              <a:endParaRPr/>
            </a:p>
          </p:txBody>
        </p:sp>
      </p:grpSp>
      <p:sp>
        <p:nvSpPr>
          <p:cNvPr id="193" name="Google Shape;193;p18"/>
          <p:cNvSpPr txBox="1"/>
          <p:nvPr/>
        </p:nvSpPr>
        <p:spPr>
          <a:xfrm>
            <a:off x="8324113" y="6408677"/>
            <a:ext cx="200593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*Actions will vary</a:t>
            </a:r>
            <a:endParaRPr dirty="0"/>
          </a:p>
        </p:txBody>
      </p:sp>
      <p:sp>
        <p:nvSpPr>
          <p:cNvPr id="194" name="Google Shape;194;p18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"/>
          <p:cNvSpPr txBox="1">
            <a:spLocks noGrp="1"/>
          </p:cNvSpPr>
          <p:nvPr>
            <p:ph type="title"/>
          </p:nvPr>
        </p:nvSpPr>
        <p:spPr>
          <a:xfrm>
            <a:off x="1024125" y="585224"/>
            <a:ext cx="9720000" cy="12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</a:pPr>
            <a:r>
              <a:rPr lang="en-US" sz="5550">
                <a:solidFill>
                  <a:schemeClr val="dk1"/>
                </a:solidFill>
              </a:rPr>
              <a:t>WORK COMPLETED TO DATE</a:t>
            </a:r>
            <a:endParaRPr sz="5550"/>
          </a:p>
        </p:txBody>
      </p:sp>
      <p:sp>
        <p:nvSpPr>
          <p:cNvPr id="200" name="Google Shape;200;p19"/>
          <p:cNvSpPr txBox="1"/>
          <p:nvPr/>
        </p:nvSpPr>
        <p:spPr>
          <a:xfrm>
            <a:off x="1024128" y="1852905"/>
            <a:ext cx="10143744" cy="115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</a:pPr>
            <a:endParaRPr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1" name="Google Shape;201;p19"/>
          <p:cNvSpPr txBox="1"/>
          <p:nvPr/>
        </p:nvSpPr>
        <p:spPr>
          <a:xfrm>
            <a:off x="943800" y="1581687"/>
            <a:ext cx="10304400" cy="473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71487" marR="0" lvl="0" indent="-355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•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College and SBCTC joined forces - held retreat and design meetings</a:t>
            </a:r>
          </a:p>
          <a:p>
            <a:pPr marL="471487" marR="0" lvl="0" indent="-355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•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Selected Pilot Project</a:t>
            </a:r>
          </a:p>
          <a:p>
            <a:pPr marL="914400" lvl="3" indent="-35560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ts val="2600"/>
              <a:buFont typeface="Twentieth Century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Travel &amp; Expense</a:t>
            </a: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selected based on feedback and for its wide-ranging impact</a:t>
            </a:r>
            <a:endParaRPr sz="2600" dirty="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471487" marR="0" lvl="0" indent="-355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•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Developed:</a:t>
            </a:r>
            <a:endParaRPr sz="2600" dirty="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914400" marR="0" lvl="1" indent="-393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○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Basic scope </a:t>
            </a:r>
            <a:endParaRPr sz="1600" dirty="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914400" marR="0" lvl="1" indent="-393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○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Initial survey templates</a:t>
            </a:r>
            <a:endParaRPr sz="1600" dirty="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914400" marR="0" lvl="1" indent="-393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○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Utilization checklist or Process Steps Checklist for Travel &amp; Expense</a:t>
            </a:r>
            <a:endParaRPr sz="1600" dirty="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471487" marR="0" lvl="0" indent="-355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•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Identified Task Force Lead – Lia Homeister, Renton Technical College</a:t>
            </a:r>
            <a:endParaRPr sz="2600" dirty="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471487" marR="0" lvl="0" indent="-190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71487" marR="0" lvl="0" indent="-190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2" name="Google Shape;202;p19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0"/>
          <p:cNvSpPr/>
          <p:nvPr/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pic>
        <p:nvPicPr>
          <p:cNvPr id="208" name="Google Shape;208;p20"/>
          <p:cNvPicPr preferRelativeResize="0"/>
          <p:nvPr/>
        </p:nvPicPr>
        <p:blipFill rotWithShape="1">
          <a:blip r:embed="rId3">
            <a:alphaModFix/>
          </a:blip>
          <a:srcRect r="52444" b="-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20"/>
          <p:cNvSpPr/>
          <p:nvPr/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4901"/>
            </a:srgbClr>
          </a:solidFill>
          <a:ln>
            <a:noFill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10" name="Google Shape;210;p20"/>
          <p:cNvSpPr txBox="1"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Twentieth Century"/>
              <a:buNone/>
            </a:pPr>
            <a:r>
              <a:rPr lang="en-US">
                <a:solidFill>
                  <a:srgbClr val="FFFFFF"/>
                </a:solidFill>
              </a:rPr>
              <a:t>QUESTIONS?</a:t>
            </a:r>
            <a:endParaRPr/>
          </a:p>
        </p:txBody>
      </p:sp>
      <p:cxnSp>
        <p:nvCxnSpPr>
          <p:cNvPr id="211" name="Google Shape;211;p20"/>
          <p:cNvCxnSpPr/>
          <p:nvPr/>
        </p:nvCxnSpPr>
        <p:spPr>
          <a:xfrm>
            <a:off x="4309349" y="4666480"/>
            <a:ext cx="6832499" cy="0"/>
          </a:xfrm>
          <a:prstGeom prst="straightConnector1">
            <a:avLst/>
          </a:prstGeom>
          <a:noFill/>
          <a:ln w="22225" cap="flat" cmpd="sng">
            <a:solidFill>
              <a:srgbClr val="4AC4E3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472</Words>
  <Application>Microsoft Office PowerPoint</Application>
  <PresentationFormat>Widescreen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Franklin Gothic Book</vt:lpstr>
      <vt:lpstr>Twentieth Century</vt:lpstr>
      <vt:lpstr>Arial</vt:lpstr>
      <vt:lpstr>Calibri</vt:lpstr>
      <vt:lpstr>Quattrocento Sans</vt:lpstr>
      <vt:lpstr>Integral</vt:lpstr>
      <vt:lpstr>PROCESS ALIGNMENT WORKGROUP (PAW) College-Driven • Agency-Supported • Leadership-Endorsed</vt:lpstr>
      <vt:lpstr>PROCESS ALIGNMENT WORKGROUP (PAW) MILESTONES &amp; GOVERNANCE</vt:lpstr>
      <vt:lpstr>OUR GOALS*</vt:lpstr>
      <vt:lpstr>OUR STRATEGY</vt:lpstr>
      <vt:lpstr>OUR PLAN – A WORKFLOW MODEL</vt:lpstr>
      <vt:lpstr>OUR PLAN – A WORKFLOW MODEL</vt:lpstr>
      <vt:lpstr>WORK COMPLETED TO DATE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PAWS WACTC-Tech Presentation 2024-10-03</dc:title>
  <dc:subject>PAWS WACTC-Tech Presentation 2024-10-03</dc:subject>
  <dc:creator>Jason Hetterle</dc:creator>
  <cp:lastModifiedBy>Sherry Nelson</cp:lastModifiedBy>
  <cp:revision>4</cp:revision>
  <dcterms:modified xsi:type="dcterms:W3CDTF">2024-09-27T19:37:56Z</dcterms:modified>
</cp:coreProperties>
</file>