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sldIdLst>
    <p:sldId id="256" r:id="rId5"/>
    <p:sldId id="292" r:id="rId6"/>
    <p:sldId id="293" r:id="rId7"/>
    <p:sldId id="294" r:id="rId8"/>
    <p:sldId id="295" r:id="rId9"/>
    <p:sldId id="296" r:id="rId10"/>
    <p:sldId id="301" r:id="rId11"/>
    <p:sldId id="299" r:id="rId12"/>
    <p:sldId id="300" r:id="rId13"/>
    <p:sldId id="303" r:id="rId14"/>
    <p:sldId id="304" r:id="rId15"/>
    <p:sldId id="305" r:id="rId16"/>
    <p:sldId id="297" r:id="rId17"/>
    <p:sldId id="298" r:id="rId18"/>
    <p:sldId id="258" r:id="rId19"/>
    <p:sldId id="265" r:id="rId20"/>
    <p:sldId id="266" r:id="rId21"/>
    <p:sldId id="267" r:id="rId22"/>
    <p:sldId id="310" r:id="rId23"/>
    <p:sldId id="313" r:id="rId24"/>
    <p:sldId id="269" r:id="rId25"/>
    <p:sldId id="270" r:id="rId26"/>
    <p:sldId id="271" r:id="rId27"/>
    <p:sldId id="272" r:id="rId28"/>
    <p:sldId id="259" r:id="rId29"/>
    <p:sldId id="273" r:id="rId30"/>
    <p:sldId id="274" r:id="rId31"/>
    <p:sldId id="275" r:id="rId32"/>
    <p:sldId id="276" r:id="rId33"/>
    <p:sldId id="277" r:id="rId34"/>
    <p:sldId id="278" r:id="rId35"/>
    <p:sldId id="279" r:id="rId36"/>
    <p:sldId id="260" r:id="rId37"/>
    <p:sldId id="280" r:id="rId38"/>
    <p:sldId id="281" r:id="rId39"/>
    <p:sldId id="282" r:id="rId40"/>
    <p:sldId id="283" r:id="rId41"/>
    <p:sldId id="261" r:id="rId42"/>
    <p:sldId id="284" r:id="rId43"/>
    <p:sldId id="285" r:id="rId44"/>
    <p:sldId id="286" r:id="rId45"/>
    <p:sldId id="287" r:id="rId46"/>
    <p:sldId id="288" r:id="rId47"/>
    <p:sldId id="289" r:id="rId48"/>
    <p:sldId id="290" r:id="rId49"/>
    <p:sldId id="291" r:id="rId50"/>
    <p:sldId id="264" r:id="rId51"/>
    <p:sldId id="309" r:id="rId52"/>
    <p:sldId id="314" r:id="rId53"/>
    <p:sldId id="302" r:id="rId5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E98AB1-6F87-9926-68E0-F91CBA98E29C}" v="86" dt="2025-05-14T16:37:12.092"/>
    <p1510:client id="{924358DE-0964-4AA4-A654-B32B8395535E}" v="637" dt="2025-05-14T18:24:45.4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978" autoAdjust="0"/>
  </p:normalViewPr>
  <p:slideViewPr>
    <p:cSldViewPr snapToGrid="0">
      <p:cViewPr varScale="1">
        <p:scale>
          <a:sx n="47" d="100"/>
          <a:sy n="47" d="100"/>
        </p:scale>
        <p:origin x="77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s>
</file>

<file path=ppt/diagrams/_rels/data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C02224-2765-40A0-8248-B34B73B1D205}"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US"/>
        </a:p>
      </dgm:t>
    </dgm:pt>
    <dgm:pt modelId="{BE934E0B-5F5B-46E5-8B74-1E57C16536E2}">
      <dgm:prSet custT="1"/>
      <dgm:spPr/>
      <dgm:t>
        <a:bodyPr/>
        <a:lstStyle/>
        <a:p>
          <a:pPr>
            <a:spcAft>
              <a:spcPts val="0"/>
            </a:spcAft>
          </a:pPr>
          <a:endParaRPr lang="en-US" sz="2800" b="1"/>
        </a:p>
        <a:p>
          <a:pPr>
            <a:spcAft>
              <a:spcPts val="0"/>
            </a:spcAft>
          </a:pPr>
          <a:endParaRPr lang="en-US" sz="2800" b="1"/>
        </a:p>
        <a:p>
          <a:pPr>
            <a:spcAft>
              <a:spcPts val="0"/>
            </a:spcAft>
          </a:pPr>
          <a:r>
            <a:rPr lang="en-US" sz="2800" b="1"/>
            <a:t>Lia Homeister </a:t>
          </a:r>
        </a:p>
        <a:p>
          <a:pPr>
            <a:spcAft>
              <a:spcPts val="0"/>
            </a:spcAft>
          </a:pPr>
          <a:r>
            <a:rPr lang="en-US" sz="2800"/>
            <a:t>T&amp;E Task Force Lead,</a:t>
          </a:r>
        </a:p>
        <a:p>
          <a:pPr rtl="0">
            <a:spcAft>
              <a:spcPts val="0"/>
            </a:spcAft>
          </a:pPr>
          <a:r>
            <a:rPr lang="en-US" sz="2800"/>
            <a:t>ctcLink </a:t>
          </a:r>
          <a:r>
            <a:rPr lang="en-US" sz="2800">
              <a:latin typeface="Aptos Display" panose="02110004020202020204"/>
            </a:rPr>
            <a:t>College Leader</a:t>
          </a:r>
          <a:r>
            <a:rPr lang="en-US" sz="2800"/>
            <a:t>,</a:t>
          </a:r>
        </a:p>
        <a:p>
          <a:pPr rtl="0">
            <a:spcAft>
              <a:spcPts val="0"/>
            </a:spcAft>
          </a:pPr>
          <a:r>
            <a:rPr lang="en-US" sz="2800"/>
            <a:t> Renton Technical</a:t>
          </a:r>
          <a:r>
            <a:rPr lang="en-US" sz="2800">
              <a:latin typeface="Aptos Display" panose="02110004020202020204"/>
            </a:rPr>
            <a:t> College</a:t>
          </a:r>
          <a:endParaRPr lang="en-US" sz="2800"/>
        </a:p>
      </dgm:t>
    </dgm:pt>
    <dgm:pt modelId="{34495A26-2A3B-4482-A310-01332884CD8D}" type="parTrans" cxnId="{BCBF9C99-942B-40D1-B88A-28E33501871C}">
      <dgm:prSet/>
      <dgm:spPr/>
      <dgm:t>
        <a:bodyPr/>
        <a:lstStyle/>
        <a:p>
          <a:endParaRPr lang="en-US"/>
        </a:p>
      </dgm:t>
    </dgm:pt>
    <dgm:pt modelId="{2C8DE423-FA2B-4312-A94E-50A3C168D566}" type="sibTrans" cxnId="{BCBF9C99-942B-40D1-B88A-28E33501871C}">
      <dgm:prSet/>
      <dgm:spPr/>
      <dgm:t>
        <a:bodyPr/>
        <a:lstStyle/>
        <a:p>
          <a:endParaRPr lang="en-US"/>
        </a:p>
      </dgm:t>
    </dgm:pt>
    <dgm:pt modelId="{74F303FB-BE99-47FE-A269-8127E93935A6}">
      <dgm:prSet custT="1"/>
      <dgm:spPr/>
      <dgm:t>
        <a:bodyPr/>
        <a:lstStyle/>
        <a:p>
          <a:pPr>
            <a:spcAft>
              <a:spcPts val="0"/>
            </a:spcAft>
          </a:pPr>
          <a:endParaRPr lang="en-US" sz="2800" b="1"/>
        </a:p>
        <a:p>
          <a:pPr>
            <a:spcAft>
              <a:spcPts val="0"/>
            </a:spcAft>
          </a:pPr>
          <a:endParaRPr lang="en-US" sz="2800" b="1"/>
        </a:p>
        <a:p>
          <a:pPr>
            <a:spcAft>
              <a:spcPts val="0"/>
            </a:spcAft>
          </a:pPr>
          <a:r>
            <a:rPr lang="en-US" sz="2800" b="1"/>
            <a:t>Miranda Brown </a:t>
          </a:r>
        </a:p>
        <a:p>
          <a:pPr>
            <a:spcAft>
              <a:spcPts val="0"/>
            </a:spcAft>
          </a:pPr>
          <a:r>
            <a:rPr lang="en-US" sz="2800"/>
            <a:t>Travel &amp; Account Payable Specialist, </a:t>
          </a:r>
        </a:p>
        <a:p>
          <a:pPr rtl="0">
            <a:spcAft>
              <a:spcPts val="0"/>
            </a:spcAft>
          </a:pPr>
          <a:r>
            <a:rPr lang="en-US" sz="2800"/>
            <a:t>Skagit Valley​</a:t>
          </a:r>
          <a:r>
            <a:rPr lang="en-US" sz="2800">
              <a:latin typeface="Aptos Display" panose="02110004020202020204"/>
            </a:rPr>
            <a:t> College</a:t>
          </a:r>
          <a:endParaRPr lang="en-US" sz="2800"/>
        </a:p>
      </dgm:t>
    </dgm:pt>
    <dgm:pt modelId="{647CB383-1A58-4C94-9B17-5CE4075CBC44}" type="parTrans" cxnId="{8995F6C3-CE91-4BA5-B89A-C5F5E1D997A3}">
      <dgm:prSet/>
      <dgm:spPr/>
      <dgm:t>
        <a:bodyPr/>
        <a:lstStyle/>
        <a:p>
          <a:endParaRPr lang="en-US"/>
        </a:p>
      </dgm:t>
    </dgm:pt>
    <dgm:pt modelId="{3180B52A-40F4-425A-84C0-67BE25C547B2}" type="sibTrans" cxnId="{8995F6C3-CE91-4BA5-B89A-C5F5E1D997A3}">
      <dgm:prSet/>
      <dgm:spPr/>
      <dgm:t>
        <a:bodyPr/>
        <a:lstStyle/>
        <a:p>
          <a:endParaRPr lang="en-US"/>
        </a:p>
      </dgm:t>
    </dgm:pt>
    <dgm:pt modelId="{1ABACFBB-3DDB-4D50-A7E5-22EFEC42EB7E}" type="pres">
      <dgm:prSet presAssocID="{6DC02224-2765-40A0-8248-B34B73B1D205}" presName="hierChild1" presStyleCnt="0">
        <dgm:presLayoutVars>
          <dgm:orgChart val="1"/>
          <dgm:chPref val="1"/>
          <dgm:dir/>
          <dgm:animOne val="branch"/>
          <dgm:animLvl val="lvl"/>
          <dgm:resizeHandles/>
        </dgm:presLayoutVars>
      </dgm:prSet>
      <dgm:spPr/>
    </dgm:pt>
    <dgm:pt modelId="{2010408F-B700-48D2-84FD-5AE983A1B3E6}" type="pres">
      <dgm:prSet presAssocID="{BE934E0B-5F5B-46E5-8B74-1E57C16536E2}" presName="hierRoot1" presStyleCnt="0">
        <dgm:presLayoutVars>
          <dgm:hierBranch val="init"/>
        </dgm:presLayoutVars>
      </dgm:prSet>
      <dgm:spPr/>
    </dgm:pt>
    <dgm:pt modelId="{F720610B-980D-43CF-AC6C-76BE3277BB0F}" type="pres">
      <dgm:prSet presAssocID="{BE934E0B-5F5B-46E5-8B74-1E57C16536E2}" presName="rootComposite1" presStyleCnt="0"/>
      <dgm:spPr/>
    </dgm:pt>
    <dgm:pt modelId="{E1E0C2D3-1125-4FFD-B102-013AC2AFA89A}" type="pres">
      <dgm:prSet presAssocID="{BE934E0B-5F5B-46E5-8B74-1E57C16536E2}" presName="rootText1" presStyleLbl="node0" presStyleIdx="0" presStyleCnt="2" custScaleY="117830">
        <dgm:presLayoutVars>
          <dgm:chPref val="3"/>
        </dgm:presLayoutVars>
      </dgm:prSet>
      <dgm:spPr/>
    </dgm:pt>
    <dgm:pt modelId="{2181C13F-18CA-4475-B0F7-9E2424537267}" type="pres">
      <dgm:prSet presAssocID="{BE934E0B-5F5B-46E5-8B74-1E57C16536E2}" presName="rootConnector1" presStyleLbl="node1" presStyleIdx="0" presStyleCnt="0"/>
      <dgm:spPr/>
    </dgm:pt>
    <dgm:pt modelId="{CDCA98E6-CAA5-485F-97DD-F58054801C5F}" type="pres">
      <dgm:prSet presAssocID="{BE934E0B-5F5B-46E5-8B74-1E57C16536E2}" presName="hierChild2" presStyleCnt="0"/>
      <dgm:spPr/>
    </dgm:pt>
    <dgm:pt modelId="{7FB51061-3AAA-4FD4-9EB5-85D9585DAD13}" type="pres">
      <dgm:prSet presAssocID="{BE934E0B-5F5B-46E5-8B74-1E57C16536E2}" presName="hierChild3" presStyleCnt="0"/>
      <dgm:spPr/>
    </dgm:pt>
    <dgm:pt modelId="{CE8676A8-C530-42B9-9E9E-7729B8F0D71D}" type="pres">
      <dgm:prSet presAssocID="{74F303FB-BE99-47FE-A269-8127E93935A6}" presName="hierRoot1" presStyleCnt="0">
        <dgm:presLayoutVars>
          <dgm:hierBranch val="init"/>
        </dgm:presLayoutVars>
      </dgm:prSet>
      <dgm:spPr/>
    </dgm:pt>
    <dgm:pt modelId="{99817E8B-108E-400D-9644-45DAA9B2FA52}" type="pres">
      <dgm:prSet presAssocID="{74F303FB-BE99-47FE-A269-8127E93935A6}" presName="rootComposite1" presStyleCnt="0"/>
      <dgm:spPr/>
    </dgm:pt>
    <dgm:pt modelId="{677FEB72-87AE-4A1E-B47E-727E6795DA37}" type="pres">
      <dgm:prSet presAssocID="{74F303FB-BE99-47FE-A269-8127E93935A6}" presName="rootText1" presStyleLbl="node0" presStyleIdx="1" presStyleCnt="2" custScaleY="117830">
        <dgm:presLayoutVars>
          <dgm:chPref val="3"/>
        </dgm:presLayoutVars>
      </dgm:prSet>
      <dgm:spPr/>
    </dgm:pt>
    <dgm:pt modelId="{DB12AEF9-D442-4A1F-9D5E-6E93732E9ECA}" type="pres">
      <dgm:prSet presAssocID="{74F303FB-BE99-47FE-A269-8127E93935A6}" presName="rootConnector1" presStyleLbl="node1" presStyleIdx="0" presStyleCnt="0"/>
      <dgm:spPr/>
    </dgm:pt>
    <dgm:pt modelId="{19C18561-CF80-43A3-AD88-26EC3FEAE383}" type="pres">
      <dgm:prSet presAssocID="{74F303FB-BE99-47FE-A269-8127E93935A6}" presName="hierChild2" presStyleCnt="0"/>
      <dgm:spPr/>
    </dgm:pt>
    <dgm:pt modelId="{F5EFBF87-E020-49C3-85C7-EFFB08802E3A}" type="pres">
      <dgm:prSet presAssocID="{74F303FB-BE99-47FE-A269-8127E93935A6}" presName="hierChild3" presStyleCnt="0"/>
      <dgm:spPr/>
    </dgm:pt>
  </dgm:ptLst>
  <dgm:cxnLst>
    <dgm:cxn modelId="{93AB7491-D8A7-4362-92F7-3EC1A7897209}" type="presOf" srcId="{6DC02224-2765-40A0-8248-B34B73B1D205}" destId="{1ABACFBB-3DDB-4D50-A7E5-22EFEC42EB7E}" srcOrd="0" destOrd="0" presId="urn:microsoft.com/office/officeart/2005/8/layout/orgChart1"/>
    <dgm:cxn modelId="{BCBF9C99-942B-40D1-B88A-28E33501871C}" srcId="{6DC02224-2765-40A0-8248-B34B73B1D205}" destId="{BE934E0B-5F5B-46E5-8B74-1E57C16536E2}" srcOrd="0" destOrd="0" parTransId="{34495A26-2A3B-4482-A310-01332884CD8D}" sibTransId="{2C8DE423-FA2B-4312-A94E-50A3C168D566}"/>
    <dgm:cxn modelId="{C27AC7BE-1DB8-4B3A-A7BB-FCA3D71BE1FB}" type="presOf" srcId="{74F303FB-BE99-47FE-A269-8127E93935A6}" destId="{677FEB72-87AE-4A1E-B47E-727E6795DA37}" srcOrd="0" destOrd="0" presId="urn:microsoft.com/office/officeart/2005/8/layout/orgChart1"/>
    <dgm:cxn modelId="{8995F6C3-CE91-4BA5-B89A-C5F5E1D997A3}" srcId="{6DC02224-2765-40A0-8248-B34B73B1D205}" destId="{74F303FB-BE99-47FE-A269-8127E93935A6}" srcOrd="1" destOrd="0" parTransId="{647CB383-1A58-4C94-9B17-5CE4075CBC44}" sibTransId="{3180B52A-40F4-425A-84C0-67BE25C547B2}"/>
    <dgm:cxn modelId="{AEF59AC6-D867-4E4F-B522-C73BD1083D3F}" type="presOf" srcId="{74F303FB-BE99-47FE-A269-8127E93935A6}" destId="{DB12AEF9-D442-4A1F-9D5E-6E93732E9ECA}" srcOrd="1" destOrd="0" presId="urn:microsoft.com/office/officeart/2005/8/layout/orgChart1"/>
    <dgm:cxn modelId="{BD8BC0DC-B002-4594-9372-2A5A02F85636}" type="presOf" srcId="{BE934E0B-5F5B-46E5-8B74-1E57C16536E2}" destId="{E1E0C2D3-1125-4FFD-B102-013AC2AFA89A}" srcOrd="0" destOrd="0" presId="urn:microsoft.com/office/officeart/2005/8/layout/orgChart1"/>
    <dgm:cxn modelId="{39E161DF-E1FB-45BC-9861-665FCA8F3479}" type="presOf" srcId="{BE934E0B-5F5B-46E5-8B74-1E57C16536E2}" destId="{2181C13F-18CA-4475-B0F7-9E2424537267}" srcOrd="1" destOrd="0" presId="urn:microsoft.com/office/officeart/2005/8/layout/orgChart1"/>
    <dgm:cxn modelId="{DBFA3D59-E7AE-49F2-8318-7EFB20ACCF02}" type="presParOf" srcId="{1ABACFBB-3DDB-4D50-A7E5-22EFEC42EB7E}" destId="{2010408F-B700-48D2-84FD-5AE983A1B3E6}" srcOrd="0" destOrd="0" presId="urn:microsoft.com/office/officeart/2005/8/layout/orgChart1"/>
    <dgm:cxn modelId="{1CDABBF7-4CD2-4956-B7DA-32674B9FDC20}" type="presParOf" srcId="{2010408F-B700-48D2-84FD-5AE983A1B3E6}" destId="{F720610B-980D-43CF-AC6C-76BE3277BB0F}" srcOrd="0" destOrd="0" presId="urn:microsoft.com/office/officeart/2005/8/layout/orgChart1"/>
    <dgm:cxn modelId="{7124B4A0-9CC6-46FB-87F4-BA0373791D18}" type="presParOf" srcId="{F720610B-980D-43CF-AC6C-76BE3277BB0F}" destId="{E1E0C2D3-1125-4FFD-B102-013AC2AFA89A}" srcOrd="0" destOrd="0" presId="urn:microsoft.com/office/officeart/2005/8/layout/orgChart1"/>
    <dgm:cxn modelId="{D91C22F1-1573-4DAF-A84B-B38BBE9775D1}" type="presParOf" srcId="{F720610B-980D-43CF-AC6C-76BE3277BB0F}" destId="{2181C13F-18CA-4475-B0F7-9E2424537267}" srcOrd="1" destOrd="0" presId="urn:microsoft.com/office/officeart/2005/8/layout/orgChart1"/>
    <dgm:cxn modelId="{CB5D7465-E028-4099-A5E7-85241D2234C6}" type="presParOf" srcId="{2010408F-B700-48D2-84FD-5AE983A1B3E6}" destId="{CDCA98E6-CAA5-485F-97DD-F58054801C5F}" srcOrd="1" destOrd="0" presId="urn:microsoft.com/office/officeart/2005/8/layout/orgChart1"/>
    <dgm:cxn modelId="{5D42B543-B088-4121-B1A0-91C550D6404D}" type="presParOf" srcId="{2010408F-B700-48D2-84FD-5AE983A1B3E6}" destId="{7FB51061-3AAA-4FD4-9EB5-85D9585DAD13}" srcOrd="2" destOrd="0" presId="urn:microsoft.com/office/officeart/2005/8/layout/orgChart1"/>
    <dgm:cxn modelId="{5165A218-7BA3-4B5A-BFA9-5882F25563D3}" type="presParOf" srcId="{1ABACFBB-3DDB-4D50-A7E5-22EFEC42EB7E}" destId="{CE8676A8-C530-42B9-9E9E-7729B8F0D71D}" srcOrd="1" destOrd="0" presId="urn:microsoft.com/office/officeart/2005/8/layout/orgChart1"/>
    <dgm:cxn modelId="{68ACB176-34CA-4E3C-BF9A-A72C908EB646}" type="presParOf" srcId="{CE8676A8-C530-42B9-9E9E-7729B8F0D71D}" destId="{99817E8B-108E-400D-9644-45DAA9B2FA52}" srcOrd="0" destOrd="0" presId="urn:microsoft.com/office/officeart/2005/8/layout/orgChart1"/>
    <dgm:cxn modelId="{D52FAF0A-83C5-4792-8820-80C68596D10C}" type="presParOf" srcId="{99817E8B-108E-400D-9644-45DAA9B2FA52}" destId="{677FEB72-87AE-4A1E-B47E-727E6795DA37}" srcOrd="0" destOrd="0" presId="urn:microsoft.com/office/officeart/2005/8/layout/orgChart1"/>
    <dgm:cxn modelId="{8C4D4E8D-20DD-4C9C-A7A4-95C2F36591F2}" type="presParOf" srcId="{99817E8B-108E-400D-9644-45DAA9B2FA52}" destId="{DB12AEF9-D442-4A1F-9D5E-6E93732E9ECA}" srcOrd="1" destOrd="0" presId="urn:microsoft.com/office/officeart/2005/8/layout/orgChart1"/>
    <dgm:cxn modelId="{19644DB0-8F85-460F-8C16-C8BF25F0A643}" type="presParOf" srcId="{CE8676A8-C530-42B9-9E9E-7729B8F0D71D}" destId="{19C18561-CF80-43A3-AD88-26EC3FEAE383}" srcOrd="1" destOrd="0" presId="urn:microsoft.com/office/officeart/2005/8/layout/orgChart1"/>
    <dgm:cxn modelId="{EEB03964-7E12-4075-B447-E730F38EBE3A}" type="presParOf" srcId="{CE8676A8-C530-42B9-9E9E-7729B8F0D71D}" destId="{F5EFBF87-E020-49C3-85C7-EFFB08802E3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0921AD-2440-4E1D-AC8D-CB56CE6B558C}" type="doc">
      <dgm:prSet loTypeId="urn:microsoft.com/office/officeart/2008/layout/HalfCircleOrganizationChart" loCatId="hierarchy" qsTypeId="urn:microsoft.com/office/officeart/2005/8/quickstyle/simple1" qsCatId="simple" csTypeId="urn:microsoft.com/office/officeart/2005/8/colors/accent1_1" csCatId="accent1" phldr="1"/>
      <dgm:spPr/>
      <dgm:t>
        <a:bodyPr/>
        <a:lstStyle/>
        <a:p>
          <a:endParaRPr lang="en-US"/>
        </a:p>
      </dgm:t>
    </dgm:pt>
    <dgm:pt modelId="{701DEF57-EDE8-4D01-BF04-6D6FE4BBB390}">
      <dgm:prSet custT="1"/>
      <dgm:spPr/>
      <dgm:t>
        <a:bodyPr/>
        <a:lstStyle/>
        <a:p>
          <a:r>
            <a:rPr lang="en-US" sz="2000" dirty="0"/>
            <a:t>Conduct an </a:t>
          </a:r>
          <a:r>
            <a:rPr lang="en-US" sz="2000" b="1" dirty="0"/>
            <a:t>initial review </a:t>
          </a:r>
          <a:r>
            <a:rPr lang="en-US" sz="2000" dirty="0"/>
            <a:t>of the ctcLink Travel &amp; Expense process and provide </a:t>
          </a:r>
          <a:r>
            <a:rPr lang="en-US" sz="2000" b="1" dirty="0"/>
            <a:t>recommendations on best practices </a:t>
          </a:r>
          <a:r>
            <a:rPr lang="en-US" sz="2000" dirty="0"/>
            <a:t>and available variances. ​</a:t>
          </a:r>
        </a:p>
      </dgm:t>
    </dgm:pt>
    <dgm:pt modelId="{32AF3DD4-EA84-4331-A7AC-27A3B2AC844B}" type="parTrans" cxnId="{7969C09C-ADE1-44BA-A02A-7FD3F872DD28}">
      <dgm:prSet/>
      <dgm:spPr/>
      <dgm:t>
        <a:bodyPr/>
        <a:lstStyle/>
        <a:p>
          <a:endParaRPr lang="en-US"/>
        </a:p>
      </dgm:t>
    </dgm:pt>
    <dgm:pt modelId="{3646B7A1-096B-4BA5-9359-CE9E7AACD741}" type="sibTrans" cxnId="{7969C09C-ADE1-44BA-A02A-7FD3F872DD28}">
      <dgm:prSet/>
      <dgm:spPr/>
      <dgm:t>
        <a:bodyPr/>
        <a:lstStyle/>
        <a:p>
          <a:endParaRPr lang="en-US"/>
        </a:p>
      </dgm:t>
    </dgm:pt>
    <dgm:pt modelId="{B28B6801-5C93-4208-8926-FB96A87D0D23}">
      <dgm:prSet custT="1"/>
      <dgm:spPr/>
      <dgm:t>
        <a:bodyPr/>
        <a:lstStyle/>
        <a:p>
          <a:r>
            <a:rPr lang="en-US" sz="2000" dirty="0"/>
            <a:t>Connect with related subject matter experts and end-users across the system for a variety of activities, including gathering </a:t>
          </a:r>
          <a:r>
            <a:rPr lang="en-US" sz="2000" b="1" dirty="0"/>
            <a:t>ideas</a:t>
          </a:r>
          <a:r>
            <a:rPr lang="en-US" sz="2000" dirty="0"/>
            <a:t> about pain points, </a:t>
          </a:r>
          <a:r>
            <a:rPr lang="en-US" sz="2000" b="1" dirty="0"/>
            <a:t>utilization</a:t>
          </a:r>
          <a:r>
            <a:rPr lang="en-US" sz="2000" dirty="0"/>
            <a:t> of the system, and review of </a:t>
          </a:r>
          <a:r>
            <a:rPr lang="en-US" sz="2000" b="1" dirty="0"/>
            <a:t>training</a:t>
          </a:r>
          <a:r>
            <a:rPr lang="en-US" sz="2000" dirty="0"/>
            <a:t> and </a:t>
          </a:r>
          <a:r>
            <a:rPr lang="en-US" sz="2000" b="1" dirty="0"/>
            <a:t>tools</a:t>
          </a:r>
          <a:r>
            <a:rPr lang="en-US" sz="2000" dirty="0"/>
            <a:t>. </a:t>
          </a:r>
        </a:p>
      </dgm:t>
    </dgm:pt>
    <dgm:pt modelId="{17E86E71-F5F5-461C-9A99-C15D4F325936}" type="parTrans" cxnId="{D1E5BA09-5C35-494C-8278-A1DF26961C32}">
      <dgm:prSet/>
      <dgm:spPr/>
      <dgm:t>
        <a:bodyPr/>
        <a:lstStyle/>
        <a:p>
          <a:endParaRPr lang="en-US"/>
        </a:p>
      </dgm:t>
    </dgm:pt>
    <dgm:pt modelId="{29CFD8B5-62F9-41BA-BDD6-7405D089DA87}" type="sibTrans" cxnId="{D1E5BA09-5C35-494C-8278-A1DF26961C32}">
      <dgm:prSet/>
      <dgm:spPr/>
      <dgm:t>
        <a:bodyPr/>
        <a:lstStyle/>
        <a:p>
          <a:endParaRPr lang="en-US"/>
        </a:p>
      </dgm:t>
    </dgm:pt>
    <dgm:pt modelId="{A31D1F97-FD67-4E25-ABF7-A1D8959DCEBF}" type="pres">
      <dgm:prSet presAssocID="{8C0921AD-2440-4E1D-AC8D-CB56CE6B558C}" presName="Name0" presStyleCnt="0">
        <dgm:presLayoutVars>
          <dgm:orgChart val="1"/>
          <dgm:chPref val="1"/>
          <dgm:dir/>
          <dgm:animOne val="branch"/>
          <dgm:animLvl val="lvl"/>
          <dgm:resizeHandles/>
        </dgm:presLayoutVars>
      </dgm:prSet>
      <dgm:spPr/>
    </dgm:pt>
    <dgm:pt modelId="{BED4E7F9-B822-4CC7-B24D-0484930F3BA3}" type="pres">
      <dgm:prSet presAssocID="{701DEF57-EDE8-4D01-BF04-6D6FE4BBB390}" presName="hierRoot1" presStyleCnt="0">
        <dgm:presLayoutVars>
          <dgm:hierBranch val="init"/>
        </dgm:presLayoutVars>
      </dgm:prSet>
      <dgm:spPr/>
    </dgm:pt>
    <dgm:pt modelId="{32B3BBF4-CA2E-4CDC-A54D-07C09A1177B0}" type="pres">
      <dgm:prSet presAssocID="{701DEF57-EDE8-4D01-BF04-6D6FE4BBB390}" presName="rootComposite1" presStyleCnt="0"/>
      <dgm:spPr/>
    </dgm:pt>
    <dgm:pt modelId="{A7C16332-0ED7-4416-8834-ACB65B57E445}" type="pres">
      <dgm:prSet presAssocID="{701DEF57-EDE8-4D01-BF04-6D6FE4BBB390}" presName="rootText1" presStyleLbl="alignAcc1" presStyleIdx="0" presStyleCnt="0">
        <dgm:presLayoutVars>
          <dgm:chPref val="3"/>
        </dgm:presLayoutVars>
      </dgm:prSet>
      <dgm:spPr/>
    </dgm:pt>
    <dgm:pt modelId="{82CE7501-3741-4079-88BD-9407FF8105C6}" type="pres">
      <dgm:prSet presAssocID="{701DEF57-EDE8-4D01-BF04-6D6FE4BBB390}" presName="topArc1" presStyleLbl="parChTrans1D1" presStyleIdx="0" presStyleCnt="4"/>
      <dgm:spPr/>
    </dgm:pt>
    <dgm:pt modelId="{34D90B76-7A5A-4F0E-8122-5DA71076B481}" type="pres">
      <dgm:prSet presAssocID="{701DEF57-EDE8-4D01-BF04-6D6FE4BBB390}" presName="bottomArc1" presStyleLbl="parChTrans1D1" presStyleIdx="1" presStyleCnt="4"/>
      <dgm:spPr/>
    </dgm:pt>
    <dgm:pt modelId="{C1476224-02DB-46B5-AE45-338BF706645C}" type="pres">
      <dgm:prSet presAssocID="{701DEF57-EDE8-4D01-BF04-6D6FE4BBB390}" presName="topConnNode1" presStyleLbl="node1" presStyleIdx="0" presStyleCnt="0"/>
      <dgm:spPr/>
    </dgm:pt>
    <dgm:pt modelId="{624E1052-412E-40FD-BC4C-C9FBC2224EBD}" type="pres">
      <dgm:prSet presAssocID="{701DEF57-EDE8-4D01-BF04-6D6FE4BBB390}" presName="hierChild2" presStyleCnt="0"/>
      <dgm:spPr/>
    </dgm:pt>
    <dgm:pt modelId="{B1A7E437-D62E-42CE-9682-E7BAEFC1EC35}" type="pres">
      <dgm:prSet presAssocID="{701DEF57-EDE8-4D01-BF04-6D6FE4BBB390}" presName="hierChild3" presStyleCnt="0"/>
      <dgm:spPr/>
    </dgm:pt>
    <dgm:pt modelId="{8467F98C-89DD-4556-8BF2-8F21E376E6E3}" type="pres">
      <dgm:prSet presAssocID="{B28B6801-5C93-4208-8926-FB96A87D0D23}" presName="hierRoot1" presStyleCnt="0">
        <dgm:presLayoutVars>
          <dgm:hierBranch val="init"/>
        </dgm:presLayoutVars>
      </dgm:prSet>
      <dgm:spPr/>
    </dgm:pt>
    <dgm:pt modelId="{AA4DCAE7-1E35-48E3-A82B-8417165380DA}" type="pres">
      <dgm:prSet presAssocID="{B28B6801-5C93-4208-8926-FB96A87D0D23}" presName="rootComposite1" presStyleCnt="0"/>
      <dgm:spPr/>
    </dgm:pt>
    <dgm:pt modelId="{FBCC6A72-0AAB-4BEF-9FB9-1628B8399A7D}" type="pres">
      <dgm:prSet presAssocID="{B28B6801-5C93-4208-8926-FB96A87D0D23}" presName="rootText1" presStyleLbl="alignAcc1" presStyleIdx="0" presStyleCnt="0">
        <dgm:presLayoutVars>
          <dgm:chPref val="3"/>
        </dgm:presLayoutVars>
      </dgm:prSet>
      <dgm:spPr/>
    </dgm:pt>
    <dgm:pt modelId="{8D8B4B24-1CAC-4284-952F-1D663FEE5C49}" type="pres">
      <dgm:prSet presAssocID="{B28B6801-5C93-4208-8926-FB96A87D0D23}" presName="topArc1" presStyleLbl="parChTrans1D1" presStyleIdx="2" presStyleCnt="4"/>
      <dgm:spPr/>
    </dgm:pt>
    <dgm:pt modelId="{A4B7492A-05C6-49D6-B827-0BC8EC0E16F8}" type="pres">
      <dgm:prSet presAssocID="{B28B6801-5C93-4208-8926-FB96A87D0D23}" presName="bottomArc1" presStyleLbl="parChTrans1D1" presStyleIdx="3" presStyleCnt="4"/>
      <dgm:spPr/>
    </dgm:pt>
    <dgm:pt modelId="{D5392D78-9E8A-4889-BE9E-9557F46B7708}" type="pres">
      <dgm:prSet presAssocID="{B28B6801-5C93-4208-8926-FB96A87D0D23}" presName="topConnNode1" presStyleLbl="node1" presStyleIdx="0" presStyleCnt="0"/>
      <dgm:spPr/>
    </dgm:pt>
    <dgm:pt modelId="{F3774E57-D3FD-4A8E-BF07-CE7AC4148E9F}" type="pres">
      <dgm:prSet presAssocID="{B28B6801-5C93-4208-8926-FB96A87D0D23}" presName="hierChild2" presStyleCnt="0"/>
      <dgm:spPr/>
    </dgm:pt>
    <dgm:pt modelId="{6C2A11A8-3BFB-4999-91DB-ABEDAC899F05}" type="pres">
      <dgm:prSet presAssocID="{B28B6801-5C93-4208-8926-FB96A87D0D23}" presName="hierChild3" presStyleCnt="0"/>
      <dgm:spPr/>
    </dgm:pt>
  </dgm:ptLst>
  <dgm:cxnLst>
    <dgm:cxn modelId="{D1E5BA09-5C35-494C-8278-A1DF26961C32}" srcId="{8C0921AD-2440-4E1D-AC8D-CB56CE6B558C}" destId="{B28B6801-5C93-4208-8926-FB96A87D0D23}" srcOrd="1" destOrd="0" parTransId="{17E86E71-F5F5-461C-9A99-C15D4F325936}" sibTransId="{29CFD8B5-62F9-41BA-BDD6-7405D089DA87}"/>
    <dgm:cxn modelId="{14EAF725-783E-4572-926C-4B313F615827}" type="presOf" srcId="{701DEF57-EDE8-4D01-BF04-6D6FE4BBB390}" destId="{A7C16332-0ED7-4416-8834-ACB65B57E445}" srcOrd="0" destOrd="0" presId="urn:microsoft.com/office/officeart/2008/layout/HalfCircleOrganizationChart"/>
    <dgm:cxn modelId="{C1BB3962-16C9-4C77-B6AA-238A87E851E3}" type="presOf" srcId="{B28B6801-5C93-4208-8926-FB96A87D0D23}" destId="{FBCC6A72-0AAB-4BEF-9FB9-1628B8399A7D}" srcOrd="0" destOrd="0" presId="urn:microsoft.com/office/officeart/2008/layout/HalfCircleOrganizationChart"/>
    <dgm:cxn modelId="{B1A6FD72-42AE-498D-A0BA-01DFA9DAB6F1}" type="presOf" srcId="{8C0921AD-2440-4E1D-AC8D-CB56CE6B558C}" destId="{A31D1F97-FD67-4E25-ABF7-A1D8959DCEBF}" srcOrd="0" destOrd="0" presId="urn:microsoft.com/office/officeart/2008/layout/HalfCircleOrganizationChart"/>
    <dgm:cxn modelId="{7969C09C-ADE1-44BA-A02A-7FD3F872DD28}" srcId="{8C0921AD-2440-4E1D-AC8D-CB56CE6B558C}" destId="{701DEF57-EDE8-4D01-BF04-6D6FE4BBB390}" srcOrd="0" destOrd="0" parTransId="{32AF3DD4-EA84-4331-A7AC-27A3B2AC844B}" sibTransId="{3646B7A1-096B-4BA5-9359-CE9E7AACD741}"/>
    <dgm:cxn modelId="{8E6A21BA-4D6B-4C41-8AA6-400F586B9F7B}" type="presOf" srcId="{701DEF57-EDE8-4D01-BF04-6D6FE4BBB390}" destId="{C1476224-02DB-46B5-AE45-338BF706645C}" srcOrd="1" destOrd="0" presId="urn:microsoft.com/office/officeart/2008/layout/HalfCircleOrganizationChart"/>
    <dgm:cxn modelId="{8F9CF2DD-567A-4C72-9B63-C8540FE4043E}" type="presOf" srcId="{B28B6801-5C93-4208-8926-FB96A87D0D23}" destId="{D5392D78-9E8A-4889-BE9E-9557F46B7708}" srcOrd="1" destOrd="0" presId="urn:microsoft.com/office/officeart/2008/layout/HalfCircleOrganizationChart"/>
    <dgm:cxn modelId="{E53729D6-5F23-4128-A58F-1F2733063EDA}" type="presParOf" srcId="{A31D1F97-FD67-4E25-ABF7-A1D8959DCEBF}" destId="{BED4E7F9-B822-4CC7-B24D-0484930F3BA3}" srcOrd="0" destOrd="0" presId="urn:microsoft.com/office/officeart/2008/layout/HalfCircleOrganizationChart"/>
    <dgm:cxn modelId="{5682521C-92D5-42EB-9582-743B8DB457B2}" type="presParOf" srcId="{BED4E7F9-B822-4CC7-B24D-0484930F3BA3}" destId="{32B3BBF4-CA2E-4CDC-A54D-07C09A1177B0}" srcOrd="0" destOrd="0" presId="urn:microsoft.com/office/officeart/2008/layout/HalfCircleOrganizationChart"/>
    <dgm:cxn modelId="{167E2707-716F-491F-9C7B-10BD03822D92}" type="presParOf" srcId="{32B3BBF4-CA2E-4CDC-A54D-07C09A1177B0}" destId="{A7C16332-0ED7-4416-8834-ACB65B57E445}" srcOrd="0" destOrd="0" presId="urn:microsoft.com/office/officeart/2008/layout/HalfCircleOrganizationChart"/>
    <dgm:cxn modelId="{3CD948F2-1FDA-4045-AFFB-533C7874AB89}" type="presParOf" srcId="{32B3BBF4-CA2E-4CDC-A54D-07C09A1177B0}" destId="{82CE7501-3741-4079-88BD-9407FF8105C6}" srcOrd="1" destOrd="0" presId="urn:microsoft.com/office/officeart/2008/layout/HalfCircleOrganizationChart"/>
    <dgm:cxn modelId="{9EEFDEED-614E-4589-AA85-D8DECBECC873}" type="presParOf" srcId="{32B3BBF4-CA2E-4CDC-A54D-07C09A1177B0}" destId="{34D90B76-7A5A-4F0E-8122-5DA71076B481}" srcOrd="2" destOrd="0" presId="urn:microsoft.com/office/officeart/2008/layout/HalfCircleOrganizationChart"/>
    <dgm:cxn modelId="{BDA5DB0B-26FF-442E-8999-60B145DA8366}" type="presParOf" srcId="{32B3BBF4-CA2E-4CDC-A54D-07C09A1177B0}" destId="{C1476224-02DB-46B5-AE45-338BF706645C}" srcOrd="3" destOrd="0" presId="urn:microsoft.com/office/officeart/2008/layout/HalfCircleOrganizationChart"/>
    <dgm:cxn modelId="{44CD93DB-A920-40DD-94E4-5981EA817896}" type="presParOf" srcId="{BED4E7F9-B822-4CC7-B24D-0484930F3BA3}" destId="{624E1052-412E-40FD-BC4C-C9FBC2224EBD}" srcOrd="1" destOrd="0" presId="urn:microsoft.com/office/officeart/2008/layout/HalfCircleOrganizationChart"/>
    <dgm:cxn modelId="{C4736466-E0C8-47EB-B80A-C87DE938D049}" type="presParOf" srcId="{BED4E7F9-B822-4CC7-B24D-0484930F3BA3}" destId="{B1A7E437-D62E-42CE-9682-E7BAEFC1EC35}" srcOrd="2" destOrd="0" presId="urn:microsoft.com/office/officeart/2008/layout/HalfCircleOrganizationChart"/>
    <dgm:cxn modelId="{15771869-B913-4CD6-818E-2D38C7628764}" type="presParOf" srcId="{A31D1F97-FD67-4E25-ABF7-A1D8959DCEBF}" destId="{8467F98C-89DD-4556-8BF2-8F21E376E6E3}" srcOrd="1" destOrd="0" presId="urn:microsoft.com/office/officeart/2008/layout/HalfCircleOrganizationChart"/>
    <dgm:cxn modelId="{9C724702-2FD7-40C7-9247-4AF8E912EC95}" type="presParOf" srcId="{8467F98C-89DD-4556-8BF2-8F21E376E6E3}" destId="{AA4DCAE7-1E35-48E3-A82B-8417165380DA}" srcOrd="0" destOrd="0" presId="urn:microsoft.com/office/officeart/2008/layout/HalfCircleOrganizationChart"/>
    <dgm:cxn modelId="{8B160BDB-D2DB-4FB7-862F-89FC89005C01}" type="presParOf" srcId="{AA4DCAE7-1E35-48E3-A82B-8417165380DA}" destId="{FBCC6A72-0AAB-4BEF-9FB9-1628B8399A7D}" srcOrd="0" destOrd="0" presId="urn:microsoft.com/office/officeart/2008/layout/HalfCircleOrganizationChart"/>
    <dgm:cxn modelId="{BB901BEA-1451-47C2-899B-F6F0486E18DE}" type="presParOf" srcId="{AA4DCAE7-1E35-48E3-A82B-8417165380DA}" destId="{8D8B4B24-1CAC-4284-952F-1D663FEE5C49}" srcOrd="1" destOrd="0" presId="urn:microsoft.com/office/officeart/2008/layout/HalfCircleOrganizationChart"/>
    <dgm:cxn modelId="{F1647370-A79D-4D35-B97D-D3FF42B62112}" type="presParOf" srcId="{AA4DCAE7-1E35-48E3-A82B-8417165380DA}" destId="{A4B7492A-05C6-49D6-B827-0BC8EC0E16F8}" srcOrd="2" destOrd="0" presId="urn:microsoft.com/office/officeart/2008/layout/HalfCircleOrganizationChart"/>
    <dgm:cxn modelId="{0D96114A-B819-4398-A154-B4E240A547DC}" type="presParOf" srcId="{AA4DCAE7-1E35-48E3-A82B-8417165380DA}" destId="{D5392D78-9E8A-4889-BE9E-9557F46B7708}" srcOrd="3" destOrd="0" presId="urn:microsoft.com/office/officeart/2008/layout/HalfCircleOrganizationChart"/>
    <dgm:cxn modelId="{24F57C07-C0B3-4317-95F4-7BBC79D1F07B}" type="presParOf" srcId="{8467F98C-89DD-4556-8BF2-8F21E376E6E3}" destId="{F3774E57-D3FD-4A8E-BF07-CE7AC4148E9F}" srcOrd="1" destOrd="0" presId="urn:microsoft.com/office/officeart/2008/layout/HalfCircleOrganizationChart"/>
    <dgm:cxn modelId="{A2938ED8-1C7B-495B-B727-128D08F1EC6F}" type="presParOf" srcId="{8467F98C-89DD-4556-8BF2-8F21E376E6E3}" destId="{6C2A11A8-3BFB-4999-91DB-ABEDAC899F05}"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2E3514A-B5C6-4855-8EF0-23D9825282BD}"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681E4B1D-C08B-4F8D-A48F-91F2AD2F32F3}">
      <dgm:prSet/>
      <dgm:spPr/>
      <dgm:t>
        <a:bodyPr/>
        <a:lstStyle/>
        <a:p>
          <a:r>
            <a:rPr lang="en-US"/>
            <a:t>Travel Employee Profile​</a:t>
          </a:r>
        </a:p>
      </dgm:t>
    </dgm:pt>
    <dgm:pt modelId="{6F34BFC2-1FE7-46A5-8F45-C6DBFFA2E0A3}" type="parTrans" cxnId="{5ABBF4A7-BC10-4EEB-88F0-C4CBBAEAF9C4}">
      <dgm:prSet/>
      <dgm:spPr/>
      <dgm:t>
        <a:bodyPr/>
        <a:lstStyle/>
        <a:p>
          <a:endParaRPr lang="en-US"/>
        </a:p>
      </dgm:t>
    </dgm:pt>
    <dgm:pt modelId="{BCC8B334-8B9C-4C26-97D7-A913DE1C9F22}" type="sibTrans" cxnId="{5ABBF4A7-BC10-4EEB-88F0-C4CBBAEAF9C4}">
      <dgm:prSet/>
      <dgm:spPr/>
      <dgm:t>
        <a:bodyPr/>
        <a:lstStyle/>
        <a:p>
          <a:endParaRPr lang="en-US"/>
        </a:p>
      </dgm:t>
    </dgm:pt>
    <dgm:pt modelId="{B6AF45AC-2C99-4E71-871E-866F1745820F}">
      <dgm:prSet/>
      <dgm:spPr/>
      <dgm:t>
        <a:bodyPr/>
        <a:lstStyle/>
        <a:p>
          <a:r>
            <a:rPr lang="en-US"/>
            <a:t>Travel Authorizations​</a:t>
          </a:r>
        </a:p>
      </dgm:t>
    </dgm:pt>
    <dgm:pt modelId="{E5C07520-2167-429F-A509-7B6FB6A9470B}" type="parTrans" cxnId="{0D3B4BF6-C74F-4536-B59A-D6BFE0622AD8}">
      <dgm:prSet/>
      <dgm:spPr/>
      <dgm:t>
        <a:bodyPr/>
        <a:lstStyle/>
        <a:p>
          <a:endParaRPr lang="en-US"/>
        </a:p>
      </dgm:t>
    </dgm:pt>
    <dgm:pt modelId="{5B71227C-FAC0-4978-BEF1-1E35B28E24E1}" type="sibTrans" cxnId="{0D3B4BF6-C74F-4536-B59A-D6BFE0622AD8}">
      <dgm:prSet/>
      <dgm:spPr/>
      <dgm:t>
        <a:bodyPr/>
        <a:lstStyle/>
        <a:p>
          <a:endParaRPr lang="en-US"/>
        </a:p>
      </dgm:t>
    </dgm:pt>
    <dgm:pt modelId="{B3B0D6B4-1745-47EC-A035-2755D12A51C0}">
      <dgm:prSet/>
      <dgm:spPr/>
      <dgm:t>
        <a:bodyPr/>
        <a:lstStyle/>
        <a:p>
          <a:r>
            <a:rPr lang="en-US"/>
            <a:t>Cash Advance​</a:t>
          </a:r>
        </a:p>
      </dgm:t>
    </dgm:pt>
    <dgm:pt modelId="{F0FA8E75-D630-406F-AD61-AF9D3CAE94C8}" type="parTrans" cxnId="{E504FAE0-812B-4E37-B8F3-EC5DBEB802B1}">
      <dgm:prSet/>
      <dgm:spPr/>
      <dgm:t>
        <a:bodyPr/>
        <a:lstStyle/>
        <a:p>
          <a:endParaRPr lang="en-US"/>
        </a:p>
      </dgm:t>
    </dgm:pt>
    <dgm:pt modelId="{CCF03353-0903-4DEA-9965-393B70D35225}" type="sibTrans" cxnId="{E504FAE0-812B-4E37-B8F3-EC5DBEB802B1}">
      <dgm:prSet/>
      <dgm:spPr/>
      <dgm:t>
        <a:bodyPr/>
        <a:lstStyle/>
        <a:p>
          <a:endParaRPr lang="en-US"/>
        </a:p>
      </dgm:t>
    </dgm:pt>
    <dgm:pt modelId="{2207522F-0CA9-4B12-8BDD-179913AA22D4}">
      <dgm:prSet/>
      <dgm:spPr/>
      <dgm:t>
        <a:bodyPr/>
        <a:lstStyle/>
        <a:p>
          <a:r>
            <a:rPr lang="en-US"/>
            <a:t>Expense Reports </a:t>
          </a:r>
        </a:p>
      </dgm:t>
    </dgm:pt>
    <dgm:pt modelId="{135D358D-0833-4CCD-950D-C92B9FD5EA7A}" type="parTrans" cxnId="{CCEE60B2-78E0-4454-93A7-B3A13EFF2BC7}">
      <dgm:prSet/>
      <dgm:spPr/>
      <dgm:t>
        <a:bodyPr/>
        <a:lstStyle/>
        <a:p>
          <a:endParaRPr lang="en-US"/>
        </a:p>
      </dgm:t>
    </dgm:pt>
    <dgm:pt modelId="{772DAD71-2091-43F1-9EF7-1EB47D172110}" type="sibTrans" cxnId="{CCEE60B2-78E0-4454-93A7-B3A13EFF2BC7}">
      <dgm:prSet/>
      <dgm:spPr/>
      <dgm:t>
        <a:bodyPr/>
        <a:lstStyle/>
        <a:p>
          <a:endParaRPr lang="en-US"/>
        </a:p>
      </dgm:t>
    </dgm:pt>
    <dgm:pt modelId="{C16FF7B9-BFB7-4804-A413-BAA5CD63F79E}" type="pres">
      <dgm:prSet presAssocID="{C2E3514A-B5C6-4855-8EF0-23D9825282BD}" presName="root" presStyleCnt="0">
        <dgm:presLayoutVars>
          <dgm:dir/>
          <dgm:resizeHandles val="exact"/>
        </dgm:presLayoutVars>
      </dgm:prSet>
      <dgm:spPr/>
    </dgm:pt>
    <dgm:pt modelId="{BD56169C-B9FF-45D4-9F32-A95CD2CB4229}" type="pres">
      <dgm:prSet presAssocID="{681E4B1D-C08B-4F8D-A48F-91F2AD2F32F3}" presName="compNode" presStyleCnt="0"/>
      <dgm:spPr/>
    </dgm:pt>
    <dgm:pt modelId="{294B3C06-EA36-4D6A-8E65-6A0E6D0994AF}" type="pres">
      <dgm:prSet presAssocID="{681E4B1D-C08B-4F8D-A48F-91F2AD2F32F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984BB049-9D14-4F03-8A70-526E8AB37676}" type="pres">
      <dgm:prSet presAssocID="{681E4B1D-C08B-4F8D-A48F-91F2AD2F32F3}" presName="spaceRect" presStyleCnt="0"/>
      <dgm:spPr/>
    </dgm:pt>
    <dgm:pt modelId="{0AF330CD-3165-49F4-991D-6072240266F6}" type="pres">
      <dgm:prSet presAssocID="{681E4B1D-C08B-4F8D-A48F-91F2AD2F32F3}" presName="textRect" presStyleLbl="revTx" presStyleIdx="0" presStyleCnt="4">
        <dgm:presLayoutVars>
          <dgm:chMax val="1"/>
          <dgm:chPref val="1"/>
        </dgm:presLayoutVars>
      </dgm:prSet>
      <dgm:spPr/>
    </dgm:pt>
    <dgm:pt modelId="{400ED5F9-8B79-4552-8781-2EB8D1071B34}" type="pres">
      <dgm:prSet presAssocID="{BCC8B334-8B9C-4C26-97D7-A913DE1C9F22}" presName="sibTrans" presStyleCnt="0"/>
      <dgm:spPr/>
    </dgm:pt>
    <dgm:pt modelId="{C4E721FC-47FC-4CBB-9C49-10E079771994}" type="pres">
      <dgm:prSet presAssocID="{B6AF45AC-2C99-4E71-871E-866F1745820F}" presName="compNode" presStyleCnt="0"/>
      <dgm:spPr/>
    </dgm:pt>
    <dgm:pt modelId="{7C3E5AB5-9D7F-4C9B-A8A0-D33A4CB0AF1B}" type="pres">
      <dgm:prSet presAssocID="{B6AF45AC-2C99-4E71-871E-866F1745820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3A34E09-CCB0-4747-B9B2-349704B1EACA}" type="pres">
      <dgm:prSet presAssocID="{B6AF45AC-2C99-4E71-871E-866F1745820F}" presName="spaceRect" presStyleCnt="0"/>
      <dgm:spPr/>
    </dgm:pt>
    <dgm:pt modelId="{85046A15-6FF6-4A75-BEA0-7CBCF7859244}" type="pres">
      <dgm:prSet presAssocID="{B6AF45AC-2C99-4E71-871E-866F1745820F}" presName="textRect" presStyleLbl="revTx" presStyleIdx="1" presStyleCnt="4">
        <dgm:presLayoutVars>
          <dgm:chMax val="1"/>
          <dgm:chPref val="1"/>
        </dgm:presLayoutVars>
      </dgm:prSet>
      <dgm:spPr/>
    </dgm:pt>
    <dgm:pt modelId="{455434CE-6555-47F3-B8AE-EB1C425C86DC}" type="pres">
      <dgm:prSet presAssocID="{5B71227C-FAC0-4978-BEF1-1E35B28E24E1}" presName="sibTrans" presStyleCnt="0"/>
      <dgm:spPr/>
    </dgm:pt>
    <dgm:pt modelId="{7E05CE9E-4746-4E0A-AC67-8EED7EA90C0C}" type="pres">
      <dgm:prSet presAssocID="{B3B0D6B4-1745-47EC-A035-2755D12A51C0}" presName="compNode" presStyleCnt="0"/>
      <dgm:spPr/>
    </dgm:pt>
    <dgm:pt modelId="{0832FD55-FA09-49E6-932F-2C0A657D8685}" type="pres">
      <dgm:prSet presAssocID="{B3B0D6B4-1745-47EC-A035-2755D12A51C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08C2CB3-A714-489F-A866-8DEB97979D3B}" type="pres">
      <dgm:prSet presAssocID="{B3B0D6B4-1745-47EC-A035-2755D12A51C0}" presName="spaceRect" presStyleCnt="0"/>
      <dgm:spPr/>
    </dgm:pt>
    <dgm:pt modelId="{C131E8F3-E2B6-45A1-9421-A1B91AF43769}" type="pres">
      <dgm:prSet presAssocID="{B3B0D6B4-1745-47EC-A035-2755D12A51C0}" presName="textRect" presStyleLbl="revTx" presStyleIdx="2" presStyleCnt="4">
        <dgm:presLayoutVars>
          <dgm:chMax val="1"/>
          <dgm:chPref val="1"/>
        </dgm:presLayoutVars>
      </dgm:prSet>
      <dgm:spPr/>
    </dgm:pt>
    <dgm:pt modelId="{9A2A7E19-663D-431A-8655-865782899E79}" type="pres">
      <dgm:prSet presAssocID="{CCF03353-0903-4DEA-9965-393B70D35225}" presName="sibTrans" presStyleCnt="0"/>
      <dgm:spPr/>
    </dgm:pt>
    <dgm:pt modelId="{7937069F-B41F-4AC3-98CF-96EB9C133CA8}" type="pres">
      <dgm:prSet presAssocID="{2207522F-0CA9-4B12-8BDD-179913AA22D4}" presName="compNode" presStyleCnt="0"/>
      <dgm:spPr/>
    </dgm:pt>
    <dgm:pt modelId="{40E5CD52-8C4C-4031-B63D-7DAB4891F9A7}" type="pres">
      <dgm:prSet presAssocID="{2207522F-0CA9-4B12-8BDD-179913AA22D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0EF0408C-6F90-45E5-9B62-1E2C0225C2DC}" type="pres">
      <dgm:prSet presAssocID="{2207522F-0CA9-4B12-8BDD-179913AA22D4}" presName="spaceRect" presStyleCnt="0"/>
      <dgm:spPr/>
    </dgm:pt>
    <dgm:pt modelId="{B8D4D50C-326C-4E44-9C38-F766C645D643}" type="pres">
      <dgm:prSet presAssocID="{2207522F-0CA9-4B12-8BDD-179913AA22D4}" presName="textRect" presStyleLbl="revTx" presStyleIdx="3" presStyleCnt="4">
        <dgm:presLayoutVars>
          <dgm:chMax val="1"/>
          <dgm:chPref val="1"/>
        </dgm:presLayoutVars>
      </dgm:prSet>
      <dgm:spPr/>
    </dgm:pt>
  </dgm:ptLst>
  <dgm:cxnLst>
    <dgm:cxn modelId="{33EECF46-C116-49BC-8231-ADAA199A19DD}" type="presOf" srcId="{C2E3514A-B5C6-4855-8EF0-23D9825282BD}" destId="{C16FF7B9-BFB7-4804-A413-BAA5CD63F79E}" srcOrd="0" destOrd="0" presId="urn:microsoft.com/office/officeart/2018/2/layout/IconLabelList"/>
    <dgm:cxn modelId="{1BB15D56-C0D9-497D-A0FD-1A18187E4CEF}" type="presOf" srcId="{B6AF45AC-2C99-4E71-871E-866F1745820F}" destId="{85046A15-6FF6-4A75-BEA0-7CBCF7859244}" srcOrd="0" destOrd="0" presId="urn:microsoft.com/office/officeart/2018/2/layout/IconLabelList"/>
    <dgm:cxn modelId="{60969096-A25A-4EDA-A286-59AEA7088E1F}" type="presOf" srcId="{681E4B1D-C08B-4F8D-A48F-91F2AD2F32F3}" destId="{0AF330CD-3165-49F4-991D-6072240266F6}" srcOrd="0" destOrd="0" presId="urn:microsoft.com/office/officeart/2018/2/layout/IconLabelList"/>
    <dgm:cxn modelId="{4DF6979E-059D-495A-B34F-084800BD3E41}" type="presOf" srcId="{B3B0D6B4-1745-47EC-A035-2755D12A51C0}" destId="{C131E8F3-E2B6-45A1-9421-A1B91AF43769}" srcOrd="0" destOrd="0" presId="urn:microsoft.com/office/officeart/2018/2/layout/IconLabelList"/>
    <dgm:cxn modelId="{4E491EA4-C492-4ECD-896B-D5B5E9149879}" type="presOf" srcId="{2207522F-0CA9-4B12-8BDD-179913AA22D4}" destId="{B8D4D50C-326C-4E44-9C38-F766C645D643}" srcOrd="0" destOrd="0" presId="urn:microsoft.com/office/officeart/2018/2/layout/IconLabelList"/>
    <dgm:cxn modelId="{5ABBF4A7-BC10-4EEB-88F0-C4CBBAEAF9C4}" srcId="{C2E3514A-B5C6-4855-8EF0-23D9825282BD}" destId="{681E4B1D-C08B-4F8D-A48F-91F2AD2F32F3}" srcOrd="0" destOrd="0" parTransId="{6F34BFC2-1FE7-46A5-8F45-C6DBFFA2E0A3}" sibTransId="{BCC8B334-8B9C-4C26-97D7-A913DE1C9F22}"/>
    <dgm:cxn modelId="{CCEE60B2-78E0-4454-93A7-B3A13EFF2BC7}" srcId="{C2E3514A-B5C6-4855-8EF0-23D9825282BD}" destId="{2207522F-0CA9-4B12-8BDD-179913AA22D4}" srcOrd="3" destOrd="0" parTransId="{135D358D-0833-4CCD-950D-C92B9FD5EA7A}" sibTransId="{772DAD71-2091-43F1-9EF7-1EB47D172110}"/>
    <dgm:cxn modelId="{E504FAE0-812B-4E37-B8F3-EC5DBEB802B1}" srcId="{C2E3514A-B5C6-4855-8EF0-23D9825282BD}" destId="{B3B0D6B4-1745-47EC-A035-2755D12A51C0}" srcOrd="2" destOrd="0" parTransId="{F0FA8E75-D630-406F-AD61-AF9D3CAE94C8}" sibTransId="{CCF03353-0903-4DEA-9965-393B70D35225}"/>
    <dgm:cxn modelId="{0D3B4BF6-C74F-4536-B59A-D6BFE0622AD8}" srcId="{C2E3514A-B5C6-4855-8EF0-23D9825282BD}" destId="{B6AF45AC-2C99-4E71-871E-866F1745820F}" srcOrd="1" destOrd="0" parTransId="{E5C07520-2167-429F-A509-7B6FB6A9470B}" sibTransId="{5B71227C-FAC0-4978-BEF1-1E35B28E24E1}"/>
    <dgm:cxn modelId="{CCCBD79A-6714-4682-AA52-0448734BBC10}" type="presParOf" srcId="{C16FF7B9-BFB7-4804-A413-BAA5CD63F79E}" destId="{BD56169C-B9FF-45D4-9F32-A95CD2CB4229}" srcOrd="0" destOrd="0" presId="urn:microsoft.com/office/officeart/2018/2/layout/IconLabelList"/>
    <dgm:cxn modelId="{3B4D6729-1A07-4ECE-995A-18CD63BC7BDA}" type="presParOf" srcId="{BD56169C-B9FF-45D4-9F32-A95CD2CB4229}" destId="{294B3C06-EA36-4D6A-8E65-6A0E6D0994AF}" srcOrd="0" destOrd="0" presId="urn:microsoft.com/office/officeart/2018/2/layout/IconLabelList"/>
    <dgm:cxn modelId="{CB8545C3-5EE8-4E3D-89C6-459852E9132E}" type="presParOf" srcId="{BD56169C-B9FF-45D4-9F32-A95CD2CB4229}" destId="{984BB049-9D14-4F03-8A70-526E8AB37676}" srcOrd="1" destOrd="0" presId="urn:microsoft.com/office/officeart/2018/2/layout/IconLabelList"/>
    <dgm:cxn modelId="{7BFF45D9-F0BE-4EDD-9979-DF1A32A9E0CD}" type="presParOf" srcId="{BD56169C-B9FF-45D4-9F32-A95CD2CB4229}" destId="{0AF330CD-3165-49F4-991D-6072240266F6}" srcOrd="2" destOrd="0" presId="urn:microsoft.com/office/officeart/2018/2/layout/IconLabelList"/>
    <dgm:cxn modelId="{FC84082F-37BE-4F5D-8898-13D1C2DD0405}" type="presParOf" srcId="{C16FF7B9-BFB7-4804-A413-BAA5CD63F79E}" destId="{400ED5F9-8B79-4552-8781-2EB8D1071B34}" srcOrd="1" destOrd="0" presId="urn:microsoft.com/office/officeart/2018/2/layout/IconLabelList"/>
    <dgm:cxn modelId="{855A9C1F-2717-4D25-8D53-2FC8E18C5EC7}" type="presParOf" srcId="{C16FF7B9-BFB7-4804-A413-BAA5CD63F79E}" destId="{C4E721FC-47FC-4CBB-9C49-10E079771994}" srcOrd="2" destOrd="0" presId="urn:microsoft.com/office/officeart/2018/2/layout/IconLabelList"/>
    <dgm:cxn modelId="{90890E1B-7643-4C20-86BF-5BCAB1977371}" type="presParOf" srcId="{C4E721FC-47FC-4CBB-9C49-10E079771994}" destId="{7C3E5AB5-9D7F-4C9B-A8A0-D33A4CB0AF1B}" srcOrd="0" destOrd="0" presId="urn:microsoft.com/office/officeart/2018/2/layout/IconLabelList"/>
    <dgm:cxn modelId="{8C06B295-2A10-4A53-8F80-5AD0B6EB1EFB}" type="presParOf" srcId="{C4E721FC-47FC-4CBB-9C49-10E079771994}" destId="{73A34E09-CCB0-4747-B9B2-349704B1EACA}" srcOrd="1" destOrd="0" presId="urn:microsoft.com/office/officeart/2018/2/layout/IconLabelList"/>
    <dgm:cxn modelId="{F87432F3-6FC1-48A7-B26C-BE4933744775}" type="presParOf" srcId="{C4E721FC-47FC-4CBB-9C49-10E079771994}" destId="{85046A15-6FF6-4A75-BEA0-7CBCF7859244}" srcOrd="2" destOrd="0" presId="urn:microsoft.com/office/officeart/2018/2/layout/IconLabelList"/>
    <dgm:cxn modelId="{14CBEEFC-4490-4037-88A7-1F196E119883}" type="presParOf" srcId="{C16FF7B9-BFB7-4804-A413-BAA5CD63F79E}" destId="{455434CE-6555-47F3-B8AE-EB1C425C86DC}" srcOrd="3" destOrd="0" presId="urn:microsoft.com/office/officeart/2018/2/layout/IconLabelList"/>
    <dgm:cxn modelId="{0F879243-D8EA-4BA7-A6ED-34E6ED3B310B}" type="presParOf" srcId="{C16FF7B9-BFB7-4804-A413-BAA5CD63F79E}" destId="{7E05CE9E-4746-4E0A-AC67-8EED7EA90C0C}" srcOrd="4" destOrd="0" presId="urn:microsoft.com/office/officeart/2018/2/layout/IconLabelList"/>
    <dgm:cxn modelId="{5475D633-FD80-4088-B29B-96071FF66E98}" type="presParOf" srcId="{7E05CE9E-4746-4E0A-AC67-8EED7EA90C0C}" destId="{0832FD55-FA09-49E6-932F-2C0A657D8685}" srcOrd="0" destOrd="0" presId="urn:microsoft.com/office/officeart/2018/2/layout/IconLabelList"/>
    <dgm:cxn modelId="{74BA1EB0-05B8-4C8B-8109-F1631173509C}" type="presParOf" srcId="{7E05CE9E-4746-4E0A-AC67-8EED7EA90C0C}" destId="{508C2CB3-A714-489F-A866-8DEB97979D3B}" srcOrd="1" destOrd="0" presId="urn:microsoft.com/office/officeart/2018/2/layout/IconLabelList"/>
    <dgm:cxn modelId="{CE0D0280-7EEC-441D-92B8-DC1FFC40D7A4}" type="presParOf" srcId="{7E05CE9E-4746-4E0A-AC67-8EED7EA90C0C}" destId="{C131E8F3-E2B6-45A1-9421-A1B91AF43769}" srcOrd="2" destOrd="0" presId="urn:microsoft.com/office/officeart/2018/2/layout/IconLabelList"/>
    <dgm:cxn modelId="{D92517AA-F32B-4857-AEDE-897B03C5D135}" type="presParOf" srcId="{C16FF7B9-BFB7-4804-A413-BAA5CD63F79E}" destId="{9A2A7E19-663D-431A-8655-865782899E79}" srcOrd="5" destOrd="0" presId="urn:microsoft.com/office/officeart/2018/2/layout/IconLabelList"/>
    <dgm:cxn modelId="{FDC26AAE-1D5D-42BC-A280-551CF5F3CE28}" type="presParOf" srcId="{C16FF7B9-BFB7-4804-A413-BAA5CD63F79E}" destId="{7937069F-B41F-4AC3-98CF-96EB9C133CA8}" srcOrd="6" destOrd="0" presId="urn:microsoft.com/office/officeart/2018/2/layout/IconLabelList"/>
    <dgm:cxn modelId="{AEAD40E0-F542-4876-A9A9-C69CAEF82E95}" type="presParOf" srcId="{7937069F-B41F-4AC3-98CF-96EB9C133CA8}" destId="{40E5CD52-8C4C-4031-B63D-7DAB4891F9A7}" srcOrd="0" destOrd="0" presId="urn:microsoft.com/office/officeart/2018/2/layout/IconLabelList"/>
    <dgm:cxn modelId="{06F944DC-675D-48E3-AC00-1E80E95E9E26}" type="presParOf" srcId="{7937069F-B41F-4AC3-98CF-96EB9C133CA8}" destId="{0EF0408C-6F90-45E5-9B62-1E2C0225C2DC}" srcOrd="1" destOrd="0" presId="urn:microsoft.com/office/officeart/2018/2/layout/IconLabelList"/>
    <dgm:cxn modelId="{2CE9E131-F1F1-494D-B933-EE26EB04931A}" type="presParOf" srcId="{7937069F-B41F-4AC3-98CF-96EB9C133CA8}" destId="{B8D4D50C-326C-4E44-9C38-F766C645D64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410D29-FAD2-490A-919E-C76830837DD9}" type="doc">
      <dgm:prSet loTypeId="urn:microsoft.com/office/officeart/2008/layout/HalfCircleOrganizationChart" loCatId="hierarchy" qsTypeId="urn:microsoft.com/office/officeart/2005/8/quickstyle/simple1" qsCatId="simple" csTypeId="urn:microsoft.com/office/officeart/2005/8/colors/accent1_1" csCatId="accent1" phldr="1"/>
      <dgm:spPr/>
      <dgm:t>
        <a:bodyPr/>
        <a:lstStyle/>
        <a:p>
          <a:endParaRPr lang="en-US"/>
        </a:p>
      </dgm:t>
    </dgm:pt>
    <dgm:pt modelId="{FF3B927C-BF30-4D7D-B69D-B773EC9A3D84}">
      <dgm:prSet custT="1"/>
      <dgm:spPr/>
      <dgm:t>
        <a:bodyPr/>
        <a:lstStyle/>
        <a:p>
          <a:r>
            <a:rPr lang="en-US" sz="2000" dirty="0"/>
            <a:t>26 items total </a:t>
          </a:r>
        </a:p>
      </dgm:t>
    </dgm:pt>
    <dgm:pt modelId="{6A70ACC1-B8E6-42BA-86A7-528E80E880AF}" type="parTrans" cxnId="{2600CE85-D32F-4317-A016-DA49AEC9FA6E}">
      <dgm:prSet/>
      <dgm:spPr/>
      <dgm:t>
        <a:bodyPr/>
        <a:lstStyle/>
        <a:p>
          <a:endParaRPr lang="en-US"/>
        </a:p>
      </dgm:t>
    </dgm:pt>
    <dgm:pt modelId="{44DA73EE-2CF8-4AC3-97BD-14F8FC4D471B}" type="sibTrans" cxnId="{2600CE85-D32F-4317-A016-DA49AEC9FA6E}">
      <dgm:prSet/>
      <dgm:spPr/>
      <dgm:t>
        <a:bodyPr/>
        <a:lstStyle/>
        <a:p>
          <a:endParaRPr lang="en-US"/>
        </a:p>
      </dgm:t>
    </dgm:pt>
    <dgm:pt modelId="{CA709CA5-D70B-4AED-BEA3-81A438835EF2}">
      <dgm:prSet custT="1"/>
      <dgm:spPr/>
      <dgm:t>
        <a:bodyPr/>
        <a:lstStyle/>
        <a:p>
          <a:r>
            <a:rPr lang="en-US" sz="2000" dirty="0"/>
            <a:t>Mix of global, best practice, and optional recommendations</a:t>
          </a:r>
        </a:p>
      </dgm:t>
    </dgm:pt>
    <dgm:pt modelId="{AF3A3AD3-19A8-4B11-83F3-A9C592A03E7E}" type="parTrans" cxnId="{7AF43AC7-D8AF-4A05-911E-08CDCCF1EE30}">
      <dgm:prSet/>
      <dgm:spPr/>
      <dgm:t>
        <a:bodyPr/>
        <a:lstStyle/>
        <a:p>
          <a:endParaRPr lang="en-US"/>
        </a:p>
      </dgm:t>
    </dgm:pt>
    <dgm:pt modelId="{FCB8E7A6-51FA-4FED-997A-EF5CF0919088}" type="sibTrans" cxnId="{7AF43AC7-D8AF-4A05-911E-08CDCCF1EE30}">
      <dgm:prSet/>
      <dgm:spPr/>
      <dgm:t>
        <a:bodyPr/>
        <a:lstStyle/>
        <a:p>
          <a:endParaRPr lang="en-US"/>
        </a:p>
      </dgm:t>
    </dgm:pt>
    <dgm:pt modelId="{6133C208-D2C4-4C8C-8A5A-C57EAF828F71}">
      <dgm:prSet custT="1"/>
      <dgm:spPr/>
      <dgm:t>
        <a:bodyPr/>
        <a:lstStyle/>
        <a:p>
          <a:r>
            <a:rPr lang="en-US" sz="2000" dirty="0"/>
            <a:t>Covers processes, configuration, and enhancements recommendations </a:t>
          </a:r>
        </a:p>
      </dgm:t>
    </dgm:pt>
    <dgm:pt modelId="{B3F9D7DD-958F-44AF-AF68-60DEDFF5149A}" type="parTrans" cxnId="{882A165F-E947-475C-8B58-EDDBAAE8FDE6}">
      <dgm:prSet/>
      <dgm:spPr/>
      <dgm:t>
        <a:bodyPr/>
        <a:lstStyle/>
        <a:p>
          <a:endParaRPr lang="en-US"/>
        </a:p>
      </dgm:t>
    </dgm:pt>
    <dgm:pt modelId="{E339F788-C81E-433A-8B5F-3434B2CE87AB}" type="sibTrans" cxnId="{882A165F-E947-475C-8B58-EDDBAAE8FDE6}">
      <dgm:prSet/>
      <dgm:spPr/>
      <dgm:t>
        <a:bodyPr/>
        <a:lstStyle/>
        <a:p>
          <a:endParaRPr lang="en-US"/>
        </a:p>
      </dgm:t>
    </dgm:pt>
    <dgm:pt modelId="{23CE822E-75D4-486E-A4C2-4F6639224AD9}" type="pres">
      <dgm:prSet presAssocID="{61410D29-FAD2-490A-919E-C76830837DD9}" presName="Name0" presStyleCnt="0">
        <dgm:presLayoutVars>
          <dgm:orgChart val="1"/>
          <dgm:chPref val="1"/>
          <dgm:dir/>
          <dgm:animOne val="branch"/>
          <dgm:animLvl val="lvl"/>
          <dgm:resizeHandles/>
        </dgm:presLayoutVars>
      </dgm:prSet>
      <dgm:spPr/>
    </dgm:pt>
    <dgm:pt modelId="{8B3E377A-8D3E-423E-B003-B0456CC5B5AD}" type="pres">
      <dgm:prSet presAssocID="{FF3B927C-BF30-4D7D-B69D-B773EC9A3D84}" presName="hierRoot1" presStyleCnt="0">
        <dgm:presLayoutVars>
          <dgm:hierBranch val="init"/>
        </dgm:presLayoutVars>
      </dgm:prSet>
      <dgm:spPr/>
    </dgm:pt>
    <dgm:pt modelId="{2FC0934E-FFF9-4D4C-BD42-84C35262BB95}" type="pres">
      <dgm:prSet presAssocID="{FF3B927C-BF30-4D7D-B69D-B773EC9A3D84}" presName="rootComposite1" presStyleCnt="0"/>
      <dgm:spPr/>
    </dgm:pt>
    <dgm:pt modelId="{FA5EC804-5676-440D-949E-7BCB36640D44}" type="pres">
      <dgm:prSet presAssocID="{FF3B927C-BF30-4D7D-B69D-B773EC9A3D84}" presName="rootText1" presStyleLbl="alignAcc1" presStyleIdx="0" presStyleCnt="0">
        <dgm:presLayoutVars>
          <dgm:chPref val="3"/>
        </dgm:presLayoutVars>
      </dgm:prSet>
      <dgm:spPr/>
    </dgm:pt>
    <dgm:pt modelId="{FF113794-B00E-464D-ACB6-07399A4BF219}" type="pres">
      <dgm:prSet presAssocID="{FF3B927C-BF30-4D7D-B69D-B773EC9A3D84}" presName="topArc1" presStyleLbl="parChTrans1D1" presStyleIdx="0" presStyleCnt="6"/>
      <dgm:spPr/>
    </dgm:pt>
    <dgm:pt modelId="{8EB8A6DC-7D74-40B1-8F76-5E332DFF13A0}" type="pres">
      <dgm:prSet presAssocID="{FF3B927C-BF30-4D7D-B69D-B773EC9A3D84}" presName="bottomArc1" presStyleLbl="parChTrans1D1" presStyleIdx="1" presStyleCnt="6"/>
      <dgm:spPr/>
    </dgm:pt>
    <dgm:pt modelId="{676EAC19-5937-4230-96A4-F8CB5F3E8DBA}" type="pres">
      <dgm:prSet presAssocID="{FF3B927C-BF30-4D7D-B69D-B773EC9A3D84}" presName="topConnNode1" presStyleLbl="node1" presStyleIdx="0" presStyleCnt="0"/>
      <dgm:spPr/>
    </dgm:pt>
    <dgm:pt modelId="{E2CC2693-1D99-4474-8CC2-4DC06B4A26DD}" type="pres">
      <dgm:prSet presAssocID="{FF3B927C-BF30-4D7D-B69D-B773EC9A3D84}" presName="hierChild2" presStyleCnt="0"/>
      <dgm:spPr/>
    </dgm:pt>
    <dgm:pt modelId="{195286C1-9459-4CB2-9ECE-093220E7B4E1}" type="pres">
      <dgm:prSet presAssocID="{FF3B927C-BF30-4D7D-B69D-B773EC9A3D84}" presName="hierChild3" presStyleCnt="0"/>
      <dgm:spPr/>
    </dgm:pt>
    <dgm:pt modelId="{B0836CDD-95C1-48EF-BEB6-5C32FF40D898}" type="pres">
      <dgm:prSet presAssocID="{CA709CA5-D70B-4AED-BEA3-81A438835EF2}" presName="hierRoot1" presStyleCnt="0">
        <dgm:presLayoutVars>
          <dgm:hierBranch val="init"/>
        </dgm:presLayoutVars>
      </dgm:prSet>
      <dgm:spPr/>
    </dgm:pt>
    <dgm:pt modelId="{356C25A0-AA01-46A8-9614-0B3FB385F445}" type="pres">
      <dgm:prSet presAssocID="{CA709CA5-D70B-4AED-BEA3-81A438835EF2}" presName="rootComposite1" presStyleCnt="0"/>
      <dgm:spPr/>
    </dgm:pt>
    <dgm:pt modelId="{06D5AAAD-0218-48F1-96E4-EB8DADF05B58}" type="pres">
      <dgm:prSet presAssocID="{CA709CA5-D70B-4AED-BEA3-81A438835EF2}" presName="rootText1" presStyleLbl="alignAcc1" presStyleIdx="0" presStyleCnt="0">
        <dgm:presLayoutVars>
          <dgm:chPref val="3"/>
        </dgm:presLayoutVars>
      </dgm:prSet>
      <dgm:spPr/>
    </dgm:pt>
    <dgm:pt modelId="{CF929C97-D2A4-4802-8E49-9146371DD396}" type="pres">
      <dgm:prSet presAssocID="{CA709CA5-D70B-4AED-BEA3-81A438835EF2}" presName="topArc1" presStyleLbl="parChTrans1D1" presStyleIdx="2" presStyleCnt="6"/>
      <dgm:spPr/>
    </dgm:pt>
    <dgm:pt modelId="{BB08912F-F0E4-49DE-9B0F-62BEB419C39B}" type="pres">
      <dgm:prSet presAssocID="{CA709CA5-D70B-4AED-BEA3-81A438835EF2}" presName="bottomArc1" presStyleLbl="parChTrans1D1" presStyleIdx="3" presStyleCnt="6"/>
      <dgm:spPr/>
    </dgm:pt>
    <dgm:pt modelId="{5B49FD00-361F-4541-B3B2-9A2EB46EC7A6}" type="pres">
      <dgm:prSet presAssocID="{CA709CA5-D70B-4AED-BEA3-81A438835EF2}" presName="topConnNode1" presStyleLbl="node1" presStyleIdx="0" presStyleCnt="0"/>
      <dgm:spPr/>
    </dgm:pt>
    <dgm:pt modelId="{25C95459-FBBD-4552-A061-0B0928C7EB0B}" type="pres">
      <dgm:prSet presAssocID="{CA709CA5-D70B-4AED-BEA3-81A438835EF2}" presName="hierChild2" presStyleCnt="0"/>
      <dgm:spPr/>
    </dgm:pt>
    <dgm:pt modelId="{C9425E22-BB60-4EFE-BD83-5AD515B1CE31}" type="pres">
      <dgm:prSet presAssocID="{CA709CA5-D70B-4AED-BEA3-81A438835EF2}" presName="hierChild3" presStyleCnt="0"/>
      <dgm:spPr/>
    </dgm:pt>
    <dgm:pt modelId="{F981457B-1613-4356-94A2-50303F3E777C}" type="pres">
      <dgm:prSet presAssocID="{6133C208-D2C4-4C8C-8A5A-C57EAF828F71}" presName="hierRoot1" presStyleCnt="0">
        <dgm:presLayoutVars>
          <dgm:hierBranch val="init"/>
        </dgm:presLayoutVars>
      </dgm:prSet>
      <dgm:spPr/>
    </dgm:pt>
    <dgm:pt modelId="{60528760-4F7C-47D5-9D9D-23864F9490C7}" type="pres">
      <dgm:prSet presAssocID="{6133C208-D2C4-4C8C-8A5A-C57EAF828F71}" presName="rootComposite1" presStyleCnt="0"/>
      <dgm:spPr/>
    </dgm:pt>
    <dgm:pt modelId="{582E6A07-91CA-45B8-8F5A-B72A000AA098}" type="pres">
      <dgm:prSet presAssocID="{6133C208-D2C4-4C8C-8A5A-C57EAF828F71}" presName="rootText1" presStyleLbl="alignAcc1" presStyleIdx="0" presStyleCnt="0">
        <dgm:presLayoutVars>
          <dgm:chPref val="3"/>
        </dgm:presLayoutVars>
      </dgm:prSet>
      <dgm:spPr/>
    </dgm:pt>
    <dgm:pt modelId="{EB39B875-0FF3-40EB-8F9D-11D01FDF9B36}" type="pres">
      <dgm:prSet presAssocID="{6133C208-D2C4-4C8C-8A5A-C57EAF828F71}" presName="topArc1" presStyleLbl="parChTrans1D1" presStyleIdx="4" presStyleCnt="6"/>
      <dgm:spPr/>
    </dgm:pt>
    <dgm:pt modelId="{0B7F65D7-D17F-43DC-A7CA-5D9AB543C574}" type="pres">
      <dgm:prSet presAssocID="{6133C208-D2C4-4C8C-8A5A-C57EAF828F71}" presName="bottomArc1" presStyleLbl="parChTrans1D1" presStyleIdx="5" presStyleCnt="6"/>
      <dgm:spPr/>
    </dgm:pt>
    <dgm:pt modelId="{191926BA-B453-4E85-B4D2-8E988049F965}" type="pres">
      <dgm:prSet presAssocID="{6133C208-D2C4-4C8C-8A5A-C57EAF828F71}" presName="topConnNode1" presStyleLbl="node1" presStyleIdx="0" presStyleCnt="0"/>
      <dgm:spPr/>
    </dgm:pt>
    <dgm:pt modelId="{F681D53D-91EA-4CA9-9F0A-8FE00C50965B}" type="pres">
      <dgm:prSet presAssocID="{6133C208-D2C4-4C8C-8A5A-C57EAF828F71}" presName="hierChild2" presStyleCnt="0"/>
      <dgm:spPr/>
    </dgm:pt>
    <dgm:pt modelId="{FAE2C2C4-14AE-475A-946C-F49E28BE2A6C}" type="pres">
      <dgm:prSet presAssocID="{6133C208-D2C4-4C8C-8A5A-C57EAF828F71}" presName="hierChild3" presStyleCnt="0"/>
      <dgm:spPr/>
    </dgm:pt>
  </dgm:ptLst>
  <dgm:cxnLst>
    <dgm:cxn modelId="{5FFFE30D-686E-4B31-AA4B-B0A78E4867C8}" type="presOf" srcId="{6133C208-D2C4-4C8C-8A5A-C57EAF828F71}" destId="{191926BA-B453-4E85-B4D2-8E988049F965}" srcOrd="1" destOrd="0" presId="urn:microsoft.com/office/officeart/2008/layout/HalfCircleOrganizationChart"/>
    <dgm:cxn modelId="{7959EC24-D53B-44B8-9837-4FA4ADB40EC7}" type="presOf" srcId="{61410D29-FAD2-490A-919E-C76830837DD9}" destId="{23CE822E-75D4-486E-A4C2-4F6639224AD9}" srcOrd="0" destOrd="0" presId="urn:microsoft.com/office/officeart/2008/layout/HalfCircleOrganizationChart"/>
    <dgm:cxn modelId="{6B58343E-1A6D-499E-B627-E4773EB0E187}" type="presOf" srcId="{FF3B927C-BF30-4D7D-B69D-B773EC9A3D84}" destId="{FA5EC804-5676-440D-949E-7BCB36640D44}" srcOrd="0" destOrd="0" presId="urn:microsoft.com/office/officeart/2008/layout/HalfCircleOrganizationChart"/>
    <dgm:cxn modelId="{882A165F-E947-475C-8B58-EDDBAAE8FDE6}" srcId="{61410D29-FAD2-490A-919E-C76830837DD9}" destId="{6133C208-D2C4-4C8C-8A5A-C57EAF828F71}" srcOrd="2" destOrd="0" parTransId="{B3F9D7DD-958F-44AF-AF68-60DEDFF5149A}" sibTransId="{E339F788-C81E-433A-8B5F-3434B2CE87AB}"/>
    <dgm:cxn modelId="{87734975-A0B6-4F88-A75A-F929CA142C39}" type="presOf" srcId="{CA709CA5-D70B-4AED-BEA3-81A438835EF2}" destId="{5B49FD00-361F-4541-B3B2-9A2EB46EC7A6}" srcOrd="1" destOrd="0" presId="urn:microsoft.com/office/officeart/2008/layout/HalfCircleOrganizationChart"/>
    <dgm:cxn modelId="{9C7C8281-B670-44DA-8B10-81658B7E92F8}" type="presOf" srcId="{6133C208-D2C4-4C8C-8A5A-C57EAF828F71}" destId="{582E6A07-91CA-45B8-8F5A-B72A000AA098}" srcOrd="0" destOrd="0" presId="urn:microsoft.com/office/officeart/2008/layout/HalfCircleOrganizationChart"/>
    <dgm:cxn modelId="{2600CE85-D32F-4317-A016-DA49AEC9FA6E}" srcId="{61410D29-FAD2-490A-919E-C76830837DD9}" destId="{FF3B927C-BF30-4D7D-B69D-B773EC9A3D84}" srcOrd="0" destOrd="0" parTransId="{6A70ACC1-B8E6-42BA-86A7-528E80E880AF}" sibTransId="{44DA73EE-2CF8-4AC3-97BD-14F8FC4D471B}"/>
    <dgm:cxn modelId="{7AF43AC7-D8AF-4A05-911E-08CDCCF1EE30}" srcId="{61410D29-FAD2-490A-919E-C76830837DD9}" destId="{CA709CA5-D70B-4AED-BEA3-81A438835EF2}" srcOrd="1" destOrd="0" parTransId="{AF3A3AD3-19A8-4B11-83F3-A9C592A03E7E}" sibTransId="{FCB8E7A6-51FA-4FED-997A-EF5CF0919088}"/>
    <dgm:cxn modelId="{FAF7B5E4-3EA2-451C-9E28-B41F553889DD}" type="presOf" srcId="{FF3B927C-BF30-4D7D-B69D-B773EC9A3D84}" destId="{676EAC19-5937-4230-96A4-F8CB5F3E8DBA}" srcOrd="1" destOrd="0" presId="urn:microsoft.com/office/officeart/2008/layout/HalfCircleOrganizationChart"/>
    <dgm:cxn modelId="{70676BFA-5AD1-45CC-9C90-30E27A894D27}" type="presOf" srcId="{CA709CA5-D70B-4AED-BEA3-81A438835EF2}" destId="{06D5AAAD-0218-48F1-96E4-EB8DADF05B58}" srcOrd="0" destOrd="0" presId="urn:microsoft.com/office/officeart/2008/layout/HalfCircleOrganizationChart"/>
    <dgm:cxn modelId="{DF1FD1E4-1C95-457F-8887-BEDF5F87AC03}" type="presParOf" srcId="{23CE822E-75D4-486E-A4C2-4F6639224AD9}" destId="{8B3E377A-8D3E-423E-B003-B0456CC5B5AD}" srcOrd="0" destOrd="0" presId="urn:microsoft.com/office/officeart/2008/layout/HalfCircleOrganizationChart"/>
    <dgm:cxn modelId="{3FDCA27D-E3BC-4C53-96E5-A9F2F17F18EA}" type="presParOf" srcId="{8B3E377A-8D3E-423E-B003-B0456CC5B5AD}" destId="{2FC0934E-FFF9-4D4C-BD42-84C35262BB95}" srcOrd="0" destOrd="0" presId="urn:microsoft.com/office/officeart/2008/layout/HalfCircleOrganizationChart"/>
    <dgm:cxn modelId="{A0FD1D7B-5E08-4EC2-8503-624083D5C2C8}" type="presParOf" srcId="{2FC0934E-FFF9-4D4C-BD42-84C35262BB95}" destId="{FA5EC804-5676-440D-949E-7BCB36640D44}" srcOrd="0" destOrd="0" presId="urn:microsoft.com/office/officeart/2008/layout/HalfCircleOrganizationChart"/>
    <dgm:cxn modelId="{BFA629C6-0FAE-4B00-9814-278603E5B93E}" type="presParOf" srcId="{2FC0934E-FFF9-4D4C-BD42-84C35262BB95}" destId="{FF113794-B00E-464D-ACB6-07399A4BF219}" srcOrd="1" destOrd="0" presId="urn:microsoft.com/office/officeart/2008/layout/HalfCircleOrganizationChart"/>
    <dgm:cxn modelId="{7CA0287B-6237-423C-AFF1-BC14B938BC92}" type="presParOf" srcId="{2FC0934E-FFF9-4D4C-BD42-84C35262BB95}" destId="{8EB8A6DC-7D74-40B1-8F76-5E332DFF13A0}" srcOrd="2" destOrd="0" presId="urn:microsoft.com/office/officeart/2008/layout/HalfCircleOrganizationChart"/>
    <dgm:cxn modelId="{EE3311B7-FEFD-43BE-A8B1-8130C39E2027}" type="presParOf" srcId="{2FC0934E-FFF9-4D4C-BD42-84C35262BB95}" destId="{676EAC19-5937-4230-96A4-F8CB5F3E8DBA}" srcOrd="3" destOrd="0" presId="urn:microsoft.com/office/officeart/2008/layout/HalfCircleOrganizationChart"/>
    <dgm:cxn modelId="{51990EDA-B990-4457-9338-BEF7BC1AA170}" type="presParOf" srcId="{8B3E377A-8D3E-423E-B003-B0456CC5B5AD}" destId="{E2CC2693-1D99-4474-8CC2-4DC06B4A26DD}" srcOrd="1" destOrd="0" presId="urn:microsoft.com/office/officeart/2008/layout/HalfCircleOrganizationChart"/>
    <dgm:cxn modelId="{A003ABDF-BBAE-4120-B7E4-A3F83FCCD9E5}" type="presParOf" srcId="{8B3E377A-8D3E-423E-B003-B0456CC5B5AD}" destId="{195286C1-9459-4CB2-9ECE-093220E7B4E1}" srcOrd="2" destOrd="0" presId="urn:microsoft.com/office/officeart/2008/layout/HalfCircleOrganizationChart"/>
    <dgm:cxn modelId="{E8615CC6-4096-4890-812C-B9462202A4CD}" type="presParOf" srcId="{23CE822E-75D4-486E-A4C2-4F6639224AD9}" destId="{B0836CDD-95C1-48EF-BEB6-5C32FF40D898}" srcOrd="1" destOrd="0" presId="urn:microsoft.com/office/officeart/2008/layout/HalfCircleOrganizationChart"/>
    <dgm:cxn modelId="{AA133AF6-5A9D-41E1-8B89-536457DC6725}" type="presParOf" srcId="{B0836CDD-95C1-48EF-BEB6-5C32FF40D898}" destId="{356C25A0-AA01-46A8-9614-0B3FB385F445}" srcOrd="0" destOrd="0" presId="urn:microsoft.com/office/officeart/2008/layout/HalfCircleOrganizationChart"/>
    <dgm:cxn modelId="{4C2E6E0A-45B7-4206-83DC-041C8064D803}" type="presParOf" srcId="{356C25A0-AA01-46A8-9614-0B3FB385F445}" destId="{06D5AAAD-0218-48F1-96E4-EB8DADF05B58}" srcOrd="0" destOrd="0" presId="urn:microsoft.com/office/officeart/2008/layout/HalfCircleOrganizationChart"/>
    <dgm:cxn modelId="{B5AEC417-46A7-42C2-B05E-179931CC60CC}" type="presParOf" srcId="{356C25A0-AA01-46A8-9614-0B3FB385F445}" destId="{CF929C97-D2A4-4802-8E49-9146371DD396}" srcOrd="1" destOrd="0" presId="urn:microsoft.com/office/officeart/2008/layout/HalfCircleOrganizationChart"/>
    <dgm:cxn modelId="{06514F30-2051-42D2-A004-C87DA974BF31}" type="presParOf" srcId="{356C25A0-AA01-46A8-9614-0B3FB385F445}" destId="{BB08912F-F0E4-49DE-9B0F-62BEB419C39B}" srcOrd="2" destOrd="0" presId="urn:microsoft.com/office/officeart/2008/layout/HalfCircleOrganizationChart"/>
    <dgm:cxn modelId="{B275769C-1345-4AC5-8810-CE73A265451B}" type="presParOf" srcId="{356C25A0-AA01-46A8-9614-0B3FB385F445}" destId="{5B49FD00-361F-4541-B3B2-9A2EB46EC7A6}" srcOrd="3" destOrd="0" presId="urn:microsoft.com/office/officeart/2008/layout/HalfCircleOrganizationChart"/>
    <dgm:cxn modelId="{18D061E5-89CF-41D8-9914-7B3983E4F236}" type="presParOf" srcId="{B0836CDD-95C1-48EF-BEB6-5C32FF40D898}" destId="{25C95459-FBBD-4552-A061-0B0928C7EB0B}" srcOrd="1" destOrd="0" presId="urn:microsoft.com/office/officeart/2008/layout/HalfCircleOrganizationChart"/>
    <dgm:cxn modelId="{C48EBF6C-614A-434A-8E7B-B716E2948D7D}" type="presParOf" srcId="{B0836CDD-95C1-48EF-BEB6-5C32FF40D898}" destId="{C9425E22-BB60-4EFE-BD83-5AD515B1CE31}" srcOrd="2" destOrd="0" presId="urn:microsoft.com/office/officeart/2008/layout/HalfCircleOrganizationChart"/>
    <dgm:cxn modelId="{99253DC0-A24E-426A-85E4-512784B55C13}" type="presParOf" srcId="{23CE822E-75D4-486E-A4C2-4F6639224AD9}" destId="{F981457B-1613-4356-94A2-50303F3E777C}" srcOrd="2" destOrd="0" presId="urn:microsoft.com/office/officeart/2008/layout/HalfCircleOrganizationChart"/>
    <dgm:cxn modelId="{0827A1F2-E18E-42B5-B022-B133BFB5AE91}" type="presParOf" srcId="{F981457B-1613-4356-94A2-50303F3E777C}" destId="{60528760-4F7C-47D5-9D9D-23864F9490C7}" srcOrd="0" destOrd="0" presId="urn:microsoft.com/office/officeart/2008/layout/HalfCircleOrganizationChart"/>
    <dgm:cxn modelId="{AC22080B-3FB5-4106-9EE0-2953E057C5F3}" type="presParOf" srcId="{60528760-4F7C-47D5-9D9D-23864F9490C7}" destId="{582E6A07-91CA-45B8-8F5A-B72A000AA098}" srcOrd="0" destOrd="0" presId="urn:microsoft.com/office/officeart/2008/layout/HalfCircleOrganizationChart"/>
    <dgm:cxn modelId="{965DF8E0-A974-481E-966F-9C643A4B6607}" type="presParOf" srcId="{60528760-4F7C-47D5-9D9D-23864F9490C7}" destId="{EB39B875-0FF3-40EB-8F9D-11D01FDF9B36}" srcOrd="1" destOrd="0" presId="urn:microsoft.com/office/officeart/2008/layout/HalfCircleOrganizationChart"/>
    <dgm:cxn modelId="{2FCEE08E-5EDF-4A5D-9926-A1CA9B2CD538}" type="presParOf" srcId="{60528760-4F7C-47D5-9D9D-23864F9490C7}" destId="{0B7F65D7-D17F-43DC-A7CA-5D9AB543C574}" srcOrd="2" destOrd="0" presId="urn:microsoft.com/office/officeart/2008/layout/HalfCircleOrganizationChart"/>
    <dgm:cxn modelId="{EC4D6291-BA71-4E1C-BC7A-F79D93381C48}" type="presParOf" srcId="{60528760-4F7C-47D5-9D9D-23864F9490C7}" destId="{191926BA-B453-4E85-B4D2-8E988049F965}" srcOrd="3" destOrd="0" presId="urn:microsoft.com/office/officeart/2008/layout/HalfCircleOrganizationChart"/>
    <dgm:cxn modelId="{F037EB21-35FD-4EEE-A9DA-B091CCD11F79}" type="presParOf" srcId="{F981457B-1613-4356-94A2-50303F3E777C}" destId="{F681D53D-91EA-4CA9-9F0A-8FE00C50965B}" srcOrd="1" destOrd="0" presId="urn:microsoft.com/office/officeart/2008/layout/HalfCircleOrganizationChart"/>
    <dgm:cxn modelId="{4B50A5F5-7005-434E-9D35-C6A2518727D1}" type="presParOf" srcId="{F981457B-1613-4356-94A2-50303F3E777C}" destId="{FAE2C2C4-14AE-475A-946C-F49E28BE2A6C}"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71D29C-2D58-40F2-8971-A06735D95997}" type="doc">
      <dgm:prSet loTypeId="urn:microsoft.com/office/officeart/2005/8/layout/lProcess2" loCatId="list" qsTypeId="urn:microsoft.com/office/officeart/2005/8/quickstyle/simple1" qsCatId="simple" csTypeId="urn:microsoft.com/office/officeart/2005/8/colors/accent1_2" csCatId="accent1" phldr="1"/>
      <dgm:spPr/>
    </dgm:pt>
    <dgm:pt modelId="{3A575D9E-153E-4047-9804-C18B8263AD0C}">
      <dgm:prSet phldrT="[Text]"/>
      <dgm:spPr/>
      <dgm:t>
        <a:bodyPr/>
        <a:lstStyle/>
        <a:p>
          <a:r>
            <a:rPr lang="en-US"/>
            <a:t>The recommendations are</a:t>
          </a:r>
          <a:r>
            <a:rPr lang="en-US">
              <a:latin typeface="Aptos Display" panose="02110004020202020204"/>
            </a:rPr>
            <a:t>:</a:t>
          </a:r>
          <a:endParaRPr lang="en-US"/>
        </a:p>
      </dgm:t>
    </dgm:pt>
    <dgm:pt modelId="{4F52B115-8294-4E9F-B7B6-341E7BE86EFB}" type="parTrans" cxnId="{35862F16-76B5-4BD6-AF47-2107DC5DC019}">
      <dgm:prSet/>
      <dgm:spPr/>
      <dgm:t>
        <a:bodyPr/>
        <a:lstStyle/>
        <a:p>
          <a:endParaRPr lang="en-US"/>
        </a:p>
      </dgm:t>
    </dgm:pt>
    <dgm:pt modelId="{0F0FED39-20C6-45ED-B4CF-DE0C2E69FABA}" type="sibTrans" cxnId="{35862F16-76B5-4BD6-AF47-2107DC5DC019}">
      <dgm:prSet/>
      <dgm:spPr/>
      <dgm:t>
        <a:bodyPr/>
        <a:lstStyle/>
        <a:p>
          <a:endParaRPr lang="en-US"/>
        </a:p>
      </dgm:t>
    </dgm:pt>
    <dgm:pt modelId="{0D1136B7-A8AA-480E-9D8B-DF56C198D9EA}">
      <dgm:prSet/>
      <dgm:spPr/>
      <dgm:t>
        <a:bodyPr/>
        <a:lstStyle/>
        <a:p>
          <a:r>
            <a:rPr lang="en-US"/>
            <a:t>A complete overhaul of the system</a:t>
          </a:r>
          <a:endParaRPr lang="en-US" dirty="0"/>
        </a:p>
      </dgm:t>
    </dgm:pt>
    <dgm:pt modelId="{DC224D4F-E1C4-436F-914D-9562DD938B18}" type="parTrans" cxnId="{BB6936C8-0431-4E37-98E4-C5D12F45C370}">
      <dgm:prSet/>
      <dgm:spPr/>
      <dgm:t>
        <a:bodyPr/>
        <a:lstStyle/>
        <a:p>
          <a:endParaRPr lang="en-US"/>
        </a:p>
      </dgm:t>
    </dgm:pt>
    <dgm:pt modelId="{36A3C6DA-FF95-4A75-B5E7-8EFE3C4EAA9E}" type="sibTrans" cxnId="{BB6936C8-0431-4E37-98E4-C5D12F45C370}">
      <dgm:prSet/>
      <dgm:spPr/>
      <dgm:t>
        <a:bodyPr/>
        <a:lstStyle/>
        <a:p>
          <a:endParaRPr lang="en-US"/>
        </a:p>
      </dgm:t>
    </dgm:pt>
    <dgm:pt modelId="{72028520-8981-4ECB-8EA3-93249358C38F}">
      <dgm:prSet/>
      <dgm:spPr/>
      <dgm:t>
        <a:bodyPr/>
        <a:lstStyle/>
        <a:p>
          <a:r>
            <a:rPr lang="en-US"/>
            <a:t>Brand new app/system</a:t>
          </a:r>
          <a:endParaRPr lang="en-US" dirty="0"/>
        </a:p>
      </dgm:t>
    </dgm:pt>
    <dgm:pt modelId="{87E75C0B-3FDC-4878-9438-E09B6C320F5A}" type="parTrans" cxnId="{D23AEF02-E11A-4B4F-B521-9DFF8A138C66}">
      <dgm:prSet/>
      <dgm:spPr/>
      <dgm:t>
        <a:bodyPr/>
        <a:lstStyle/>
        <a:p>
          <a:endParaRPr lang="en-US"/>
        </a:p>
      </dgm:t>
    </dgm:pt>
    <dgm:pt modelId="{A0E10873-3190-404F-A465-F22A5AEDA9CF}" type="sibTrans" cxnId="{D23AEF02-E11A-4B4F-B521-9DFF8A138C66}">
      <dgm:prSet/>
      <dgm:spPr/>
      <dgm:t>
        <a:bodyPr/>
        <a:lstStyle/>
        <a:p>
          <a:endParaRPr lang="en-US"/>
        </a:p>
      </dgm:t>
    </dgm:pt>
    <dgm:pt modelId="{CFBCB302-9A0F-4355-ABDE-25E14930E6A0}">
      <dgm:prSet/>
      <dgm:spPr/>
      <dgm:t>
        <a:bodyPr/>
        <a:lstStyle/>
        <a:p>
          <a:r>
            <a:rPr lang="en-US"/>
            <a:t>In conflict of state regulations</a:t>
          </a:r>
          <a:endParaRPr lang="en-US" dirty="0"/>
        </a:p>
      </dgm:t>
    </dgm:pt>
    <dgm:pt modelId="{C24BCD96-87A3-4C6F-9C11-91533CE7A1D4}" type="parTrans" cxnId="{20E357E9-4EC5-4364-90DD-B0B9A46A590A}">
      <dgm:prSet/>
      <dgm:spPr/>
      <dgm:t>
        <a:bodyPr/>
        <a:lstStyle/>
        <a:p>
          <a:endParaRPr lang="en-US"/>
        </a:p>
      </dgm:t>
    </dgm:pt>
    <dgm:pt modelId="{934A5E32-D14F-4897-B68F-DEC45049986B}" type="sibTrans" cxnId="{20E357E9-4EC5-4364-90DD-B0B9A46A590A}">
      <dgm:prSet/>
      <dgm:spPr/>
      <dgm:t>
        <a:bodyPr/>
        <a:lstStyle/>
        <a:p>
          <a:endParaRPr lang="en-US"/>
        </a:p>
      </dgm:t>
    </dgm:pt>
    <dgm:pt modelId="{C153F891-CDAE-4373-BA70-EB0E7349183A}">
      <dgm:prSet phldrT="[Text]"/>
      <dgm:spPr/>
      <dgm:t>
        <a:bodyPr/>
        <a:lstStyle/>
        <a:p>
          <a:r>
            <a:rPr lang="en-US" dirty="0"/>
            <a:t>Realistic changes that can be done now at the local level</a:t>
          </a:r>
        </a:p>
      </dgm:t>
    </dgm:pt>
    <dgm:pt modelId="{D122C79C-83E7-4B57-B24E-8CA2505F4713}" type="parTrans" cxnId="{BAAD6752-C0AA-40F2-BA37-D310A6056C1B}">
      <dgm:prSet/>
      <dgm:spPr/>
      <dgm:t>
        <a:bodyPr/>
        <a:lstStyle/>
        <a:p>
          <a:endParaRPr lang="en-US"/>
        </a:p>
      </dgm:t>
    </dgm:pt>
    <dgm:pt modelId="{58095E3A-EE18-49F3-BBA5-60AFC5BC08C1}" type="sibTrans" cxnId="{BAAD6752-C0AA-40F2-BA37-D310A6056C1B}">
      <dgm:prSet/>
      <dgm:spPr/>
      <dgm:t>
        <a:bodyPr/>
        <a:lstStyle/>
        <a:p>
          <a:endParaRPr lang="en-US"/>
        </a:p>
      </dgm:t>
    </dgm:pt>
    <dgm:pt modelId="{1553F899-3E1A-4A2B-84B4-675AF9639A8E}">
      <dgm:prSet phldrT="[Text]"/>
      <dgm:spPr/>
      <dgm:t>
        <a:bodyPr/>
        <a:lstStyle/>
        <a:p>
          <a:r>
            <a:rPr lang="en-US" dirty="0"/>
            <a:t>Enhancement ideas to improve the system globally</a:t>
          </a:r>
        </a:p>
      </dgm:t>
    </dgm:pt>
    <dgm:pt modelId="{8B1128CF-5036-4043-9D82-6229A5B8104B}" type="parTrans" cxnId="{BE41C8E6-4184-44CF-8DAA-510C55364259}">
      <dgm:prSet/>
      <dgm:spPr/>
      <dgm:t>
        <a:bodyPr/>
        <a:lstStyle/>
        <a:p>
          <a:endParaRPr lang="en-US"/>
        </a:p>
      </dgm:t>
    </dgm:pt>
    <dgm:pt modelId="{95DED889-CDFA-48AD-8BDD-93A53F004F74}" type="sibTrans" cxnId="{BE41C8E6-4184-44CF-8DAA-510C55364259}">
      <dgm:prSet/>
      <dgm:spPr/>
      <dgm:t>
        <a:bodyPr/>
        <a:lstStyle/>
        <a:p>
          <a:endParaRPr lang="en-US"/>
        </a:p>
      </dgm:t>
    </dgm:pt>
    <dgm:pt modelId="{65F05C63-000F-48EA-9C38-D6D166976314}">
      <dgm:prSet phldrT="[Text]"/>
      <dgm:spPr/>
      <dgm:t>
        <a:bodyPr/>
        <a:lstStyle/>
        <a:p>
          <a:r>
            <a:rPr lang="en-US" dirty="0"/>
            <a:t>Compliant with state regulations as they are understood today </a:t>
          </a:r>
        </a:p>
      </dgm:t>
    </dgm:pt>
    <dgm:pt modelId="{54BD6848-7726-4BA4-8B1F-C2537D97492A}" type="parTrans" cxnId="{1F1F1C32-5F53-4D00-B6FB-4656600511BC}">
      <dgm:prSet/>
      <dgm:spPr/>
      <dgm:t>
        <a:bodyPr/>
        <a:lstStyle/>
        <a:p>
          <a:endParaRPr lang="en-US"/>
        </a:p>
      </dgm:t>
    </dgm:pt>
    <dgm:pt modelId="{688FBB66-BC3C-472C-B914-CBC4B511885D}" type="sibTrans" cxnId="{1F1F1C32-5F53-4D00-B6FB-4656600511BC}">
      <dgm:prSet/>
      <dgm:spPr/>
      <dgm:t>
        <a:bodyPr/>
        <a:lstStyle/>
        <a:p>
          <a:endParaRPr lang="en-US"/>
        </a:p>
      </dgm:t>
    </dgm:pt>
    <dgm:pt modelId="{DFD804AD-F48F-4E75-807C-6A50D2D7A239}">
      <dgm:prSet phldrT="[Text]"/>
      <dgm:spPr/>
      <dgm:t>
        <a:bodyPr/>
        <a:lstStyle/>
        <a:p>
          <a:r>
            <a:rPr lang="en-US"/>
            <a:t>The </a:t>
          </a:r>
          <a:r>
            <a:rPr lang="en-US" dirty="0"/>
            <a:t>recommendations are not:</a:t>
          </a:r>
        </a:p>
      </dgm:t>
    </dgm:pt>
    <dgm:pt modelId="{4A80E87C-070B-4032-A3FF-D7B0D944A748}" type="parTrans" cxnId="{0946CB90-4CFF-4CE2-A2CB-5D264C9833E5}">
      <dgm:prSet/>
      <dgm:spPr/>
      <dgm:t>
        <a:bodyPr/>
        <a:lstStyle/>
        <a:p>
          <a:endParaRPr lang="en-US"/>
        </a:p>
      </dgm:t>
    </dgm:pt>
    <dgm:pt modelId="{B2240C30-A77D-497E-88D6-090F804FC9A0}" type="sibTrans" cxnId="{0946CB90-4CFF-4CE2-A2CB-5D264C9833E5}">
      <dgm:prSet/>
      <dgm:spPr/>
      <dgm:t>
        <a:bodyPr/>
        <a:lstStyle/>
        <a:p>
          <a:endParaRPr lang="en-US"/>
        </a:p>
      </dgm:t>
    </dgm:pt>
    <dgm:pt modelId="{2DBF9C2E-99DE-496B-BFFC-0A05A110F835}" type="pres">
      <dgm:prSet presAssocID="{C771D29C-2D58-40F2-8971-A06735D95997}" presName="theList" presStyleCnt="0">
        <dgm:presLayoutVars>
          <dgm:dir/>
          <dgm:animLvl val="lvl"/>
          <dgm:resizeHandles val="exact"/>
        </dgm:presLayoutVars>
      </dgm:prSet>
      <dgm:spPr/>
    </dgm:pt>
    <dgm:pt modelId="{0073526F-5D1A-4B92-98FC-4480F4D51775}" type="pres">
      <dgm:prSet presAssocID="{3A575D9E-153E-4047-9804-C18B8263AD0C}" presName="compNode" presStyleCnt="0"/>
      <dgm:spPr/>
    </dgm:pt>
    <dgm:pt modelId="{F717521A-613C-4228-B86A-F6EF23BFB92A}" type="pres">
      <dgm:prSet presAssocID="{3A575D9E-153E-4047-9804-C18B8263AD0C}" presName="aNode" presStyleLbl="bgShp" presStyleIdx="0" presStyleCnt="2"/>
      <dgm:spPr/>
    </dgm:pt>
    <dgm:pt modelId="{295E6716-14DE-4E4A-9269-34F49A98F3FC}" type="pres">
      <dgm:prSet presAssocID="{3A575D9E-153E-4047-9804-C18B8263AD0C}" presName="textNode" presStyleLbl="bgShp" presStyleIdx="0" presStyleCnt="2"/>
      <dgm:spPr/>
    </dgm:pt>
    <dgm:pt modelId="{DE74877A-3933-4D0E-BD03-CB3C8862FC3E}" type="pres">
      <dgm:prSet presAssocID="{3A575D9E-153E-4047-9804-C18B8263AD0C}" presName="compChildNode" presStyleCnt="0"/>
      <dgm:spPr/>
    </dgm:pt>
    <dgm:pt modelId="{03701A32-2D85-473F-A6D6-2F75BD6A021E}" type="pres">
      <dgm:prSet presAssocID="{3A575D9E-153E-4047-9804-C18B8263AD0C}" presName="theInnerList" presStyleCnt="0"/>
      <dgm:spPr/>
    </dgm:pt>
    <dgm:pt modelId="{59B6FAB9-80D5-48D3-B652-FECC08660776}" type="pres">
      <dgm:prSet presAssocID="{C153F891-CDAE-4373-BA70-EB0E7349183A}" presName="childNode" presStyleLbl="node1" presStyleIdx="0" presStyleCnt="6">
        <dgm:presLayoutVars>
          <dgm:bulletEnabled val="1"/>
        </dgm:presLayoutVars>
      </dgm:prSet>
      <dgm:spPr/>
    </dgm:pt>
    <dgm:pt modelId="{7EB6B011-9893-43BC-800E-91B9DDA24916}" type="pres">
      <dgm:prSet presAssocID="{C153F891-CDAE-4373-BA70-EB0E7349183A}" presName="aSpace2" presStyleCnt="0"/>
      <dgm:spPr/>
    </dgm:pt>
    <dgm:pt modelId="{44E3F980-818D-42AF-B37C-A0341099B144}" type="pres">
      <dgm:prSet presAssocID="{1553F899-3E1A-4A2B-84B4-675AF9639A8E}" presName="childNode" presStyleLbl="node1" presStyleIdx="1" presStyleCnt="6">
        <dgm:presLayoutVars>
          <dgm:bulletEnabled val="1"/>
        </dgm:presLayoutVars>
      </dgm:prSet>
      <dgm:spPr/>
    </dgm:pt>
    <dgm:pt modelId="{2EDAA66F-E0E7-410D-BC99-5913919FD6F3}" type="pres">
      <dgm:prSet presAssocID="{1553F899-3E1A-4A2B-84B4-675AF9639A8E}" presName="aSpace2" presStyleCnt="0"/>
      <dgm:spPr/>
    </dgm:pt>
    <dgm:pt modelId="{97270367-1015-4C08-9B5D-685DA4260C51}" type="pres">
      <dgm:prSet presAssocID="{65F05C63-000F-48EA-9C38-D6D166976314}" presName="childNode" presStyleLbl="node1" presStyleIdx="2" presStyleCnt="6">
        <dgm:presLayoutVars>
          <dgm:bulletEnabled val="1"/>
        </dgm:presLayoutVars>
      </dgm:prSet>
      <dgm:spPr/>
    </dgm:pt>
    <dgm:pt modelId="{BFAF0F73-84A2-4DCB-B537-BE651A13BA85}" type="pres">
      <dgm:prSet presAssocID="{3A575D9E-153E-4047-9804-C18B8263AD0C}" presName="aSpace" presStyleCnt="0"/>
      <dgm:spPr/>
    </dgm:pt>
    <dgm:pt modelId="{99B08CB6-BB80-46B4-9B86-521B739B3707}" type="pres">
      <dgm:prSet presAssocID="{DFD804AD-F48F-4E75-807C-6A50D2D7A239}" presName="compNode" presStyleCnt="0"/>
      <dgm:spPr/>
    </dgm:pt>
    <dgm:pt modelId="{28927109-F8C7-4400-AE35-4E5CBF73D1BB}" type="pres">
      <dgm:prSet presAssocID="{DFD804AD-F48F-4E75-807C-6A50D2D7A239}" presName="aNode" presStyleLbl="bgShp" presStyleIdx="1" presStyleCnt="2"/>
      <dgm:spPr/>
    </dgm:pt>
    <dgm:pt modelId="{E09B6781-E181-4F57-BB9D-479C884354E6}" type="pres">
      <dgm:prSet presAssocID="{DFD804AD-F48F-4E75-807C-6A50D2D7A239}" presName="textNode" presStyleLbl="bgShp" presStyleIdx="1" presStyleCnt="2"/>
      <dgm:spPr/>
    </dgm:pt>
    <dgm:pt modelId="{44F62607-AD63-442F-929E-377DF30824BB}" type="pres">
      <dgm:prSet presAssocID="{DFD804AD-F48F-4E75-807C-6A50D2D7A239}" presName="compChildNode" presStyleCnt="0"/>
      <dgm:spPr/>
    </dgm:pt>
    <dgm:pt modelId="{F0BC49A1-F920-4D47-8DDD-D40C2394CD5E}" type="pres">
      <dgm:prSet presAssocID="{DFD804AD-F48F-4E75-807C-6A50D2D7A239}" presName="theInnerList" presStyleCnt="0"/>
      <dgm:spPr/>
    </dgm:pt>
    <dgm:pt modelId="{1D559F87-8E59-4796-9C74-D39C0669FB51}" type="pres">
      <dgm:prSet presAssocID="{0D1136B7-A8AA-480E-9D8B-DF56C198D9EA}" presName="childNode" presStyleLbl="node1" presStyleIdx="3" presStyleCnt="6">
        <dgm:presLayoutVars>
          <dgm:bulletEnabled val="1"/>
        </dgm:presLayoutVars>
      </dgm:prSet>
      <dgm:spPr/>
    </dgm:pt>
    <dgm:pt modelId="{C8B27259-7DB4-4DD9-A7E4-8755DB0B9C0C}" type="pres">
      <dgm:prSet presAssocID="{0D1136B7-A8AA-480E-9D8B-DF56C198D9EA}" presName="aSpace2" presStyleCnt="0"/>
      <dgm:spPr/>
    </dgm:pt>
    <dgm:pt modelId="{64D18B89-66CA-40B9-B5AD-CFA60DECBC58}" type="pres">
      <dgm:prSet presAssocID="{72028520-8981-4ECB-8EA3-93249358C38F}" presName="childNode" presStyleLbl="node1" presStyleIdx="4" presStyleCnt="6">
        <dgm:presLayoutVars>
          <dgm:bulletEnabled val="1"/>
        </dgm:presLayoutVars>
      </dgm:prSet>
      <dgm:spPr/>
    </dgm:pt>
    <dgm:pt modelId="{C8384A54-1773-421F-A418-48FC75D4C392}" type="pres">
      <dgm:prSet presAssocID="{72028520-8981-4ECB-8EA3-93249358C38F}" presName="aSpace2" presStyleCnt="0"/>
      <dgm:spPr/>
    </dgm:pt>
    <dgm:pt modelId="{9F31EC9D-B77E-4252-A0A9-09DAE8FFC8E6}" type="pres">
      <dgm:prSet presAssocID="{CFBCB302-9A0F-4355-ABDE-25E14930E6A0}" presName="childNode" presStyleLbl="node1" presStyleIdx="5" presStyleCnt="6">
        <dgm:presLayoutVars>
          <dgm:bulletEnabled val="1"/>
        </dgm:presLayoutVars>
      </dgm:prSet>
      <dgm:spPr/>
    </dgm:pt>
  </dgm:ptLst>
  <dgm:cxnLst>
    <dgm:cxn modelId="{D23AEF02-E11A-4B4F-B521-9DFF8A138C66}" srcId="{DFD804AD-F48F-4E75-807C-6A50D2D7A239}" destId="{72028520-8981-4ECB-8EA3-93249358C38F}" srcOrd="1" destOrd="0" parTransId="{87E75C0B-3FDC-4878-9438-E09B6C320F5A}" sibTransId="{A0E10873-3190-404F-A465-F22A5AEDA9CF}"/>
    <dgm:cxn modelId="{35862F16-76B5-4BD6-AF47-2107DC5DC019}" srcId="{C771D29C-2D58-40F2-8971-A06735D95997}" destId="{3A575D9E-153E-4047-9804-C18B8263AD0C}" srcOrd="0" destOrd="0" parTransId="{4F52B115-8294-4E9F-B7B6-341E7BE86EFB}" sibTransId="{0F0FED39-20C6-45ED-B4CF-DE0C2E69FABA}"/>
    <dgm:cxn modelId="{3C62C422-85C2-41D5-B747-D5819FB999DF}" type="presOf" srcId="{1553F899-3E1A-4A2B-84B4-675AF9639A8E}" destId="{44E3F980-818D-42AF-B37C-A0341099B144}" srcOrd="0" destOrd="0" presId="urn:microsoft.com/office/officeart/2005/8/layout/lProcess2"/>
    <dgm:cxn modelId="{CD04DF2A-2551-4D9D-AA2A-2AFE448A0E46}" type="presOf" srcId="{C771D29C-2D58-40F2-8971-A06735D95997}" destId="{2DBF9C2E-99DE-496B-BFFC-0A05A110F835}" srcOrd="0" destOrd="0" presId="urn:microsoft.com/office/officeart/2005/8/layout/lProcess2"/>
    <dgm:cxn modelId="{1F1F1C32-5F53-4D00-B6FB-4656600511BC}" srcId="{3A575D9E-153E-4047-9804-C18B8263AD0C}" destId="{65F05C63-000F-48EA-9C38-D6D166976314}" srcOrd="2" destOrd="0" parTransId="{54BD6848-7726-4BA4-8B1F-C2537D97492A}" sibTransId="{688FBB66-BC3C-472C-B914-CBC4B511885D}"/>
    <dgm:cxn modelId="{6C37FC4E-5AF7-44D7-BFC4-40CC47C763A1}" type="presOf" srcId="{3A575D9E-153E-4047-9804-C18B8263AD0C}" destId="{F717521A-613C-4228-B86A-F6EF23BFB92A}" srcOrd="0" destOrd="0" presId="urn:microsoft.com/office/officeart/2005/8/layout/lProcess2"/>
    <dgm:cxn modelId="{BAAD6752-C0AA-40F2-BA37-D310A6056C1B}" srcId="{3A575D9E-153E-4047-9804-C18B8263AD0C}" destId="{C153F891-CDAE-4373-BA70-EB0E7349183A}" srcOrd="0" destOrd="0" parTransId="{D122C79C-83E7-4B57-B24E-8CA2505F4713}" sibTransId="{58095E3A-EE18-49F3-BBA5-60AFC5BC08C1}"/>
    <dgm:cxn modelId="{D04CD053-C6A5-447B-9E62-10A8CE742FD2}" type="presOf" srcId="{CFBCB302-9A0F-4355-ABDE-25E14930E6A0}" destId="{9F31EC9D-B77E-4252-A0A9-09DAE8FFC8E6}" srcOrd="0" destOrd="0" presId="urn:microsoft.com/office/officeart/2005/8/layout/lProcess2"/>
    <dgm:cxn modelId="{CF7E2C89-972A-4192-9A1C-50793A125A71}" type="presOf" srcId="{0D1136B7-A8AA-480E-9D8B-DF56C198D9EA}" destId="{1D559F87-8E59-4796-9C74-D39C0669FB51}" srcOrd="0" destOrd="0" presId="urn:microsoft.com/office/officeart/2005/8/layout/lProcess2"/>
    <dgm:cxn modelId="{0946CB90-4CFF-4CE2-A2CB-5D264C9833E5}" srcId="{C771D29C-2D58-40F2-8971-A06735D95997}" destId="{DFD804AD-F48F-4E75-807C-6A50D2D7A239}" srcOrd="1" destOrd="0" parTransId="{4A80E87C-070B-4032-A3FF-D7B0D944A748}" sibTransId="{B2240C30-A77D-497E-88D6-090F804FC9A0}"/>
    <dgm:cxn modelId="{11F5BB9C-572F-4FD7-BC17-7CAFA51B167D}" type="presOf" srcId="{C153F891-CDAE-4373-BA70-EB0E7349183A}" destId="{59B6FAB9-80D5-48D3-B652-FECC08660776}" srcOrd="0" destOrd="0" presId="urn:microsoft.com/office/officeart/2005/8/layout/lProcess2"/>
    <dgm:cxn modelId="{345825A3-E9FA-4B97-BD12-D8FB82D9CA77}" type="presOf" srcId="{65F05C63-000F-48EA-9C38-D6D166976314}" destId="{97270367-1015-4C08-9B5D-685DA4260C51}" srcOrd="0" destOrd="0" presId="urn:microsoft.com/office/officeart/2005/8/layout/lProcess2"/>
    <dgm:cxn modelId="{D163DAC1-1704-42C2-913A-6EC7519EE770}" type="presOf" srcId="{DFD804AD-F48F-4E75-807C-6A50D2D7A239}" destId="{28927109-F8C7-4400-AE35-4E5CBF73D1BB}" srcOrd="0" destOrd="0" presId="urn:microsoft.com/office/officeart/2005/8/layout/lProcess2"/>
    <dgm:cxn modelId="{D025F5C6-FAC1-4756-B1FD-17EE3CC65F7E}" type="presOf" srcId="{DFD804AD-F48F-4E75-807C-6A50D2D7A239}" destId="{E09B6781-E181-4F57-BB9D-479C884354E6}" srcOrd="1" destOrd="0" presId="urn:microsoft.com/office/officeart/2005/8/layout/lProcess2"/>
    <dgm:cxn modelId="{BB6936C8-0431-4E37-98E4-C5D12F45C370}" srcId="{DFD804AD-F48F-4E75-807C-6A50D2D7A239}" destId="{0D1136B7-A8AA-480E-9D8B-DF56C198D9EA}" srcOrd="0" destOrd="0" parTransId="{DC224D4F-E1C4-436F-914D-9562DD938B18}" sibTransId="{36A3C6DA-FF95-4A75-B5E7-8EFE3C4EAA9E}"/>
    <dgm:cxn modelId="{7DE1EAD8-9FFD-43A8-84C8-F9FC2539E84F}" type="presOf" srcId="{3A575D9E-153E-4047-9804-C18B8263AD0C}" destId="{295E6716-14DE-4E4A-9269-34F49A98F3FC}" srcOrd="1" destOrd="0" presId="urn:microsoft.com/office/officeart/2005/8/layout/lProcess2"/>
    <dgm:cxn modelId="{BCBFCADA-E849-42E1-A3D1-45EE30C64286}" type="presOf" srcId="{72028520-8981-4ECB-8EA3-93249358C38F}" destId="{64D18B89-66CA-40B9-B5AD-CFA60DECBC58}" srcOrd="0" destOrd="0" presId="urn:microsoft.com/office/officeart/2005/8/layout/lProcess2"/>
    <dgm:cxn modelId="{BE41C8E6-4184-44CF-8DAA-510C55364259}" srcId="{3A575D9E-153E-4047-9804-C18B8263AD0C}" destId="{1553F899-3E1A-4A2B-84B4-675AF9639A8E}" srcOrd="1" destOrd="0" parTransId="{8B1128CF-5036-4043-9D82-6229A5B8104B}" sibTransId="{95DED889-CDFA-48AD-8BDD-93A53F004F74}"/>
    <dgm:cxn modelId="{20E357E9-4EC5-4364-90DD-B0B9A46A590A}" srcId="{DFD804AD-F48F-4E75-807C-6A50D2D7A239}" destId="{CFBCB302-9A0F-4355-ABDE-25E14930E6A0}" srcOrd="2" destOrd="0" parTransId="{C24BCD96-87A3-4C6F-9C11-91533CE7A1D4}" sibTransId="{934A5E32-D14F-4897-B68F-DEC45049986B}"/>
    <dgm:cxn modelId="{E1C006D5-DAA3-4DED-9251-B4ED97B93989}" type="presParOf" srcId="{2DBF9C2E-99DE-496B-BFFC-0A05A110F835}" destId="{0073526F-5D1A-4B92-98FC-4480F4D51775}" srcOrd="0" destOrd="0" presId="urn:microsoft.com/office/officeart/2005/8/layout/lProcess2"/>
    <dgm:cxn modelId="{25F9DB39-76D6-402E-932C-5686ACCBC313}" type="presParOf" srcId="{0073526F-5D1A-4B92-98FC-4480F4D51775}" destId="{F717521A-613C-4228-B86A-F6EF23BFB92A}" srcOrd="0" destOrd="0" presId="urn:microsoft.com/office/officeart/2005/8/layout/lProcess2"/>
    <dgm:cxn modelId="{78E6F0E7-42D9-4A43-AB83-E1BB8451AE12}" type="presParOf" srcId="{0073526F-5D1A-4B92-98FC-4480F4D51775}" destId="{295E6716-14DE-4E4A-9269-34F49A98F3FC}" srcOrd="1" destOrd="0" presId="urn:microsoft.com/office/officeart/2005/8/layout/lProcess2"/>
    <dgm:cxn modelId="{D295453B-BD9A-4EEB-BD96-43B04E929954}" type="presParOf" srcId="{0073526F-5D1A-4B92-98FC-4480F4D51775}" destId="{DE74877A-3933-4D0E-BD03-CB3C8862FC3E}" srcOrd="2" destOrd="0" presId="urn:microsoft.com/office/officeart/2005/8/layout/lProcess2"/>
    <dgm:cxn modelId="{DECB42BE-654B-46F8-9A88-445BEA19793E}" type="presParOf" srcId="{DE74877A-3933-4D0E-BD03-CB3C8862FC3E}" destId="{03701A32-2D85-473F-A6D6-2F75BD6A021E}" srcOrd="0" destOrd="0" presId="urn:microsoft.com/office/officeart/2005/8/layout/lProcess2"/>
    <dgm:cxn modelId="{A735B371-B386-4F9D-A437-1DB2D759F5E3}" type="presParOf" srcId="{03701A32-2D85-473F-A6D6-2F75BD6A021E}" destId="{59B6FAB9-80D5-48D3-B652-FECC08660776}" srcOrd="0" destOrd="0" presId="urn:microsoft.com/office/officeart/2005/8/layout/lProcess2"/>
    <dgm:cxn modelId="{F294F7ED-818F-49B9-AB90-882F412DDB3A}" type="presParOf" srcId="{03701A32-2D85-473F-A6D6-2F75BD6A021E}" destId="{7EB6B011-9893-43BC-800E-91B9DDA24916}" srcOrd="1" destOrd="0" presId="urn:microsoft.com/office/officeart/2005/8/layout/lProcess2"/>
    <dgm:cxn modelId="{978A45A5-A00F-477F-9B8F-C261A81B5930}" type="presParOf" srcId="{03701A32-2D85-473F-A6D6-2F75BD6A021E}" destId="{44E3F980-818D-42AF-B37C-A0341099B144}" srcOrd="2" destOrd="0" presId="urn:microsoft.com/office/officeart/2005/8/layout/lProcess2"/>
    <dgm:cxn modelId="{5E925692-790D-4FEC-BE9E-80CCD417DA6A}" type="presParOf" srcId="{03701A32-2D85-473F-A6D6-2F75BD6A021E}" destId="{2EDAA66F-E0E7-410D-BC99-5913919FD6F3}" srcOrd="3" destOrd="0" presId="urn:microsoft.com/office/officeart/2005/8/layout/lProcess2"/>
    <dgm:cxn modelId="{C483AAF0-75B8-434D-9B2D-C422B600A00E}" type="presParOf" srcId="{03701A32-2D85-473F-A6D6-2F75BD6A021E}" destId="{97270367-1015-4C08-9B5D-685DA4260C51}" srcOrd="4" destOrd="0" presId="urn:microsoft.com/office/officeart/2005/8/layout/lProcess2"/>
    <dgm:cxn modelId="{FD22E2C7-A6E2-4D40-A924-9DC1A1ED9A43}" type="presParOf" srcId="{2DBF9C2E-99DE-496B-BFFC-0A05A110F835}" destId="{BFAF0F73-84A2-4DCB-B537-BE651A13BA85}" srcOrd="1" destOrd="0" presId="urn:microsoft.com/office/officeart/2005/8/layout/lProcess2"/>
    <dgm:cxn modelId="{96750FB9-F442-4DF7-8DC0-637EB105ECBC}" type="presParOf" srcId="{2DBF9C2E-99DE-496B-BFFC-0A05A110F835}" destId="{99B08CB6-BB80-46B4-9B86-521B739B3707}" srcOrd="2" destOrd="0" presId="urn:microsoft.com/office/officeart/2005/8/layout/lProcess2"/>
    <dgm:cxn modelId="{AB7894C3-9A2E-4C55-B755-4DCD5718832B}" type="presParOf" srcId="{99B08CB6-BB80-46B4-9B86-521B739B3707}" destId="{28927109-F8C7-4400-AE35-4E5CBF73D1BB}" srcOrd="0" destOrd="0" presId="urn:microsoft.com/office/officeart/2005/8/layout/lProcess2"/>
    <dgm:cxn modelId="{D4C3D52C-C494-44C7-890A-64B2547AC105}" type="presParOf" srcId="{99B08CB6-BB80-46B4-9B86-521B739B3707}" destId="{E09B6781-E181-4F57-BB9D-479C884354E6}" srcOrd="1" destOrd="0" presId="urn:microsoft.com/office/officeart/2005/8/layout/lProcess2"/>
    <dgm:cxn modelId="{285C18E4-CE00-4136-A41C-401B40C13ACE}" type="presParOf" srcId="{99B08CB6-BB80-46B4-9B86-521B739B3707}" destId="{44F62607-AD63-442F-929E-377DF30824BB}" srcOrd="2" destOrd="0" presId="urn:microsoft.com/office/officeart/2005/8/layout/lProcess2"/>
    <dgm:cxn modelId="{4DEB57CD-6F15-43B2-92CD-FBFFD6C545A8}" type="presParOf" srcId="{44F62607-AD63-442F-929E-377DF30824BB}" destId="{F0BC49A1-F920-4D47-8DDD-D40C2394CD5E}" srcOrd="0" destOrd="0" presId="urn:microsoft.com/office/officeart/2005/8/layout/lProcess2"/>
    <dgm:cxn modelId="{66E36B00-35A1-43FF-8F00-3E72AA35B938}" type="presParOf" srcId="{F0BC49A1-F920-4D47-8DDD-D40C2394CD5E}" destId="{1D559F87-8E59-4796-9C74-D39C0669FB51}" srcOrd="0" destOrd="0" presId="urn:microsoft.com/office/officeart/2005/8/layout/lProcess2"/>
    <dgm:cxn modelId="{B78826BD-921C-4785-BF86-33D0D6AD5785}" type="presParOf" srcId="{F0BC49A1-F920-4D47-8DDD-D40C2394CD5E}" destId="{C8B27259-7DB4-4DD9-A7E4-8755DB0B9C0C}" srcOrd="1" destOrd="0" presId="urn:microsoft.com/office/officeart/2005/8/layout/lProcess2"/>
    <dgm:cxn modelId="{1C28F368-53D1-46E0-BA92-D436275FD7F0}" type="presParOf" srcId="{F0BC49A1-F920-4D47-8DDD-D40C2394CD5E}" destId="{64D18B89-66CA-40B9-B5AD-CFA60DECBC58}" srcOrd="2" destOrd="0" presId="urn:microsoft.com/office/officeart/2005/8/layout/lProcess2"/>
    <dgm:cxn modelId="{2B3BDED0-CF1B-41C9-BBFB-9C596E2E18DB}" type="presParOf" srcId="{F0BC49A1-F920-4D47-8DDD-D40C2394CD5E}" destId="{C8384A54-1773-421F-A418-48FC75D4C392}" srcOrd="3" destOrd="0" presId="urn:microsoft.com/office/officeart/2005/8/layout/lProcess2"/>
    <dgm:cxn modelId="{5C1CAF79-1947-4E81-87DF-3F69176D2B47}" type="presParOf" srcId="{F0BC49A1-F920-4D47-8DDD-D40C2394CD5E}" destId="{9F31EC9D-B77E-4252-A0A9-09DAE8FFC8E6}"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C37D977-022B-44DB-B310-65526794DE40}" type="doc">
      <dgm:prSet loTypeId="urn:microsoft.com/office/officeart/2005/8/layout/hList7" loCatId="list" qsTypeId="urn:microsoft.com/office/officeart/2005/8/quickstyle/simple1" qsCatId="simple" csTypeId="urn:microsoft.com/office/officeart/2005/8/colors/accent1_2" csCatId="accent1" phldr="1"/>
      <dgm:spPr/>
    </dgm:pt>
    <dgm:pt modelId="{B9941E10-C1CD-4040-B7AF-913B69DFE694}">
      <dgm:prSet phldrT="[Text]"/>
      <dgm:spPr/>
      <dgm:t>
        <a:bodyPr/>
        <a:lstStyle/>
        <a:p>
          <a:r>
            <a:rPr lang="en-US"/>
            <a:t>Prerequisite Steps to Clear the </a:t>
          </a:r>
          <a:r>
            <a:rPr lang="en-US">
              <a:latin typeface="Aptos Display" panose="02110004020202020204"/>
            </a:rPr>
            <a:t>Road</a:t>
          </a:r>
          <a:r>
            <a:rPr lang="en-US"/>
            <a:t> for the Traveler</a:t>
          </a:r>
        </a:p>
      </dgm:t>
    </dgm:pt>
    <dgm:pt modelId="{7C72BB9D-7F4D-4F7B-AF79-7B3B243C8864}" type="parTrans" cxnId="{8B3243B4-3A30-4A93-9F92-76DC208135CA}">
      <dgm:prSet/>
      <dgm:spPr/>
      <dgm:t>
        <a:bodyPr/>
        <a:lstStyle/>
        <a:p>
          <a:endParaRPr lang="en-US"/>
        </a:p>
      </dgm:t>
    </dgm:pt>
    <dgm:pt modelId="{1903AC22-4581-45E6-8065-139AF4FD1630}" type="sibTrans" cxnId="{8B3243B4-3A30-4A93-9F92-76DC208135CA}">
      <dgm:prSet/>
      <dgm:spPr/>
      <dgm:t>
        <a:bodyPr/>
        <a:lstStyle/>
        <a:p>
          <a:endParaRPr lang="en-US"/>
        </a:p>
      </dgm:t>
    </dgm:pt>
    <dgm:pt modelId="{E025B560-FCB6-47B1-B971-3D8DC5621EC4}">
      <dgm:prSet phldrT="[Text]"/>
      <dgm:spPr/>
      <dgm:t>
        <a:bodyPr/>
        <a:lstStyle/>
        <a:p>
          <a:r>
            <a:rPr lang="en-US" dirty="0"/>
            <a:t>Better Signage to Direct the Traveler</a:t>
          </a:r>
        </a:p>
      </dgm:t>
    </dgm:pt>
    <dgm:pt modelId="{A43AAA02-FF30-4433-AD7D-43860ECDCDE9}" type="parTrans" cxnId="{1DE611F1-CDDA-4645-B95F-2716D553709A}">
      <dgm:prSet/>
      <dgm:spPr/>
      <dgm:t>
        <a:bodyPr/>
        <a:lstStyle/>
        <a:p>
          <a:endParaRPr lang="en-US"/>
        </a:p>
      </dgm:t>
    </dgm:pt>
    <dgm:pt modelId="{686603BA-C277-4604-A2CE-31540F4FB3FD}" type="sibTrans" cxnId="{1DE611F1-CDDA-4645-B95F-2716D553709A}">
      <dgm:prSet/>
      <dgm:spPr/>
      <dgm:t>
        <a:bodyPr/>
        <a:lstStyle/>
        <a:p>
          <a:endParaRPr lang="en-US"/>
        </a:p>
      </dgm:t>
    </dgm:pt>
    <dgm:pt modelId="{DC436F56-5533-4D8F-AA1D-2202A8E01C28}">
      <dgm:prSet phldrT="[Text]"/>
      <dgm:spPr/>
      <dgm:t>
        <a:bodyPr/>
        <a:lstStyle/>
        <a:p>
          <a:r>
            <a:rPr lang="en-US" dirty="0"/>
            <a:t>Training &amp; Communities of Practice to Sustain Improvements</a:t>
          </a:r>
        </a:p>
      </dgm:t>
    </dgm:pt>
    <dgm:pt modelId="{FF2B3DAB-9F53-444D-AE6B-81C61956783C}" type="parTrans" cxnId="{57C362DB-0060-4AE6-AFEA-45D4589862AD}">
      <dgm:prSet/>
      <dgm:spPr/>
      <dgm:t>
        <a:bodyPr/>
        <a:lstStyle/>
        <a:p>
          <a:endParaRPr lang="en-US"/>
        </a:p>
      </dgm:t>
    </dgm:pt>
    <dgm:pt modelId="{4B062580-4877-4D28-B07C-7AD9557132D9}" type="sibTrans" cxnId="{57C362DB-0060-4AE6-AFEA-45D4589862AD}">
      <dgm:prSet/>
      <dgm:spPr/>
      <dgm:t>
        <a:bodyPr/>
        <a:lstStyle/>
        <a:p>
          <a:endParaRPr lang="en-US"/>
        </a:p>
      </dgm:t>
    </dgm:pt>
    <dgm:pt modelId="{073C2487-FA74-4656-8B81-F2B1EF2C10E5}" type="pres">
      <dgm:prSet presAssocID="{0C37D977-022B-44DB-B310-65526794DE40}" presName="Name0" presStyleCnt="0">
        <dgm:presLayoutVars>
          <dgm:dir/>
          <dgm:resizeHandles val="exact"/>
        </dgm:presLayoutVars>
      </dgm:prSet>
      <dgm:spPr/>
    </dgm:pt>
    <dgm:pt modelId="{3EE1E6A1-4382-4B25-BBCA-127144DA38C2}" type="pres">
      <dgm:prSet presAssocID="{0C37D977-022B-44DB-B310-65526794DE40}" presName="fgShape" presStyleLbl="fgShp" presStyleIdx="0" presStyleCnt="1"/>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AA1991A-5803-4361-BEC1-6CD879FAA96B}" type="pres">
      <dgm:prSet presAssocID="{0C37D977-022B-44DB-B310-65526794DE40}" presName="linComp" presStyleCnt="0"/>
      <dgm:spPr/>
    </dgm:pt>
    <dgm:pt modelId="{5E34FBA6-6824-4019-8055-FE0B3764D7DA}" type="pres">
      <dgm:prSet presAssocID="{B9941E10-C1CD-4040-B7AF-913B69DFE694}" presName="compNode" presStyleCnt="0"/>
      <dgm:spPr/>
    </dgm:pt>
    <dgm:pt modelId="{B3BE70F1-B1E5-4E0D-91AB-1D191D730071}" type="pres">
      <dgm:prSet presAssocID="{B9941E10-C1CD-4040-B7AF-913B69DFE694}" presName="bkgdShape" presStyleLbl="node1" presStyleIdx="0" presStyleCnt="3" custLinFactNeighborX="774"/>
      <dgm:spPr/>
    </dgm:pt>
    <dgm:pt modelId="{BDFC308B-2D83-42BC-90A2-581BD399E63A}" type="pres">
      <dgm:prSet presAssocID="{B9941E10-C1CD-4040-B7AF-913B69DFE694}" presName="nodeTx" presStyleLbl="node1" presStyleIdx="0" presStyleCnt="3">
        <dgm:presLayoutVars>
          <dgm:bulletEnabled val="1"/>
        </dgm:presLayoutVars>
      </dgm:prSet>
      <dgm:spPr/>
    </dgm:pt>
    <dgm:pt modelId="{710332CD-C4E6-45D0-8F30-1905BDF2FFD1}" type="pres">
      <dgm:prSet presAssocID="{B9941E10-C1CD-4040-B7AF-913B69DFE694}" presName="invisiNode" presStyleLbl="node1" presStyleIdx="0" presStyleCnt="3"/>
      <dgm:spPr/>
    </dgm:pt>
    <dgm:pt modelId="{FFD78180-0F8B-43B1-BFD9-1185DE98EB64}" type="pres">
      <dgm:prSet presAssocID="{B9941E10-C1CD-4040-B7AF-913B69DFE694}" presName="imagNode"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6EDEFC89-9ECC-4C5F-80BE-6126CB193887}" type="pres">
      <dgm:prSet presAssocID="{1903AC22-4581-45E6-8065-139AF4FD1630}" presName="sibTrans" presStyleLbl="sibTrans2D1" presStyleIdx="0" presStyleCnt="0"/>
      <dgm:spPr/>
    </dgm:pt>
    <dgm:pt modelId="{930E5793-91E1-4E07-914A-EF076F3B67EE}" type="pres">
      <dgm:prSet presAssocID="{E025B560-FCB6-47B1-B971-3D8DC5621EC4}" presName="compNode" presStyleCnt="0"/>
      <dgm:spPr/>
    </dgm:pt>
    <dgm:pt modelId="{99D6C99A-FAA7-46DF-86CD-45F743F1AD59}" type="pres">
      <dgm:prSet presAssocID="{E025B560-FCB6-47B1-B971-3D8DC5621EC4}" presName="bkgdShape" presStyleLbl="node1" presStyleIdx="1" presStyleCnt="3"/>
      <dgm:spPr/>
    </dgm:pt>
    <dgm:pt modelId="{F968CF29-3193-453D-942C-CD4472DD254A}" type="pres">
      <dgm:prSet presAssocID="{E025B560-FCB6-47B1-B971-3D8DC5621EC4}" presName="nodeTx" presStyleLbl="node1" presStyleIdx="1" presStyleCnt="3">
        <dgm:presLayoutVars>
          <dgm:bulletEnabled val="1"/>
        </dgm:presLayoutVars>
      </dgm:prSet>
      <dgm:spPr/>
    </dgm:pt>
    <dgm:pt modelId="{50A97699-0D20-4EF4-BB50-FB908986BF2B}" type="pres">
      <dgm:prSet presAssocID="{E025B560-FCB6-47B1-B971-3D8DC5621EC4}" presName="invisiNode" presStyleLbl="node1" presStyleIdx="1" presStyleCnt="3"/>
      <dgm:spPr/>
    </dgm:pt>
    <dgm:pt modelId="{C8D71866-7A19-4FD2-8A30-2D1C18D97EBF}" type="pres">
      <dgm:prSet presAssocID="{E025B560-FCB6-47B1-B971-3D8DC5621EC4}" presName="imagNode"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DB1A653-C239-484C-B82A-9FBBBA19F78D}" type="pres">
      <dgm:prSet presAssocID="{686603BA-C277-4604-A2CE-31540F4FB3FD}" presName="sibTrans" presStyleLbl="sibTrans2D1" presStyleIdx="0" presStyleCnt="0"/>
      <dgm:spPr/>
    </dgm:pt>
    <dgm:pt modelId="{C0A75604-77CB-4918-A0EA-2804DD15D913}" type="pres">
      <dgm:prSet presAssocID="{DC436F56-5533-4D8F-AA1D-2202A8E01C28}" presName="compNode" presStyleCnt="0"/>
      <dgm:spPr/>
    </dgm:pt>
    <dgm:pt modelId="{9B906D96-B056-459B-B029-9AC3883F49BD}" type="pres">
      <dgm:prSet presAssocID="{DC436F56-5533-4D8F-AA1D-2202A8E01C28}" presName="bkgdShape" presStyleLbl="node1" presStyleIdx="2" presStyleCnt="3"/>
      <dgm:spPr/>
    </dgm:pt>
    <dgm:pt modelId="{52BB4007-BD31-4271-8069-EA7157B6DB10}" type="pres">
      <dgm:prSet presAssocID="{DC436F56-5533-4D8F-AA1D-2202A8E01C28}" presName="nodeTx" presStyleLbl="node1" presStyleIdx="2" presStyleCnt="3">
        <dgm:presLayoutVars>
          <dgm:bulletEnabled val="1"/>
        </dgm:presLayoutVars>
      </dgm:prSet>
      <dgm:spPr/>
    </dgm:pt>
    <dgm:pt modelId="{79116BE8-CA1E-4637-969D-15725BF533BD}" type="pres">
      <dgm:prSet presAssocID="{DC436F56-5533-4D8F-AA1D-2202A8E01C28}" presName="invisiNode" presStyleLbl="node1" presStyleIdx="2" presStyleCnt="3"/>
      <dgm:spPr/>
    </dgm:pt>
    <dgm:pt modelId="{38C58BC7-E470-40A0-AC5D-7E827F695888}" type="pres">
      <dgm:prSet presAssocID="{DC436F56-5533-4D8F-AA1D-2202A8E01C28}" presName="imagNode"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Lst>
  <dgm:cxnLst>
    <dgm:cxn modelId="{64E01715-13BB-4ACC-BD75-B1EEF7A9D68E}" type="presOf" srcId="{DC436F56-5533-4D8F-AA1D-2202A8E01C28}" destId="{52BB4007-BD31-4271-8069-EA7157B6DB10}" srcOrd="1" destOrd="0" presId="urn:microsoft.com/office/officeart/2005/8/layout/hList7"/>
    <dgm:cxn modelId="{1ED4A55F-6A51-42B0-B5F9-CCAA55FFDFC3}" type="presOf" srcId="{E025B560-FCB6-47B1-B971-3D8DC5621EC4}" destId="{99D6C99A-FAA7-46DF-86CD-45F743F1AD59}" srcOrd="0" destOrd="0" presId="urn:microsoft.com/office/officeart/2005/8/layout/hList7"/>
    <dgm:cxn modelId="{972A3067-1120-40A0-B3DF-8DE3A2CDFEDC}" type="presOf" srcId="{DC436F56-5533-4D8F-AA1D-2202A8E01C28}" destId="{9B906D96-B056-459B-B029-9AC3883F49BD}" srcOrd="0" destOrd="0" presId="urn:microsoft.com/office/officeart/2005/8/layout/hList7"/>
    <dgm:cxn modelId="{4F224553-0475-4E6E-B1FF-FA147B52C0BF}" type="presOf" srcId="{686603BA-C277-4604-A2CE-31540F4FB3FD}" destId="{BDB1A653-C239-484C-B82A-9FBBBA19F78D}" srcOrd="0" destOrd="0" presId="urn:microsoft.com/office/officeart/2005/8/layout/hList7"/>
    <dgm:cxn modelId="{90A2147A-4125-4384-848F-F94DA6495FD6}" type="presOf" srcId="{1903AC22-4581-45E6-8065-139AF4FD1630}" destId="{6EDEFC89-9ECC-4C5F-80BE-6126CB193887}" srcOrd="0" destOrd="0" presId="urn:microsoft.com/office/officeart/2005/8/layout/hList7"/>
    <dgm:cxn modelId="{8B3243B4-3A30-4A93-9F92-76DC208135CA}" srcId="{0C37D977-022B-44DB-B310-65526794DE40}" destId="{B9941E10-C1CD-4040-B7AF-913B69DFE694}" srcOrd="0" destOrd="0" parTransId="{7C72BB9D-7F4D-4F7B-AF79-7B3B243C8864}" sibTransId="{1903AC22-4581-45E6-8065-139AF4FD1630}"/>
    <dgm:cxn modelId="{CAC2D1D0-5253-4552-8399-74A33A8168A5}" type="presOf" srcId="{B9941E10-C1CD-4040-B7AF-913B69DFE694}" destId="{BDFC308B-2D83-42BC-90A2-581BD399E63A}" srcOrd="1" destOrd="0" presId="urn:microsoft.com/office/officeart/2005/8/layout/hList7"/>
    <dgm:cxn modelId="{53453CD6-A20C-465B-A540-603901E8AF8A}" type="presOf" srcId="{E025B560-FCB6-47B1-B971-3D8DC5621EC4}" destId="{F968CF29-3193-453D-942C-CD4472DD254A}" srcOrd="1" destOrd="0" presId="urn:microsoft.com/office/officeart/2005/8/layout/hList7"/>
    <dgm:cxn modelId="{57C362DB-0060-4AE6-AFEA-45D4589862AD}" srcId="{0C37D977-022B-44DB-B310-65526794DE40}" destId="{DC436F56-5533-4D8F-AA1D-2202A8E01C28}" srcOrd="2" destOrd="0" parTransId="{FF2B3DAB-9F53-444D-AE6B-81C61956783C}" sibTransId="{4B062580-4877-4D28-B07C-7AD9557132D9}"/>
    <dgm:cxn modelId="{1DE611F1-CDDA-4645-B95F-2716D553709A}" srcId="{0C37D977-022B-44DB-B310-65526794DE40}" destId="{E025B560-FCB6-47B1-B971-3D8DC5621EC4}" srcOrd="1" destOrd="0" parTransId="{A43AAA02-FF30-4433-AD7D-43860ECDCDE9}" sibTransId="{686603BA-C277-4604-A2CE-31540F4FB3FD}"/>
    <dgm:cxn modelId="{4A1932F6-B711-4795-A8D2-D60D0B20E474}" type="presOf" srcId="{0C37D977-022B-44DB-B310-65526794DE40}" destId="{073C2487-FA74-4656-8B81-F2B1EF2C10E5}" srcOrd="0" destOrd="0" presId="urn:microsoft.com/office/officeart/2005/8/layout/hList7"/>
    <dgm:cxn modelId="{660DCFFE-0D40-444F-8631-EB1F60DB3977}" type="presOf" srcId="{B9941E10-C1CD-4040-B7AF-913B69DFE694}" destId="{B3BE70F1-B1E5-4E0D-91AB-1D191D730071}" srcOrd="0" destOrd="0" presId="urn:microsoft.com/office/officeart/2005/8/layout/hList7"/>
    <dgm:cxn modelId="{B662D08A-D52B-49C7-B9F6-9B1EAD2CCA3F}" type="presParOf" srcId="{073C2487-FA74-4656-8B81-F2B1EF2C10E5}" destId="{3EE1E6A1-4382-4B25-BBCA-127144DA38C2}" srcOrd="0" destOrd="0" presId="urn:microsoft.com/office/officeart/2005/8/layout/hList7"/>
    <dgm:cxn modelId="{F8921634-11E0-442D-8885-83149C1E7E7E}" type="presParOf" srcId="{073C2487-FA74-4656-8B81-F2B1EF2C10E5}" destId="{6AA1991A-5803-4361-BEC1-6CD879FAA96B}" srcOrd="1" destOrd="0" presId="urn:microsoft.com/office/officeart/2005/8/layout/hList7"/>
    <dgm:cxn modelId="{BEDE8893-6F29-478C-A668-1ED0DFD7F66F}" type="presParOf" srcId="{6AA1991A-5803-4361-BEC1-6CD879FAA96B}" destId="{5E34FBA6-6824-4019-8055-FE0B3764D7DA}" srcOrd="0" destOrd="0" presId="urn:microsoft.com/office/officeart/2005/8/layout/hList7"/>
    <dgm:cxn modelId="{AE8B0917-2D84-4078-9180-9B256414E317}" type="presParOf" srcId="{5E34FBA6-6824-4019-8055-FE0B3764D7DA}" destId="{B3BE70F1-B1E5-4E0D-91AB-1D191D730071}" srcOrd="0" destOrd="0" presId="urn:microsoft.com/office/officeart/2005/8/layout/hList7"/>
    <dgm:cxn modelId="{CD209C90-DD0B-4D64-8989-4426A294B53A}" type="presParOf" srcId="{5E34FBA6-6824-4019-8055-FE0B3764D7DA}" destId="{BDFC308B-2D83-42BC-90A2-581BD399E63A}" srcOrd="1" destOrd="0" presId="urn:microsoft.com/office/officeart/2005/8/layout/hList7"/>
    <dgm:cxn modelId="{DAFD4565-483E-4038-B5CD-6B7998728F58}" type="presParOf" srcId="{5E34FBA6-6824-4019-8055-FE0B3764D7DA}" destId="{710332CD-C4E6-45D0-8F30-1905BDF2FFD1}" srcOrd="2" destOrd="0" presId="urn:microsoft.com/office/officeart/2005/8/layout/hList7"/>
    <dgm:cxn modelId="{888C54D6-0728-475D-87FE-AD2AFE1751FA}" type="presParOf" srcId="{5E34FBA6-6824-4019-8055-FE0B3764D7DA}" destId="{FFD78180-0F8B-43B1-BFD9-1185DE98EB64}" srcOrd="3" destOrd="0" presId="urn:microsoft.com/office/officeart/2005/8/layout/hList7"/>
    <dgm:cxn modelId="{2F176423-F460-490B-B499-0ADBF0586B40}" type="presParOf" srcId="{6AA1991A-5803-4361-BEC1-6CD879FAA96B}" destId="{6EDEFC89-9ECC-4C5F-80BE-6126CB193887}" srcOrd="1" destOrd="0" presId="urn:microsoft.com/office/officeart/2005/8/layout/hList7"/>
    <dgm:cxn modelId="{1B7A4EAF-83AF-445E-92BE-459416DFE056}" type="presParOf" srcId="{6AA1991A-5803-4361-BEC1-6CD879FAA96B}" destId="{930E5793-91E1-4E07-914A-EF076F3B67EE}" srcOrd="2" destOrd="0" presId="urn:microsoft.com/office/officeart/2005/8/layout/hList7"/>
    <dgm:cxn modelId="{04DE717C-FAF9-4431-9340-2C0B22E5ADA0}" type="presParOf" srcId="{930E5793-91E1-4E07-914A-EF076F3B67EE}" destId="{99D6C99A-FAA7-46DF-86CD-45F743F1AD59}" srcOrd="0" destOrd="0" presId="urn:microsoft.com/office/officeart/2005/8/layout/hList7"/>
    <dgm:cxn modelId="{B572B60A-E263-436A-BB6C-17294D178552}" type="presParOf" srcId="{930E5793-91E1-4E07-914A-EF076F3B67EE}" destId="{F968CF29-3193-453D-942C-CD4472DD254A}" srcOrd="1" destOrd="0" presId="urn:microsoft.com/office/officeart/2005/8/layout/hList7"/>
    <dgm:cxn modelId="{D4A082B8-1F03-4C1C-BCD2-0EC1ABF81885}" type="presParOf" srcId="{930E5793-91E1-4E07-914A-EF076F3B67EE}" destId="{50A97699-0D20-4EF4-BB50-FB908986BF2B}" srcOrd="2" destOrd="0" presId="urn:microsoft.com/office/officeart/2005/8/layout/hList7"/>
    <dgm:cxn modelId="{D6D227FD-83C9-4EAF-B7D6-0B8FE49A2757}" type="presParOf" srcId="{930E5793-91E1-4E07-914A-EF076F3B67EE}" destId="{C8D71866-7A19-4FD2-8A30-2D1C18D97EBF}" srcOrd="3" destOrd="0" presId="urn:microsoft.com/office/officeart/2005/8/layout/hList7"/>
    <dgm:cxn modelId="{BB2047D0-0172-4AC0-B426-544FF36E4236}" type="presParOf" srcId="{6AA1991A-5803-4361-BEC1-6CD879FAA96B}" destId="{BDB1A653-C239-484C-B82A-9FBBBA19F78D}" srcOrd="3" destOrd="0" presId="urn:microsoft.com/office/officeart/2005/8/layout/hList7"/>
    <dgm:cxn modelId="{5AA65940-952C-4B10-9B57-911E4ED95405}" type="presParOf" srcId="{6AA1991A-5803-4361-BEC1-6CD879FAA96B}" destId="{C0A75604-77CB-4918-A0EA-2804DD15D913}" srcOrd="4" destOrd="0" presId="urn:microsoft.com/office/officeart/2005/8/layout/hList7"/>
    <dgm:cxn modelId="{1B899102-5982-424E-88A2-1B088D60FAE8}" type="presParOf" srcId="{C0A75604-77CB-4918-A0EA-2804DD15D913}" destId="{9B906D96-B056-459B-B029-9AC3883F49BD}" srcOrd="0" destOrd="0" presId="urn:microsoft.com/office/officeart/2005/8/layout/hList7"/>
    <dgm:cxn modelId="{991906C6-6828-4841-ABD3-57F31705F714}" type="presParOf" srcId="{C0A75604-77CB-4918-A0EA-2804DD15D913}" destId="{52BB4007-BD31-4271-8069-EA7157B6DB10}" srcOrd="1" destOrd="0" presId="urn:microsoft.com/office/officeart/2005/8/layout/hList7"/>
    <dgm:cxn modelId="{396E8504-DDC8-4BF3-B7B6-149420303699}" type="presParOf" srcId="{C0A75604-77CB-4918-A0EA-2804DD15D913}" destId="{79116BE8-CA1E-4637-969D-15725BF533BD}" srcOrd="2" destOrd="0" presId="urn:microsoft.com/office/officeart/2005/8/layout/hList7"/>
    <dgm:cxn modelId="{CD0CE27F-B4EC-45AE-BBD7-F86EAFCE7D1B}" type="presParOf" srcId="{C0A75604-77CB-4918-A0EA-2804DD15D913}" destId="{38C58BC7-E470-40A0-AC5D-7E827F695888}"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8567F9-D2C1-445F-A35B-92721E9F52C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DC18124-6E78-4D74-A5E2-46310A52215F}">
      <dgm:prSet phldrT="[Text]" phldr="0"/>
      <dgm:spPr/>
      <dgm:t>
        <a:bodyPr/>
        <a:lstStyle/>
        <a:p>
          <a:pPr rtl="0"/>
          <a:r>
            <a:rPr lang="en-US">
              <a:latin typeface="Aptos Display" panose="02110004020202020204"/>
            </a:rPr>
            <a:t>Option 1</a:t>
          </a:r>
          <a:endParaRPr lang="en-US"/>
        </a:p>
      </dgm:t>
    </dgm:pt>
    <dgm:pt modelId="{928F8A9C-6562-4C88-88E7-ADF02F0E246D}" type="parTrans" cxnId="{8F4DC012-11B4-4717-8F63-2F18FB39C704}">
      <dgm:prSet/>
      <dgm:spPr/>
      <dgm:t>
        <a:bodyPr/>
        <a:lstStyle/>
        <a:p>
          <a:endParaRPr lang="en-US"/>
        </a:p>
      </dgm:t>
    </dgm:pt>
    <dgm:pt modelId="{0BCEAB3E-76EC-4324-A669-1C54C2E74B44}" type="sibTrans" cxnId="{8F4DC012-11B4-4717-8F63-2F18FB39C704}">
      <dgm:prSet/>
      <dgm:spPr/>
      <dgm:t>
        <a:bodyPr/>
        <a:lstStyle/>
        <a:p>
          <a:endParaRPr lang="en-US"/>
        </a:p>
      </dgm:t>
    </dgm:pt>
    <dgm:pt modelId="{BF369CBE-BC26-4208-93B1-D7D2C70DB408}">
      <dgm:prSet phldrT="[Text]" phldr="0"/>
      <dgm:spPr/>
      <dgm:t>
        <a:bodyPr/>
        <a:lstStyle/>
        <a:p>
          <a:pPr rtl="0"/>
          <a:r>
            <a:rPr lang="en-US" dirty="0">
              <a:solidFill>
                <a:srgbClr val="000000"/>
              </a:solidFill>
              <a:latin typeface="Aptos"/>
            </a:rPr>
            <a:t>Enter the </a:t>
          </a:r>
          <a:r>
            <a:rPr lang="en-US" b="1" dirty="0" err="1">
              <a:solidFill>
                <a:srgbClr val="000000"/>
              </a:solidFill>
              <a:latin typeface="Aptos"/>
            </a:rPr>
            <a:t>Oper</a:t>
          </a:r>
          <a:r>
            <a:rPr lang="en-US" b="1" dirty="0">
              <a:solidFill>
                <a:srgbClr val="000000"/>
              </a:solidFill>
              <a:latin typeface="Aptos"/>
            </a:rPr>
            <a:t> Unit only</a:t>
          </a:r>
          <a:r>
            <a:rPr lang="en-US" dirty="0">
              <a:solidFill>
                <a:srgbClr val="000000"/>
              </a:solidFill>
              <a:latin typeface="Aptos"/>
            </a:rPr>
            <a:t>. This option allows the traveler to enter whichever </a:t>
          </a:r>
          <a:r>
            <a:rPr lang="en-US" dirty="0" err="1">
              <a:solidFill>
                <a:srgbClr val="000000"/>
              </a:solidFill>
              <a:latin typeface="Aptos"/>
            </a:rPr>
            <a:t>chartstring</a:t>
          </a:r>
          <a:r>
            <a:rPr lang="en-US" dirty="0">
              <a:solidFill>
                <a:srgbClr val="000000"/>
              </a:solidFill>
              <a:latin typeface="Aptos"/>
            </a:rPr>
            <a:t> they need in all of their travel documents. No </a:t>
          </a:r>
          <a:r>
            <a:rPr lang="en-US" b="1" dirty="0" err="1">
              <a:solidFill>
                <a:srgbClr val="000000"/>
              </a:solidFill>
              <a:latin typeface="Aptos"/>
            </a:rPr>
            <a:t>chartstring</a:t>
          </a:r>
          <a:r>
            <a:rPr lang="en-US" b="1" dirty="0">
              <a:solidFill>
                <a:srgbClr val="000000"/>
              </a:solidFill>
              <a:latin typeface="Aptos"/>
            </a:rPr>
            <a:t> will auto-populate </a:t>
          </a:r>
          <a:r>
            <a:rPr lang="en-US" dirty="0">
              <a:solidFill>
                <a:srgbClr val="000000"/>
              </a:solidFill>
              <a:latin typeface="Aptos"/>
            </a:rPr>
            <a:t>in this scenario, so it will force the traveler to choose. Note: the system will automatically populate the </a:t>
          </a:r>
          <a:r>
            <a:rPr lang="en-US" b="1" dirty="0">
              <a:solidFill>
                <a:srgbClr val="000000"/>
              </a:solidFill>
              <a:latin typeface="Aptos"/>
            </a:rPr>
            <a:t>HCM</a:t>
          </a:r>
          <a:r>
            <a:rPr lang="en-US" dirty="0">
              <a:solidFill>
                <a:srgbClr val="000000"/>
              </a:solidFill>
              <a:latin typeface="Aptos"/>
            </a:rPr>
            <a:t> </a:t>
          </a:r>
          <a:r>
            <a:rPr lang="en-US" b="1" dirty="0">
              <a:solidFill>
                <a:srgbClr val="000000"/>
              </a:solidFill>
              <a:latin typeface="Aptos"/>
            </a:rPr>
            <a:t>department</a:t>
          </a:r>
          <a:r>
            <a:rPr lang="en-US" dirty="0">
              <a:solidFill>
                <a:srgbClr val="000000"/>
              </a:solidFill>
              <a:latin typeface="Aptos"/>
            </a:rPr>
            <a:t> number into the Dept field if left blank. Travelers will need to know to overwrite that field when entering their </a:t>
          </a:r>
          <a:r>
            <a:rPr lang="en-US" dirty="0" err="1">
              <a:solidFill>
                <a:srgbClr val="000000"/>
              </a:solidFill>
              <a:latin typeface="Aptos"/>
            </a:rPr>
            <a:t>chartstrings</a:t>
          </a:r>
          <a:r>
            <a:rPr lang="en-US" dirty="0">
              <a:solidFill>
                <a:srgbClr val="000000"/>
              </a:solidFill>
              <a:latin typeface="Aptos"/>
            </a:rPr>
            <a:t>. </a:t>
          </a:r>
          <a:endParaRPr lang="en-US" dirty="0"/>
        </a:p>
      </dgm:t>
    </dgm:pt>
    <dgm:pt modelId="{4D9E8A7B-A067-40BC-83CA-79E8442D0472}" type="parTrans" cxnId="{3D11D604-CAF5-4CD8-9A6F-366C89D00EF2}">
      <dgm:prSet/>
      <dgm:spPr/>
      <dgm:t>
        <a:bodyPr/>
        <a:lstStyle/>
        <a:p>
          <a:endParaRPr lang="en-US"/>
        </a:p>
      </dgm:t>
    </dgm:pt>
    <dgm:pt modelId="{649D497E-A9FC-47F0-B688-12E00EB5BA95}" type="sibTrans" cxnId="{3D11D604-CAF5-4CD8-9A6F-366C89D00EF2}">
      <dgm:prSet/>
      <dgm:spPr/>
      <dgm:t>
        <a:bodyPr/>
        <a:lstStyle/>
        <a:p>
          <a:endParaRPr lang="en-US"/>
        </a:p>
      </dgm:t>
    </dgm:pt>
    <dgm:pt modelId="{EE3B4BDA-5580-4755-ADE8-A8897756A51C}">
      <dgm:prSet phldrT="[Text]" phldr="0"/>
      <dgm:spPr/>
      <dgm:t>
        <a:bodyPr/>
        <a:lstStyle/>
        <a:p>
          <a:pPr rtl="0"/>
          <a:r>
            <a:rPr lang="en-US">
              <a:latin typeface="Aptos Display" panose="02110004020202020204"/>
            </a:rPr>
            <a:t>Option 2</a:t>
          </a:r>
          <a:endParaRPr lang="en-US"/>
        </a:p>
      </dgm:t>
    </dgm:pt>
    <dgm:pt modelId="{9FBE6916-682C-4322-91B7-FDAF4A578A48}" type="parTrans" cxnId="{03272A81-F984-4631-A2CF-8FD142B21BC4}">
      <dgm:prSet/>
      <dgm:spPr/>
      <dgm:t>
        <a:bodyPr/>
        <a:lstStyle/>
        <a:p>
          <a:endParaRPr lang="en-US"/>
        </a:p>
      </dgm:t>
    </dgm:pt>
    <dgm:pt modelId="{246C52C5-8057-45A9-8A81-8E748209668B}" type="sibTrans" cxnId="{03272A81-F984-4631-A2CF-8FD142B21BC4}">
      <dgm:prSet/>
      <dgm:spPr/>
      <dgm:t>
        <a:bodyPr/>
        <a:lstStyle/>
        <a:p>
          <a:endParaRPr lang="en-US"/>
        </a:p>
      </dgm:t>
    </dgm:pt>
    <dgm:pt modelId="{81709199-CE74-4CEE-977A-9886498E12A2}">
      <dgm:prSet phldrT="[Text]" phldr="0"/>
      <dgm:spPr/>
      <dgm:t>
        <a:bodyPr/>
        <a:lstStyle/>
        <a:p>
          <a:pPr rtl="0"/>
          <a:r>
            <a:rPr lang="en-US" dirty="0">
              <a:solidFill>
                <a:srgbClr val="000000"/>
              </a:solidFill>
              <a:latin typeface="Aptos"/>
            </a:rPr>
            <a:t>Enter the </a:t>
          </a:r>
          <a:r>
            <a:rPr lang="en-US" b="1" dirty="0">
              <a:solidFill>
                <a:srgbClr val="000000"/>
              </a:solidFill>
              <a:latin typeface="Aptos"/>
            </a:rPr>
            <a:t>default department budget</a:t>
          </a:r>
          <a:r>
            <a:rPr lang="en-US" dirty="0">
              <a:solidFill>
                <a:srgbClr val="000000"/>
              </a:solidFill>
              <a:latin typeface="Aptos"/>
            </a:rPr>
            <a:t>. This will </a:t>
          </a:r>
          <a:r>
            <a:rPr lang="en-US" b="1" dirty="0">
              <a:solidFill>
                <a:srgbClr val="000000"/>
              </a:solidFill>
              <a:latin typeface="Aptos"/>
            </a:rPr>
            <a:t>auto-populate the traveler’s department </a:t>
          </a:r>
          <a:r>
            <a:rPr lang="en-US" dirty="0" err="1">
              <a:solidFill>
                <a:srgbClr val="000000"/>
              </a:solidFill>
              <a:latin typeface="Aptos"/>
            </a:rPr>
            <a:t>chartstring</a:t>
          </a:r>
          <a:r>
            <a:rPr lang="en-US" dirty="0">
              <a:solidFill>
                <a:srgbClr val="000000"/>
              </a:solidFill>
              <a:latin typeface="Aptos"/>
            </a:rPr>
            <a:t> in all travel documents. However, they would need to </a:t>
          </a:r>
          <a:r>
            <a:rPr lang="en-US" b="1" dirty="0">
              <a:solidFill>
                <a:srgbClr val="000000"/>
              </a:solidFill>
              <a:latin typeface="Aptos"/>
            </a:rPr>
            <a:t>overwrite it for Cash Advance</a:t>
          </a:r>
          <a:r>
            <a:rPr lang="en-US" dirty="0">
              <a:solidFill>
                <a:srgbClr val="000000"/>
              </a:solidFill>
              <a:latin typeface="Aptos"/>
            </a:rPr>
            <a:t>, as a global </a:t>
          </a:r>
          <a:r>
            <a:rPr lang="en-US" dirty="0" err="1">
              <a:solidFill>
                <a:srgbClr val="000000"/>
              </a:solidFill>
              <a:latin typeface="Aptos"/>
            </a:rPr>
            <a:t>chartstring</a:t>
          </a:r>
          <a:r>
            <a:rPr lang="en-US" dirty="0">
              <a:solidFill>
                <a:srgbClr val="000000"/>
              </a:solidFill>
              <a:latin typeface="Aptos"/>
            </a:rPr>
            <a:t> is required for cash advances. This method is recommended if the traveler has a department budget that is regularly used and does not use Cash Advance. </a:t>
          </a:r>
          <a:endParaRPr lang="en-US" dirty="0"/>
        </a:p>
      </dgm:t>
    </dgm:pt>
    <dgm:pt modelId="{7F80F331-1F92-4FB2-BDEF-F7944D001A3D}" type="parTrans" cxnId="{267B7FBA-96E6-4BA7-8571-D390C5BCB5BE}">
      <dgm:prSet/>
      <dgm:spPr/>
      <dgm:t>
        <a:bodyPr/>
        <a:lstStyle/>
        <a:p>
          <a:endParaRPr lang="en-US"/>
        </a:p>
      </dgm:t>
    </dgm:pt>
    <dgm:pt modelId="{DEC7177C-D7E3-40B0-A397-6CD252FC25E7}" type="sibTrans" cxnId="{267B7FBA-96E6-4BA7-8571-D390C5BCB5BE}">
      <dgm:prSet/>
      <dgm:spPr/>
      <dgm:t>
        <a:bodyPr/>
        <a:lstStyle/>
        <a:p>
          <a:endParaRPr lang="en-US"/>
        </a:p>
      </dgm:t>
    </dgm:pt>
    <dgm:pt modelId="{F84EE0B3-D679-4E41-B1C0-63EA8FD09B8D}">
      <dgm:prSet phldrT="[Text]" phldr="0"/>
      <dgm:spPr/>
      <dgm:t>
        <a:bodyPr/>
        <a:lstStyle/>
        <a:p>
          <a:pPr rtl="0"/>
          <a:r>
            <a:rPr lang="en-US">
              <a:latin typeface="Aptos Display" panose="02110004020202020204"/>
            </a:rPr>
            <a:t>Option 3</a:t>
          </a:r>
          <a:endParaRPr lang="en-US"/>
        </a:p>
      </dgm:t>
    </dgm:pt>
    <dgm:pt modelId="{3FEBA950-6DC8-4D9A-87F5-7F4FE1CE97ED}" type="parTrans" cxnId="{AB835C28-411F-40A2-978E-ED9E6A4F5620}">
      <dgm:prSet/>
      <dgm:spPr/>
      <dgm:t>
        <a:bodyPr/>
        <a:lstStyle/>
        <a:p>
          <a:endParaRPr lang="en-US"/>
        </a:p>
      </dgm:t>
    </dgm:pt>
    <dgm:pt modelId="{A3C92E33-9D4D-4916-8F00-61C7CE29F5B1}" type="sibTrans" cxnId="{AB835C28-411F-40A2-978E-ED9E6A4F5620}">
      <dgm:prSet/>
      <dgm:spPr/>
      <dgm:t>
        <a:bodyPr/>
        <a:lstStyle/>
        <a:p>
          <a:endParaRPr lang="en-US"/>
        </a:p>
      </dgm:t>
    </dgm:pt>
    <dgm:pt modelId="{A5E1C4B7-68F5-40A7-8027-D2DFFCA4AEB6}">
      <dgm:prSet phldrT="[Text]" phldr="0"/>
      <dgm:spPr/>
      <dgm:t>
        <a:bodyPr/>
        <a:lstStyle/>
        <a:p>
          <a:pPr rtl="0"/>
          <a:r>
            <a:rPr lang="en-US" dirty="0">
              <a:solidFill>
                <a:srgbClr val="000000"/>
              </a:solidFill>
              <a:latin typeface="Aptos"/>
            </a:rPr>
            <a:t>Enter the </a:t>
          </a:r>
          <a:r>
            <a:rPr lang="en-US" b="1" dirty="0">
              <a:solidFill>
                <a:srgbClr val="000000"/>
              </a:solidFill>
              <a:latin typeface="Aptos"/>
            </a:rPr>
            <a:t>global cash advance </a:t>
          </a:r>
          <a:r>
            <a:rPr lang="en-US" b="1" dirty="0" err="1">
              <a:solidFill>
                <a:srgbClr val="000000"/>
              </a:solidFill>
              <a:latin typeface="Aptos"/>
            </a:rPr>
            <a:t>chartstring</a:t>
          </a:r>
          <a:r>
            <a:rPr lang="en-US" dirty="0">
              <a:solidFill>
                <a:srgbClr val="000000"/>
              </a:solidFill>
              <a:latin typeface="Aptos"/>
            </a:rPr>
            <a:t>. This will </a:t>
          </a:r>
          <a:r>
            <a:rPr lang="en-US" b="1" dirty="0">
              <a:solidFill>
                <a:srgbClr val="000000"/>
              </a:solidFill>
              <a:latin typeface="Aptos"/>
            </a:rPr>
            <a:t>auto-populate the global cash advance </a:t>
          </a:r>
          <a:r>
            <a:rPr lang="en-US" dirty="0" err="1">
              <a:solidFill>
                <a:srgbClr val="000000"/>
              </a:solidFill>
              <a:latin typeface="Aptos"/>
            </a:rPr>
            <a:t>chartstring</a:t>
          </a:r>
          <a:r>
            <a:rPr lang="en-US" dirty="0">
              <a:solidFill>
                <a:srgbClr val="000000"/>
              </a:solidFill>
              <a:latin typeface="Aptos"/>
            </a:rPr>
            <a:t> in all travel documents. Travelers would need to </a:t>
          </a:r>
          <a:r>
            <a:rPr lang="en-US" b="1" dirty="0">
              <a:solidFill>
                <a:srgbClr val="000000"/>
              </a:solidFill>
              <a:latin typeface="Aptos"/>
            </a:rPr>
            <a:t>overwrite it for their other travel documents </a:t>
          </a:r>
          <a:r>
            <a:rPr lang="en-US" dirty="0">
              <a:solidFill>
                <a:srgbClr val="000000"/>
              </a:solidFill>
              <a:latin typeface="Aptos"/>
            </a:rPr>
            <a:t>(e.g., Travel Authorizations and Expense Reports). This option makes sense if travelers do not have a set department budget for travel and would be changing their </a:t>
          </a:r>
          <a:r>
            <a:rPr lang="en-US" dirty="0" err="1">
              <a:solidFill>
                <a:srgbClr val="000000"/>
              </a:solidFill>
              <a:latin typeface="Aptos"/>
            </a:rPr>
            <a:t>chartstring</a:t>
          </a:r>
          <a:r>
            <a:rPr lang="en-US" dirty="0">
              <a:solidFill>
                <a:srgbClr val="000000"/>
              </a:solidFill>
              <a:latin typeface="Aptos"/>
            </a:rPr>
            <a:t> for each travel. </a:t>
          </a:r>
          <a:endParaRPr lang="en-US" dirty="0"/>
        </a:p>
      </dgm:t>
    </dgm:pt>
    <dgm:pt modelId="{678BB328-DE15-44A4-9FD8-0F5139BAD7DA}" type="parTrans" cxnId="{FCC4C10B-4413-402E-A45B-1E2E43EA71D4}">
      <dgm:prSet/>
      <dgm:spPr/>
      <dgm:t>
        <a:bodyPr/>
        <a:lstStyle/>
        <a:p>
          <a:endParaRPr lang="en-US"/>
        </a:p>
      </dgm:t>
    </dgm:pt>
    <dgm:pt modelId="{545CD33A-189F-4336-AC05-86C6ACB9E8CD}" type="sibTrans" cxnId="{FCC4C10B-4413-402E-A45B-1E2E43EA71D4}">
      <dgm:prSet/>
      <dgm:spPr/>
      <dgm:t>
        <a:bodyPr/>
        <a:lstStyle/>
        <a:p>
          <a:endParaRPr lang="en-US"/>
        </a:p>
      </dgm:t>
    </dgm:pt>
    <dgm:pt modelId="{D4442C23-C114-40CB-A71E-740F69C8BB3A}" type="pres">
      <dgm:prSet presAssocID="{E08567F9-D2C1-445F-A35B-92721E9F52CB}" presName="linear" presStyleCnt="0">
        <dgm:presLayoutVars>
          <dgm:dir/>
          <dgm:animLvl val="lvl"/>
          <dgm:resizeHandles val="exact"/>
        </dgm:presLayoutVars>
      </dgm:prSet>
      <dgm:spPr/>
    </dgm:pt>
    <dgm:pt modelId="{DDA82E49-1D3E-4EBB-9435-9190851DFDB2}" type="pres">
      <dgm:prSet presAssocID="{BDC18124-6E78-4D74-A5E2-46310A52215F}" presName="parentLin" presStyleCnt="0"/>
      <dgm:spPr/>
    </dgm:pt>
    <dgm:pt modelId="{75A40016-5CB0-46B4-B1C3-330D19F40A64}" type="pres">
      <dgm:prSet presAssocID="{BDC18124-6E78-4D74-A5E2-46310A52215F}" presName="parentLeftMargin" presStyleLbl="node1" presStyleIdx="0" presStyleCnt="3"/>
      <dgm:spPr/>
    </dgm:pt>
    <dgm:pt modelId="{AED6AAE7-1DB0-4A52-A0A4-359B88A24B13}" type="pres">
      <dgm:prSet presAssocID="{BDC18124-6E78-4D74-A5E2-46310A52215F}" presName="parentText" presStyleLbl="node1" presStyleIdx="0" presStyleCnt="3">
        <dgm:presLayoutVars>
          <dgm:chMax val="0"/>
          <dgm:bulletEnabled val="1"/>
        </dgm:presLayoutVars>
      </dgm:prSet>
      <dgm:spPr/>
    </dgm:pt>
    <dgm:pt modelId="{A026356E-C0DC-4FCF-826A-CBF048FD0A65}" type="pres">
      <dgm:prSet presAssocID="{BDC18124-6E78-4D74-A5E2-46310A52215F}" presName="negativeSpace" presStyleCnt="0"/>
      <dgm:spPr/>
    </dgm:pt>
    <dgm:pt modelId="{D8C40D1D-2607-4E90-B7CA-9AA3D4F8A4EF}" type="pres">
      <dgm:prSet presAssocID="{BDC18124-6E78-4D74-A5E2-46310A52215F}" presName="childText" presStyleLbl="conFgAcc1" presStyleIdx="0" presStyleCnt="3">
        <dgm:presLayoutVars>
          <dgm:bulletEnabled val="1"/>
        </dgm:presLayoutVars>
      </dgm:prSet>
      <dgm:spPr/>
    </dgm:pt>
    <dgm:pt modelId="{B464F119-3660-4522-835F-26A97DED9A34}" type="pres">
      <dgm:prSet presAssocID="{0BCEAB3E-76EC-4324-A669-1C54C2E74B44}" presName="spaceBetweenRectangles" presStyleCnt="0"/>
      <dgm:spPr/>
    </dgm:pt>
    <dgm:pt modelId="{56D848F4-6BC7-43BB-9055-F4C606AF3A3A}" type="pres">
      <dgm:prSet presAssocID="{EE3B4BDA-5580-4755-ADE8-A8897756A51C}" presName="parentLin" presStyleCnt="0"/>
      <dgm:spPr/>
    </dgm:pt>
    <dgm:pt modelId="{8C19E6AF-263A-40AC-B67D-D9D1E9A73850}" type="pres">
      <dgm:prSet presAssocID="{EE3B4BDA-5580-4755-ADE8-A8897756A51C}" presName="parentLeftMargin" presStyleLbl="node1" presStyleIdx="0" presStyleCnt="3"/>
      <dgm:spPr/>
    </dgm:pt>
    <dgm:pt modelId="{AE30F41F-C18B-44FF-979E-9FA358235A9D}" type="pres">
      <dgm:prSet presAssocID="{EE3B4BDA-5580-4755-ADE8-A8897756A51C}" presName="parentText" presStyleLbl="node1" presStyleIdx="1" presStyleCnt="3">
        <dgm:presLayoutVars>
          <dgm:chMax val="0"/>
          <dgm:bulletEnabled val="1"/>
        </dgm:presLayoutVars>
      </dgm:prSet>
      <dgm:spPr/>
    </dgm:pt>
    <dgm:pt modelId="{0B3890C9-8F90-43DC-AC3B-00DFE6C7CA60}" type="pres">
      <dgm:prSet presAssocID="{EE3B4BDA-5580-4755-ADE8-A8897756A51C}" presName="negativeSpace" presStyleCnt="0"/>
      <dgm:spPr/>
    </dgm:pt>
    <dgm:pt modelId="{130F0C5C-9ED3-4988-B447-873ADCF3694C}" type="pres">
      <dgm:prSet presAssocID="{EE3B4BDA-5580-4755-ADE8-A8897756A51C}" presName="childText" presStyleLbl="conFgAcc1" presStyleIdx="1" presStyleCnt="3">
        <dgm:presLayoutVars>
          <dgm:bulletEnabled val="1"/>
        </dgm:presLayoutVars>
      </dgm:prSet>
      <dgm:spPr/>
    </dgm:pt>
    <dgm:pt modelId="{D83F3E6E-3721-4796-AC6A-DE24742DEAE7}" type="pres">
      <dgm:prSet presAssocID="{246C52C5-8057-45A9-8A81-8E748209668B}" presName="spaceBetweenRectangles" presStyleCnt="0"/>
      <dgm:spPr/>
    </dgm:pt>
    <dgm:pt modelId="{7CE84216-93DF-4F8A-8136-705B7C3C7990}" type="pres">
      <dgm:prSet presAssocID="{F84EE0B3-D679-4E41-B1C0-63EA8FD09B8D}" presName="parentLin" presStyleCnt="0"/>
      <dgm:spPr/>
    </dgm:pt>
    <dgm:pt modelId="{51E0974B-CC25-4298-AEEE-C71F84245FAD}" type="pres">
      <dgm:prSet presAssocID="{F84EE0B3-D679-4E41-B1C0-63EA8FD09B8D}" presName="parentLeftMargin" presStyleLbl="node1" presStyleIdx="1" presStyleCnt="3"/>
      <dgm:spPr/>
    </dgm:pt>
    <dgm:pt modelId="{A6F814F2-EB8B-490E-AB10-4EB1831DF44E}" type="pres">
      <dgm:prSet presAssocID="{F84EE0B3-D679-4E41-B1C0-63EA8FD09B8D}" presName="parentText" presStyleLbl="node1" presStyleIdx="2" presStyleCnt="3">
        <dgm:presLayoutVars>
          <dgm:chMax val="0"/>
          <dgm:bulletEnabled val="1"/>
        </dgm:presLayoutVars>
      </dgm:prSet>
      <dgm:spPr/>
    </dgm:pt>
    <dgm:pt modelId="{F300B848-928A-4289-9778-DF9DD9028945}" type="pres">
      <dgm:prSet presAssocID="{F84EE0B3-D679-4E41-B1C0-63EA8FD09B8D}" presName="negativeSpace" presStyleCnt="0"/>
      <dgm:spPr/>
    </dgm:pt>
    <dgm:pt modelId="{6DE41168-CE65-4520-948A-393EDD3645AF}" type="pres">
      <dgm:prSet presAssocID="{F84EE0B3-D679-4E41-B1C0-63EA8FD09B8D}" presName="childText" presStyleLbl="conFgAcc1" presStyleIdx="2" presStyleCnt="3">
        <dgm:presLayoutVars>
          <dgm:bulletEnabled val="1"/>
        </dgm:presLayoutVars>
      </dgm:prSet>
      <dgm:spPr/>
    </dgm:pt>
  </dgm:ptLst>
  <dgm:cxnLst>
    <dgm:cxn modelId="{3D11D604-CAF5-4CD8-9A6F-366C89D00EF2}" srcId="{BDC18124-6E78-4D74-A5E2-46310A52215F}" destId="{BF369CBE-BC26-4208-93B1-D7D2C70DB408}" srcOrd="0" destOrd="0" parTransId="{4D9E8A7B-A067-40BC-83CA-79E8442D0472}" sibTransId="{649D497E-A9FC-47F0-B688-12E00EB5BA95}"/>
    <dgm:cxn modelId="{FCC4C10B-4413-402E-A45B-1E2E43EA71D4}" srcId="{F84EE0B3-D679-4E41-B1C0-63EA8FD09B8D}" destId="{A5E1C4B7-68F5-40A7-8027-D2DFFCA4AEB6}" srcOrd="0" destOrd="0" parTransId="{678BB328-DE15-44A4-9FD8-0F5139BAD7DA}" sibTransId="{545CD33A-189F-4336-AC05-86C6ACB9E8CD}"/>
    <dgm:cxn modelId="{AC9C930D-29AA-4FFC-854D-1366E6173E5B}" type="presOf" srcId="{EE3B4BDA-5580-4755-ADE8-A8897756A51C}" destId="{8C19E6AF-263A-40AC-B67D-D9D1E9A73850}" srcOrd="0" destOrd="0" presId="urn:microsoft.com/office/officeart/2005/8/layout/list1"/>
    <dgm:cxn modelId="{8F4DC012-11B4-4717-8F63-2F18FB39C704}" srcId="{E08567F9-D2C1-445F-A35B-92721E9F52CB}" destId="{BDC18124-6E78-4D74-A5E2-46310A52215F}" srcOrd="0" destOrd="0" parTransId="{928F8A9C-6562-4C88-88E7-ADF02F0E246D}" sibTransId="{0BCEAB3E-76EC-4324-A669-1C54C2E74B44}"/>
    <dgm:cxn modelId="{AB835C28-411F-40A2-978E-ED9E6A4F5620}" srcId="{E08567F9-D2C1-445F-A35B-92721E9F52CB}" destId="{F84EE0B3-D679-4E41-B1C0-63EA8FD09B8D}" srcOrd="2" destOrd="0" parTransId="{3FEBA950-6DC8-4D9A-87F5-7F4FE1CE97ED}" sibTransId="{A3C92E33-9D4D-4916-8F00-61C7CE29F5B1}"/>
    <dgm:cxn modelId="{19B4455D-E78B-439B-AF6B-20EA3F06EAE1}" type="presOf" srcId="{BDC18124-6E78-4D74-A5E2-46310A52215F}" destId="{75A40016-5CB0-46B4-B1C3-330D19F40A64}" srcOrd="0" destOrd="0" presId="urn:microsoft.com/office/officeart/2005/8/layout/list1"/>
    <dgm:cxn modelId="{33574C6D-0946-4C0A-881E-EFBCDCF1DE16}" type="presOf" srcId="{E08567F9-D2C1-445F-A35B-92721E9F52CB}" destId="{D4442C23-C114-40CB-A71E-740F69C8BB3A}" srcOrd="0" destOrd="0" presId="urn:microsoft.com/office/officeart/2005/8/layout/list1"/>
    <dgm:cxn modelId="{7CA40C77-1E8F-4295-AB88-403E75BB49EA}" type="presOf" srcId="{EE3B4BDA-5580-4755-ADE8-A8897756A51C}" destId="{AE30F41F-C18B-44FF-979E-9FA358235A9D}" srcOrd="1" destOrd="0" presId="urn:microsoft.com/office/officeart/2005/8/layout/list1"/>
    <dgm:cxn modelId="{B351E27C-F9B3-495E-9A4E-7C463EC2C4D3}" type="presOf" srcId="{F84EE0B3-D679-4E41-B1C0-63EA8FD09B8D}" destId="{51E0974B-CC25-4298-AEEE-C71F84245FAD}" srcOrd="0" destOrd="0" presId="urn:microsoft.com/office/officeart/2005/8/layout/list1"/>
    <dgm:cxn modelId="{03272A81-F984-4631-A2CF-8FD142B21BC4}" srcId="{E08567F9-D2C1-445F-A35B-92721E9F52CB}" destId="{EE3B4BDA-5580-4755-ADE8-A8897756A51C}" srcOrd="1" destOrd="0" parTransId="{9FBE6916-682C-4322-91B7-FDAF4A578A48}" sibTransId="{246C52C5-8057-45A9-8A81-8E748209668B}"/>
    <dgm:cxn modelId="{16BFF092-3990-4F84-ACB4-914F3A116D2C}" type="presOf" srcId="{A5E1C4B7-68F5-40A7-8027-D2DFFCA4AEB6}" destId="{6DE41168-CE65-4520-948A-393EDD3645AF}" srcOrd="0" destOrd="0" presId="urn:microsoft.com/office/officeart/2005/8/layout/list1"/>
    <dgm:cxn modelId="{267B7FBA-96E6-4BA7-8571-D390C5BCB5BE}" srcId="{EE3B4BDA-5580-4755-ADE8-A8897756A51C}" destId="{81709199-CE74-4CEE-977A-9886498E12A2}" srcOrd="0" destOrd="0" parTransId="{7F80F331-1F92-4FB2-BDEF-F7944D001A3D}" sibTransId="{DEC7177C-D7E3-40B0-A397-6CD252FC25E7}"/>
    <dgm:cxn modelId="{A3B00BDC-D7F3-4958-9D65-485A3EA555DC}" type="presOf" srcId="{BF369CBE-BC26-4208-93B1-D7D2C70DB408}" destId="{D8C40D1D-2607-4E90-B7CA-9AA3D4F8A4EF}" srcOrd="0" destOrd="0" presId="urn:microsoft.com/office/officeart/2005/8/layout/list1"/>
    <dgm:cxn modelId="{1D87F4E3-1683-4914-B4F2-F7C57C75B355}" type="presOf" srcId="{F84EE0B3-D679-4E41-B1C0-63EA8FD09B8D}" destId="{A6F814F2-EB8B-490E-AB10-4EB1831DF44E}" srcOrd="1" destOrd="0" presId="urn:microsoft.com/office/officeart/2005/8/layout/list1"/>
    <dgm:cxn modelId="{760B80EF-1064-47C4-8B3E-492E475F8A2F}" type="presOf" srcId="{BDC18124-6E78-4D74-A5E2-46310A52215F}" destId="{AED6AAE7-1DB0-4A52-A0A4-359B88A24B13}" srcOrd="1" destOrd="0" presId="urn:microsoft.com/office/officeart/2005/8/layout/list1"/>
    <dgm:cxn modelId="{BF4E8FFC-332C-4507-BC79-995F86DBE9BE}" type="presOf" srcId="{81709199-CE74-4CEE-977A-9886498E12A2}" destId="{130F0C5C-9ED3-4988-B447-873ADCF3694C}" srcOrd="0" destOrd="0" presId="urn:microsoft.com/office/officeart/2005/8/layout/list1"/>
    <dgm:cxn modelId="{8BC70587-93DA-4401-97BF-EE75B906D0F7}" type="presParOf" srcId="{D4442C23-C114-40CB-A71E-740F69C8BB3A}" destId="{DDA82E49-1D3E-4EBB-9435-9190851DFDB2}" srcOrd="0" destOrd="0" presId="urn:microsoft.com/office/officeart/2005/8/layout/list1"/>
    <dgm:cxn modelId="{1433B5C6-1731-4EFE-89F4-8AB9D34DBFE3}" type="presParOf" srcId="{DDA82E49-1D3E-4EBB-9435-9190851DFDB2}" destId="{75A40016-5CB0-46B4-B1C3-330D19F40A64}" srcOrd="0" destOrd="0" presId="urn:microsoft.com/office/officeart/2005/8/layout/list1"/>
    <dgm:cxn modelId="{EF4437A1-83A1-4C1D-B4BA-588C8951E901}" type="presParOf" srcId="{DDA82E49-1D3E-4EBB-9435-9190851DFDB2}" destId="{AED6AAE7-1DB0-4A52-A0A4-359B88A24B13}" srcOrd="1" destOrd="0" presId="urn:microsoft.com/office/officeart/2005/8/layout/list1"/>
    <dgm:cxn modelId="{0B5D4494-13E9-4052-A32F-B49177FDD572}" type="presParOf" srcId="{D4442C23-C114-40CB-A71E-740F69C8BB3A}" destId="{A026356E-C0DC-4FCF-826A-CBF048FD0A65}" srcOrd="1" destOrd="0" presId="urn:microsoft.com/office/officeart/2005/8/layout/list1"/>
    <dgm:cxn modelId="{C706558D-18C0-4D7B-9833-47521C074874}" type="presParOf" srcId="{D4442C23-C114-40CB-A71E-740F69C8BB3A}" destId="{D8C40D1D-2607-4E90-B7CA-9AA3D4F8A4EF}" srcOrd="2" destOrd="0" presId="urn:microsoft.com/office/officeart/2005/8/layout/list1"/>
    <dgm:cxn modelId="{EAF170A5-1CAA-4AD8-8779-D485023E5C66}" type="presParOf" srcId="{D4442C23-C114-40CB-A71E-740F69C8BB3A}" destId="{B464F119-3660-4522-835F-26A97DED9A34}" srcOrd="3" destOrd="0" presId="urn:microsoft.com/office/officeart/2005/8/layout/list1"/>
    <dgm:cxn modelId="{05FCFDF7-1D91-4D44-923D-1C599A66CA04}" type="presParOf" srcId="{D4442C23-C114-40CB-A71E-740F69C8BB3A}" destId="{56D848F4-6BC7-43BB-9055-F4C606AF3A3A}" srcOrd="4" destOrd="0" presId="urn:microsoft.com/office/officeart/2005/8/layout/list1"/>
    <dgm:cxn modelId="{42D929C6-254C-4331-A0F6-042533E640BE}" type="presParOf" srcId="{56D848F4-6BC7-43BB-9055-F4C606AF3A3A}" destId="{8C19E6AF-263A-40AC-B67D-D9D1E9A73850}" srcOrd="0" destOrd="0" presId="urn:microsoft.com/office/officeart/2005/8/layout/list1"/>
    <dgm:cxn modelId="{AFAFE896-C887-4B5A-8BAB-897534B81F9B}" type="presParOf" srcId="{56D848F4-6BC7-43BB-9055-F4C606AF3A3A}" destId="{AE30F41F-C18B-44FF-979E-9FA358235A9D}" srcOrd="1" destOrd="0" presId="urn:microsoft.com/office/officeart/2005/8/layout/list1"/>
    <dgm:cxn modelId="{EDBD3630-88D3-44A2-AB20-FAD97A3DEFC3}" type="presParOf" srcId="{D4442C23-C114-40CB-A71E-740F69C8BB3A}" destId="{0B3890C9-8F90-43DC-AC3B-00DFE6C7CA60}" srcOrd="5" destOrd="0" presId="urn:microsoft.com/office/officeart/2005/8/layout/list1"/>
    <dgm:cxn modelId="{83B6658D-9C28-4F70-B239-9ED938766F69}" type="presParOf" srcId="{D4442C23-C114-40CB-A71E-740F69C8BB3A}" destId="{130F0C5C-9ED3-4988-B447-873ADCF3694C}" srcOrd="6" destOrd="0" presId="urn:microsoft.com/office/officeart/2005/8/layout/list1"/>
    <dgm:cxn modelId="{A4DC404F-EF27-4B3B-A4F9-1FA398CB9268}" type="presParOf" srcId="{D4442C23-C114-40CB-A71E-740F69C8BB3A}" destId="{D83F3E6E-3721-4796-AC6A-DE24742DEAE7}" srcOrd="7" destOrd="0" presId="urn:microsoft.com/office/officeart/2005/8/layout/list1"/>
    <dgm:cxn modelId="{C95332F4-045D-4D9C-BB13-E462F7982C9B}" type="presParOf" srcId="{D4442C23-C114-40CB-A71E-740F69C8BB3A}" destId="{7CE84216-93DF-4F8A-8136-705B7C3C7990}" srcOrd="8" destOrd="0" presId="urn:microsoft.com/office/officeart/2005/8/layout/list1"/>
    <dgm:cxn modelId="{93EEA137-7051-422D-ABAD-11590C32D3D8}" type="presParOf" srcId="{7CE84216-93DF-4F8A-8136-705B7C3C7990}" destId="{51E0974B-CC25-4298-AEEE-C71F84245FAD}" srcOrd="0" destOrd="0" presId="urn:microsoft.com/office/officeart/2005/8/layout/list1"/>
    <dgm:cxn modelId="{31C1D01C-A2E3-47AB-99FD-B02E85B12E67}" type="presParOf" srcId="{7CE84216-93DF-4F8A-8136-705B7C3C7990}" destId="{A6F814F2-EB8B-490E-AB10-4EB1831DF44E}" srcOrd="1" destOrd="0" presId="urn:microsoft.com/office/officeart/2005/8/layout/list1"/>
    <dgm:cxn modelId="{6F93B367-CB24-4B79-B21D-A9575FA4C3C8}" type="presParOf" srcId="{D4442C23-C114-40CB-A71E-740F69C8BB3A}" destId="{F300B848-928A-4289-9778-DF9DD9028945}" srcOrd="9" destOrd="0" presId="urn:microsoft.com/office/officeart/2005/8/layout/list1"/>
    <dgm:cxn modelId="{DB4C38E2-38AD-4B01-819E-33123AE57491}" type="presParOf" srcId="{D4442C23-C114-40CB-A71E-740F69C8BB3A}" destId="{6DE41168-CE65-4520-948A-393EDD3645A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0C2D3-1125-4FFD-B102-013AC2AFA89A}">
      <dsp:nvSpPr>
        <dsp:cNvPr id="0" name=""/>
        <dsp:cNvSpPr/>
      </dsp:nvSpPr>
      <dsp:spPr>
        <a:xfrm>
          <a:off x="2535" y="1216025"/>
          <a:ext cx="4755895" cy="2801935"/>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ts val="0"/>
            </a:spcAft>
            <a:buNone/>
          </a:pPr>
          <a:endParaRPr lang="en-US" sz="2800" b="1" kern="1200"/>
        </a:p>
        <a:p>
          <a:pPr marL="0" lvl="0" indent="0" algn="ctr" defTabSz="1244600">
            <a:lnSpc>
              <a:spcPct val="90000"/>
            </a:lnSpc>
            <a:spcBef>
              <a:spcPct val="0"/>
            </a:spcBef>
            <a:spcAft>
              <a:spcPts val="0"/>
            </a:spcAft>
            <a:buNone/>
          </a:pPr>
          <a:endParaRPr lang="en-US" sz="2800" b="1" kern="1200"/>
        </a:p>
        <a:p>
          <a:pPr marL="0" lvl="0" indent="0" algn="ctr" defTabSz="1244600">
            <a:lnSpc>
              <a:spcPct val="90000"/>
            </a:lnSpc>
            <a:spcBef>
              <a:spcPct val="0"/>
            </a:spcBef>
            <a:spcAft>
              <a:spcPts val="0"/>
            </a:spcAft>
            <a:buNone/>
          </a:pPr>
          <a:r>
            <a:rPr lang="en-US" sz="2800" b="1" kern="1200"/>
            <a:t>Lia Homeister </a:t>
          </a:r>
        </a:p>
        <a:p>
          <a:pPr marL="0" lvl="0" indent="0" algn="ctr" defTabSz="1244600">
            <a:lnSpc>
              <a:spcPct val="90000"/>
            </a:lnSpc>
            <a:spcBef>
              <a:spcPct val="0"/>
            </a:spcBef>
            <a:spcAft>
              <a:spcPts val="0"/>
            </a:spcAft>
            <a:buNone/>
          </a:pPr>
          <a:r>
            <a:rPr lang="en-US" sz="2800" kern="1200"/>
            <a:t>T&amp;E Task Force Lead,</a:t>
          </a:r>
        </a:p>
        <a:p>
          <a:pPr marL="0" lvl="0" indent="0" algn="ctr" defTabSz="1244600" rtl="0">
            <a:lnSpc>
              <a:spcPct val="90000"/>
            </a:lnSpc>
            <a:spcBef>
              <a:spcPct val="0"/>
            </a:spcBef>
            <a:spcAft>
              <a:spcPts val="0"/>
            </a:spcAft>
            <a:buNone/>
          </a:pPr>
          <a:r>
            <a:rPr lang="en-US" sz="2800" kern="1200"/>
            <a:t>ctcLink </a:t>
          </a:r>
          <a:r>
            <a:rPr lang="en-US" sz="2800" kern="1200">
              <a:latin typeface="Aptos Display" panose="02110004020202020204"/>
            </a:rPr>
            <a:t>College Leader</a:t>
          </a:r>
          <a:r>
            <a:rPr lang="en-US" sz="2800" kern="1200"/>
            <a:t>,</a:t>
          </a:r>
        </a:p>
        <a:p>
          <a:pPr marL="0" lvl="0" indent="0" algn="ctr" defTabSz="1244600" rtl="0">
            <a:lnSpc>
              <a:spcPct val="90000"/>
            </a:lnSpc>
            <a:spcBef>
              <a:spcPct val="0"/>
            </a:spcBef>
            <a:spcAft>
              <a:spcPts val="0"/>
            </a:spcAft>
            <a:buNone/>
          </a:pPr>
          <a:r>
            <a:rPr lang="en-US" sz="2800" kern="1200"/>
            <a:t> Renton Technical</a:t>
          </a:r>
          <a:r>
            <a:rPr lang="en-US" sz="2800" kern="1200">
              <a:latin typeface="Aptos Display" panose="02110004020202020204"/>
            </a:rPr>
            <a:t> College</a:t>
          </a:r>
          <a:endParaRPr lang="en-US" sz="2800" kern="1200"/>
        </a:p>
      </dsp:txBody>
      <dsp:txXfrm>
        <a:off x="2535" y="1216025"/>
        <a:ext cx="4755895" cy="2801935"/>
      </dsp:txXfrm>
    </dsp:sp>
    <dsp:sp modelId="{677FEB72-87AE-4A1E-B47E-727E6795DA37}">
      <dsp:nvSpPr>
        <dsp:cNvPr id="0" name=""/>
        <dsp:cNvSpPr/>
      </dsp:nvSpPr>
      <dsp:spPr>
        <a:xfrm>
          <a:off x="5757169" y="1216025"/>
          <a:ext cx="4755895" cy="2801935"/>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ts val="0"/>
            </a:spcAft>
            <a:buNone/>
          </a:pPr>
          <a:endParaRPr lang="en-US" sz="2800" b="1" kern="1200"/>
        </a:p>
        <a:p>
          <a:pPr marL="0" lvl="0" indent="0" algn="ctr" defTabSz="1244600">
            <a:lnSpc>
              <a:spcPct val="90000"/>
            </a:lnSpc>
            <a:spcBef>
              <a:spcPct val="0"/>
            </a:spcBef>
            <a:spcAft>
              <a:spcPts val="0"/>
            </a:spcAft>
            <a:buNone/>
          </a:pPr>
          <a:endParaRPr lang="en-US" sz="2800" b="1" kern="1200"/>
        </a:p>
        <a:p>
          <a:pPr marL="0" lvl="0" indent="0" algn="ctr" defTabSz="1244600">
            <a:lnSpc>
              <a:spcPct val="90000"/>
            </a:lnSpc>
            <a:spcBef>
              <a:spcPct val="0"/>
            </a:spcBef>
            <a:spcAft>
              <a:spcPts val="0"/>
            </a:spcAft>
            <a:buNone/>
          </a:pPr>
          <a:r>
            <a:rPr lang="en-US" sz="2800" b="1" kern="1200"/>
            <a:t>Miranda Brown </a:t>
          </a:r>
        </a:p>
        <a:p>
          <a:pPr marL="0" lvl="0" indent="0" algn="ctr" defTabSz="1244600">
            <a:lnSpc>
              <a:spcPct val="90000"/>
            </a:lnSpc>
            <a:spcBef>
              <a:spcPct val="0"/>
            </a:spcBef>
            <a:spcAft>
              <a:spcPts val="0"/>
            </a:spcAft>
            <a:buNone/>
          </a:pPr>
          <a:r>
            <a:rPr lang="en-US" sz="2800" kern="1200"/>
            <a:t>Travel &amp; Account Payable Specialist, </a:t>
          </a:r>
        </a:p>
        <a:p>
          <a:pPr marL="0" lvl="0" indent="0" algn="ctr" defTabSz="1244600" rtl="0">
            <a:lnSpc>
              <a:spcPct val="90000"/>
            </a:lnSpc>
            <a:spcBef>
              <a:spcPct val="0"/>
            </a:spcBef>
            <a:spcAft>
              <a:spcPts val="0"/>
            </a:spcAft>
            <a:buNone/>
          </a:pPr>
          <a:r>
            <a:rPr lang="en-US" sz="2800" kern="1200"/>
            <a:t>Skagit Valley​</a:t>
          </a:r>
          <a:r>
            <a:rPr lang="en-US" sz="2800" kern="1200">
              <a:latin typeface="Aptos Display" panose="02110004020202020204"/>
            </a:rPr>
            <a:t> College</a:t>
          </a:r>
          <a:endParaRPr lang="en-US" sz="2800" kern="1200"/>
        </a:p>
      </dsp:txBody>
      <dsp:txXfrm>
        <a:off x="5757169" y="1216025"/>
        <a:ext cx="4755895" cy="2801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CE7501-3741-4079-88BD-9407FF8105C6}">
      <dsp:nvSpPr>
        <dsp:cNvPr id="0" name=""/>
        <dsp:cNvSpPr/>
      </dsp:nvSpPr>
      <dsp:spPr>
        <a:xfrm>
          <a:off x="1191509" y="1428019"/>
          <a:ext cx="2377947" cy="2377947"/>
        </a:xfrm>
        <a:prstGeom prst="arc">
          <a:avLst>
            <a:gd name="adj1" fmla="val 13200000"/>
            <a:gd name="adj2" fmla="val 19200000"/>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D90B76-7A5A-4F0E-8122-5DA71076B481}">
      <dsp:nvSpPr>
        <dsp:cNvPr id="0" name=""/>
        <dsp:cNvSpPr/>
      </dsp:nvSpPr>
      <dsp:spPr>
        <a:xfrm>
          <a:off x="1191509" y="1428019"/>
          <a:ext cx="2377947" cy="2377947"/>
        </a:xfrm>
        <a:prstGeom prst="arc">
          <a:avLst>
            <a:gd name="adj1" fmla="val 2400000"/>
            <a:gd name="adj2" fmla="val 8400000"/>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C16332-0ED7-4416-8834-ACB65B57E445}">
      <dsp:nvSpPr>
        <dsp:cNvPr id="0" name=""/>
        <dsp:cNvSpPr/>
      </dsp:nvSpPr>
      <dsp:spPr>
        <a:xfrm>
          <a:off x="2535" y="1856050"/>
          <a:ext cx="4755895" cy="1521886"/>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Conduct an </a:t>
          </a:r>
          <a:r>
            <a:rPr lang="en-US" sz="2000" b="1" kern="1200" dirty="0"/>
            <a:t>initial review </a:t>
          </a:r>
          <a:r>
            <a:rPr lang="en-US" sz="2000" kern="1200" dirty="0"/>
            <a:t>of the ctcLink Travel &amp; Expense process and provide </a:t>
          </a:r>
          <a:r>
            <a:rPr lang="en-US" sz="2000" b="1" kern="1200" dirty="0"/>
            <a:t>recommendations on best practices </a:t>
          </a:r>
          <a:r>
            <a:rPr lang="en-US" sz="2000" kern="1200" dirty="0"/>
            <a:t>and available variances. ​</a:t>
          </a:r>
        </a:p>
      </dsp:txBody>
      <dsp:txXfrm>
        <a:off x="2535" y="1856050"/>
        <a:ext cx="4755895" cy="1521886"/>
      </dsp:txXfrm>
    </dsp:sp>
    <dsp:sp modelId="{8D8B4B24-1CAC-4284-952F-1D663FEE5C49}">
      <dsp:nvSpPr>
        <dsp:cNvPr id="0" name=""/>
        <dsp:cNvSpPr/>
      </dsp:nvSpPr>
      <dsp:spPr>
        <a:xfrm>
          <a:off x="6946142" y="1428019"/>
          <a:ext cx="2377947" cy="2377947"/>
        </a:xfrm>
        <a:prstGeom prst="arc">
          <a:avLst>
            <a:gd name="adj1" fmla="val 13200000"/>
            <a:gd name="adj2" fmla="val 19200000"/>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B7492A-05C6-49D6-B827-0BC8EC0E16F8}">
      <dsp:nvSpPr>
        <dsp:cNvPr id="0" name=""/>
        <dsp:cNvSpPr/>
      </dsp:nvSpPr>
      <dsp:spPr>
        <a:xfrm>
          <a:off x="6946142" y="1428019"/>
          <a:ext cx="2377947" cy="2377947"/>
        </a:xfrm>
        <a:prstGeom prst="arc">
          <a:avLst>
            <a:gd name="adj1" fmla="val 2400000"/>
            <a:gd name="adj2" fmla="val 8400000"/>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CC6A72-0AAB-4BEF-9FB9-1628B8399A7D}">
      <dsp:nvSpPr>
        <dsp:cNvPr id="0" name=""/>
        <dsp:cNvSpPr/>
      </dsp:nvSpPr>
      <dsp:spPr>
        <a:xfrm>
          <a:off x="5757169" y="1856050"/>
          <a:ext cx="4755895" cy="1521886"/>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Connect with related subject matter experts and end-users across the system for a variety of activities, including gathering </a:t>
          </a:r>
          <a:r>
            <a:rPr lang="en-US" sz="2000" b="1" kern="1200" dirty="0"/>
            <a:t>ideas</a:t>
          </a:r>
          <a:r>
            <a:rPr lang="en-US" sz="2000" kern="1200" dirty="0"/>
            <a:t> about pain points, </a:t>
          </a:r>
          <a:r>
            <a:rPr lang="en-US" sz="2000" b="1" kern="1200" dirty="0"/>
            <a:t>utilization</a:t>
          </a:r>
          <a:r>
            <a:rPr lang="en-US" sz="2000" kern="1200" dirty="0"/>
            <a:t> of the system, and review of </a:t>
          </a:r>
          <a:r>
            <a:rPr lang="en-US" sz="2000" b="1" kern="1200" dirty="0"/>
            <a:t>training</a:t>
          </a:r>
          <a:r>
            <a:rPr lang="en-US" sz="2000" kern="1200" dirty="0"/>
            <a:t> and </a:t>
          </a:r>
          <a:r>
            <a:rPr lang="en-US" sz="2000" b="1" kern="1200" dirty="0"/>
            <a:t>tools</a:t>
          </a:r>
          <a:r>
            <a:rPr lang="en-US" sz="2000" kern="1200" dirty="0"/>
            <a:t>. </a:t>
          </a:r>
        </a:p>
      </dsp:txBody>
      <dsp:txXfrm>
        <a:off x="5757169" y="1856050"/>
        <a:ext cx="4755895" cy="1521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B3C06-EA36-4D6A-8E65-6A0E6D0994AF}">
      <dsp:nvSpPr>
        <dsp:cNvPr id="0" name=""/>
        <dsp:cNvSpPr/>
      </dsp:nvSpPr>
      <dsp:spPr>
        <a:xfrm>
          <a:off x="1138979" y="1633692"/>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F330CD-3165-49F4-991D-6072240266F6}">
      <dsp:nvSpPr>
        <dsp:cNvPr id="0" name=""/>
        <dsp:cNvSpPr/>
      </dsp:nvSpPr>
      <dsp:spPr>
        <a:xfrm>
          <a:off x="569079" y="288029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a:t>Travel Employee Profile​</a:t>
          </a:r>
        </a:p>
      </dsp:txBody>
      <dsp:txXfrm>
        <a:off x="569079" y="2880294"/>
        <a:ext cx="2072362" cy="720000"/>
      </dsp:txXfrm>
    </dsp:sp>
    <dsp:sp modelId="{7C3E5AB5-9D7F-4C9B-A8A0-D33A4CB0AF1B}">
      <dsp:nvSpPr>
        <dsp:cNvPr id="0" name=""/>
        <dsp:cNvSpPr/>
      </dsp:nvSpPr>
      <dsp:spPr>
        <a:xfrm>
          <a:off x="3574005" y="1633692"/>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046A15-6FF6-4A75-BEA0-7CBCF7859244}">
      <dsp:nvSpPr>
        <dsp:cNvPr id="0" name=""/>
        <dsp:cNvSpPr/>
      </dsp:nvSpPr>
      <dsp:spPr>
        <a:xfrm>
          <a:off x="3004105" y="288029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a:t>Travel Authorizations​</a:t>
          </a:r>
        </a:p>
      </dsp:txBody>
      <dsp:txXfrm>
        <a:off x="3004105" y="2880294"/>
        <a:ext cx="2072362" cy="720000"/>
      </dsp:txXfrm>
    </dsp:sp>
    <dsp:sp modelId="{0832FD55-FA09-49E6-932F-2C0A657D8685}">
      <dsp:nvSpPr>
        <dsp:cNvPr id="0" name=""/>
        <dsp:cNvSpPr/>
      </dsp:nvSpPr>
      <dsp:spPr>
        <a:xfrm>
          <a:off x="6009031" y="1633692"/>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31E8F3-E2B6-45A1-9421-A1B91AF43769}">
      <dsp:nvSpPr>
        <dsp:cNvPr id="0" name=""/>
        <dsp:cNvSpPr/>
      </dsp:nvSpPr>
      <dsp:spPr>
        <a:xfrm>
          <a:off x="5439131" y="288029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a:t>Cash Advance​</a:t>
          </a:r>
        </a:p>
      </dsp:txBody>
      <dsp:txXfrm>
        <a:off x="5439131" y="2880294"/>
        <a:ext cx="2072362" cy="720000"/>
      </dsp:txXfrm>
    </dsp:sp>
    <dsp:sp modelId="{40E5CD52-8C4C-4031-B63D-7DAB4891F9A7}">
      <dsp:nvSpPr>
        <dsp:cNvPr id="0" name=""/>
        <dsp:cNvSpPr/>
      </dsp:nvSpPr>
      <dsp:spPr>
        <a:xfrm>
          <a:off x="8444057" y="1633692"/>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D4D50C-326C-4E44-9C38-F766C645D643}">
      <dsp:nvSpPr>
        <dsp:cNvPr id="0" name=""/>
        <dsp:cNvSpPr/>
      </dsp:nvSpPr>
      <dsp:spPr>
        <a:xfrm>
          <a:off x="7874157" y="288029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pPr>
          <a:r>
            <a:rPr lang="en-US" sz="2300" kern="1200"/>
            <a:t>Expense Reports </a:t>
          </a:r>
        </a:p>
      </dsp:txBody>
      <dsp:txXfrm>
        <a:off x="7874157" y="2880294"/>
        <a:ext cx="2072362"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13794-B00E-464D-ACB6-07399A4BF219}">
      <dsp:nvSpPr>
        <dsp:cNvPr id="0" name=""/>
        <dsp:cNvSpPr/>
      </dsp:nvSpPr>
      <dsp:spPr>
        <a:xfrm>
          <a:off x="769286" y="1848412"/>
          <a:ext cx="1537161" cy="1537161"/>
        </a:xfrm>
        <a:prstGeom prst="arc">
          <a:avLst>
            <a:gd name="adj1" fmla="val 13200000"/>
            <a:gd name="adj2" fmla="val 19200000"/>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B8A6DC-7D74-40B1-8F76-5E332DFF13A0}">
      <dsp:nvSpPr>
        <dsp:cNvPr id="0" name=""/>
        <dsp:cNvSpPr/>
      </dsp:nvSpPr>
      <dsp:spPr>
        <a:xfrm>
          <a:off x="769286" y="1848412"/>
          <a:ext cx="1537161" cy="1537161"/>
        </a:xfrm>
        <a:prstGeom prst="arc">
          <a:avLst>
            <a:gd name="adj1" fmla="val 2400000"/>
            <a:gd name="adj2" fmla="val 8400000"/>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5EC804-5676-440D-949E-7BCB36640D44}">
      <dsp:nvSpPr>
        <dsp:cNvPr id="0" name=""/>
        <dsp:cNvSpPr/>
      </dsp:nvSpPr>
      <dsp:spPr>
        <a:xfrm>
          <a:off x="706" y="2125101"/>
          <a:ext cx="3074323" cy="983783"/>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26 items total </a:t>
          </a:r>
        </a:p>
      </dsp:txBody>
      <dsp:txXfrm>
        <a:off x="706" y="2125101"/>
        <a:ext cx="3074323" cy="983783"/>
      </dsp:txXfrm>
    </dsp:sp>
    <dsp:sp modelId="{CF929C97-D2A4-4802-8E49-9146371DD396}">
      <dsp:nvSpPr>
        <dsp:cNvPr id="0" name=""/>
        <dsp:cNvSpPr/>
      </dsp:nvSpPr>
      <dsp:spPr>
        <a:xfrm>
          <a:off x="4489219" y="1848412"/>
          <a:ext cx="1537161" cy="1537161"/>
        </a:xfrm>
        <a:prstGeom prst="arc">
          <a:avLst>
            <a:gd name="adj1" fmla="val 13200000"/>
            <a:gd name="adj2" fmla="val 19200000"/>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08912F-F0E4-49DE-9B0F-62BEB419C39B}">
      <dsp:nvSpPr>
        <dsp:cNvPr id="0" name=""/>
        <dsp:cNvSpPr/>
      </dsp:nvSpPr>
      <dsp:spPr>
        <a:xfrm>
          <a:off x="4489219" y="1848412"/>
          <a:ext cx="1537161" cy="1537161"/>
        </a:xfrm>
        <a:prstGeom prst="arc">
          <a:avLst>
            <a:gd name="adj1" fmla="val 2400000"/>
            <a:gd name="adj2" fmla="val 8400000"/>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D5AAAD-0218-48F1-96E4-EB8DADF05B58}">
      <dsp:nvSpPr>
        <dsp:cNvPr id="0" name=""/>
        <dsp:cNvSpPr/>
      </dsp:nvSpPr>
      <dsp:spPr>
        <a:xfrm>
          <a:off x="3720638" y="2125101"/>
          <a:ext cx="3074323" cy="983783"/>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Mix of global, best practice, and optional recommendations</a:t>
          </a:r>
        </a:p>
      </dsp:txBody>
      <dsp:txXfrm>
        <a:off x="3720638" y="2125101"/>
        <a:ext cx="3074323" cy="983783"/>
      </dsp:txXfrm>
    </dsp:sp>
    <dsp:sp modelId="{EB39B875-0FF3-40EB-8F9D-11D01FDF9B36}">
      <dsp:nvSpPr>
        <dsp:cNvPr id="0" name=""/>
        <dsp:cNvSpPr/>
      </dsp:nvSpPr>
      <dsp:spPr>
        <a:xfrm>
          <a:off x="8209151" y="1848412"/>
          <a:ext cx="1537161" cy="1537161"/>
        </a:xfrm>
        <a:prstGeom prst="arc">
          <a:avLst>
            <a:gd name="adj1" fmla="val 13200000"/>
            <a:gd name="adj2" fmla="val 19200000"/>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7F65D7-D17F-43DC-A7CA-5D9AB543C574}">
      <dsp:nvSpPr>
        <dsp:cNvPr id="0" name=""/>
        <dsp:cNvSpPr/>
      </dsp:nvSpPr>
      <dsp:spPr>
        <a:xfrm>
          <a:off x="8209151" y="1848412"/>
          <a:ext cx="1537161" cy="1537161"/>
        </a:xfrm>
        <a:prstGeom prst="arc">
          <a:avLst>
            <a:gd name="adj1" fmla="val 2400000"/>
            <a:gd name="adj2" fmla="val 8400000"/>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2E6A07-91CA-45B8-8F5A-B72A000AA098}">
      <dsp:nvSpPr>
        <dsp:cNvPr id="0" name=""/>
        <dsp:cNvSpPr/>
      </dsp:nvSpPr>
      <dsp:spPr>
        <a:xfrm>
          <a:off x="7440570" y="2125101"/>
          <a:ext cx="3074323" cy="983783"/>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Covers processes, configuration, and enhancements recommendations </a:t>
          </a:r>
        </a:p>
      </dsp:txBody>
      <dsp:txXfrm>
        <a:off x="7440570" y="2125101"/>
        <a:ext cx="3074323" cy="9837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7521A-613C-4228-B86A-F6EF23BFB92A}">
      <dsp:nvSpPr>
        <dsp:cNvPr id="0" name=""/>
        <dsp:cNvSpPr/>
      </dsp:nvSpPr>
      <dsp:spPr>
        <a:xfrm>
          <a:off x="4067" y="0"/>
          <a:ext cx="3913187"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The recommendations are</a:t>
          </a:r>
          <a:r>
            <a:rPr lang="en-US" sz="3200" kern="1200">
              <a:latin typeface="Aptos Display" panose="02110004020202020204"/>
            </a:rPr>
            <a:t>:</a:t>
          </a:r>
          <a:endParaRPr lang="en-US" sz="3200" kern="1200"/>
        </a:p>
      </dsp:txBody>
      <dsp:txXfrm>
        <a:off x="4067" y="0"/>
        <a:ext cx="3913187" cy="1625600"/>
      </dsp:txXfrm>
    </dsp:sp>
    <dsp:sp modelId="{59B6FAB9-80D5-48D3-B652-FECC08660776}">
      <dsp:nvSpPr>
        <dsp:cNvPr id="0" name=""/>
        <dsp:cNvSpPr/>
      </dsp:nvSpPr>
      <dsp:spPr>
        <a:xfrm>
          <a:off x="395386" y="1626063"/>
          <a:ext cx="3130549" cy="10645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Realistic changes that can be done now at the local level</a:t>
          </a:r>
        </a:p>
      </dsp:txBody>
      <dsp:txXfrm>
        <a:off x="426566" y="1657243"/>
        <a:ext cx="3068189" cy="1002191"/>
      </dsp:txXfrm>
    </dsp:sp>
    <dsp:sp modelId="{44E3F980-818D-42AF-B37C-A0341099B144}">
      <dsp:nvSpPr>
        <dsp:cNvPr id="0" name=""/>
        <dsp:cNvSpPr/>
      </dsp:nvSpPr>
      <dsp:spPr>
        <a:xfrm>
          <a:off x="395386" y="2854391"/>
          <a:ext cx="3130549" cy="10645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Enhancement ideas to improve the system globally</a:t>
          </a:r>
        </a:p>
      </dsp:txBody>
      <dsp:txXfrm>
        <a:off x="426566" y="2885571"/>
        <a:ext cx="3068189" cy="1002191"/>
      </dsp:txXfrm>
    </dsp:sp>
    <dsp:sp modelId="{97270367-1015-4C08-9B5D-685DA4260C51}">
      <dsp:nvSpPr>
        <dsp:cNvPr id="0" name=""/>
        <dsp:cNvSpPr/>
      </dsp:nvSpPr>
      <dsp:spPr>
        <a:xfrm>
          <a:off x="395386" y="4082719"/>
          <a:ext cx="3130549" cy="10645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dirty="0"/>
            <a:t>Compliant with state regulations as they are understood today </a:t>
          </a:r>
        </a:p>
      </dsp:txBody>
      <dsp:txXfrm>
        <a:off x="426566" y="4113899"/>
        <a:ext cx="3068189" cy="1002191"/>
      </dsp:txXfrm>
    </dsp:sp>
    <dsp:sp modelId="{28927109-F8C7-4400-AE35-4E5CBF73D1BB}">
      <dsp:nvSpPr>
        <dsp:cNvPr id="0" name=""/>
        <dsp:cNvSpPr/>
      </dsp:nvSpPr>
      <dsp:spPr>
        <a:xfrm>
          <a:off x="4210744" y="0"/>
          <a:ext cx="3913187"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The </a:t>
          </a:r>
          <a:r>
            <a:rPr lang="en-US" sz="3200" kern="1200" dirty="0"/>
            <a:t>recommendations are not:</a:t>
          </a:r>
        </a:p>
      </dsp:txBody>
      <dsp:txXfrm>
        <a:off x="4210744" y="0"/>
        <a:ext cx="3913187" cy="1625600"/>
      </dsp:txXfrm>
    </dsp:sp>
    <dsp:sp modelId="{1D559F87-8E59-4796-9C74-D39C0669FB51}">
      <dsp:nvSpPr>
        <dsp:cNvPr id="0" name=""/>
        <dsp:cNvSpPr/>
      </dsp:nvSpPr>
      <dsp:spPr>
        <a:xfrm>
          <a:off x="4602063" y="1626063"/>
          <a:ext cx="3130549" cy="10645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a:t>A complete overhaul of the system</a:t>
          </a:r>
          <a:endParaRPr lang="en-US" sz="2100" kern="1200" dirty="0"/>
        </a:p>
      </dsp:txBody>
      <dsp:txXfrm>
        <a:off x="4633243" y="1657243"/>
        <a:ext cx="3068189" cy="1002191"/>
      </dsp:txXfrm>
    </dsp:sp>
    <dsp:sp modelId="{64D18B89-66CA-40B9-B5AD-CFA60DECBC58}">
      <dsp:nvSpPr>
        <dsp:cNvPr id="0" name=""/>
        <dsp:cNvSpPr/>
      </dsp:nvSpPr>
      <dsp:spPr>
        <a:xfrm>
          <a:off x="4602063" y="2854391"/>
          <a:ext cx="3130549" cy="10645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a:t>Brand new app/system</a:t>
          </a:r>
          <a:endParaRPr lang="en-US" sz="2100" kern="1200" dirty="0"/>
        </a:p>
      </dsp:txBody>
      <dsp:txXfrm>
        <a:off x="4633243" y="2885571"/>
        <a:ext cx="3068189" cy="1002191"/>
      </dsp:txXfrm>
    </dsp:sp>
    <dsp:sp modelId="{9F31EC9D-B77E-4252-A0A9-09DAE8FFC8E6}">
      <dsp:nvSpPr>
        <dsp:cNvPr id="0" name=""/>
        <dsp:cNvSpPr/>
      </dsp:nvSpPr>
      <dsp:spPr>
        <a:xfrm>
          <a:off x="4602063" y="4082719"/>
          <a:ext cx="3130549" cy="106455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a:lnSpc>
              <a:spcPct val="90000"/>
            </a:lnSpc>
            <a:spcBef>
              <a:spcPct val="0"/>
            </a:spcBef>
            <a:spcAft>
              <a:spcPct val="35000"/>
            </a:spcAft>
            <a:buNone/>
          </a:pPr>
          <a:r>
            <a:rPr lang="en-US" sz="2100" kern="1200"/>
            <a:t>In conflict of state regulations</a:t>
          </a:r>
          <a:endParaRPr lang="en-US" sz="2100" kern="1200" dirty="0"/>
        </a:p>
      </dsp:txBody>
      <dsp:txXfrm>
        <a:off x="4633243" y="4113899"/>
        <a:ext cx="3068189" cy="10021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E70F1-B1E5-4E0D-91AB-1D191D730071}">
      <dsp:nvSpPr>
        <dsp:cNvPr id="0" name=""/>
        <dsp:cNvSpPr/>
      </dsp:nvSpPr>
      <dsp:spPr>
        <a:xfrm>
          <a:off x="22256" y="0"/>
          <a:ext cx="2655093" cy="51579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Prerequisite Steps to Clear the </a:t>
          </a:r>
          <a:r>
            <a:rPr lang="en-US" sz="2400" kern="1200">
              <a:latin typeface="Aptos Display" panose="02110004020202020204"/>
            </a:rPr>
            <a:t>Road</a:t>
          </a:r>
          <a:r>
            <a:rPr lang="en-US" sz="2400" kern="1200"/>
            <a:t> for the Traveler</a:t>
          </a:r>
        </a:p>
      </dsp:txBody>
      <dsp:txXfrm>
        <a:off x="22256" y="2063196"/>
        <a:ext cx="2655093" cy="2063196"/>
      </dsp:txXfrm>
    </dsp:sp>
    <dsp:sp modelId="{FFD78180-0F8B-43B1-BFD9-1185DE98EB64}">
      <dsp:nvSpPr>
        <dsp:cNvPr id="0" name=""/>
        <dsp:cNvSpPr/>
      </dsp:nvSpPr>
      <dsp:spPr>
        <a:xfrm>
          <a:off x="470447" y="309479"/>
          <a:ext cx="1717611" cy="1717611"/>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D6C99A-FAA7-46DF-86CD-45F743F1AD59}">
      <dsp:nvSpPr>
        <dsp:cNvPr id="0" name=""/>
        <dsp:cNvSpPr/>
      </dsp:nvSpPr>
      <dsp:spPr>
        <a:xfrm>
          <a:off x="2736453" y="0"/>
          <a:ext cx="2655093" cy="51579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Better Signage to Direct the Traveler</a:t>
          </a:r>
        </a:p>
      </dsp:txBody>
      <dsp:txXfrm>
        <a:off x="2736453" y="2063196"/>
        <a:ext cx="2655093" cy="2063196"/>
      </dsp:txXfrm>
    </dsp:sp>
    <dsp:sp modelId="{C8D71866-7A19-4FD2-8A30-2D1C18D97EBF}">
      <dsp:nvSpPr>
        <dsp:cNvPr id="0" name=""/>
        <dsp:cNvSpPr/>
      </dsp:nvSpPr>
      <dsp:spPr>
        <a:xfrm>
          <a:off x="3205194" y="309479"/>
          <a:ext cx="1717611" cy="1717611"/>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906D96-B056-459B-B029-9AC3883F49BD}">
      <dsp:nvSpPr>
        <dsp:cNvPr id="0" name=""/>
        <dsp:cNvSpPr/>
      </dsp:nvSpPr>
      <dsp:spPr>
        <a:xfrm>
          <a:off x="5471199" y="0"/>
          <a:ext cx="2655093" cy="515799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Training &amp; Communities of Practice to Sustain Improvements</a:t>
          </a:r>
        </a:p>
      </dsp:txBody>
      <dsp:txXfrm>
        <a:off x="5471199" y="2063196"/>
        <a:ext cx="2655093" cy="2063196"/>
      </dsp:txXfrm>
    </dsp:sp>
    <dsp:sp modelId="{38C58BC7-E470-40A0-AC5D-7E827F695888}">
      <dsp:nvSpPr>
        <dsp:cNvPr id="0" name=""/>
        <dsp:cNvSpPr/>
      </dsp:nvSpPr>
      <dsp:spPr>
        <a:xfrm>
          <a:off x="5939941" y="309479"/>
          <a:ext cx="1717611" cy="1717611"/>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E1E6A1-4382-4B25-BBCA-127144DA38C2}">
      <dsp:nvSpPr>
        <dsp:cNvPr id="0" name=""/>
        <dsp:cNvSpPr/>
      </dsp:nvSpPr>
      <dsp:spPr>
        <a:xfrm>
          <a:off x="325119" y="4126392"/>
          <a:ext cx="7477760" cy="773698"/>
        </a:xfrm>
        <a:prstGeom prst="leftRight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40D1D-2607-4E90-B7CA-9AA3D4F8A4EF}">
      <dsp:nvSpPr>
        <dsp:cNvPr id="0" name=""/>
        <dsp:cNvSpPr/>
      </dsp:nvSpPr>
      <dsp:spPr>
        <a:xfrm>
          <a:off x="0" y="511668"/>
          <a:ext cx="10515600" cy="12757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solidFill>
                <a:srgbClr val="000000"/>
              </a:solidFill>
              <a:latin typeface="Aptos"/>
            </a:rPr>
            <a:t>Enter the </a:t>
          </a:r>
          <a:r>
            <a:rPr lang="en-US" sz="1500" b="1" kern="1200" dirty="0" err="1">
              <a:solidFill>
                <a:srgbClr val="000000"/>
              </a:solidFill>
              <a:latin typeface="Aptos"/>
            </a:rPr>
            <a:t>Oper</a:t>
          </a:r>
          <a:r>
            <a:rPr lang="en-US" sz="1500" b="1" kern="1200" dirty="0">
              <a:solidFill>
                <a:srgbClr val="000000"/>
              </a:solidFill>
              <a:latin typeface="Aptos"/>
            </a:rPr>
            <a:t> Unit only</a:t>
          </a:r>
          <a:r>
            <a:rPr lang="en-US" sz="1500" kern="1200" dirty="0">
              <a:solidFill>
                <a:srgbClr val="000000"/>
              </a:solidFill>
              <a:latin typeface="Aptos"/>
            </a:rPr>
            <a:t>. This option allows the traveler to enter whichever </a:t>
          </a:r>
          <a:r>
            <a:rPr lang="en-US" sz="1500" kern="1200" dirty="0" err="1">
              <a:solidFill>
                <a:srgbClr val="000000"/>
              </a:solidFill>
              <a:latin typeface="Aptos"/>
            </a:rPr>
            <a:t>chartstring</a:t>
          </a:r>
          <a:r>
            <a:rPr lang="en-US" sz="1500" kern="1200" dirty="0">
              <a:solidFill>
                <a:srgbClr val="000000"/>
              </a:solidFill>
              <a:latin typeface="Aptos"/>
            </a:rPr>
            <a:t> they need in all of their travel documents. No </a:t>
          </a:r>
          <a:r>
            <a:rPr lang="en-US" sz="1500" b="1" kern="1200" dirty="0" err="1">
              <a:solidFill>
                <a:srgbClr val="000000"/>
              </a:solidFill>
              <a:latin typeface="Aptos"/>
            </a:rPr>
            <a:t>chartstring</a:t>
          </a:r>
          <a:r>
            <a:rPr lang="en-US" sz="1500" b="1" kern="1200" dirty="0">
              <a:solidFill>
                <a:srgbClr val="000000"/>
              </a:solidFill>
              <a:latin typeface="Aptos"/>
            </a:rPr>
            <a:t> will auto-populate </a:t>
          </a:r>
          <a:r>
            <a:rPr lang="en-US" sz="1500" kern="1200" dirty="0">
              <a:solidFill>
                <a:srgbClr val="000000"/>
              </a:solidFill>
              <a:latin typeface="Aptos"/>
            </a:rPr>
            <a:t>in this scenario, so it will force the traveler to choose. Note: the system will automatically populate the </a:t>
          </a:r>
          <a:r>
            <a:rPr lang="en-US" sz="1500" b="1" kern="1200" dirty="0">
              <a:solidFill>
                <a:srgbClr val="000000"/>
              </a:solidFill>
              <a:latin typeface="Aptos"/>
            </a:rPr>
            <a:t>HCM</a:t>
          </a:r>
          <a:r>
            <a:rPr lang="en-US" sz="1500" kern="1200" dirty="0">
              <a:solidFill>
                <a:srgbClr val="000000"/>
              </a:solidFill>
              <a:latin typeface="Aptos"/>
            </a:rPr>
            <a:t> </a:t>
          </a:r>
          <a:r>
            <a:rPr lang="en-US" sz="1500" b="1" kern="1200" dirty="0">
              <a:solidFill>
                <a:srgbClr val="000000"/>
              </a:solidFill>
              <a:latin typeface="Aptos"/>
            </a:rPr>
            <a:t>department</a:t>
          </a:r>
          <a:r>
            <a:rPr lang="en-US" sz="1500" kern="1200" dirty="0">
              <a:solidFill>
                <a:srgbClr val="000000"/>
              </a:solidFill>
              <a:latin typeface="Aptos"/>
            </a:rPr>
            <a:t> number into the Dept field if left blank. Travelers will need to know to overwrite that field when entering their </a:t>
          </a:r>
          <a:r>
            <a:rPr lang="en-US" sz="1500" kern="1200" dirty="0" err="1">
              <a:solidFill>
                <a:srgbClr val="000000"/>
              </a:solidFill>
              <a:latin typeface="Aptos"/>
            </a:rPr>
            <a:t>chartstrings</a:t>
          </a:r>
          <a:r>
            <a:rPr lang="en-US" sz="1500" kern="1200" dirty="0">
              <a:solidFill>
                <a:srgbClr val="000000"/>
              </a:solidFill>
              <a:latin typeface="Aptos"/>
            </a:rPr>
            <a:t>. </a:t>
          </a:r>
          <a:endParaRPr lang="en-US" sz="1500" kern="1200" dirty="0"/>
        </a:p>
      </dsp:txBody>
      <dsp:txXfrm>
        <a:off x="0" y="511668"/>
        <a:ext cx="10515600" cy="1275750"/>
      </dsp:txXfrm>
    </dsp:sp>
    <dsp:sp modelId="{AED6AAE7-1DB0-4A52-A0A4-359B88A24B13}">
      <dsp:nvSpPr>
        <dsp:cNvPr id="0" name=""/>
        <dsp:cNvSpPr/>
      </dsp:nvSpPr>
      <dsp:spPr>
        <a:xfrm>
          <a:off x="525780" y="290268"/>
          <a:ext cx="7360920"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rtl="0">
            <a:lnSpc>
              <a:spcPct val="90000"/>
            </a:lnSpc>
            <a:spcBef>
              <a:spcPct val="0"/>
            </a:spcBef>
            <a:spcAft>
              <a:spcPct val="35000"/>
            </a:spcAft>
            <a:buNone/>
          </a:pPr>
          <a:r>
            <a:rPr lang="en-US" sz="1500" kern="1200">
              <a:latin typeface="Aptos Display" panose="02110004020202020204"/>
            </a:rPr>
            <a:t>Option 1</a:t>
          </a:r>
          <a:endParaRPr lang="en-US" sz="1500" kern="1200"/>
        </a:p>
      </dsp:txBody>
      <dsp:txXfrm>
        <a:off x="547396" y="311884"/>
        <a:ext cx="7317688" cy="399568"/>
      </dsp:txXfrm>
    </dsp:sp>
    <dsp:sp modelId="{130F0C5C-9ED3-4988-B447-873ADCF3694C}">
      <dsp:nvSpPr>
        <dsp:cNvPr id="0" name=""/>
        <dsp:cNvSpPr/>
      </dsp:nvSpPr>
      <dsp:spPr>
        <a:xfrm>
          <a:off x="0" y="2089818"/>
          <a:ext cx="10515600" cy="12757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solidFill>
                <a:srgbClr val="000000"/>
              </a:solidFill>
              <a:latin typeface="Aptos"/>
            </a:rPr>
            <a:t>Enter the </a:t>
          </a:r>
          <a:r>
            <a:rPr lang="en-US" sz="1500" b="1" kern="1200" dirty="0">
              <a:solidFill>
                <a:srgbClr val="000000"/>
              </a:solidFill>
              <a:latin typeface="Aptos"/>
            </a:rPr>
            <a:t>default department budget</a:t>
          </a:r>
          <a:r>
            <a:rPr lang="en-US" sz="1500" kern="1200" dirty="0">
              <a:solidFill>
                <a:srgbClr val="000000"/>
              </a:solidFill>
              <a:latin typeface="Aptos"/>
            </a:rPr>
            <a:t>. This will </a:t>
          </a:r>
          <a:r>
            <a:rPr lang="en-US" sz="1500" b="1" kern="1200" dirty="0">
              <a:solidFill>
                <a:srgbClr val="000000"/>
              </a:solidFill>
              <a:latin typeface="Aptos"/>
            </a:rPr>
            <a:t>auto-populate the traveler’s department </a:t>
          </a:r>
          <a:r>
            <a:rPr lang="en-US" sz="1500" kern="1200" dirty="0" err="1">
              <a:solidFill>
                <a:srgbClr val="000000"/>
              </a:solidFill>
              <a:latin typeface="Aptos"/>
            </a:rPr>
            <a:t>chartstring</a:t>
          </a:r>
          <a:r>
            <a:rPr lang="en-US" sz="1500" kern="1200" dirty="0">
              <a:solidFill>
                <a:srgbClr val="000000"/>
              </a:solidFill>
              <a:latin typeface="Aptos"/>
            </a:rPr>
            <a:t> in all travel documents. However, they would need to </a:t>
          </a:r>
          <a:r>
            <a:rPr lang="en-US" sz="1500" b="1" kern="1200" dirty="0">
              <a:solidFill>
                <a:srgbClr val="000000"/>
              </a:solidFill>
              <a:latin typeface="Aptos"/>
            </a:rPr>
            <a:t>overwrite it for Cash Advance</a:t>
          </a:r>
          <a:r>
            <a:rPr lang="en-US" sz="1500" kern="1200" dirty="0">
              <a:solidFill>
                <a:srgbClr val="000000"/>
              </a:solidFill>
              <a:latin typeface="Aptos"/>
            </a:rPr>
            <a:t>, as a global </a:t>
          </a:r>
          <a:r>
            <a:rPr lang="en-US" sz="1500" kern="1200" dirty="0" err="1">
              <a:solidFill>
                <a:srgbClr val="000000"/>
              </a:solidFill>
              <a:latin typeface="Aptos"/>
            </a:rPr>
            <a:t>chartstring</a:t>
          </a:r>
          <a:r>
            <a:rPr lang="en-US" sz="1500" kern="1200" dirty="0">
              <a:solidFill>
                <a:srgbClr val="000000"/>
              </a:solidFill>
              <a:latin typeface="Aptos"/>
            </a:rPr>
            <a:t> is required for cash advances. This method is recommended if the traveler has a department budget that is regularly used and does not use Cash Advance. </a:t>
          </a:r>
          <a:endParaRPr lang="en-US" sz="1500" kern="1200" dirty="0"/>
        </a:p>
      </dsp:txBody>
      <dsp:txXfrm>
        <a:off x="0" y="2089818"/>
        <a:ext cx="10515600" cy="1275750"/>
      </dsp:txXfrm>
    </dsp:sp>
    <dsp:sp modelId="{AE30F41F-C18B-44FF-979E-9FA358235A9D}">
      <dsp:nvSpPr>
        <dsp:cNvPr id="0" name=""/>
        <dsp:cNvSpPr/>
      </dsp:nvSpPr>
      <dsp:spPr>
        <a:xfrm>
          <a:off x="525780" y="1868418"/>
          <a:ext cx="7360920"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rtl="0">
            <a:lnSpc>
              <a:spcPct val="90000"/>
            </a:lnSpc>
            <a:spcBef>
              <a:spcPct val="0"/>
            </a:spcBef>
            <a:spcAft>
              <a:spcPct val="35000"/>
            </a:spcAft>
            <a:buNone/>
          </a:pPr>
          <a:r>
            <a:rPr lang="en-US" sz="1500" kern="1200">
              <a:latin typeface="Aptos Display" panose="02110004020202020204"/>
            </a:rPr>
            <a:t>Option 2</a:t>
          </a:r>
          <a:endParaRPr lang="en-US" sz="1500" kern="1200"/>
        </a:p>
      </dsp:txBody>
      <dsp:txXfrm>
        <a:off x="547396" y="1890034"/>
        <a:ext cx="7317688" cy="399568"/>
      </dsp:txXfrm>
    </dsp:sp>
    <dsp:sp modelId="{6DE41168-CE65-4520-948A-393EDD3645AF}">
      <dsp:nvSpPr>
        <dsp:cNvPr id="0" name=""/>
        <dsp:cNvSpPr/>
      </dsp:nvSpPr>
      <dsp:spPr>
        <a:xfrm>
          <a:off x="0" y="3667968"/>
          <a:ext cx="10515600" cy="12757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12420" rIns="816127" bIns="106680"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a:solidFill>
                <a:srgbClr val="000000"/>
              </a:solidFill>
              <a:latin typeface="Aptos"/>
            </a:rPr>
            <a:t>Enter the </a:t>
          </a:r>
          <a:r>
            <a:rPr lang="en-US" sz="1500" b="1" kern="1200" dirty="0">
              <a:solidFill>
                <a:srgbClr val="000000"/>
              </a:solidFill>
              <a:latin typeface="Aptos"/>
            </a:rPr>
            <a:t>global cash advance </a:t>
          </a:r>
          <a:r>
            <a:rPr lang="en-US" sz="1500" b="1" kern="1200" dirty="0" err="1">
              <a:solidFill>
                <a:srgbClr val="000000"/>
              </a:solidFill>
              <a:latin typeface="Aptos"/>
            </a:rPr>
            <a:t>chartstring</a:t>
          </a:r>
          <a:r>
            <a:rPr lang="en-US" sz="1500" kern="1200" dirty="0">
              <a:solidFill>
                <a:srgbClr val="000000"/>
              </a:solidFill>
              <a:latin typeface="Aptos"/>
            </a:rPr>
            <a:t>. This will </a:t>
          </a:r>
          <a:r>
            <a:rPr lang="en-US" sz="1500" b="1" kern="1200" dirty="0">
              <a:solidFill>
                <a:srgbClr val="000000"/>
              </a:solidFill>
              <a:latin typeface="Aptos"/>
            </a:rPr>
            <a:t>auto-populate the global cash advance </a:t>
          </a:r>
          <a:r>
            <a:rPr lang="en-US" sz="1500" kern="1200" dirty="0" err="1">
              <a:solidFill>
                <a:srgbClr val="000000"/>
              </a:solidFill>
              <a:latin typeface="Aptos"/>
            </a:rPr>
            <a:t>chartstring</a:t>
          </a:r>
          <a:r>
            <a:rPr lang="en-US" sz="1500" kern="1200" dirty="0">
              <a:solidFill>
                <a:srgbClr val="000000"/>
              </a:solidFill>
              <a:latin typeface="Aptos"/>
            </a:rPr>
            <a:t> in all travel documents. Travelers would need to </a:t>
          </a:r>
          <a:r>
            <a:rPr lang="en-US" sz="1500" b="1" kern="1200" dirty="0">
              <a:solidFill>
                <a:srgbClr val="000000"/>
              </a:solidFill>
              <a:latin typeface="Aptos"/>
            </a:rPr>
            <a:t>overwrite it for their other travel documents </a:t>
          </a:r>
          <a:r>
            <a:rPr lang="en-US" sz="1500" kern="1200" dirty="0">
              <a:solidFill>
                <a:srgbClr val="000000"/>
              </a:solidFill>
              <a:latin typeface="Aptos"/>
            </a:rPr>
            <a:t>(e.g., Travel Authorizations and Expense Reports). This option makes sense if travelers do not have a set department budget for travel and would be changing their </a:t>
          </a:r>
          <a:r>
            <a:rPr lang="en-US" sz="1500" kern="1200" dirty="0" err="1">
              <a:solidFill>
                <a:srgbClr val="000000"/>
              </a:solidFill>
              <a:latin typeface="Aptos"/>
            </a:rPr>
            <a:t>chartstring</a:t>
          </a:r>
          <a:r>
            <a:rPr lang="en-US" sz="1500" kern="1200" dirty="0">
              <a:solidFill>
                <a:srgbClr val="000000"/>
              </a:solidFill>
              <a:latin typeface="Aptos"/>
            </a:rPr>
            <a:t> for each travel. </a:t>
          </a:r>
          <a:endParaRPr lang="en-US" sz="1500" kern="1200" dirty="0"/>
        </a:p>
      </dsp:txBody>
      <dsp:txXfrm>
        <a:off x="0" y="3667968"/>
        <a:ext cx="10515600" cy="1275750"/>
      </dsp:txXfrm>
    </dsp:sp>
    <dsp:sp modelId="{A6F814F2-EB8B-490E-AB10-4EB1831DF44E}">
      <dsp:nvSpPr>
        <dsp:cNvPr id="0" name=""/>
        <dsp:cNvSpPr/>
      </dsp:nvSpPr>
      <dsp:spPr>
        <a:xfrm>
          <a:off x="525780" y="3446568"/>
          <a:ext cx="7360920" cy="442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666750" rtl="0">
            <a:lnSpc>
              <a:spcPct val="90000"/>
            </a:lnSpc>
            <a:spcBef>
              <a:spcPct val="0"/>
            </a:spcBef>
            <a:spcAft>
              <a:spcPct val="35000"/>
            </a:spcAft>
            <a:buNone/>
          </a:pPr>
          <a:r>
            <a:rPr lang="en-US" sz="1500" kern="1200">
              <a:latin typeface="Aptos Display" panose="02110004020202020204"/>
            </a:rPr>
            <a:t>Option 3</a:t>
          </a:r>
          <a:endParaRPr lang="en-US" sz="1500" kern="1200"/>
        </a:p>
      </dsp:txBody>
      <dsp:txXfrm>
        <a:off x="547396" y="3468184"/>
        <a:ext cx="7317688" cy="3995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EC069F-9453-4841-8FFF-4554E44480F7}" type="datetimeFigureOut">
              <a:rPr lang="en-US" smtClean="0"/>
              <a:t>5/14/2025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AE5DDAA-EBFD-4B3B-9270-810A878286E7}" type="slidenum">
              <a:rPr lang="en-US" smtClean="0"/>
              <a:t>‹#›</a:t>
            </a:fld>
            <a:endParaRPr lang="en-US"/>
          </a:p>
        </p:txBody>
      </p:sp>
    </p:spTree>
    <p:extLst>
      <p:ext uri="{BB962C8B-B14F-4D97-AF65-F5344CB8AC3E}">
        <p14:creationId xmlns:p14="http://schemas.microsoft.com/office/powerpoint/2010/main" val="1486469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5DDAA-EBFD-4B3B-9270-810A878286E7}" type="slidenum">
              <a:rPr lang="en-US" smtClean="0"/>
              <a:t>3</a:t>
            </a:fld>
            <a:endParaRPr lang="en-US"/>
          </a:p>
        </p:txBody>
      </p:sp>
    </p:spTree>
    <p:extLst>
      <p:ext uri="{BB962C8B-B14F-4D97-AF65-F5344CB8AC3E}">
        <p14:creationId xmlns:p14="http://schemas.microsoft.com/office/powerpoint/2010/main" val="1230189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5DDAA-EBFD-4B3B-9270-810A878286E7}" type="slidenum">
              <a:rPr lang="en-US" smtClean="0"/>
              <a:t>13</a:t>
            </a:fld>
            <a:endParaRPr lang="en-US"/>
          </a:p>
        </p:txBody>
      </p:sp>
    </p:spTree>
    <p:extLst>
      <p:ext uri="{BB962C8B-B14F-4D97-AF65-F5344CB8AC3E}">
        <p14:creationId xmlns:p14="http://schemas.microsoft.com/office/powerpoint/2010/main" val="3465262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AE43A-2F28-6CA2-0A8A-2F10A6636C45}"/>
              </a:ext>
            </a:extLst>
          </p:cNvPr>
          <p:cNvSpPr>
            <a:spLocks noGrp="1"/>
          </p:cNvSpPr>
          <p:nvPr>
            <p:ph type="ctrTitle"/>
          </p:nvPr>
        </p:nvSpPr>
        <p:spPr>
          <a:xfrm>
            <a:off x="1524000" y="1122363"/>
            <a:ext cx="9144000" cy="334612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118335-439D-6C9B-AD7B-67FB2D497E7C}"/>
              </a:ext>
            </a:extLst>
          </p:cNvPr>
          <p:cNvSpPr>
            <a:spLocks noGrp="1"/>
          </p:cNvSpPr>
          <p:nvPr>
            <p:ph type="subTitle" idx="1"/>
          </p:nvPr>
        </p:nvSpPr>
        <p:spPr>
          <a:xfrm>
            <a:off x="1524000" y="4537494"/>
            <a:ext cx="9144000" cy="72030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A9A1E34F-3635-E851-6090-C0F103ABF32A}"/>
              </a:ext>
              <a:ext uri="{C183D7F6-B498-43B3-948B-1728B52AA6E4}">
                <adec:decorative xmlns:adec="http://schemas.microsoft.com/office/drawing/2017/decorative" val="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9930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0DF2C-4141-7B90-D6ED-CBAA5A1EEC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B6E5EB-9F11-A304-82A5-EC8F8AF7AC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5065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0DF2C-4141-7B90-D6ED-CBAA5A1EEC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B6E5EB-9F11-A304-82A5-EC8F8AF7ACD8}"/>
              </a:ext>
            </a:extLst>
          </p:cNvPr>
          <p:cNvSpPr>
            <a:spLocks noGrp="1"/>
          </p:cNvSpPr>
          <p:nvPr>
            <p:ph idx="1"/>
          </p:nvPr>
        </p:nvSpPr>
        <p:spPr>
          <a:xfrm>
            <a:off x="838200" y="4103687"/>
            <a:ext cx="10515600" cy="2389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6FD9262F-AAA1-4813-1546-898FAAF92130}"/>
              </a:ext>
            </a:extLst>
          </p:cNvPr>
          <p:cNvSpPr>
            <a:spLocks noGrp="1"/>
          </p:cNvSpPr>
          <p:nvPr>
            <p:ph sz="quarter" idx="10"/>
          </p:nvPr>
        </p:nvSpPr>
        <p:spPr>
          <a:xfrm>
            <a:off x="838200" y="1259457"/>
            <a:ext cx="10515600" cy="27092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629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AE091-96FA-2C05-FE4F-DC563D33AC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180E99-2A49-0B1B-D562-AC528F31B2D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172512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05A6C-0EC0-CD3E-D2CE-5E65969885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203E82-1934-F949-1920-BB8F7E158442}"/>
              </a:ext>
            </a:extLst>
          </p:cNvPr>
          <p:cNvSpPr>
            <a:spLocks noGrp="1"/>
          </p:cNvSpPr>
          <p:nvPr>
            <p:ph sz="half" idx="1"/>
          </p:nvPr>
        </p:nvSpPr>
        <p:spPr>
          <a:xfrm>
            <a:off x="838200" y="1319842"/>
            <a:ext cx="5181600" cy="5173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0E860E-F5D1-3FB1-7EA2-0CF88F782BF7}"/>
              </a:ext>
            </a:extLst>
          </p:cNvPr>
          <p:cNvSpPr>
            <a:spLocks noGrp="1"/>
          </p:cNvSpPr>
          <p:nvPr>
            <p:ph sz="half" idx="2"/>
          </p:nvPr>
        </p:nvSpPr>
        <p:spPr>
          <a:xfrm>
            <a:off x="6172200" y="1319842"/>
            <a:ext cx="5181600" cy="5173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4563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6B898-0A10-CA75-0B9A-E384C8FF81D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9370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116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83382E-09A9-283C-9BEA-9B48C0199390}"/>
              </a:ext>
            </a:extLst>
          </p:cNvPr>
          <p:cNvSpPr>
            <a:spLocks noGrp="1"/>
          </p:cNvSpPr>
          <p:nvPr>
            <p:ph type="title"/>
          </p:nvPr>
        </p:nvSpPr>
        <p:spPr>
          <a:xfrm>
            <a:off x="838200" y="365126"/>
            <a:ext cx="10515600" cy="78218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1FA1C2-978A-C17D-F086-9874F95CE336}"/>
              </a:ext>
            </a:extLst>
          </p:cNvPr>
          <p:cNvSpPr>
            <a:spLocks noGrp="1"/>
          </p:cNvSpPr>
          <p:nvPr>
            <p:ph type="body" idx="1"/>
          </p:nvPr>
        </p:nvSpPr>
        <p:spPr>
          <a:xfrm>
            <a:off x="838200" y="1259457"/>
            <a:ext cx="10515600" cy="52334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852BD5A8-F9A4-850E-F725-9749F2DCF647}"/>
              </a:ext>
              <a:ext uri="{C183D7F6-B498-43B3-948B-1728B52AA6E4}">
                <adec:decorative xmlns:adec="http://schemas.microsoft.com/office/drawing/2017/decorative" val="1"/>
              </a:ext>
            </a:extLst>
          </p:cNvPr>
          <p:cNvPicPr>
            <a:picLocks noChangeAspect="1"/>
          </p:cNvPicPr>
          <p:nvPr userDrawn="1"/>
        </p:nvPicPr>
        <p:blipFill>
          <a:blip r:embed="rId9">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31462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ctclinkreferencecenter.ctclink.us/m/79738/l/1888088-editing-employee-name-data-including-preferred-name"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diagramLayout" Target="../diagrams/layout5.xml"/><Relationship Id="rId7" Type="http://schemas.openxmlformats.org/officeDocument/2006/relationships/image" Target="../media/image12.pn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15.svg"/><Relationship Id="rId4" Type="http://schemas.openxmlformats.org/officeDocument/2006/relationships/diagramQuickStyle" Target="../diagrams/quickStyle5.xm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2D8C6-6D85-2535-F05E-FDE329942056}"/>
              </a:ext>
            </a:extLst>
          </p:cNvPr>
          <p:cNvSpPr>
            <a:spLocks noGrp="1"/>
          </p:cNvSpPr>
          <p:nvPr>
            <p:ph type="ctrTitle"/>
          </p:nvPr>
        </p:nvSpPr>
        <p:spPr>
          <a:xfrm>
            <a:off x="1524000" y="1122363"/>
            <a:ext cx="9144000" cy="3346120"/>
          </a:xfrm>
        </p:spPr>
        <p:txBody>
          <a:bodyPr anchor="b">
            <a:normAutofit fontScale="90000"/>
          </a:bodyPr>
          <a:lstStyle/>
          <a:p>
            <a:r>
              <a:rPr lang="en-US" b="1" dirty="0"/>
              <a:t>Travel &amp; Expense</a:t>
            </a:r>
            <a:br>
              <a:rPr lang="en-US" b="1" dirty="0"/>
            </a:br>
            <a:r>
              <a:rPr lang="en-US" b="1" dirty="0"/>
              <a:t>Process Alignment Task Force</a:t>
            </a:r>
            <a:br>
              <a:rPr lang="en-US" b="1" dirty="0"/>
            </a:br>
            <a:r>
              <a:rPr lang="en-US" b="1" dirty="0"/>
              <a:t>Final Recommendations</a:t>
            </a:r>
          </a:p>
        </p:txBody>
      </p:sp>
      <p:sp>
        <p:nvSpPr>
          <p:cNvPr id="3" name="Subtitle 2">
            <a:extLst>
              <a:ext uri="{FF2B5EF4-FFF2-40B4-BE49-F238E27FC236}">
                <a16:creationId xmlns:a16="http://schemas.microsoft.com/office/drawing/2014/main" id="{48509BF9-10EA-AD92-FEBE-662E488FD5ED}"/>
              </a:ext>
            </a:extLst>
          </p:cNvPr>
          <p:cNvSpPr>
            <a:spLocks noGrp="1"/>
          </p:cNvSpPr>
          <p:nvPr>
            <p:ph type="subTitle" idx="1"/>
          </p:nvPr>
        </p:nvSpPr>
        <p:spPr>
          <a:xfrm>
            <a:off x="1524000" y="4537494"/>
            <a:ext cx="9144000" cy="720306"/>
          </a:xfrm>
        </p:spPr>
        <p:txBody>
          <a:bodyPr anchor="t">
            <a:normAutofit/>
          </a:bodyPr>
          <a:lstStyle/>
          <a:p>
            <a:r>
              <a:rPr lang="en-US" noProof="1"/>
              <a:t>ctcLink</a:t>
            </a:r>
            <a:r>
              <a:rPr lang="en-US"/>
              <a:t> College Collaboration Group</a:t>
            </a:r>
            <a:r>
              <a:rPr lang="en-US" dirty="0"/>
              <a:t> Meeting – May 14, 2025</a:t>
            </a:r>
          </a:p>
        </p:txBody>
      </p:sp>
    </p:spTree>
    <p:extLst>
      <p:ext uri="{BB962C8B-B14F-4D97-AF65-F5344CB8AC3E}">
        <p14:creationId xmlns:p14="http://schemas.microsoft.com/office/powerpoint/2010/main" val="3523846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0FCBC-5909-6CA9-9414-E4D53865DE57}"/>
              </a:ext>
            </a:extLst>
          </p:cNvPr>
          <p:cNvSpPr>
            <a:spLocks noGrp="1"/>
          </p:cNvSpPr>
          <p:nvPr>
            <p:ph type="title"/>
          </p:nvPr>
        </p:nvSpPr>
        <p:spPr>
          <a:xfrm>
            <a:off x="838200" y="365126"/>
            <a:ext cx="10515600" cy="782188"/>
          </a:xfrm>
        </p:spPr>
        <p:txBody>
          <a:bodyPr vert="horz" lIns="91440" tIns="45720" rIns="91440" bIns="45720" rtlCol="0" anchor="b">
            <a:normAutofit/>
          </a:bodyPr>
          <a:lstStyle/>
          <a:p>
            <a:r>
              <a:rPr lang="en-US" dirty="0"/>
              <a:t>Finding 1</a:t>
            </a:r>
          </a:p>
        </p:txBody>
      </p:sp>
      <p:sp>
        <p:nvSpPr>
          <p:cNvPr id="6" name="Content Placeholder 5">
            <a:extLst>
              <a:ext uri="{FF2B5EF4-FFF2-40B4-BE49-F238E27FC236}">
                <a16:creationId xmlns:a16="http://schemas.microsoft.com/office/drawing/2014/main" id="{38FDCF70-F246-9815-964A-F70D8CDEAE14}"/>
              </a:ext>
            </a:extLst>
          </p:cNvPr>
          <p:cNvSpPr>
            <a:spLocks noGrp="1"/>
          </p:cNvSpPr>
          <p:nvPr>
            <p:ph sz="half" idx="1"/>
          </p:nvPr>
        </p:nvSpPr>
        <p:spPr>
          <a:xfrm>
            <a:off x="838200" y="1319842"/>
            <a:ext cx="5181600" cy="5173033"/>
          </a:xfrm>
        </p:spPr>
        <p:txBody>
          <a:bodyPr vert="horz" lIns="91440" tIns="45720" rIns="91440" bIns="45720" rtlCol="0" anchor="t">
            <a:normAutofit/>
          </a:bodyPr>
          <a:lstStyle/>
          <a:p>
            <a:r>
              <a:rPr lang="en-US" dirty="0"/>
              <a:t>Defaults can be </a:t>
            </a:r>
            <a:r>
              <a:rPr lang="en-US"/>
              <a:t>utilized </a:t>
            </a:r>
            <a:r>
              <a:rPr lang="en-US" dirty="0"/>
              <a:t>more </a:t>
            </a:r>
            <a:r>
              <a:rPr lang="en-US"/>
              <a:t>frequently</a:t>
            </a:r>
            <a:r>
              <a:rPr lang="en-US" dirty="0"/>
              <a:t> to avoid tedious steps and errors for travelers and travel admins to clean up.</a:t>
            </a:r>
          </a:p>
          <a:p>
            <a:r>
              <a:rPr lang="en-US" dirty="0"/>
              <a:t>Global and local configurations can also be reviewed and modified to avoid extra steps and processes outside the system. </a:t>
            </a:r>
          </a:p>
        </p:txBody>
      </p:sp>
      <p:pic>
        <p:nvPicPr>
          <p:cNvPr id="7" name="Content Placeholder 7" descr="image of a person looking confused at a complicated computer screen ">
            <a:extLst>
              <a:ext uri="{FF2B5EF4-FFF2-40B4-BE49-F238E27FC236}">
                <a16:creationId xmlns:a16="http://schemas.microsoft.com/office/drawing/2014/main" id="{85ADCF19-90CB-EC98-AE9E-BC8886FEB5C4}"/>
              </a:ext>
            </a:extLst>
          </p:cNvPr>
          <p:cNvPicPr>
            <a:picLocks noGrp="1" noChangeAspect="1"/>
          </p:cNvPicPr>
          <p:nvPr>
            <p:ph sz="half" idx="2"/>
          </p:nvPr>
        </p:nvPicPr>
        <p:blipFill>
          <a:blip r:embed="rId2"/>
          <a:stretch>
            <a:fillRect/>
          </a:stretch>
        </p:blipFill>
        <p:spPr>
          <a:xfrm>
            <a:off x="6172200" y="1648397"/>
            <a:ext cx="5181600" cy="4515293"/>
          </a:xfrm>
          <a:prstGeom prst="rect">
            <a:avLst/>
          </a:prstGeom>
          <a:ln>
            <a:solidFill>
              <a:schemeClr val="accent1"/>
            </a:solidFill>
          </a:ln>
        </p:spPr>
      </p:pic>
    </p:spTree>
    <p:extLst>
      <p:ext uri="{BB962C8B-B14F-4D97-AF65-F5344CB8AC3E}">
        <p14:creationId xmlns:p14="http://schemas.microsoft.com/office/powerpoint/2010/main" val="556961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0FCBC-5909-6CA9-9414-E4D53865DE57}"/>
              </a:ext>
            </a:extLst>
          </p:cNvPr>
          <p:cNvSpPr>
            <a:spLocks noGrp="1"/>
          </p:cNvSpPr>
          <p:nvPr>
            <p:ph type="title"/>
          </p:nvPr>
        </p:nvSpPr>
        <p:spPr>
          <a:xfrm>
            <a:off x="838200" y="365126"/>
            <a:ext cx="10515600" cy="782188"/>
          </a:xfrm>
        </p:spPr>
        <p:txBody>
          <a:bodyPr vert="horz" lIns="91440" tIns="45720" rIns="91440" bIns="45720" rtlCol="0" anchor="b">
            <a:normAutofit/>
          </a:bodyPr>
          <a:lstStyle/>
          <a:p>
            <a:r>
              <a:rPr lang="en-US" dirty="0"/>
              <a:t>Finding 2</a:t>
            </a:r>
          </a:p>
        </p:txBody>
      </p:sp>
      <p:sp>
        <p:nvSpPr>
          <p:cNvPr id="6" name="Content Placeholder 5">
            <a:extLst>
              <a:ext uri="{FF2B5EF4-FFF2-40B4-BE49-F238E27FC236}">
                <a16:creationId xmlns:a16="http://schemas.microsoft.com/office/drawing/2014/main" id="{BF265799-D2A3-FEEE-1C33-B5D8F7DE8E75}"/>
              </a:ext>
            </a:extLst>
          </p:cNvPr>
          <p:cNvSpPr>
            <a:spLocks noGrp="1"/>
          </p:cNvSpPr>
          <p:nvPr>
            <p:ph sz="half" idx="1"/>
          </p:nvPr>
        </p:nvSpPr>
        <p:spPr>
          <a:xfrm>
            <a:off x="838200" y="1319842"/>
            <a:ext cx="5181600" cy="5173033"/>
          </a:xfrm>
        </p:spPr>
        <p:txBody>
          <a:bodyPr vert="horz" lIns="91440" tIns="45720" rIns="91440" bIns="45720" rtlCol="0" anchor="t">
            <a:normAutofit/>
          </a:bodyPr>
          <a:lstStyle/>
          <a:p>
            <a:r>
              <a:rPr lang="en-US" dirty="0"/>
              <a:t>Labels are recommended to be modified to make the travel documents more intuitive for travelers to fill out.  </a:t>
            </a:r>
          </a:p>
          <a:p>
            <a:r>
              <a:rPr lang="en-US" dirty="0"/>
              <a:t>Error messages and tool tip messages are also recommended to be reviewed and modified to provide clearer directions for travelers. </a:t>
            </a:r>
          </a:p>
        </p:txBody>
      </p:sp>
      <p:pic>
        <p:nvPicPr>
          <p:cNvPr id="5" name="Content Placeholder 7" descr="image of a person looking confused at an expense report error">
            <a:extLst>
              <a:ext uri="{FF2B5EF4-FFF2-40B4-BE49-F238E27FC236}">
                <a16:creationId xmlns:a16="http://schemas.microsoft.com/office/drawing/2014/main" id="{17D50652-424F-AC54-34AE-8807AB55F25B}"/>
              </a:ext>
            </a:extLst>
          </p:cNvPr>
          <p:cNvPicPr>
            <a:picLocks noGrp="1" noChangeAspect="1"/>
          </p:cNvPicPr>
          <p:nvPr>
            <p:ph sz="half" idx="2"/>
          </p:nvPr>
        </p:nvPicPr>
        <p:blipFill>
          <a:blip r:embed="rId2"/>
          <a:stretch>
            <a:fillRect/>
          </a:stretch>
        </p:blipFill>
        <p:spPr>
          <a:xfrm>
            <a:off x="6172200" y="1517363"/>
            <a:ext cx="5181600" cy="4777361"/>
          </a:xfrm>
          <a:ln>
            <a:solidFill>
              <a:schemeClr val="accent1"/>
            </a:solidFill>
          </a:ln>
        </p:spPr>
      </p:pic>
    </p:spTree>
    <p:extLst>
      <p:ext uri="{BB962C8B-B14F-4D97-AF65-F5344CB8AC3E}">
        <p14:creationId xmlns:p14="http://schemas.microsoft.com/office/powerpoint/2010/main" val="3174049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0FCBC-5909-6CA9-9414-E4D53865DE57}"/>
              </a:ext>
            </a:extLst>
          </p:cNvPr>
          <p:cNvSpPr>
            <a:spLocks noGrp="1"/>
          </p:cNvSpPr>
          <p:nvPr>
            <p:ph type="title"/>
          </p:nvPr>
        </p:nvSpPr>
        <p:spPr>
          <a:xfrm>
            <a:off x="838200" y="365126"/>
            <a:ext cx="10515600" cy="782188"/>
          </a:xfrm>
        </p:spPr>
        <p:txBody>
          <a:bodyPr vert="horz" lIns="91440" tIns="45720" rIns="91440" bIns="45720" rtlCol="0" anchor="b">
            <a:normAutofit/>
          </a:bodyPr>
          <a:lstStyle/>
          <a:p>
            <a:r>
              <a:rPr lang="en-US" dirty="0"/>
              <a:t>Finding 3</a:t>
            </a:r>
          </a:p>
        </p:txBody>
      </p:sp>
      <p:sp>
        <p:nvSpPr>
          <p:cNvPr id="4" name="Content Placeholder 3">
            <a:extLst>
              <a:ext uri="{FF2B5EF4-FFF2-40B4-BE49-F238E27FC236}">
                <a16:creationId xmlns:a16="http://schemas.microsoft.com/office/drawing/2014/main" id="{1560DA59-27C8-75DE-B2BB-11B32AC352BA}"/>
              </a:ext>
            </a:extLst>
          </p:cNvPr>
          <p:cNvSpPr>
            <a:spLocks noGrp="1"/>
          </p:cNvSpPr>
          <p:nvPr>
            <p:ph sz="half" idx="1"/>
          </p:nvPr>
        </p:nvSpPr>
        <p:spPr>
          <a:xfrm>
            <a:off x="838200" y="1319842"/>
            <a:ext cx="5181600" cy="5173033"/>
          </a:xfrm>
        </p:spPr>
        <p:txBody>
          <a:bodyPr vert="horz" lIns="91440" tIns="45720" rIns="91440" bIns="45720" rtlCol="0" anchor="t">
            <a:normAutofit/>
          </a:bodyPr>
          <a:lstStyle/>
          <a:p>
            <a:r>
              <a:rPr lang="en-US" dirty="0"/>
              <a:t>The CTC system can leverage communities of practice to share ideas and resources to continue to improve processes.</a:t>
            </a:r>
          </a:p>
          <a:p>
            <a:r>
              <a:rPr lang="en-US" dirty="0"/>
              <a:t>Training classes on state travel guidelines are also recommended.</a:t>
            </a:r>
          </a:p>
        </p:txBody>
      </p:sp>
      <p:pic>
        <p:nvPicPr>
          <p:cNvPr id="6" name="Content Placeholder 5" descr="image of a group of people working together on travel-related paperwork">
            <a:extLst>
              <a:ext uri="{FF2B5EF4-FFF2-40B4-BE49-F238E27FC236}">
                <a16:creationId xmlns:a16="http://schemas.microsoft.com/office/drawing/2014/main" id="{2CBCFB78-B994-1072-C616-570E439BDDD8}"/>
              </a:ext>
            </a:extLst>
          </p:cNvPr>
          <p:cNvPicPr>
            <a:picLocks noGrp="1" noChangeAspect="1"/>
          </p:cNvPicPr>
          <p:nvPr>
            <p:ph sz="half" idx="2"/>
          </p:nvPr>
        </p:nvPicPr>
        <p:blipFill>
          <a:blip r:embed="rId2"/>
          <a:stretch>
            <a:fillRect/>
          </a:stretch>
        </p:blipFill>
        <p:spPr>
          <a:xfrm>
            <a:off x="6172200" y="1344071"/>
            <a:ext cx="5181600" cy="5123946"/>
          </a:xfrm>
          <a:ln>
            <a:solidFill>
              <a:schemeClr val="accent1"/>
            </a:solidFill>
          </a:ln>
        </p:spPr>
      </p:pic>
    </p:spTree>
    <p:extLst>
      <p:ext uri="{BB962C8B-B14F-4D97-AF65-F5344CB8AC3E}">
        <p14:creationId xmlns:p14="http://schemas.microsoft.com/office/powerpoint/2010/main" val="1344269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4AF2A9-8E45-CF2B-F7DB-11A0C7181373}"/>
              </a:ext>
            </a:extLst>
          </p:cNvPr>
          <p:cNvSpPr>
            <a:spLocks noGrp="1"/>
          </p:cNvSpPr>
          <p:nvPr>
            <p:ph type="title"/>
          </p:nvPr>
        </p:nvSpPr>
        <p:spPr>
          <a:xfrm>
            <a:off x="838200" y="365126"/>
            <a:ext cx="10515600" cy="782188"/>
          </a:xfrm>
        </p:spPr>
        <p:txBody>
          <a:bodyPr/>
          <a:lstStyle/>
          <a:p>
            <a:r>
              <a:rPr lang="en-US" dirty="0"/>
              <a:t>Overall Themes</a:t>
            </a:r>
          </a:p>
        </p:txBody>
      </p:sp>
      <p:graphicFrame>
        <p:nvGraphicFramePr>
          <p:cNvPr id="8" name="Diagram 7">
            <a:extLst>
              <a:ext uri="{FF2B5EF4-FFF2-40B4-BE49-F238E27FC236}">
                <a16:creationId xmlns:a16="http://schemas.microsoft.com/office/drawing/2014/main" id="{68075DF1-0F15-ACC5-33EB-B592AE544AE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0482524"/>
              </p:ext>
            </p:extLst>
          </p:nvPr>
        </p:nvGraphicFramePr>
        <p:xfrm>
          <a:off x="2232766" y="1224148"/>
          <a:ext cx="8128000" cy="5157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5972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4B0338-2315-8E78-C19F-02B99E1DC017}"/>
              </a:ext>
            </a:extLst>
          </p:cNvPr>
          <p:cNvSpPr>
            <a:spLocks noGrp="1"/>
          </p:cNvSpPr>
          <p:nvPr>
            <p:ph type="title"/>
          </p:nvPr>
        </p:nvSpPr>
        <p:spPr/>
        <p:txBody>
          <a:bodyPr vert="horz" lIns="91440" tIns="45720" rIns="91440" bIns="45720" rtlCol="0" anchor="ctr">
            <a:normAutofit/>
          </a:bodyPr>
          <a:lstStyle/>
          <a:p>
            <a:r>
              <a:rPr lang="en-US"/>
              <a:t>Organization</a:t>
            </a:r>
          </a:p>
        </p:txBody>
      </p:sp>
      <p:graphicFrame>
        <p:nvGraphicFramePr>
          <p:cNvPr id="8" name="Content Placeholder 7">
            <a:extLst>
              <a:ext uri="{FF2B5EF4-FFF2-40B4-BE49-F238E27FC236}">
                <a16:creationId xmlns:a16="http://schemas.microsoft.com/office/drawing/2014/main" id="{F7790935-7198-C107-E28B-6B87FF765B6E}"/>
              </a:ext>
            </a:extLst>
          </p:cNvPr>
          <p:cNvGraphicFramePr>
            <a:graphicFrameLocks noGrp="1"/>
          </p:cNvGraphicFramePr>
          <p:nvPr>
            <p:ph idx="1"/>
            <p:extLst>
              <p:ext uri="{D42A27DB-BD31-4B8C-83A1-F6EECF244321}">
                <p14:modId xmlns:p14="http://schemas.microsoft.com/office/powerpoint/2010/main" val="4248619206"/>
              </p:ext>
            </p:extLst>
          </p:nvPr>
        </p:nvGraphicFramePr>
        <p:xfrm>
          <a:off x="838200" y="1258888"/>
          <a:ext cx="10515598" cy="3453966"/>
        </p:xfrm>
        <a:graphic>
          <a:graphicData uri="http://schemas.openxmlformats.org/drawingml/2006/table">
            <a:tbl>
              <a:tblPr firstRow="1" bandRow="1">
                <a:tableStyleId>{6E25E649-3F16-4E02-A733-19D2CDBF48F0}</a:tableStyleId>
              </a:tblPr>
              <a:tblGrid>
                <a:gridCol w="2446176">
                  <a:extLst>
                    <a:ext uri="{9D8B030D-6E8A-4147-A177-3AD203B41FA5}">
                      <a16:colId xmlns:a16="http://schemas.microsoft.com/office/drawing/2014/main" val="2302093244"/>
                    </a:ext>
                  </a:extLst>
                </a:gridCol>
                <a:gridCol w="2537926">
                  <a:extLst>
                    <a:ext uri="{9D8B030D-6E8A-4147-A177-3AD203B41FA5}">
                      <a16:colId xmlns:a16="http://schemas.microsoft.com/office/drawing/2014/main" val="1853716814"/>
                    </a:ext>
                  </a:extLst>
                </a:gridCol>
                <a:gridCol w="2957804">
                  <a:extLst>
                    <a:ext uri="{9D8B030D-6E8A-4147-A177-3AD203B41FA5}">
                      <a16:colId xmlns:a16="http://schemas.microsoft.com/office/drawing/2014/main" val="1888374523"/>
                    </a:ext>
                  </a:extLst>
                </a:gridCol>
                <a:gridCol w="2573692">
                  <a:extLst>
                    <a:ext uri="{9D8B030D-6E8A-4147-A177-3AD203B41FA5}">
                      <a16:colId xmlns:a16="http://schemas.microsoft.com/office/drawing/2014/main" val="231373959"/>
                    </a:ext>
                  </a:extLst>
                </a:gridCol>
              </a:tblGrid>
              <a:tr h="881240">
                <a:tc>
                  <a:txBody>
                    <a:bodyPr/>
                    <a:lstStyle/>
                    <a:p>
                      <a:pPr algn="l" rtl="0" fontAlgn="base"/>
                      <a:r>
                        <a:rPr lang="en-US" sz="2300"/>
                        <a:t>Item # </a:t>
                      </a:r>
                    </a:p>
                  </a:txBody>
                  <a:tcPr marL="119086" marR="119086" marT="59543" marB="59543"/>
                </a:tc>
                <a:tc>
                  <a:txBody>
                    <a:bodyPr/>
                    <a:lstStyle/>
                    <a:p>
                      <a:pPr algn="l" rtl="0" fontAlgn="base"/>
                      <a:r>
                        <a:rPr lang="en-US" sz="2300"/>
                        <a:t>Description </a:t>
                      </a:r>
                    </a:p>
                  </a:txBody>
                  <a:tcPr marL="119086" marR="119086" marT="59543" marB="59543"/>
                </a:tc>
                <a:tc>
                  <a:txBody>
                    <a:bodyPr/>
                    <a:lstStyle/>
                    <a:p>
                      <a:pPr algn="l" rtl="0" fontAlgn="base"/>
                      <a:r>
                        <a:rPr lang="en-US" sz="2300"/>
                        <a:t>College Variance </a:t>
                      </a:r>
                    </a:p>
                  </a:txBody>
                  <a:tcPr marL="119086" marR="119086" marT="59543" marB="59543"/>
                </a:tc>
                <a:tc>
                  <a:txBody>
                    <a:bodyPr/>
                    <a:lstStyle/>
                    <a:p>
                      <a:pPr algn="l" rtl="0" fontAlgn="base"/>
                      <a:r>
                        <a:rPr lang="en-US" sz="2300"/>
                        <a:t>Implementation Notes </a:t>
                      </a:r>
                    </a:p>
                  </a:txBody>
                  <a:tcPr marL="119086" marR="119086" marT="59543" marB="59543"/>
                </a:tc>
                <a:extLst>
                  <a:ext uri="{0D108BD9-81ED-4DB2-BD59-A6C34878D82A}">
                    <a16:rowId xmlns:a16="http://schemas.microsoft.com/office/drawing/2014/main" val="2138324495"/>
                  </a:ext>
                </a:extLst>
              </a:tr>
              <a:tr h="2310276">
                <a:tc>
                  <a:txBody>
                    <a:bodyPr/>
                    <a:lstStyle/>
                    <a:p>
                      <a:pPr algn="l" rtl="0" fontAlgn="base"/>
                      <a:r>
                        <a:rPr lang="en-US" sz="2300" dirty="0"/>
                        <a:t>Number to identify recommendation</a:t>
                      </a:r>
                    </a:p>
                  </a:txBody>
                  <a:tcPr marL="119086" marR="119086" marT="59543" marB="59543"/>
                </a:tc>
                <a:tc>
                  <a:txBody>
                    <a:bodyPr/>
                    <a:lstStyle/>
                    <a:p>
                      <a:pPr algn="l" rtl="0" fontAlgn="base"/>
                      <a:r>
                        <a:rPr lang="en-US" sz="2300" dirty="0"/>
                        <a:t>Description of the recommendation.</a:t>
                      </a:r>
                    </a:p>
                  </a:txBody>
                  <a:tcPr marL="119086" marR="119086" marT="59543" marB="59543"/>
                </a:tc>
                <a:tc>
                  <a:txBody>
                    <a:bodyPr/>
                    <a:lstStyle/>
                    <a:p>
                      <a:pPr marL="285750" indent="-285750" algn="l" rtl="0" fontAlgn="base">
                        <a:buFont typeface="Arial" panose="020B0604020202020204" pitchFamily="34" charset="0"/>
                        <a:buChar char="•"/>
                      </a:pPr>
                      <a:r>
                        <a:rPr lang="en-US" sz="2300" dirty="0"/>
                        <a:t>Global Adoption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2300" b="0" dirty="0">
                          <a:effectLst/>
                        </a:rPr>
                        <a:t>Requirement with College Options</a:t>
                      </a:r>
                      <a:endParaRPr lang="en-US" sz="2300" dirty="0"/>
                    </a:p>
                    <a:p>
                      <a:pPr marL="285750" indent="-285750" algn="l" rtl="0" fontAlgn="base">
                        <a:buFont typeface="Arial" panose="020B0604020202020204" pitchFamily="34" charset="0"/>
                        <a:buChar char="•"/>
                      </a:pPr>
                      <a:r>
                        <a:rPr lang="en-US" sz="2300" dirty="0"/>
                        <a:t>Recommendation Best Practice</a:t>
                      </a:r>
                    </a:p>
                    <a:p>
                      <a:pPr marL="285750" indent="-285750" algn="l" rtl="0" fontAlgn="base">
                        <a:buFont typeface="Arial" panose="020B0604020202020204" pitchFamily="34" charset="0"/>
                        <a:buChar char="•"/>
                      </a:pPr>
                      <a:r>
                        <a:rPr lang="en-US" sz="2300" dirty="0"/>
                        <a:t>Optional College Choice</a:t>
                      </a:r>
                    </a:p>
                  </a:txBody>
                  <a:tcPr marL="119086" marR="119086" marT="59543" marB="59543"/>
                </a:tc>
                <a:tc>
                  <a:txBody>
                    <a:bodyPr/>
                    <a:lstStyle/>
                    <a:p>
                      <a:pPr marL="285750" indent="-285750" algn="l" rtl="0" fontAlgn="base">
                        <a:buFont typeface="Arial" panose="020B0604020202020204" pitchFamily="34" charset="0"/>
                        <a:buChar char="•"/>
                      </a:pPr>
                      <a:r>
                        <a:rPr lang="en-US" sz="2300" dirty="0"/>
                        <a:t>No delay</a:t>
                      </a:r>
                    </a:p>
                    <a:p>
                      <a:pPr marL="285750" indent="-285750" algn="l" rtl="0" fontAlgn="base">
                        <a:buFont typeface="Arial" panose="020B0604020202020204" pitchFamily="34" charset="0"/>
                        <a:buChar char="•"/>
                      </a:pPr>
                      <a:r>
                        <a:rPr lang="en-US" sz="2300" dirty="0"/>
                        <a:t>Contingent on… </a:t>
                      </a:r>
                    </a:p>
                  </a:txBody>
                  <a:tcPr marL="119086" marR="119086" marT="59543" marB="59543"/>
                </a:tc>
                <a:extLst>
                  <a:ext uri="{0D108BD9-81ED-4DB2-BD59-A6C34878D82A}">
                    <a16:rowId xmlns:a16="http://schemas.microsoft.com/office/drawing/2014/main" val="2778507527"/>
                  </a:ext>
                </a:extLst>
              </a:tr>
            </a:tbl>
          </a:graphicData>
        </a:graphic>
      </p:graphicFrame>
    </p:spTree>
    <p:extLst>
      <p:ext uri="{BB962C8B-B14F-4D97-AF65-F5344CB8AC3E}">
        <p14:creationId xmlns:p14="http://schemas.microsoft.com/office/powerpoint/2010/main" val="2640944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F18B53-B37D-BF68-BA85-3A0824CE733A}"/>
              </a:ext>
            </a:extLst>
          </p:cNvPr>
          <p:cNvSpPr>
            <a:spLocks noGrp="1"/>
          </p:cNvSpPr>
          <p:nvPr>
            <p:ph type="title"/>
          </p:nvPr>
        </p:nvSpPr>
        <p:spPr/>
        <p:txBody>
          <a:bodyPr/>
          <a:lstStyle/>
          <a:p>
            <a:r>
              <a:rPr lang="en-US" dirty="0"/>
              <a:t>1. Travel Employee Profile</a:t>
            </a:r>
          </a:p>
        </p:txBody>
      </p:sp>
    </p:spTree>
    <p:extLst>
      <p:ext uri="{BB962C8B-B14F-4D97-AF65-F5344CB8AC3E}">
        <p14:creationId xmlns:p14="http://schemas.microsoft.com/office/powerpoint/2010/main" val="3692777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4B0338-2315-8E78-C19F-02B99E1DC017}"/>
              </a:ext>
            </a:extLst>
          </p:cNvPr>
          <p:cNvSpPr>
            <a:spLocks noGrp="1"/>
          </p:cNvSpPr>
          <p:nvPr>
            <p:ph type="title"/>
          </p:nvPr>
        </p:nvSpPr>
        <p:spPr>
          <a:xfrm>
            <a:off x="838200" y="365126"/>
            <a:ext cx="10515600" cy="782188"/>
          </a:xfrm>
        </p:spPr>
        <p:txBody>
          <a:bodyPr/>
          <a:lstStyle/>
          <a:p>
            <a:r>
              <a:rPr lang="en-US" dirty="0"/>
              <a:t>1.1 Display Name</a:t>
            </a:r>
          </a:p>
        </p:txBody>
      </p:sp>
      <p:graphicFrame>
        <p:nvGraphicFramePr>
          <p:cNvPr id="8" name="Content Placeholder 7">
            <a:extLst>
              <a:ext uri="{FF2B5EF4-FFF2-40B4-BE49-F238E27FC236}">
                <a16:creationId xmlns:a16="http://schemas.microsoft.com/office/drawing/2014/main" id="{F7790935-7198-C107-E28B-6B87FF765B6E}"/>
              </a:ext>
            </a:extLst>
          </p:cNvPr>
          <p:cNvGraphicFramePr>
            <a:graphicFrameLocks noGrp="1"/>
          </p:cNvGraphicFramePr>
          <p:nvPr>
            <p:ph idx="1"/>
            <p:extLst>
              <p:ext uri="{D42A27DB-BD31-4B8C-83A1-F6EECF244321}">
                <p14:modId xmlns:p14="http://schemas.microsoft.com/office/powerpoint/2010/main" val="798810579"/>
              </p:ext>
            </p:extLst>
          </p:nvPr>
        </p:nvGraphicFramePr>
        <p:xfrm>
          <a:off x="838200" y="4103688"/>
          <a:ext cx="10515600" cy="2061119"/>
        </p:xfrm>
        <a:graphic>
          <a:graphicData uri="http://schemas.openxmlformats.org/drawingml/2006/table">
            <a:tbl>
              <a:tblPr firstRow="1" bandRow="1">
                <a:tableStyleId>{6E25E649-3F16-4E02-A733-19D2CDBF48F0}</a:tableStyleId>
              </a:tblPr>
              <a:tblGrid>
                <a:gridCol w="865481">
                  <a:extLst>
                    <a:ext uri="{9D8B030D-6E8A-4147-A177-3AD203B41FA5}">
                      <a16:colId xmlns:a16="http://schemas.microsoft.com/office/drawing/2014/main" val="2302093244"/>
                    </a:ext>
                  </a:extLst>
                </a:gridCol>
                <a:gridCol w="6188193">
                  <a:extLst>
                    <a:ext uri="{9D8B030D-6E8A-4147-A177-3AD203B41FA5}">
                      <a16:colId xmlns:a16="http://schemas.microsoft.com/office/drawing/2014/main" val="1853716814"/>
                    </a:ext>
                  </a:extLst>
                </a:gridCol>
                <a:gridCol w="1730963">
                  <a:extLst>
                    <a:ext uri="{9D8B030D-6E8A-4147-A177-3AD203B41FA5}">
                      <a16:colId xmlns:a16="http://schemas.microsoft.com/office/drawing/2014/main" val="1888374523"/>
                    </a:ext>
                  </a:extLst>
                </a:gridCol>
                <a:gridCol w="1730963">
                  <a:extLst>
                    <a:ext uri="{9D8B030D-6E8A-4147-A177-3AD203B41FA5}">
                      <a16:colId xmlns:a16="http://schemas.microsoft.com/office/drawing/2014/main" val="231373959"/>
                    </a:ext>
                  </a:extLst>
                </a:gridCol>
              </a:tblGrid>
              <a:tr h="605472">
                <a:tc>
                  <a:txBody>
                    <a:bodyPr/>
                    <a:lstStyle/>
                    <a:p>
                      <a:pPr algn="l" rtl="0" fontAlgn="base"/>
                      <a:r>
                        <a:rPr lang="en-US" sz="1600" b="1" dirty="0">
                          <a:effectLst/>
                        </a:rPr>
                        <a:t>Item #</a:t>
                      </a:r>
                      <a:r>
                        <a:rPr lang="en-US" sz="1600" b="0" dirty="0">
                          <a:effectLst/>
                        </a:rPr>
                        <a:t> </a:t>
                      </a:r>
                      <a:endParaRPr lang="en-US" sz="1600" b="0" i="0" dirty="0">
                        <a:effectLst/>
                      </a:endParaRPr>
                    </a:p>
                  </a:txBody>
                  <a:tcPr/>
                </a:tc>
                <a:tc>
                  <a:txBody>
                    <a:bodyPr/>
                    <a:lstStyle/>
                    <a:p>
                      <a:pPr algn="l" rtl="0" fontAlgn="base"/>
                      <a:r>
                        <a:rPr lang="en-US" sz="1600" b="1" dirty="0">
                          <a:effectLst/>
                        </a:rPr>
                        <a:t>Description</a:t>
                      </a:r>
                      <a:r>
                        <a:rPr lang="en-US" sz="1600" b="0" dirty="0">
                          <a:effectLst/>
                        </a:rPr>
                        <a:t> </a:t>
                      </a:r>
                      <a:endParaRPr lang="en-US" sz="1600" b="0" i="0" dirty="0">
                        <a:effectLst/>
                      </a:endParaRPr>
                    </a:p>
                  </a:txBody>
                  <a:tcPr/>
                </a:tc>
                <a:tc>
                  <a:txBody>
                    <a:bodyPr/>
                    <a:lstStyle/>
                    <a:p>
                      <a:pPr algn="l" rtl="0" fontAlgn="base"/>
                      <a:r>
                        <a:rPr lang="en-US" sz="1600" b="1" dirty="0">
                          <a:effectLst/>
                        </a:rPr>
                        <a:t>College Variance</a:t>
                      </a:r>
                      <a:r>
                        <a:rPr lang="en-US" sz="1600" b="0" dirty="0">
                          <a:effectLst/>
                        </a:rPr>
                        <a:t> </a:t>
                      </a:r>
                      <a:endParaRPr lang="en-US" sz="1600" b="0" i="0" dirty="0">
                        <a:effectLst/>
                      </a:endParaRPr>
                    </a:p>
                  </a:txBody>
                  <a:tcPr/>
                </a:tc>
                <a:tc>
                  <a:txBody>
                    <a:bodyPr/>
                    <a:lstStyle/>
                    <a:p>
                      <a:pPr algn="l" rtl="0" fontAlgn="base"/>
                      <a:r>
                        <a:rPr lang="en-US" sz="1600" b="1" dirty="0">
                          <a:effectLst/>
                        </a:rPr>
                        <a:t>Implementation Notes</a:t>
                      </a:r>
                      <a:r>
                        <a:rPr lang="en-US" sz="1600" b="0" dirty="0">
                          <a:effectLst/>
                        </a:rPr>
                        <a:t> </a:t>
                      </a:r>
                      <a:endParaRPr lang="en-US" sz="1600" b="0" i="0" dirty="0">
                        <a:effectLst/>
                      </a:endParaRPr>
                    </a:p>
                  </a:txBody>
                  <a:tcPr/>
                </a:tc>
                <a:extLst>
                  <a:ext uri="{0D108BD9-81ED-4DB2-BD59-A6C34878D82A}">
                    <a16:rowId xmlns:a16="http://schemas.microsoft.com/office/drawing/2014/main" val="2138324495"/>
                  </a:ext>
                </a:extLst>
              </a:tr>
              <a:tr h="1455647">
                <a:tc>
                  <a:txBody>
                    <a:bodyPr/>
                    <a:lstStyle/>
                    <a:p>
                      <a:pPr algn="l" rtl="0" fontAlgn="base"/>
                      <a:r>
                        <a:rPr lang="en-US" sz="1600" b="0" dirty="0">
                          <a:effectLst/>
                        </a:rPr>
                        <a:t>1.1 </a:t>
                      </a:r>
                      <a:endParaRPr lang="en-US" sz="1600" b="0" i="0" dirty="0">
                        <a:effectLst/>
                      </a:endParaRPr>
                    </a:p>
                  </a:txBody>
                  <a:tcPr/>
                </a:tc>
                <a:tc>
                  <a:txBody>
                    <a:bodyPr/>
                    <a:lstStyle/>
                    <a:p>
                      <a:pPr algn="l" rtl="0" fontAlgn="base"/>
                      <a:r>
                        <a:rPr lang="en-US" sz="1600" b="1" dirty="0">
                          <a:solidFill>
                            <a:schemeClr val="tx1"/>
                          </a:solidFill>
                          <a:effectLst/>
                        </a:rPr>
                        <a:t>Employee Data &gt; Display Name</a:t>
                      </a:r>
                      <a:r>
                        <a:rPr lang="en-US" sz="1600" b="0" dirty="0">
                          <a:solidFill>
                            <a:schemeClr val="tx1"/>
                          </a:solidFill>
                          <a:effectLst/>
                        </a:rPr>
                        <a:t>: This is a required field, but it does not populate from HCM data, due to an Oracle sync issue​. Update per directions on the </a:t>
                      </a:r>
                      <a:r>
                        <a:rPr lang="en-US" sz="1600" b="0" u="sng" strike="noStrike" dirty="0">
                          <a:solidFill>
                            <a:schemeClr val="tx1"/>
                          </a:solidFill>
                          <a:effectLst/>
                          <a:hlinkClick r:id="rId2">
                            <a:extLst>
                              <a:ext uri="{A12FA001-AC4F-418D-AE19-62706E023703}">
                                <ahyp:hlinkClr xmlns:ahyp="http://schemas.microsoft.com/office/drawing/2018/hyperlinkcolor" val="tx"/>
                              </a:ext>
                            </a:extLst>
                          </a:hlinkClick>
                        </a:rPr>
                        <a:t>Editing Employee Name Data QRG</a:t>
                      </a:r>
                      <a:r>
                        <a:rPr lang="en-US" sz="1600" b="0" dirty="0">
                          <a:solidFill>
                            <a:schemeClr val="tx1"/>
                          </a:solidFill>
                          <a:effectLst/>
                        </a:rPr>
                        <a:t>. </a:t>
                      </a:r>
                      <a:endParaRPr lang="en-US" sz="1600" b="0" i="0" dirty="0">
                        <a:solidFill>
                          <a:schemeClr val="tx1"/>
                        </a:solidFill>
                        <a:effectLst/>
                      </a:endParaRPr>
                    </a:p>
                  </a:txBody>
                  <a:tcPr/>
                </a:tc>
                <a:tc>
                  <a:txBody>
                    <a:bodyPr/>
                    <a:lstStyle/>
                    <a:p>
                      <a:pPr algn="l" rtl="0" fontAlgn="base"/>
                      <a:r>
                        <a:rPr lang="en-US" sz="1600" b="0" dirty="0">
                          <a:effectLst/>
                        </a:rPr>
                        <a:t>Global Adoption </a:t>
                      </a:r>
                      <a:endParaRPr lang="en-US" sz="1600" b="0" i="0" dirty="0">
                        <a:effectLst/>
                      </a:endParaRPr>
                    </a:p>
                  </a:txBody>
                  <a:tcPr/>
                </a:tc>
                <a:tc>
                  <a:txBody>
                    <a:bodyPr/>
                    <a:lstStyle/>
                    <a:p>
                      <a:pPr algn="l" rtl="0" fontAlgn="base"/>
                      <a:r>
                        <a:rPr lang="en-US" sz="1600" b="0" dirty="0">
                          <a:effectLst/>
                        </a:rPr>
                        <a:t>No delay (users can do this now) </a:t>
                      </a:r>
                      <a:endParaRPr lang="en-US" sz="1600" b="0" i="0" dirty="0">
                        <a:effectLst/>
                      </a:endParaRPr>
                    </a:p>
                  </a:txBody>
                  <a:tcPr/>
                </a:tc>
                <a:extLst>
                  <a:ext uri="{0D108BD9-81ED-4DB2-BD59-A6C34878D82A}">
                    <a16:rowId xmlns:a16="http://schemas.microsoft.com/office/drawing/2014/main" val="2778507527"/>
                  </a:ext>
                </a:extLst>
              </a:tr>
            </a:tbl>
          </a:graphicData>
        </a:graphic>
      </p:graphicFrame>
      <p:pic>
        <p:nvPicPr>
          <p:cNvPr id="3074" name="Picture 2" descr="An image of the Employee Data tab in the Travel Employee Profile screen with the Display Name highlighted with a red box">
            <a:extLst>
              <a:ext uri="{FF2B5EF4-FFF2-40B4-BE49-F238E27FC236}">
                <a16:creationId xmlns:a16="http://schemas.microsoft.com/office/drawing/2014/main" id="{692CF190-287B-D839-0358-8C6622BDB66D}"/>
              </a:ext>
            </a:extLst>
          </p:cNvPr>
          <p:cNvPicPr>
            <a:picLocks noGrp="1" noChangeAspect="1" noChangeArrowheads="1"/>
          </p:cNvPicPr>
          <p:nvPr>
            <p:ph sz="quarter" idx="10"/>
          </p:nvPr>
        </p:nvPicPr>
        <p:blipFill rotWithShape="1">
          <a:blip r:embed="rId3">
            <a:extLst>
              <a:ext uri="{28A0092B-C50C-407E-A947-70E740481C1C}">
                <a14:useLocalDpi xmlns:a14="http://schemas.microsoft.com/office/drawing/2010/main" val="0"/>
              </a:ext>
            </a:extLst>
          </a:blip>
          <a:srcRect t="1" b="39200"/>
          <a:stretch/>
        </p:blipFill>
        <p:spPr bwMode="auto">
          <a:xfrm>
            <a:off x="2992847" y="1272332"/>
            <a:ext cx="6206306" cy="2570651"/>
          </a:xfr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826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4B0338-2315-8E78-C19F-02B99E1DC017}"/>
              </a:ext>
            </a:extLst>
          </p:cNvPr>
          <p:cNvSpPr>
            <a:spLocks noGrp="1"/>
          </p:cNvSpPr>
          <p:nvPr>
            <p:ph type="title"/>
          </p:nvPr>
        </p:nvSpPr>
        <p:spPr>
          <a:xfrm>
            <a:off x="838200" y="365126"/>
            <a:ext cx="10515600" cy="782188"/>
          </a:xfrm>
        </p:spPr>
        <p:txBody>
          <a:bodyPr/>
          <a:lstStyle/>
          <a:p>
            <a:r>
              <a:rPr lang="en-US" dirty="0"/>
              <a:t>1.2 Default Profile </a:t>
            </a:r>
          </a:p>
        </p:txBody>
      </p:sp>
      <p:graphicFrame>
        <p:nvGraphicFramePr>
          <p:cNvPr id="8" name="Content Placeholder 7">
            <a:extLst>
              <a:ext uri="{FF2B5EF4-FFF2-40B4-BE49-F238E27FC236}">
                <a16:creationId xmlns:a16="http://schemas.microsoft.com/office/drawing/2014/main" id="{F7790935-7198-C107-E28B-6B87FF765B6E}"/>
              </a:ext>
            </a:extLst>
          </p:cNvPr>
          <p:cNvGraphicFramePr>
            <a:graphicFrameLocks noGrp="1"/>
          </p:cNvGraphicFramePr>
          <p:nvPr>
            <p:ph idx="1"/>
            <p:extLst>
              <p:ext uri="{D42A27DB-BD31-4B8C-83A1-F6EECF244321}">
                <p14:modId xmlns:p14="http://schemas.microsoft.com/office/powerpoint/2010/main" val="1970964730"/>
              </p:ext>
            </p:extLst>
          </p:nvPr>
        </p:nvGraphicFramePr>
        <p:xfrm>
          <a:off x="838200" y="4103688"/>
          <a:ext cx="10515600" cy="2647632"/>
        </p:xfrm>
        <a:graphic>
          <a:graphicData uri="http://schemas.openxmlformats.org/drawingml/2006/table">
            <a:tbl>
              <a:tblPr firstRow="1" bandRow="1">
                <a:tableStyleId>{6E25E649-3F16-4E02-A733-19D2CDBF48F0}</a:tableStyleId>
              </a:tblPr>
              <a:tblGrid>
                <a:gridCol w="865481">
                  <a:extLst>
                    <a:ext uri="{9D8B030D-6E8A-4147-A177-3AD203B41FA5}">
                      <a16:colId xmlns:a16="http://schemas.microsoft.com/office/drawing/2014/main" val="2302093244"/>
                    </a:ext>
                  </a:extLst>
                </a:gridCol>
                <a:gridCol w="6188193">
                  <a:extLst>
                    <a:ext uri="{9D8B030D-6E8A-4147-A177-3AD203B41FA5}">
                      <a16:colId xmlns:a16="http://schemas.microsoft.com/office/drawing/2014/main" val="1853716814"/>
                    </a:ext>
                  </a:extLst>
                </a:gridCol>
                <a:gridCol w="1730963">
                  <a:extLst>
                    <a:ext uri="{9D8B030D-6E8A-4147-A177-3AD203B41FA5}">
                      <a16:colId xmlns:a16="http://schemas.microsoft.com/office/drawing/2014/main" val="1888374523"/>
                    </a:ext>
                  </a:extLst>
                </a:gridCol>
                <a:gridCol w="1730963">
                  <a:extLst>
                    <a:ext uri="{9D8B030D-6E8A-4147-A177-3AD203B41FA5}">
                      <a16:colId xmlns:a16="http://schemas.microsoft.com/office/drawing/2014/main" val="231373959"/>
                    </a:ext>
                  </a:extLst>
                </a:gridCol>
              </a:tblGrid>
              <a:tr h="605472">
                <a:tc>
                  <a:txBody>
                    <a:bodyPr/>
                    <a:lstStyle/>
                    <a:p>
                      <a:pPr algn="l" rtl="0" fontAlgn="base"/>
                      <a:r>
                        <a:rPr lang="en-US" sz="1600" b="1" dirty="0">
                          <a:effectLst/>
                        </a:rPr>
                        <a:t>Item #</a:t>
                      </a:r>
                      <a:r>
                        <a:rPr lang="en-US" sz="1600" b="0" dirty="0">
                          <a:effectLst/>
                        </a:rPr>
                        <a:t> </a:t>
                      </a:r>
                      <a:endParaRPr lang="en-US" sz="1600" b="0" i="0" dirty="0">
                        <a:effectLst/>
                      </a:endParaRPr>
                    </a:p>
                  </a:txBody>
                  <a:tcPr/>
                </a:tc>
                <a:tc>
                  <a:txBody>
                    <a:bodyPr/>
                    <a:lstStyle/>
                    <a:p>
                      <a:pPr algn="l" rtl="0" fontAlgn="base"/>
                      <a:r>
                        <a:rPr lang="en-US" sz="1600" b="1" dirty="0">
                          <a:effectLst/>
                        </a:rPr>
                        <a:t>Description</a:t>
                      </a:r>
                      <a:r>
                        <a:rPr lang="en-US" sz="1600" b="0" dirty="0">
                          <a:effectLst/>
                        </a:rPr>
                        <a:t> </a:t>
                      </a:r>
                      <a:endParaRPr lang="en-US" sz="1600" b="0" i="0" dirty="0">
                        <a:effectLst/>
                      </a:endParaRPr>
                    </a:p>
                  </a:txBody>
                  <a:tcPr/>
                </a:tc>
                <a:tc>
                  <a:txBody>
                    <a:bodyPr/>
                    <a:lstStyle/>
                    <a:p>
                      <a:pPr algn="l" rtl="0" fontAlgn="base"/>
                      <a:r>
                        <a:rPr lang="en-US" sz="1600" b="1" dirty="0">
                          <a:effectLst/>
                        </a:rPr>
                        <a:t>College Variance</a:t>
                      </a:r>
                      <a:r>
                        <a:rPr lang="en-US" sz="1600" b="0" dirty="0">
                          <a:effectLst/>
                        </a:rPr>
                        <a:t> </a:t>
                      </a:r>
                      <a:endParaRPr lang="en-US" sz="1600" b="0" i="0" dirty="0">
                        <a:effectLst/>
                      </a:endParaRPr>
                    </a:p>
                  </a:txBody>
                  <a:tcPr/>
                </a:tc>
                <a:tc>
                  <a:txBody>
                    <a:bodyPr/>
                    <a:lstStyle/>
                    <a:p>
                      <a:pPr algn="l" rtl="0" fontAlgn="base"/>
                      <a:r>
                        <a:rPr lang="en-US" sz="1600" b="1" dirty="0">
                          <a:effectLst/>
                        </a:rPr>
                        <a:t>Implementation Notes</a:t>
                      </a:r>
                      <a:r>
                        <a:rPr lang="en-US" sz="1600" b="0" dirty="0">
                          <a:effectLst/>
                        </a:rPr>
                        <a:t> </a:t>
                      </a:r>
                      <a:endParaRPr lang="en-US" sz="1600" b="0" i="0" dirty="0">
                        <a:effectLst/>
                      </a:endParaRPr>
                    </a:p>
                  </a:txBody>
                  <a:tcPr/>
                </a:tc>
                <a:extLst>
                  <a:ext uri="{0D108BD9-81ED-4DB2-BD59-A6C34878D82A}">
                    <a16:rowId xmlns:a16="http://schemas.microsoft.com/office/drawing/2014/main" val="2138324495"/>
                  </a:ext>
                </a:extLst>
              </a:tr>
              <a:tr h="1455647">
                <a:tc>
                  <a:txBody>
                    <a:bodyPr/>
                    <a:lstStyle/>
                    <a:p>
                      <a:pPr algn="l" rtl="0" fontAlgn="base"/>
                      <a:r>
                        <a:rPr lang="en-US" sz="1600" b="0">
                          <a:effectLst/>
                        </a:rPr>
                        <a:t>1.2 </a:t>
                      </a:r>
                      <a:endParaRPr lang="en-US" sz="1600" b="0" i="0">
                        <a:effectLst/>
                      </a:endParaRPr>
                    </a:p>
                  </a:txBody>
                  <a:tcPr/>
                </a:tc>
                <a:tc>
                  <a:txBody>
                    <a:bodyPr/>
                    <a:lstStyle/>
                    <a:p>
                      <a:pPr algn="l" rtl="0" fontAlgn="base"/>
                      <a:r>
                        <a:rPr lang="en-US" sz="1600" b="1">
                          <a:effectLst/>
                        </a:rPr>
                        <a:t>Organizational Data &gt; Expenses Processing Data: </a:t>
                      </a:r>
                      <a:r>
                        <a:rPr lang="en-US" sz="1600" b="0">
                          <a:effectLst/>
                        </a:rPr>
                        <a:t>When setting up the Employee Travel Profile, Travel Admins should check travel profile defaults to ensure that they are set to the correct profile/institution. When updating the default profile, it should be checked if the traveler is active (or has active travel) at other institutions. Issues with payment can arise if the default travel profile </a:t>
                      </a:r>
                      <a:r>
                        <a:rPr lang="en-US" sz="1600" b="0" noProof="1">
                          <a:effectLst/>
                        </a:rPr>
                        <a:t>Empl</a:t>
                      </a:r>
                      <a:r>
                        <a:rPr lang="en-US" sz="1600" b="0">
                          <a:effectLst/>
                        </a:rPr>
                        <a:t> Rec does not match the </a:t>
                      </a:r>
                      <a:r>
                        <a:rPr lang="en-US" sz="1600" b="0" noProof="1">
                          <a:effectLst/>
                        </a:rPr>
                        <a:t>Empl</a:t>
                      </a:r>
                      <a:r>
                        <a:rPr lang="en-US" sz="1600" b="0">
                          <a:effectLst/>
                        </a:rPr>
                        <a:t> Rec on other travel documents. Queries have been updated so that travel admins can easily check a mismatch.</a:t>
                      </a:r>
                      <a:endParaRPr lang="en-US" sz="1600" b="0" i="0">
                        <a:effectLst/>
                      </a:endParaRPr>
                    </a:p>
                  </a:txBody>
                  <a:tcPr/>
                </a:tc>
                <a:tc>
                  <a:txBody>
                    <a:bodyPr/>
                    <a:lstStyle/>
                    <a:p>
                      <a:pPr algn="l" rtl="0" fontAlgn="base"/>
                      <a:r>
                        <a:rPr lang="en-US" sz="1600" b="0">
                          <a:effectLst/>
                        </a:rPr>
                        <a:t>Global Adoption </a:t>
                      </a:r>
                      <a:endParaRPr lang="en-US" sz="1600" b="0" i="0">
                        <a:effectLst/>
                      </a:endParaRPr>
                    </a:p>
                  </a:txBody>
                  <a:tcPr/>
                </a:tc>
                <a:tc>
                  <a:txBody>
                    <a:bodyPr/>
                    <a:lstStyle/>
                    <a:p>
                      <a:pPr algn="l" rtl="0" fontAlgn="base"/>
                      <a:r>
                        <a:rPr lang="en-US" sz="1600" b="0" dirty="0">
                          <a:effectLst/>
                        </a:rPr>
                        <a:t>No delay (users can do this now) </a:t>
                      </a:r>
                      <a:endParaRPr lang="en-US" sz="1600" b="0" i="0" dirty="0">
                        <a:effectLst/>
                      </a:endParaRPr>
                    </a:p>
                  </a:txBody>
                  <a:tcPr/>
                </a:tc>
                <a:extLst>
                  <a:ext uri="{0D108BD9-81ED-4DB2-BD59-A6C34878D82A}">
                    <a16:rowId xmlns:a16="http://schemas.microsoft.com/office/drawing/2014/main" val="2778507527"/>
                  </a:ext>
                </a:extLst>
              </a:tr>
            </a:tbl>
          </a:graphicData>
        </a:graphic>
      </p:graphicFrame>
      <p:pic>
        <p:nvPicPr>
          <p:cNvPr id="3" name="Content Placeholder 2" descr="An image of the Organizational Data tab in the Travel Employee Profile screen with the Default Profile checkbox highlighted with a red box">
            <a:extLst>
              <a:ext uri="{FF2B5EF4-FFF2-40B4-BE49-F238E27FC236}">
                <a16:creationId xmlns:a16="http://schemas.microsoft.com/office/drawing/2014/main" id="{DF91273E-72B1-DDA8-672B-2F1CA7B5E7AF}"/>
              </a:ext>
            </a:extLst>
          </p:cNvPr>
          <p:cNvPicPr>
            <a:picLocks noGrp="1" noChangeAspect="1"/>
          </p:cNvPicPr>
          <p:nvPr>
            <p:ph sz="quarter" idx="10"/>
          </p:nvPr>
        </p:nvPicPr>
        <p:blipFill rotWithShape="1">
          <a:blip r:embed="rId2"/>
          <a:srcRect b="12515"/>
          <a:stretch/>
        </p:blipFill>
        <p:spPr>
          <a:xfrm>
            <a:off x="2699959" y="1258888"/>
            <a:ext cx="6792082" cy="2709862"/>
          </a:xfrm>
          <a:ln>
            <a:solidFill>
              <a:schemeClr val="accent1"/>
            </a:solidFill>
          </a:ln>
        </p:spPr>
      </p:pic>
    </p:spTree>
    <p:extLst>
      <p:ext uri="{BB962C8B-B14F-4D97-AF65-F5344CB8AC3E}">
        <p14:creationId xmlns:p14="http://schemas.microsoft.com/office/powerpoint/2010/main" val="1844113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4B0338-2315-8E78-C19F-02B99E1DC017}"/>
              </a:ext>
            </a:extLst>
          </p:cNvPr>
          <p:cNvSpPr>
            <a:spLocks noGrp="1"/>
          </p:cNvSpPr>
          <p:nvPr>
            <p:ph type="title"/>
          </p:nvPr>
        </p:nvSpPr>
        <p:spPr>
          <a:xfrm>
            <a:off x="838200" y="365126"/>
            <a:ext cx="10515600" cy="782188"/>
          </a:xfrm>
        </p:spPr>
        <p:txBody>
          <a:bodyPr/>
          <a:lstStyle/>
          <a:p>
            <a:r>
              <a:rPr lang="en-US" dirty="0"/>
              <a:t>1.3 Default Profile Query Check</a:t>
            </a:r>
          </a:p>
        </p:txBody>
      </p:sp>
      <p:graphicFrame>
        <p:nvGraphicFramePr>
          <p:cNvPr id="8" name="Content Placeholder 7">
            <a:extLst>
              <a:ext uri="{FF2B5EF4-FFF2-40B4-BE49-F238E27FC236}">
                <a16:creationId xmlns:a16="http://schemas.microsoft.com/office/drawing/2014/main" id="{F7790935-7198-C107-E28B-6B87FF765B6E}"/>
              </a:ext>
            </a:extLst>
          </p:cNvPr>
          <p:cNvGraphicFramePr>
            <a:graphicFrameLocks noGrp="1"/>
          </p:cNvGraphicFramePr>
          <p:nvPr>
            <p:ph idx="1"/>
            <p:extLst>
              <p:ext uri="{D42A27DB-BD31-4B8C-83A1-F6EECF244321}">
                <p14:modId xmlns:p14="http://schemas.microsoft.com/office/powerpoint/2010/main" val="3755011492"/>
              </p:ext>
            </p:extLst>
          </p:nvPr>
        </p:nvGraphicFramePr>
        <p:xfrm>
          <a:off x="838200" y="4103688"/>
          <a:ext cx="10515600" cy="2061119"/>
        </p:xfrm>
        <a:graphic>
          <a:graphicData uri="http://schemas.openxmlformats.org/drawingml/2006/table">
            <a:tbl>
              <a:tblPr firstRow="1" bandRow="1">
                <a:tableStyleId>{6E25E649-3F16-4E02-A733-19D2CDBF48F0}</a:tableStyleId>
              </a:tblPr>
              <a:tblGrid>
                <a:gridCol w="865481">
                  <a:extLst>
                    <a:ext uri="{9D8B030D-6E8A-4147-A177-3AD203B41FA5}">
                      <a16:colId xmlns:a16="http://schemas.microsoft.com/office/drawing/2014/main" val="2302093244"/>
                    </a:ext>
                  </a:extLst>
                </a:gridCol>
                <a:gridCol w="6188193">
                  <a:extLst>
                    <a:ext uri="{9D8B030D-6E8A-4147-A177-3AD203B41FA5}">
                      <a16:colId xmlns:a16="http://schemas.microsoft.com/office/drawing/2014/main" val="1853716814"/>
                    </a:ext>
                  </a:extLst>
                </a:gridCol>
                <a:gridCol w="1730963">
                  <a:extLst>
                    <a:ext uri="{9D8B030D-6E8A-4147-A177-3AD203B41FA5}">
                      <a16:colId xmlns:a16="http://schemas.microsoft.com/office/drawing/2014/main" val="1888374523"/>
                    </a:ext>
                  </a:extLst>
                </a:gridCol>
                <a:gridCol w="1730963">
                  <a:extLst>
                    <a:ext uri="{9D8B030D-6E8A-4147-A177-3AD203B41FA5}">
                      <a16:colId xmlns:a16="http://schemas.microsoft.com/office/drawing/2014/main" val="231373959"/>
                    </a:ext>
                  </a:extLst>
                </a:gridCol>
              </a:tblGrid>
              <a:tr h="605472">
                <a:tc>
                  <a:txBody>
                    <a:bodyPr/>
                    <a:lstStyle/>
                    <a:p>
                      <a:pPr algn="l" rtl="0" fontAlgn="base"/>
                      <a:r>
                        <a:rPr lang="en-US" sz="1600" b="1" dirty="0">
                          <a:effectLst/>
                        </a:rPr>
                        <a:t>Item #</a:t>
                      </a:r>
                      <a:r>
                        <a:rPr lang="en-US" sz="1600" b="0" dirty="0">
                          <a:effectLst/>
                        </a:rPr>
                        <a:t> </a:t>
                      </a:r>
                      <a:endParaRPr lang="en-US" sz="1600" b="0" i="0" dirty="0">
                        <a:effectLst/>
                      </a:endParaRPr>
                    </a:p>
                  </a:txBody>
                  <a:tcPr/>
                </a:tc>
                <a:tc>
                  <a:txBody>
                    <a:bodyPr/>
                    <a:lstStyle/>
                    <a:p>
                      <a:pPr algn="l" rtl="0" fontAlgn="base"/>
                      <a:r>
                        <a:rPr lang="en-US" sz="1600" b="1" dirty="0">
                          <a:effectLst/>
                        </a:rPr>
                        <a:t>Description</a:t>
                      </a:r>
                      <a:r>
                        <a:rPr lang="en-US" sz="1600" b="0" dirty="0">
                          <a:effectLst/>
                        </a:rPr>
                        <a:t> </a:t>
                      </a:r>
                      <a:endParaRPr lang="en-US" sz="1600" b="0" i="0" dirty="0">
                        <a:effectLst/>
                      </a:endParaRPr>
                    </a:p>
                  </a:txBody>
                  <a:tcPr/>
                </a:tc>
                <a:tc>
                  <a:txBody>
                    <a:bodyPr/>
                    <a:lstStyle/>
                    <a:p>
                      <a:pPr algn="l" rtl="0" fontAlgn="base"/>
                      <a:r>
                        <a:rPr lang="en-US" sz="1600" b="1" dirty="0">
                          <a:effectLst/>
                        </a:rPr>
                        <a:t>College Variance</a:t>
                      </a:r>
                      <a:r>
                        <a:rPr lang="en-US" sz="1600" b="0" dirty="0">
                          <a:effectLst/>
                        </a:rPr>
                        <a:t> </a:t>
                      </a:r>
                      <a:endParaRPr lang="en-US" sz="1600" b="0" i="0" dirty="0">
                        <a:effectLst/>
                      </a:endParaRPr>
                    </a:p>
                  </a:txBody>
                  <a:tcPr/>
                </a:tc>
                <a:tc>
                  <a:txBody>
                    <a:bodyPr/>
                    <a:lstStyle/>
                    <a:p>
                      <a:pPr algn="l" rtl="0" fontAlgn="base"/>
                      <a:r>
                        <a:rPr lang="en-US" sz="1600" b="1" dirty="0">
                          <a:effectLst/>
                        </a:rPr>
                        <a:t>Implementation Notes</a:t>
                      </a:r>
                      <a:r>
                        <a:rPr lang="en-US" sz="1600" b="0" dirty="0">
                          <a:effectLst/>
                        </a:rPr>
                        <a:t> </a:t>
                      </a:r>
                      <a:endParaRPr lang="en-US" sz="1600" b="0" i="0" dirty="0">
                        <a:effectLst/>
                      </a:endParaRPr>
                    </a:p>
                  </a:txBody>
                  <a:tcPr/>
                </a:tc>
                <a:extLst>
                  <a:ext uri="{0D108BD9-81ED-4DB2-BD59-A6C34878D82A}">
                    <a16:rowId xmlns:a16="http://schemas.microsoft.com/office/drawing/2014/main" val="2138324495"/>
                  </a:ext>
                </a:extLst>
              </a:tr>
              <a:tr h="1455647">
                <a:tc>
                  <a:txBody>
                    <a:bodyPr/>
                    <a:lstStyle/>
                    <a:p>
                      <a:pPr algn="l" rtl="0" fontAlgn="base"/>
                      <a:r>
                        <a:rPr lang="en-US" sz="1600" b="0">
                          <a:effectLst/>
                        </a:rPr>
                        <a:t>1.3 </a:t>
                      </a:r>
                      <a:endParaRPr lang="en-US" sz="2400" b="0" i="0">
                        <a:effectLst/>
                      </a:endParaRPr>
                    </a:p>
                  </a:txBody>
                  <a:tcPr/>
                </a:tc>
                <a:tc>
                  <a:txBody>
                    <a:bodyPr/>
                    <a:lstStyle/>
                    <a:p>
                      <a:pPr algn="l" rtl="0" fontAlgn="base"/>
                      <a:r>
                        <a:rPr lang="en-US" sz="1600" b="1" dirty="0">
                          <a:effectLst/>
                        </a:rPr>
                        <a:t>Organizational Data &gt; Expenses Processing Data: </a:t>
                      </a:r>
                      <a:r>
                        <a:rPr lang="en-US" sz="1600" b="0" dirty="0">
                          <a:effectLst/>
                        </a:rPr>
                        <a:t>Travel Admins can do a regular check of default profiles using this query: QFS_EX_EMPL_TRAV_DEFAULTS_CF </a:t>
                      </a:r>
                      <a:endParaRPr lang="en-US" sz="2400" b="0" i="0" dirty="0">
                        <a:effectLst/>
                      </a:endParaRPr>
                    </a:p>
                  </a:txBody>
                  <a:tcPr/>
                </a:tc>
                <a:tc>
                  <a:txBody>
                    <a:bodyPr/>
                    <a:lstStyle/>
                    <a:p>
                      <a:pPr algn="l" rtl="0" fontAlgn="base"/>
                      <a:r>
                        <a:rPr lang="en-US" sz="1600" b="0">
                          <a:effectLst/>
                        </a:rPr>
                        <a:t>Recommended Best Practice </a:t>
                      </a:r>
                      <a:endParaRPr lang="en-US" sz="2400" b="0" i="0">
                        <a:effectLst/>
                      </a:endParaRPr>
                    </a:p>
                  </a:txBody>
                  <a:tcPr/>
                </a:tc>
                <a:tc>
                  <a:txBody>
                    <a:bodyPr/>
                    <a:lstStyle/>
                    <a:p>
                      <a:pPr algn="l" rtl="0" fontAlgn="base"/>
                      <a:r>
                        <a:rPr lang="en-US" sz="1600" b="0" dirty="0">
                          <a:effectLst/>
                        </a:rPr>
                        <a:t>No delay (users can do this now) </a:t>
                      </a:r>
                      <a:endParaRPr lang="en-US" sz="2400" b="0" i="0" dirty="0">
                        <a:effectLst/>
                      </a:endParaRPr>
                    </a:p>
                  </a:txBody>
                  <a:tcPr/>
                </a:tc>
                <a:extLst>
                  <a:ext uri="{0D108BD9-81ED-4DB2-BD59-A6C34878D82A}">
                    <a16:rowId xmlns:a16="http://schemas.microsoft.com/office/drawing/2014/main" val="2778507527"/>
                  </a:ext>
                </a:extLst>
              </a:tr>
            </a:tbl>
          </a:graphicData>
        </a:graphic>
      </p:graphicFrame>
      <p:pic>
        <p:nvPicPr>
          <p:cNvPr id="3" name="Content Placeholder 2" descr="An image of the Employee Travel Default query screen">
            <a:extLst>
              <a:ext uri="{FF2B5EF4-FFF2-40B4-BE49-F238E27FC236}">
                <a16:creationId xmlns:a16="http://schemas.microsoft.com/office/drawing/2014/main" id="{811CC988-1AF6-803F-9422-145D1E5655E7}"/>
              </a:ext>
            </a:extLst>
          </p:cNvPr>
          <p:cNvPicPr>
            <a:picLocks noGrp="1" noChangeAspect="1"/>
          </p:cNvPicPr>
          <p:nvPr>
            <p:ph sz="quarter" idx="10"/>
          </p:nvPr>
        </p:nvPicPr>
        <p:blipFill>
          <a:blip r:embed="rId2"/>
          <a:stretch>
            <a:fillRect/>
          </a:stretch>
        </p:blipFill>
        <p:spPr>
          <a:xfrm>
            <a:off x="838200" y="2040519"/>
            <a:ext cx="10515600" cy="1146599"/>
          </a:xfrm>
          <a:ln>
            <a:solidFill>
              <a:schemeClr val="accent1"/>
            </a:solidFill>
          </a:ln>
        </p:spPr>
      </p:pic>
    </p:spTree>
    <p:extLst>
      <p:ext uri="{BB962C8B-B14F-4D97-AF65-F5344CB8AC3E}">
        <p14:creationId xmlns:p14="http://schemas.microsoft.com/office/powerpoint/2010/main" val="3777873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F415F-7D98-2E44-2BEF-7A9B650A3A9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3D25899-2797-98BD-D9AF-C972285B92B3}"/>
              </a:ext>
            </a:extLst>
          </p:cNvPr>
          <p:cNvSpPr>
            <a:spLocks noGrp="1"/>
          </p:cNvSpPr>
          <p:nvPr>
            <p:ph type="title"/>
          </p:nvPr>
        </p:nvSpPr>
        <p:spPr>
          <a:xfrm>
            <a:off x="838200" y="365126"/>
            <a:ext cx="10515600" cy="782188"/>
          </a:xfrm>
        </p:spPr>
        <p:txBody>
          <a:bodyPr/>
          <a:lstStyle/>
          <a:p>
            <a:r>
              <a:rPr lang="en-US"/>
              <a:t>1.4 Default </a:t>
            </a:r>
            <a:r>
              <a:rPr lang="en-US" noProof="1"/>
              <a:t>Chartstring</a:t>
            </a:r>
          </a:p>
        </p:txBody>
      </p:sp>
      <p:graphicFrame>
        <p:nvGraphicFramePr>
          <p:cNvPr id="7" name="Content Placeholder 7">
            <a:extLst>
              <a:ext uri="{FF2B5EF4-FFF2-40B4-BE49-F238E27FC236}">
                <a16:creationId xmlns:a16="http://schemas.microsoft.com/office/drawing/2014/main" id="{9A598FB3-903D-903B-9BB9-CAD4CDF47EA0}"/>
              </a:ext>
            </a:extLst>
          </p:cNvPr>
          <p:cNvGraphicFramePr>
            <a:graphicFrameLocks noGrp="1"/>
          </p:cNvGraphicFramePr>
          <p:nvPr>
            <p:ph idx="1"/>
            <p:extLst>
              <p:ext uri="{D42A27DB-BD31-4B8C-83A1-F6EECF244321}">
                <p14:modId xmlns:p14="http://schemas.microsoft.com/office/powerpoint/2010/main" val="593975442"/>
              </p:ext>
            </p:extLst>
          </p:nvPr>
        </p:nvGraphicFramePr>
        <p:xfrm>
          <a:off x="838200" y="4132720"/>
          <a:ext cx="10515600" cy="2403792"/>
        </p:xfrm>
        <a:graphic>
          <a:graphicData uri="http://schemas.openxmlformats.org/drawingml/2006/table">
            <a:tbl>
              <a:tblPr firstRow="1" bandRow="1">
                <a:tableStyleId>{6E25E649-3F16-4E02-A733-19D2CDBF48F0}</a:tableStyleId>
              </a:tblPr>
              <a:tblGrid>
                <a:gridCol w="865481">
                  <a:extLst>
                    <a:ext uri="{9D8B030D-6E8A-4147-A177-3AD203B41FA5}">
                      <a16:colId xmlns:a16="http://schemas.microsoft.com/office/drawing/2014/main" val="2302093244"/>
                    </a:ext>
                  </a:extLst>
                </a:gridCol>
                <a:gridCol w="6188193">
                  <a:extLst>
                    <a:ext uri="{9D8B030D-6E8A-4147-A177-3AD203B41FA5}">
                      <a16:colId xmlns:a16="http://schemas.microsoft.com/office/drawing/2014/main" val="1853716814"/>
                    </a:ext>
                  </a:extLst>
                </a:gridCol>
                <a:gridCol w="1730963">
                  <a:extLst>
                    <a:ext uri="{9D8B030D-6E8A-4147-A177-3AD203B41FA5}">
                      <a16:colId xmlns:a16="http://schemas.microsoft.com/office/drawing/2014/main" val="1888374523"/>
                    </a:ext>
                  </a:extLst>
                </a:gridCol>
                <a:gridCol w="1730963">
                  <a:extLst>
                    <a:ext uri="{9D8B030D-6E8A-4147-A177-3AD203B41FA5}">
                      <a16:colId xmlns:a16="http://schemas.microsoft.com/office/drawing/2014/main" val="231373959"/>
                    </a:ext>
                  </a:extLst>
                </a:gridCol>
              </a:tblGrid>
              <a:tr h="605472">
                <a:tc>
                  <a:txBody>
                    <a:bodyPr/>
                    <a:lstStyle/>
                    <a:p>
                      <a:pPr algn="l" rtl="0" fontAlgn="base"/>
                      <a:r>
                        <a:rPr lang="en-US" sz="1600" b="1">
                          <a:effectLst/>
                        </a:rPr>
                        <a:t>Item #</a:t>
                      </a:r>
                      <a:r>
                        <a:rPr lang="en-US" sz="1600" b="0">
                          <a:effectLst/>
                        </a:rPr>
                        <a:t> </a:t>
                      </a:r>
                      <a:endParaRPr lang="en-US" sz="1600" b="0" i="0">
                        <a:effectLst/>
                      </a:endParaRPr>
                    </a:p>
                  </a:txBody>
                  <a:tcPr/>
                </a:tc>
                <a:tc>
                  <a:txBody>
                    <a:bodyPr/>
                    <a:lstStyle/>
                    <a:p>
                      <a:pPr algn="l" rtl="0" fontAlgn="base"/>
                      <a:r>
                        <a:rPr lang="en-US" sz="1600" b="1">
                          <a:effectLst/>
                        </a:rPr>
                        <a:t>Description</a:t>
                      </a:r>
                      <a:r>
                        <a:rPr lang="en-US" sz="1600" b="0">
                          <a:effectLst/>
                        </a:rPr>
                        <a:t> </a:t>
                      </a:r>
                      <a:endParaRPr lang="en-US" sz="1600" b="0" i="0">
                        <a:effectLst/>
                      </a:endParaRPr>
                    </a:p>
                  </a:txBody>
                  <a:tcPr/>
                </a:tc>
                <a:tc>
                  <a:txBody>
                    <a:bodyPr/>
                    <a:lstStyle/>
                    <a:p>
                      <a:pPr algn="l" rtl="0" fontAlgn="base"/>
                      <a:r>
                        <a:rPr lang="en-US" sz="1600" b="1">
                          <a:effectLst/>
                        </a:rPr>
                        <a:t>College Variance</a:t>
                      </a:r>
                      <a:r>
                        <a:rPr lang="en-US" sz="1600" b="0">
                          <a:effectLst/>
                        </a:rPr>
                        <a:t> </a:t>
                      </a:r>
                      <a:endParaRPr lang="en-US" sz="1600" b="0" i="0">
                        <a:effectLst/>
                      </a:endParaRPr>
                    </a:p>
                  </a:txBody>
                  <a:tcPr/>
                </a:tc>
                <a:tc>
                  <a:txBody>
                    <a:bodyPr/>
                    <a:lstStyle/>
                    <a:p>
                      <a:pPr algn="l" rtl="0" fontAlgn="base"/>
                      <a:r>
                        <a:rPr lang="en-US" sz="1600" b="1">
                          <a:effectLst/>
                        </a:rPr>
                        <a:t>Implementation Notes</a:t>
                      </a:r>
                      <a:r>
                        <a:rPr lang="en-US" sz="1600" b="0">
                          <a:effectLst/>
                        </a:rPr>
                        <a:t> </a:t>
                      </a:r>
                      <a:endParaRPr lang="en-US" sz="1600" b="0" i="0">
                        <a:effectLst/>
                      </a:endParaRPr>
                    </a:p>
                  </a:txBody>
                  <a:tcPr/>
                </a:tc>
                <a:extLst>
                  <a:ext uri="{0D108BD9-81ED-4DB2-BD59-A6C34878D82A}">
                    <a16:rowId xmlns:a16="http://schemas.microsoft.com/office/drawing/2014/main" val="2138324495"/>
                  </a:ext>
                </a:extLst>
              </a:tr>
              <a:tr h="1455647">
                <a:tc>
                  <a:txBody>
                    <a:bodyPr/>
                    <a:lstStyle/>
                    <a:p>
                      <a:pPr algn="l" rtl="0" fontAlgn="base"/>
                      <a:r>
                        <a:rPr lang="en-US" sz="1600" b="0">
                          <a:effectLst/>
                        </a:rPr>
                        <a:t>1.4 </a:t>
                      </a:r>
                      <a:endParaRPr lang="en-US" sz="1600" b="0" i="0">
                        <a:effectLst/>
                      </a:endParaRPr>
                    </a:p>
                  </a:txBody>
                  <a:tcPr/>
                </a:tc>
                <a:tc>
                  <a:txBody>
                    <a:bodyPr/>
                    <a:lstStyle/>
                    <a:p>
                      <a:pPr algn="l" rtl="0" fontAlgn="base"/>
                      <a:r>
                        <a:rPr lang="en-US" sz="1600" b="1">
                          <a:effectLst/>
                        </a:rPr>
                        <a:t>Organizational Data &gt; Default </a:t>
                      </a:r>
                      <a:r>
                        <a:rPr lang="en-US" sz="1600" b="1" noProof="1">
                          <a:effectLst/>
                        </a:rPr>
                        <a:t>ChartField </a:t>
                      </a:r>
                      <a:r>
                        <a:rPr lang="en-US" sz="1600" b="1">
                          <a:effectLst/>
                        </a:rPr>
                        <a:t>Values</a:t>
                      </a:r>
                      <a:r>
                        <a:rPr lang="en-US" sz="1600" b="0">
                          <a:effectLst/>
                        </a:rPr>
                        <a:t>: Based on the below options, colleges should decide how they best apply the Default </a:t>
                      </a:r>
                      <a:r>
                        <a:rPr lang="en-US" sz="1600" b="0" noProof="1">
                          <a:effectLst/>
                        </a:rPr>
                        <a:t>ChartField </a:t>
                      </a:r>
                      <a:r>
                        <a:rPr lang="en-US" sz="1600" b="0">
                          <a:effectLst/>
                        </a:rPr>
                        <a:t>Values for their travelers. There is only one default </a:t>
                      </a:r>
                      <a:r>
                        <a:rPr lang="en-US" sz="1600" b="0" noProof="1">
                          <a:effectLst/>
                        </a:rPr>
                        <a:t>chartstring</a:t>
                      </a:r>
                      <a:r>
                        <a:rPr lang="en-US" sz="1600" b="0">
                          <a:effectLst/>
                        </a:rPr>
                        <a:t> available in the Travel Employee Profile. That default </a:t>
                      </a:r>
                      <a:r>
                        <a:rPr lang="en-US" sz="1600" b="0" noProof="1">
                          <a:effectLst/>
                        </a:rPr>
                        <a:t>chartstring</a:t>
                      </a:r>
                      <a:r>
                        <a:rPr lang="en-US" sz="1600" b="0">
                          <a:effectLst/>
                        </a:rPr>
                        <a:t> carries over to all travel documents the traveler creates. However, it can be overwritten within the travel documents by the traveler.  </a:t>
                      </a:r>
                    </a:p>
                  </a:txBody>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600" b="0" dirty="0">
                          <a:effectLst/>
                        </a:rPr>
                        <a:t>Requirement with College Options</a:t>
                      </a:r>
                      <a:endParaRPr lang="en-US" sz="1600" dirty="0"/>
                    </a:p>
                  </a:txBody>
                  <a:tcPr/>
                </a:tc>
                <a:tc>
                  <a:txBody>
                    <a:bodyPr/>
                    <a:lstStyle/>
                    <a:p>
                      <a:pPr algn="l" rtl="0" fontAlgn="base"/>
                      <a:r>
                        <a:rPr lang="en-US" sz="1600" b="0" dirty="0">
                          <a:effectLst/>
                        </a:rPr>
                        <a:t>No delay (users can do this now) </a:t>
                      </a:r>
                      <a:endParaRPr lang="en-US" sz="1600" b="0" i="0" dirty="0">
                        <a:effectLst/>
                      </a:endParaRPr>
                    </a:p>
                  </a:txBody>
                  <a:tcPr/>
                </a:tc>
                <a:extLst>
                  <a:ext uri="{0D108BD9-81ED-4DB2-BD59-A6C34878D82A}">
                    <a16:rowId xmlns:a16="http://schemas.microsoft.com/office/drawing/2014/main" val="2778507527"/>
                  </a:ext>
                </a:extLst>
              </a:tr>
            </a:tbl>
          </a:graphicData>
        </a:graphic>
      </p:graphicFrame>
      <p:pic>
        <p:nvPicPr>
          <p:cNvPr id="3" name="Content Placeholder 2" descr="An image of the Organizational Data tab in the Travel Employee Profile screen with the Default Chartfields Values section highlighted with a red box">
            <a:extLst>
              <a:ext uri="{FF2B5EF4-FFF2-40B4-BE49-F238E27FC236}">
                <a16:creationId xmlns:a16="http://schemas.microsoft.com/office/drawing/2014/main" id="{5AA9D60D-C43A-2011-92A8-4568C449F575}"/>
              </a:ext>
            </a:extLst>
          </p:cNvPr>
          <p:cNvPicPr>
            <a:picLocks noGrp="1" noChangeAspect="1"/>
          </p:cNvPicPr>
          <p:nvPr>
            <p:ph sz="quarter" idx="10"/>
          </p:nvPr>
        </p:nvPicPr>
        <p:blipFill>
          <a:blip r:embed="rId2"/>
          <a:stretch>
            <a:fillRect/>
          </a:stretch>
        </p:blipFill>
        <p:spPr>
          <a:xfrm>
            <a:off x="2487321" y="1327057"/>
            <a:ext cx="7019749" cy="2254956"/>
          </a:xfrm>
          <a:ln>
            <a:solidFill>
              <a:schemeClr val="accent1"/>
            </a:solidFill>
          </a:ln>
        </p:spPr>
      </p:pic>
    </p:spTree>
    <p:extLst>
      <p:ext uri="{BB962C8B-B14F-4D97-AF65-F5344CB8AC3E}">
        <p14:creationId xmlns:p14="http://schemas.microsoft.com/office/powerpoint/2010/main" val="733559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91C58-920A-5811-0F7A-15AAA9926932}"/>
              </a:ext>
            </a:extLst>
          </p:cNvPr>
          <p:cNvSpPr>
            <a:spLocks noGrp="1"/>
          </p:cNvSpPr>
          <p:nvPr>
            <p:ph type="title"/>
          </p:nvPr>
        </p:nvSpPr>
        <p:spPr>
          <a:xfrm>
            <a:off x="838200" y="365126"/>
            <a:ext cx="10515600" cy="782188"/>
          </a:xfrm>
        </p:spPr>
        <p:txBody>
          <a:bodyPr anchor="ctr">
            <a:normAutofit/>
          </a:bodyPr>
          <a:lstStyle/>
          <a:p>
            <a:r>
              <a:rPr lang="en-US" dirty="0"/>
              <a:t>Introductions</a:t>
            </a:r>
          </a:p>
        </p:txBody>
      </p:sp>
      <p:graphicFrame>
        <p:nvGraphicFramePr>
          <p:cNvPr id="8" name="Content Placeholder 2">
            <a:extLst>
              <a:ext uri="{FF2B5EF4-FFF2-40B4-BE49-F238E27FC236}">
                <a16:creationId xmlns:a16="http://schemas.microsoft.com/office/drawing/2014/main" id="{F691C478-66EF-4BC2-90CC-E6F01934C9D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830666568"/>
              </p:ext>
            </p:extLst>
          </p:nvPr>
        </p:nvGraphicFramePr>
        <p:xfrm>
          <a:off x="838200" y="1258888"/>
          <a:ext cx="10515600" cy="5233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Picture 20" descr="RTC logo">
            <a:extLst>
              <a:ext uri="{FF2B5EF4-FFF2-40B4-BE49-F238E27FC236}">
                <a16:creationId xmlns:a16="http://schemas.microsoft.com/office/drawing/2014/main" id="{5F52FB27-5C7F-CCFE-6645-6E3C209EF7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40483" y="2704565"/>
            <a:ext cx="1450467" cy="421153"/>
          </a:xfrm>
          <a:prstGeom prst="rect">
            <a:avLst/>
          </a:prstGeom>
        </p:spPr>
      </p:pic>
      <p:pic>
        <p:nvPicPr>
          <p:cNvPr id="19" name="Picture 18" descr="Skagit Valley logo">
            <a:extLst>
              <a:ext uri="{FF2B5EF4-FFF2-40B4-BE49-F238E27FC236}">
                <a16:creationId xmlns:a16="http://schemas.microsoft.com/office/drawing/2014/main" id="{029F8897-4497-C61F-4DA4-196E1FAC2D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10552" y="2610073"/>
            <a:ext cx="1372112" cy="610135"/>
          </a:xfrm>
          <a:prstGeom prst="rect">
            <a:avLst/>
          </a:prstGeom>
        </p:spPr>
      </p:pic>
    </p:spTree>
    <p:extLst>
      <p:ext uri="{BB962C8B-B14F-4D97-AF65-F5344CB8AC3E}">
        <p14:creationId xmlns:p14="http://schemas.microsoft.com/office/powerpoint/2010/main" val="1220084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3F785-1BA0-ECE2-5B46-8C7EB43127CF}"/>
              </a:ext>
            </a:extLst>
          </p:cNvPr>
          <p:cNvSpPr>
            <a:spLocks noGrp="1"/>
          </p:cNvSpPr>
          <p:nvPr>
            <p:ph type="title"/>
          </p:nvPr>
        </p:nvSpPr>
        <p:spPr/>
        <p:txBody>
          <a:bodyPr/>
          <a:lstStyle/>
          <a:p>
            <a:r>
              <a:rPr lang="en-US" dirty="0"/>
              <a:t>1.4 Default </a:t>
            </a:r>
            <a:r>
              <a:rPr lang="en-US" noProof="1"/>
              <a:t>Chartstring</a:t>
            </a:r>
            <a:r>
              <a:rPr lang="en-US" dirty="0"/>
              <a:t> Options</a:t>
            </a:r>
          </a:p>
        </p:txBody>
      </p:sp>
      <p:graphicFrame>
        <p:nvGraphicFramePr>
          <p:cNvPr id="5" name="Content Placeholder 4">
            <a:extLst>
              <a:ext uri="{FF2B5EF4-FFF2-40B4-BE49-F238E27FC236}">
                <a16:creationId xmlns:a16="http://schemas.microsoft.com/office/drawing/2014/main" id="{5F422CDB-ADA3-E4D6-E06D-86D9D8F4CD4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966307551"/>
              </p:ext>
            </p:extLst>
          </p:nvPr>
        </p:nvGraphicFramePr>
        <p:xfrm>
          <a:off x="838200" y="1258888"/>
          <a:ext cx="10515600" cy="5233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3409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4B0338-2315-8E78-C19F-02B99E1DC017}"/>
              </a:ext>
            </a:extLst>
          </p:cNvPr>
          <p:cNvSpPr>
            <a:spLocks noGrp="1"/>
          </p:cNvSpPr>
          <p:nvPr>
            <p:ph type="title"/>
          </p:nvPr>
        </p:nvSpPr>
        <p:spPr>
          <a:xfrm>
            <a:off x="838200" y="365126"/>
            <a:ext cx="10515600" cy="782188"/>
          </a:xfrm>
        </p:spPr>
        <p:txBody>
          <a:bodyPr/>
          <a:lstStyle/>
          <a:p>
            <a:r>
              <a:rPr lang="en-US" dirty="0"/>
              <a:t>1.5 Cash Advance Level</a:t>
            </a:r>
          </a:p>
        </p:txBody>
      </p:sp>
      <p:graphicFrame>
        <p:nvGraphicFramePr>
          <p:cNvPr id="8" name="Content Placeholder 7">
            <a:extLst>
              <a:ext uri="{FF2B5EF4-FFF2-40B4-BE49-F238E27FC236}">
                <a16:creationId xmlns:a16="http://schemas.microsoft.com/office/drawing/2014/main" id="{F7790935-7198-C107-E28B-6B87FF765B6E}"/>
              </a:ext>
            </a:extLst>
          </p:cNvPr>
          <p:cNvGraphicFramePr>
            <a:graphicFrameLocks noGrp="1"/>
          </p:cNvGraphicFramePr>
          <p:nvPr>
            <p:ph idx="1"/>
            <p:extLst>
              <p:ext uri="{D42A27DB-BD31-4B8C-83A1-F6EECF244321}">
                <p14:modId xmlns:p14="http://schemas.microsoft.com/office/powerpoint/2010/main" val="3568395837"/>
              </p:ext>
            </p:extLst>
          </p:nvPr>
        </p:nvGraphicFramePr>
        <p:xfrm>
          <a:off x="838200" y="4103688"/>
          <a:ext cx="10515600" cy="2647632"/>
        </p:xfrm>
        <a:graphic>
          <a:graphicData uri="http://schemas.openxmlformats.org/drawingml/2006/table">
            <a:tbl>
              <a:tblPr firstRow="1" bandRow="1">
                <a:tableStyleId>{6E25E649-3F16-4E02-A733-19D2CDBF48F0}</a:tableStyleId>
              </a:tblPr>
              <a:tblGrid>
                <a:gridCol w="865481">
                  <a:extLst>
                    <a:ext uri="{9D8B030D-6E8A-4147-A177-3AD203B41FA5}">
                      <a16:colId xmlns:a16="http://schemas.microsoft.com/office/drawing/2014/main" val="2302093244"/>
                    </a:ext>
                  </a:extLst>
                </a:gridCol>
                <a:gridCol w="6188193">
                  <a:extLst>
                    <a:ext uri="{9D8B030D-6E8A-4147-A177-3AD203B41FA5}">
                      <a16:colId xmlns:a16="http://schemas.microsoft.com/office/drawing/2014/main" val="1853716814"/>
                    </a:ext>
                  </a:extLst>
                </a:gridCol>
                <a:gridCol w="1730963">
                  <a:extLst>
                    <a:ext uri="{9D8B030D-6E8A-4147-A177-3AD203B41FA5}">
                      <a16:colId xmlns:a16="http://schemas.microsoft.com/office/drawing/2014/main" val="1888374523"/>
                    </a:ext>
                  </a:extLst>
                </a:gridCol>
                <a:gridCol w="1730963">
                  <a:extLst>
                    <a:ext uri="{9D8B030D-6E8A-4147-A177-3AD203B41FA5}">
                      <a16:colId xmlns:a16="http://schemas.microsoft.com/office/drawing/2014/main" val="231373959"/>
                    </a:ext>
                  </a:extLst>
                </a:gridCol>
              </a:tblGrid>
              <a:tr h="605472">
                <a:tc>
                  <a:txBody>
                    <a:bodyPr/>
                    <a:lstStyle/>
                    <a:p>
                      <a:pPr algn="l" rtl="0" fontAlgn="base"/>
                      <a:r>
                        <a:rPr lang="en-US" sz="1600" b="1" dirty="0">
                          <a:effectLst/>
                        </a:rPr>
                        <a:t>Item #</a:t>
                      </a:r>
                      <a:r>
                        <a:rPr lang="en-US" sz="1600" b="0" dirty="0">
                          <a:effectLst/>
                        </a:rPr>
                        <a:t> </a:t>
                      </a:r>
                      <a:endParaRPr lang="en-US" sz="1600" b="0" i="0" dirty="0">
                        <a:effectLst/>
                      </a:endParaRPr>
                    </a:p>
                  </a:txBody>
                  <a:tcPr/>
                </a:tc>
                <a:tc>
                  <a:txBody>
                    <a:bodyPr/>
                    <a:lstStyle/>
                    <a:p>
                      <a:pPr algn="l" rtl="0" fontAlgn="base"/>
                      <a:r>
                        <a:rPr lang="en-US" sz="1600" b="1" dirty="0">
                          <a:effectLst/>
                        </a:rPr>
                        <a:t>Description</a:t>
                      </a:r>
                      <a:r>
                        <a:rPr lang="en-US" sz="1600" b="0" dirty="0">
                          <a:effectLst/>
                        </a:rPr>
                        <a:t> </a:t>
                      </a:r>
                      <a:endParaRPr lang="en-US" sz="1600" b="0" i="0" dirty="0">
                        <a:effectLst/>
                      </a:endParaRPr>
                    </a:p>
                  </a:txBody>
                  <a:tcPr/>
                </a:tc>
                <a:tc>
                  <a:txBody>
                    <a:bodyPr/>
                    <a:lstStyle/>
                    <a:p>
                      <a:pPr algn="l" rtl="0" fontAlgn="base"/>
                      <a:r>
                        <a:rPr lang="en-US" sz="1600" b="1" dirty="0">
                          <a:effectLst/>
                        </a:rPr>
                        <a:t>College Variance</a:t>
                      </a:r>
                      <a:r>
                        <a:rPr lang="en-US" sz="1600" b="0" dirty="0">
                          <a:effectLst/>
                        </a:rPr>
                        <a:t> </a:t>
                      </a:r>
                      <a:endParaRPr lang="en-US" sz="1600" b="0" i="0" dirty="0">
                        <a:effectLst/>
                      </a:endParaRPr>
                    </a:p>
                  </a:txBody>
                  <a:tcPr/>
                </a:tc>
                <a:tc>
                  <a:txBody>
                    <a:bodyPr/>
                    <a:lstStyle/>
                    <a:p>
                      <a:pPr algn="l" rtl="0" fontAlgn="base"/>
                      <a:r>
                        <a:rPr lang="en-US" sz="1600" b="1" dirty="0">
                          <a:effectLst/>
                        </a:rPr>
                        <a:t>Implementation Notes</a:t>
                      </a:r>
                      <a:r>
                        <a:rPr lang="en-US" sz="1600" b="0" dirty="0">
                          <a:effectLst/>
                        </a:rPr>
                        <a:t> </a:t>
                      </a:r>
                      <a:endParaRPr lang="en-US" sz="1600" b="0" i="0" dirty="0">
                        <a:effectLst/>
                      </a:endParaRPr>
                    </a:p>
                  </a:txBody>
                  <a:tcPr/>
                </a:tc>
                <a:extLst>
                  <a:ext uri="{0D108BD9-81ED-4DB2-BD59-A6C34878D82A}">
                    <a16:rowId xmlns:a16="http://schemas.microsoft.com/office/drawing/2014/main" val="2138324495"/>
                  </a:ext>
                </a:extLst>
              </a:tr>
              <a:tr h="1455647">
                <a:tc>
                  <a:txBody>
                    <a:bodyPr/>
                    <a:lstStyle/>
                    <a:p>
                      <a:pPr algn="l" rtl="0" fontAlgn="base"/>
                      <a:r>
                        <a:rPr lang="en-US" sz="1600" b="0">
                          <a:effectLst/>
                        </a:rPr>
                        <a:t>1.5 </a:t>
                      </a:r>
                      <a:endParaRPr lang="en-US" sz="2400" b="0" i="0">
                        <a:effectLst/>
                      </a:endParaRPr>
                    </a:p>
                  </a:txBody>
                  <a:tcPr/>
                </a:tc>
                <a:tc>
                  <a:txBody>
                    <a:bodyPr/>
                    <a:lstStyle/>
                    <a:p>
                      <a:pPr algn="l" rtl="0" fontAlgn="base"/>
                      <a:r>
                        <a:rPr lang="en-US" sz="1600" b="1" dirty="0">
                          <a:effectLst/>
                        </a:rPr>
                        <a:t>Organizational Data &gt; Cash Advance Level</a:t>
                      </a:r>
                      <a:r>
                        <a:rPr lang="en-US" sz="1600" b="0" dirty="0">
                          <a:effectLst/>
                        </a:rPr>
                        <a:t>: The Travel Admin should check the Cash Advance limits based on their college’s policy. This can be set by Business Unit, which would save time, if they have consistent limits for employees. Colleges can submit a ticket to be updated by SBCTC. It can also be set individually if needed for specific cases. </a:t>
                      </a:r>
                      <a:endParaRPr lang="en-US" sz="2400" b="0" i="0" dirty="0">
                        <a:effectLst/>
                      </a:endParaRPr>
                    </a:p>
                  </a:txBody>
                  <a:tcPr/>
                </a:tc>
                <a:tc>
                  <a:txBody>
                    <a:bodyPr/>
                    <a:lstStyle/>
                    <a:p>
                      <a:pPr algn="l" rtl="0" fontAlgn="base"/>
                      <a:r>
                        <a:rPr lang="en-US" sz="1600" b="0">
                          <a:effectLst/>
                        </a:rPr>
                        <a:t>Recommended Best Practice </a:t>
                      </a:r>
                      <a:endParaRPr lang="en-US" sz="2400" b="0" i="0">
                        <a:effectLst/>
                      </a:endParaRPr>
                    </a:p>
                  </a:txBody>
                  <a:tcPr/>
                </a:tc>
                <a:tc>
                  <a:txBody>
                    <a:bodyPr/>
                    <a:lstStyle/>
                    <a:p>
                      <a:pPr algn="l" rtl="0" fontAlgn="base"/>
                      <a:r>
                        <a:rPr lang="en-US" sz="1600" b="0" dirty="0">
                          <a:effectLst/>
                        </a:rPr>
                        <a:t>No delay for individual updates (mass update by Business Unit should be requested to SBCTC via ticket) </a:t>
                      </a:r>
                      <a:endParaRPr lang="en-US" sz="2400" b="0" i="0" dirty="0">
                        <a:effectLst/>
                      </a:endParaRPr>
                    </a:p>
                  </a:txBody>
                  <a:tcPr/>
                </a:tc>
                <a:extLst>
                  <a:ext uri="{0D108BD9-81ED-4DB2-BD59-A6C34878D82A}">
                    <a16:rowId xmlns:a16="http://schemas.microsoft.com/office/drawing/2014/main" val="2778507527"/>
                  </a:ext>
                </a:extLst>
              </a:tr>
            </a:tbl>
          </a:graphicData>
        </a:graphic>
      </p:graphicFrame>
      <p:pic>
        <p:nvPicPr>
          <p:cNvPr id="3" name="Content Placeholder 2" descr="An image of the Organizational Data tab in the Travel Employee Profile screen with the Cash Advance Level section highlighted with a red box">
            <a:extLst>
              <a:ext uri="{FF2B5EF4-FFF2-40B4-BE49-F238E27FC236}">
                <a16:creationId xmlns:a16="http://schemas.microsoft.com/office/drawing/2014/main" id="{5CD193CA-CBB1-293E-EA1C-BB186E82864E}"/>
              </a:ext>
            </a:extLst>
          </p:cNvPr>
          <p:cNvPicPr>
            <a:picLocks noGrp="1" noChangeAspect="1"/>
          </p:cNvPicPr>
          <p:nvPr>
            <p:ph sz="quarter" idx="10"/>
          </p:nvPr>
        </p:nvPicPr>
        <p:blipFill>
          <a:blip r:embed="rId2"/>
          <a:stretch>
            <a:fillRect/>
          </a:stretch>
        </p:blipFill>
        <p:spPr>
          <a:xfrm>
            <a:off x="1189452" y="1258888"/>
            <a:ext cx="9813096" cy="2709862"/>
          </a:xfrm>
          <a:ln>
            <a:solidFill>
              <a:schemeClr val="accent1"/>
            </a:solidFill>
          </a:ln>
        </p:spPr>
      </p:pic>
    </p:spTree>
    <p:extLst>
      <p:ext uri="{BB962C8B-B14F-4D97-AF65-F5344CB8AC3E}">
        <p14:creationId xmlns:p14="http://schemas.microsoft.com/office/powerpoint/2010/main" val="3576322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4B0338-2315-8E78-C19F-02B99E1DC017}"/>
              </a:ext>
            </a:extLst>
          </p:cNvPr>
          <p:cNvSpPr>
            <a:spLocks noGrp="1"/>
          </p:cNvSpPr>
          <p:nvPr>
            <p:ph type="title"/>
          </p:nvPr>
        </p:nvSpPr>
        <p:spPr>
          <a:xfrm>
            <a:off x="838200" y="365126"/>
            <a:ext cx="10515600" cy="782188"/>
          </a:xfrm>
        </p:spPr>
        <p:txBody>
          <a:bodyPr/>
          <a:lstStyle/>
          <a:p>
            <a:r>
              <a:rPr lang="en-US" dirty="0"/>
              <a:t>1.6 Expense Defaults</a:t>
            </a:r>
          </a:p>
        </p:txBody>
      </p:sp>
      <p:graphicFrame>
        <p:nvGraphicFramePr>
          <p:cNvPr id="8" name="Content Placeholder 7">
            <a:extLst>
              <a:ext uri="{FF2B5EF4-FFF2-40B4-BE49-F238E27FC236}">
                <a16:creationId xmlns:a16="http://schemas.microsoft.com/office/drawing/2014/main" id="{F7790935-7198-C107-E28B-6B87FF765B6E}"/>
              </a:ext>
            </a:extLst>
          </p:cNvPr>
          <p:cNvGraphicFramePr>
            <a:graphicFrameLocks noGrp="1"/>
          </p:cNvGraphicFramePr>
          <p:nvPr>
            <p:ph idx="1"/>
            <p:extLst>
              <p:ext uri="{D42A27DB-BD31-4B8C-83A1-F6EECF244321}">
                <p14:modId xmlns:p14="http://schemas.microsoft.com/office/powerpoint/2010/main" val="1066664647"/>
              </p:ext>
            </p:extLst>
          </p:nvPr>
        </p:nvGraphicFramePr>
        <p:xfrm>
          <a:off x="838200" y="4103688"/>
          <a:ext cx="10515600" cy="2647632"/>
        </p:xfrm>
        <a:graphic>
          <a:graphicData uri="http://schemas.openxmlformats.org/drawingml/2006/table">
            <a:tbl>
              <a:tblPr firstRow="1" bandRow="1">
                <a:tableStyleId>{6E25E649-3F16-4E02-A733-19D2CDBF48F0}</a:tableStyleId>
              </a:tblPr>
              <a:tblGrid>
                <a:gridCol w="865481">
                  <a:extLst>
                    <a:ext uri="{9D8B030D-6E8A-4147-A177-3AD203B41FA5}">
                      <a16:colId xmlns:a16="http://schemas.microsoft.com/office/drawing/2014/main" val="2302093244"/>
                    </a:ext>
                  </a:extLst>
                </a:gridCol>
                <a:gridCol w="6188193">
                  <a:extLst>
                    <a:ext uri="{9D8B030D-6E8A-4147-A177-3AD203B41FA5}">
                      <a16:colId xmlns:a16="http://schemas.microsoft.com/office/drawing/2014/main" val="1853716814"/>
                    </a:ext>
                  </a:extLst>
                </a:gridCol>
                <a:gridCol w="1730963">
                  <a:extLst>
                    <a:ext uri="{9D8B030D-6E8A-4147-A177-3AD203B41FA5}">
                      <a16:colId xmlns:a16="http://schemas.microsoft.com/office/drawing/2014/main" val="1888374523"/>
                    </a:ext>
                  </a:extLst>
                </a:gridCol>
                <a:gridCol w="1730963">
                  <a:extLst>
                    <a:ext uri="{9D8B030D-6E8A-4147-A177-3AD203B41FA5}">
                      <a16:colId xmlns:a16="http://schemas.microsoft.com/office/drawing/2014/main" val="231373959"/>
                    </a:ext>
                  </a:extLst>
                </a:gridCol>
              </a:tblGrid>
              <a:tr h="605472">
                <a:tc>
                  <a:txBody>
                    <a:bodyPr/>
                    <a:lstStyle/>
                    <a:p>
                      <a:pPr algn="l" rtl="0" fontAlgn="base"/>
                      <a:r>
                        <a:rPr lang="en-US" sz="1600" b="1" dirty="0">
                          <a:effectLst/>
                        </a:rPr>
                        <a:t>Item #</a:t>
                      </a:r>
                      <a:r>
                        <a:rPr lang="en-US" sz="1600" b="0" dirty="0">
                          <a:effectLst/>
                        </a:rPr>
                        <a:t> </a:t>
                      </a:r>
                      <a:endParaRPr lang="en-US" sz="1600" b="0" i="0" dirty="0">
                        <a:effectLst/>
                      </a:endParaRPr>
                    </a:p>
                  </a:txBody>
                  <a:tcPr/>
                </a:tc>
                <a:tc>
                  <a:txBody>
                    <a:bodyPr/>
                    <a:lstStyle/>
                    <a:p>
                      <a:pPr algn="l" rtl="0" fontAlgn="base"/>
                      <a:r>
                        <a:rPr lang="en-US" sz="1600" b="1" dirty="0">
                          <a:effectLst/>
                        </a:rPr>
                        <a:t>Description</a:t>
                      </a:r>
                      <a:r>
                        <a:rPr lang="en-US" sz="1600" b="0" dirty="0">
                          <a:effectLst/>
                        </a:rPr>
                        <a:t> </a:t>
                      </a:r>
                      <a:endParaRPr lang="en-US" sz="1600" b="0" i="0" dirty="0">
                        <a:effectLst/>
                      </a:endParaRPr>
                    </a:p>
                  </a:txBody>
                  <a:tcPr/>
                </a:tc>
                <a:tc>
                  <a:txBody>
                    <a:bodyPr/>
                    <a:lstStyle/>
                    <a:p>
                      <a:pPr algn="l" rtl="0" fontAlgn="base"/>
                      <a:r>
                        <a:rPr lang="en-US" sz="1600" b="1" dirty="0">
                          <a:effectLst/>
                        </a:rPr>
                        <a:t>College Variance</a:t>
                      </a:r>
                      <a:r>
                        <a:rPr lang="en-US" sz="1600" b="0" dirty="0">
                          <a:effectLst/>
                        </a:rPr>
                        <a:t> </a:t>
                      </a:r>
                      <a:endParaRPr lang="en-US" sz="1600" b="0" i="0" dirty="0">
                        <a:effectLst/>
                      </a:endParaRPr>
                    </a:p>
                  </a:txBody>
                  <a:tcPr/>
                </a:tc>
                <a:tc>
                  <a:txBody>
                    <a:bodyPr/>
                    <a:lstStyle/>
                    <a:p>
                      <a:pPr algn="l" rtl="0" fontAlgn="base"/>
                      <a:r>
                        <a:rPr lang="en-US" sz="1600" b="1" dirty="0">
                          <a:effectLst/>
                        </a:rPr>
                        <a:t>Implementation Notes</a:t>
                      </a:r>
                      <a:r>
                        <a:rPr lang="en-US" sz="1600" b="0" dirty="0">
                          <a:effectLst/>
                        </a:rPr>
                        <a:t> </a:t>
                      </a:r>
                      <a:endParaRPr lang="en-US" sz="1600" b="0" i="0" dirty="0">
                        <a:effectLst/>
                      </a:endParaRPr>
                    </a:p>
                  </a:txBody>
                  <a:tcPr/>
                </a:tc>
                <a:extLst>
                  <a:ext uri="{0D108BD9-81ED-4DB2-BD59-A6C34878D82A}">
                    <a16:rowId xmlns:a16="http://schemas.microsoft.com/office/drawing/2014/main" val="2138324495"/>
                  </a:ext>
                </a:extLst>
              </a:tr>
              <a:tr h="1455647">
                <a:tc>
                  <a:txBody>
                    <a:bodyPr/>
                    <a:lstStyle/>
                    <a:p>
                      <a:pPr algn="l" rtl="0" fontAlgn="base"/>
                      <a:r>
                        <a:rPr lang="en-US" sz="1600" b="0">
                          <a:effectLst/>
                        </a:rPr>
                        <a:t>1.6 </a:t>
                      </a:r>
                      <a:endParaRPr lang="en-US" sz="2400" b="0" i="0">
                        <a:effectLst/>
                        <a:latin typeface="+mn-lt"/>
                      </a:endParaRPr>
                    </a:p>
                  </a:txBody>
                  <a:tcPr/>
                </a:tc>
                <a:tc>
                  <a:txBody>
                    <a:bodyPr/>
                    <a:lstStyle/>
                    <a:p>
                      <a:pPr algn="l" rtl="0" fontAlgn="base"/>
                      <a:r>
                        <a:rPr lang="en-US" sz="1600" b="1" dirty="0">
                          <a:effectLst/>
                        </a:rPr>
                        <a:t>User Defaults &gt; Expense Defaults</a:t>
                      </a:r>
                      <a:r>
                        <a:rPr lang="en-US" sz="1600" b="0" dirty="0">
                          <a:effectLst/>
                        </a:rPr>
                        <a:t>: Set the Billing Type field as “Billable” and Transportation ID field as “POV/Auto” as the default. This can reduce steps later on for travelers. Travelers can also edit their own. </a:t>
                      </a:r>
                      <a:endParaRPr lang="en-US" sz="2400" b="0" i="0" dirty="0">
                        <a:effectLst/>
                        <a:latin typeface="+mn-lt"/>
                      </a:endParaRPr>
                    </a:p>
                  </a:txBody>
                  <a:tcPr/>
                </a:tc>
                <a:tc>
                  <a:txBody>
                    <a:bodyPr/>
                    <a:lstStyle/>
                    <a:p>
                      <a:pPr algn="l" rtl="0" fontAlgn="base"/>
                      <a:r>
                        <a:rPr lang="en-US" sz="1600" b="0">
                          <a:effectLst/>
                        </a:rPr>
                        <a:t>Recommended Best Practice </a:t>
                      </a:r>
                      <a:endParaRPr lang="en-US" sz="2400" b="0">
                        <a:effectLst/>
                      </a:endParaRPr>
                    </a:p>
                    <a:p>
                      <a:pPr algn="l" rtl="0" fontAlgn="base"/>
                      <a:r>
                        <a:rPr lang="en-US" sz="1600" b="0">
                          <a:effectLst/>
                        </a:rPr>
                        <a:t> </a:t>
                      </a:r>
                      <a:endParaRPr lang="en-US" sz="2400" b="0" i="0">
                        <a:effectLst/>
                        <a:latin typeface="+mn-lt"/>
                      </a:endParaRPr>
                    </a:p>
                  </a:txBody>
                  <a:tcPr/>
                </a:tc>
                <a:tc>
                  <a:txBody>
                    <a:bodyPr/>
                    <a:lstStyle/>
                    <a:p>
                      <a:pPr algn="l" rtl="0" fontAlgn="base"/>
                      <a:r>
                        <a:rPr lang="en-US" sz="1600" b="0" dirty="0">
                          <a:effectLst/>
                        </a:rPr>
                        <a:t>No delay for manual entry; mass update contingent on request from college and SQL update by SBCTC technical team </a:t>
                      </a:r>
                      <a:endParaRPr lang="en-US" sz="2400" b="0" i="0" dirty="0">
                        <a:effectLst/>
                        <a:latin typeface="+mn-lt"/>
                      </a:endParaRPr>
                    </a:p>
                  </a:txBody>
                  <a:tcPr/>
                </a:tc>
                <a:extLst>
                  <a:ext uri="{0D108BD9-81ED-4DB2-BD59-A6C34878D82A}">
                    <a16:rowId xmlns:a16="http://schemas.microsoft.com/office/drawing/2014/main" val="2778507527"/>
                  </a:ext>
                </a:extLst>
              </a:tr>
            </a:tbl>
          </a:graphicData>
        </a:graphic>
      </p:graphicFrame>
      <p:pic>
        <p:nvPicPr>
          <p:cNvPr id="3" name="Content Placeholder 2" descr="An image of the User Defaults tab in the Travel Employee Profile screen with the Transportation ID and Billing Type fields highlighted with a red box">
            <a:extLst>
              <a:ext uri="{FF2B5EF4-FFF2-40B4-BE49-F238E27FC236}">
                <a16:creationId xmlns:a16="http://schemas.microsoft.com/office/drawing/2014/main" id="{667DD570-B9F0-AECB-0870-64F6DCEE7428}"/>
              </a:ext>
            </a:extLst>
          </p:cNvPr>
          <p:cNvPicPr>
            <a:picLocks noGrp="1" noChangeAspect="1"/>
          </p:cNvPicPr>
          <p:nvPr>
            <p:ph sz="quarter" idx="10"/>
          </p:nvPr>
        </p:nvPicPr>
        <p:blipFill>
          <a:blip r:embed="rId2"/>
          <a:stretch>
            <a:fillRect/>
          </a:stretch>
        </p:blipFill>
        <p:spPr>
          <a:xfrm>
            <a:off x="1465489" y="1258888"/>
            <a:ext cx="9261022" cy="2709862"/>
          </a:xfrm>
          <a:ln>
            <a:solidFill>
              <a:schemeClr val="accent1"/>
            </a:solidFill>
          </a:ln>
        </p:spPr>
      </p:pic>
    </p:spTree>
    <p:extLst>
      <p:ext uri="{BB962C8B-B14F-4D97-AF65-F5344CB8AC3E}">
        <p14:creationId xmlns:p14="http://schemas.microsoft.com/office/powerpoint/2010/main" val="273253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4B0338-2315-8E78-C19F-02B99E1DC017}"/>
              </a:ext>
            </a:extLst>
          </p:cNvPr>
          <p:cNvSpPr>
            <a:spLocks noGrp="1"/>
          </p:cNvSpPr>
          <p:nvPr>
            <p:ph type="title"/>
          </p:nvPr>
        </p:nvSpPr>
        <p:spPr>
          <a:xfrm>
            <a:off x="838200" y="365126"/>
            <a:ext cx="10515600" cy="782188"/>
          </a:xfrm>
        </p:spPr>
        <p:txBody>
          <a:bodyPr/>
          <a:lstStyle/>
          <a:p>
            <a:r>
              <a:rPr lang="en-US" dirty="0"/>
              <a:t>1.7 Expense Types Defaults</a:t>
            </a:r>
          </a:p>
        </p:txBody>
      </p:sp>
      <p:graphicFrame>
        <p:nvGraphicFramePr>
          <p:cNvPr id="8" name="Content Placeholder 7">
            <a:extLst>
              <a:ext uri="{FF2B5EF4-FFF2-40B4-BE49-F238E27FC236}">
                <a16:creationId xmlns:a16="http://schemas.microsoft.com/office/drawing/2014/main" id="{F7790935-7198-C107-E28B-6B87FF765B6E}"/>
              </a:ext>
            </a:extLst>
          </p:cNvPr>
          <p:cNvGraphicFramePr>
            <a:graphicFrameLocks noGrp="1"/>
          </p:cNvGraphicFramePr>
          <p:nvPr>
            <p:ph idx="1"/>
            <p:extLst>
              <p:ext uri="{D42A27DB-BD31-4B8C-83A1-F6EECF244321}">
                <p14:modId xmlns:p14="http://schemas.microsoft.com/office/powerpoint/2010/main" val="486354317"/>
              </p:ext>
            </p:extLst>
          </p:nvPr>
        </p:nvGraphicFramePr>
        <p:xfrm>
          <a:off x="838200" y="4103688"/>
          <a:ext cx="10515600" cy="2647632"/>
        </p:xfrm>
        <a:graphic>
          <a:graphicData uri="http://schemas.openxmlformats.org/drawingml/2006/table">
            <a:tbl>
              <a:tblPr firstRow="1" bandRow="1">
                <a:tableStyleId>{6E25E649-3F16-4E02-A733-19D2CDBF48F0}</a:tableStyleId>
              </a:tblPr>
              <a:tblGrid>
                <a:gridCol w="865481">
                  <a:extLst>
                    <a:ext uri="{9D8B030D-6E8A-4147-A177-3AD203B41FA5}">
                      <a16:colId xmlns:a16="http://schemas.microsoft.com/office/drawing/2014/main" val="2302093244"/>
                    </a:ext>
                  </a:extLst>
                </a:gridCol>
                <a:gridCol w="6188193">
                  <a:extLst>
                    <a:ext uri="{9D8B030D-6E8A-4147-A177-3AD203B41FA5}">
                      <a16:colId xmlns:a16="http://schemas.microsoft.com/office/drawing/2014/main" val="1853716814"/>
                    </a:ext>
                  </a:extLst>
                </a:gridCol>
                <a:gridCol w="1730963">
                  <a:extLst>
                    <a:ext uri="{9D8B030D-6E8A-4147-A177-3AD203B41FA5}">
                      <a16:colId xmlns:a16="http://schemas.microsoft.com/office/drawing/2014/main" val="1888374523"/>
                    </a:ext>
                  </a:extLst>
                </a:gridCol>
                <a:gridCol w="1730963">
                  <a:extLst>
                    <a:ext uri="{9D8B030D-6E8A-4147-A177-3AD203B41FA5}">
                      <a16:colId xmlns:a16="http://schemas.microsoft.com/office/drawing/2014/main" val="231373959"/>
                    </a:ext>
                  </a:extLst>
                </a:gridCol>
              </a:tblGrid>
              <a:tr h="605472">
                <a:tc>
                  <a:txBody>
                    <a:bodyPr/>
                    <a:lstStyle/>
                    <a:p>
                      <a:pPr algn="l" rtl="0" fontAlgn="base"/>
                      <a:r>
                        <a:rPr lang="en-US" sz="1600" b="1" dirty="0">
                          <a:effectLst/>
                        </a:rPr>
                        <a:t>Item #</a:t>
                      </a:r>
                      <a:r>
                        <a:rPr lang="en-US" sz="1600" b="0" dirty="0">
                          <a:effectLst/>
                        </a:rPr>
                        <a:t> </a:t>
                      </a:r>
                      <a:endParaRPr lang="en-US" sz="1600" b="0" i="0" dirty="0">
                        <a:effectLst/>
                      </a:endParaRPr>
                    </a:p>
                  </a:txBody>
                  <a:tcPr/>
                </a:tc>
                <a:tc>
                  <a:txBody>
                    <a:bodyPr/>
                    <a:lstStyle/>
                    <a:p>
                      <a:pPr algn="l" rtl="0" fontAlgn="base"/>
                      <a:r>
                        <a:rPr lang="en-US" sz="1600" b="1" dirty="0">
                          <a:effectLst/>
                        </a:rPr>
                        <a:t>Description</a:t>
                      </a:r>
                      <a:r>
                        <a:rPr lang="en-US" sz="1600" b="0" dirty="0">
                          <a:effectLst/>
                        </a:rPr>
                        <a:t> </a:t>
                      </a:r>
                      <a:endParaRPr lang="en-US" sz="1600" b="0" i="0" dirty="0">
                        <a:effectLst/>
                      </a:endParaRPr>
                    </a:p>
                  </a:txBody>
                  <a:tcPr/>
                </a:tc>
                <a:tc>
                  <a:txBody>
                    <a:bodyPr/>
                    <a:lstStyle/>
                    <a:p>
                      <a:pPr algn="l" rtl="0" fontAlgn="base"/>
                      <a:r>
                        <a:rPr lang="en-US" sz="1600" b="1" dirty="0">
                          <a:effectLst/>
                        </a:rPr>
                        <a:t>College Variance</a:t>
                      </a:r>
                      <a:r>
                        <a:rPr lang="en-US" sz="1600" b="0" dirty="0">
                          <a:effectLst/>
                        </a:rPr>
                        <a:t> </a:t>
                      </a:r>
                      <a:endParaRPr lang="en-US" sz="1600" b="0" i="0" dirty="0">
                        <a:effectLst/>
                      </a:endParaRPr>
                    </a:p>
                  </a:txBody>
                  <a:tcPr/>
                </a:tc>
                <a:tc>
                  <a:txBody>
                    <a:bodyPr/>
                    <a:lstStyle/>
                    <a:p>
                      <a:pPr algn="l" rtl="0" fontAlgn="base"/>
                      <a:r>
                        <a:rPr lang="en-US" sz="1600" b="1" dirty="0">
                          <a:effectLst/>
                        </a:rPr>
                        <a:t>Implementation Notes</a:t>
                      </a:r>
                      <a:r>
                        <a:rPr lang="en-US" sz="1600" b="0" dirty="0">
                          <a:effectLst/>
                        </a:rPr>
                        <a:t> </a:t>
                      </a:r>
                      <a:endParaRPr lang="en-US" sz="1600" b="0" i="0" dirty="0">
                        <a:effectLst/>
                      </a:endParaRPr>
                    </a:p>
                  </a:txBody>
                  <a:tcPr/>
                </a:tc>
                <a:extLst>
                  <a:ext uri="{0D108BD9-81ED-4DB2-BD59-A6C34878D82A}">
                    <a16:rowId xmlns:a16="http://schemas.microsoft.com/office/drawing/2014/main" val="2138324495"/>
                  </a:ext>
                </a:extLst>
              </a:tr>
              <a:tr h="1455647">
                <a:tc>
                  <a:txBody>
                    <a:bodyPr/>
                    <a:lstStyle/>
                    <a:p>
                      <a:pPr algn="l" rtl="0" fontAlgn="base"/>
                      <a:r>
                        <a:rPr lang="en-US" sz="1600" b="0">
                          <a:effectLst/>
                        </a:rPr>
                        <a:t>1.7 </a:t>
                      </a:r>
                      <a:endParaRPr lang="en-US" sz="1600" b="0" i="0">
                        <a:effectLst/>
                        <a:latin typeface="+mn-lt"/>
                      </a:endParaRPr>
                    </a:p>
                  </a:txBody>
                  <a:tcPr/>
                </a:tc>
                <a:tc>
                  <a:txBody>
                    <a:bodyPr/>
                    <a:lstStyle/>
                    <a:p>
                      <a:pPr algn="l" rtl="0" fontAlgn="base"/>
                      <a:r>
                        <a:rPr lang="en-US" sz="1600" b="1" dirty="0">
                          <a:effectLst/>
                        </a:rPr>
                        <a:t>User Defaults &gt; Expense Type Defaults</a:t>
                      </a:r>
                      <a:r>
                        <a:rPr lang="en-US" sz="1600" b="0" dirty="0">
                          <a:effectLst/>
                        </a:rPr>
                        <a:t>: It is recommended to update for each employee their default Expense Type and their corresponding Payment Type and Billing Type data. This will allow these fields to auto-populate in the Travel Authorization, saving tedious steps and time for the traveler. A mass update by Business Unit is possible. Travelers can also edit their own.  </a:t>
                      </a:r>
                      <a:endParaRPr lang="en-US" sz="1600" b="0" i="0" dirty="0">
                        <a:effectLst/>
                        <a:latin typeface="+mn-lt"/>
                      </a:endParaRPr>
                    </a:p>
                  </a:txBody>
                  <a:tcPr/>
                </a:tc>
                <a:tc>
                  <a:txBody>
                    <a:bodyPr/>
                    <a:lstStyle/>
                    <a:p>
                      <a:pPr algn="l" rtl="0" fontAlgn="base"/>
                      <a:r>
                        <a:rPr lang="en-US" sz="1600" b="0" dirty="0">
                          <a:effectLst/>
                        </a:rPr>
                        <a:t>Recommended Best Practice </a:t>
                      </a:r>
                    </a:p>
                    <a:p>
                      <a:pPr algn="l" rtl="0" fontAlgn="base"/>
                      <a:r>
                        <a:rPr lang="en-US" sz="1600" b="0" dirty="0">
                          <a:effectLst/>
                        </a:rPr>
                        <a:t> </a:t>
                      </a:r>
                      <a:endParaRPr lang="en-US" sz="1600" b="0" i="0" dirty="0">
                        <a:effectLst/>
                        <a:latin typeface="+mn-lt"/>
                      </a:endParaRPr>
                    </a:p>
                  </a:txBody>
                  <a:tcPr/>
                </a:tc>
                <a:tc>
                  <a:txBody>
                    <a:bodyPr/>
                    <a:lstStyle/>
                    <a:p>
                      <a:pPr algn="l" rtl="0" fontAlgn="base"/>
                      <a:r>
                        <a:rPr lang="en-US" sz="1600" b="0" dirty="0">
                          <a:effectLst/>
                        </a:rPr>
                        <a:t>No delay for manual entry; mass update contingent on request from college and SQL update by SBCTC technical team </a:t>
                      </a:r>
                      <a:endParaRPr lang="en-US" sz="1600" b="0" i="0" dirty="0">
                        <a:effectLst/>
                        <a:latin typeface="+mn-lt"/>
                      </a:endParaRPr>
                    </a:p>
                  </a:txBody>
                  <a:tcPr/>
                </a:tc>
                <a:extLst>
                  <a:ext uri="{0D108BD9-81ED-4DB2-BD59-A6C34878D82A}">
                    <a16:rowId xmlns:a16="http://schemas.microsoft.com/office/drawing/2014/main" val="2778507527"/>
                  </a:ext>
                </a:extLst>
              </a:tr>
            </a:tbl>
          </a:graphicData>
        </a:graphic>
      </p:graphicFrame>
      <p:pic>
        <p:nvPicPr>
          <p:cNvPr id="3" name="Content Placeholder 2" descr="An image of the User Defaults tab in the Travel Employee Profile screen with different expense types highlighted with a red box">
            <a:extLst>
              <a:ext uri="{FF2B5EF4-FFF2-40B4-BE49-F238E27FC236}">
                <a16:creationId xmlns:a16="http://schemas.microsoft.com/office/drawing/2014/main" id="{EA30EE0A-26FD-D780-B2DA-3BE171ADB192}"/>
              </a:ext>
            </a:extLst>
          </p:cNvPr>
          <p:cNvPicPr>
            <a:picLocks noGrp="1" noChangeAspect="1"/>
          </p:cNvPicPr>
          <p:nvPr>
            <p:ph sz="quarter" idx="10"/>
          </p:nvPr>
        </p:nvPicPr>
        <p:blipFill>
          <a:blip r:embed="rId2"/>
          <a:stretch>
            <a:fillRect/>
          </a:stretch>
        </p:blipFill>
        <p:spPr>
          <a:xfrm>
            <a:off x="2757063" y="1258888"/>
            <a:ext cx="6677874" cy="2709862"/>
          </a:xfrm>
          <a:ln>
            <a:solidFill>
              <a:schemeClr val="accent1"/>
            </a:solidFill>
          </a:ln>
        </p:spPr>
      </p:pic>
    </p:spTree>
    <p:extLst>
      <p:ext uri="{BB962C8B-B14F-4D97-AF65-F5344CB8AC3E}">
        <p14:creationId xmlns:p14="http://schemas.microsoft.com/office/powerpoint/2010/main" val="3369656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4B0338-2315-8E78-C19F-02B99E1DC017}"/>
              </a:ext>
            </a:extLst>
          </p:cNvPr>
          <p:cNvSpPr>
            <a:spLocks noGrp="1"/>
          </p:cNvSpPr>
          <p:nvPr>
            <p:ph type="title"/>
          </p:nvPr>
        </p:nvSpPr>
        <p:spPr>
          <a:xfrm>
            <a:off x="838200" y="365126"/>
            <a:ext cx="10515600" cy="782188"/>
          </a:xfrm>
        </p:spPr>
        <p:txBody>
          <a:bodyPr/>
          <a:lstStyle/>
          <a:p>
            <a:r>
              <a:rPr lang="en-US" dirty="0"/>
              <a:t>1.8 ACH</a:t>
            </a:r>
          </a:p>
        </p:txBody>
      </p:sp>
      <p:graphicFrame>
        <p:nvGraphicFramePr>
          <p:cNvPr id="8" name="Content Placeholder 7">
            <a:extLst>
              <a:ext uri="{FF2B5EF4-FFF2-40B4-BE49-F238E27FC236}">
                <a16:creationId xmlns:a16="http://schemas.microsoft.com/office/drawing/2014/main" id="{F7790935-7198-C107-E28B-6B87FF765B6E}"/>
              </a:ext>
            </a:extLst>
          </p:cNvPr>
          <p:cNvGraphicFramePr>
            <a:graphicFrameLocks noGrp="1"/>
          </p:cNvGraphicFramePr>
          <p:nvPr>
            <p:ph idx="1"/>
            <p:extLst>
              <p:ext uri="{D42A27DB-BD31-4B8C-83A1-F6EECF244321}">
                <p14:modId xmlns:p14="http://schemas.microsoft.com/office/powerpoint/2010/main" val="4202404849"/>
              </p:ext>
            </p:extLst>
          </p:nvPr>
        </p:nvGraphicFramePr>
        <p:xfrm>
          <a:off x="838200" y="3845953"/>
          <a:ext cx="10515600" cy="2891472"/>
        </p:xfrm>
        <a:graphic>
          <a:graphicData uri="http://schemas.openxmlformats.org/drawingml/2006/table">
            <a:tbl>
              <a:tblPr firstRow="1" bandRow="1">
                <a:tableStyleId>{6E25E649-3F16-4E02-A733-19D2CDBF48F0}</a:tableStyleId>
              </a:tblPr>
              <a:tblGrid>
                <a:gridCol w="865481">
                  <a:extLst>
                    <a:ext uri="{9D8B030D-6E8A-4147-A177-3AD203B41FA5}">
                      <a16:colId xmlns:a16="http://schemas.microsoft.com/office/drawing/2014/main" val="2302093244"/>
                    </a:ext>
                  </a:extLst>
                </a:gridCol>
                <a:gridCol w="6188193">
                  <a:extLst>
                    <a:ext uri="{9D8B030D-6E8A-4147-A177-3AD203B41FA5}">
                      <a16:colId xmlns:a16="http://schemas.microsoft.com/office/drawing/2014/main" val="1853716814"/>
                    </a:ext>
                  </a:extLst>
                </a:gridCol>
                <a:gridCol w="1730963">
                  <a:extLst>
                    <a:ext uri="{9D8B030D-6E8A-4147-A177-3AD203B41FA5}">
                      <a16:colId xmlns:a16="http://schemas.microsoft.com/office/drawing/2014/main" val="1888374523"/>
                    </a:ext>
                  </a:extLst>
                </a:gridCol>
                <a:gridCol w="1730963">
                  <a:extLst>
                    <a:ext uri="{9D8B030D-6E8A-4147-A177-3AD203B41FA5}">
                      <a16:colId xmlns:a16="http://schemas.microsoft.com/office/drawing/2014/main" val="231373959"/>
                    </a:ext>
                  </a:extLst>
                </a:gridCol>
              </a:tblGrid>
              <a:tr h="605472">
                <a:tc>
                  <a:txBody>
                    <a:bodyPr/>
                    <a:lstStyle/>
                    <a:p>
                      <a:pPr algn="l" rtl="0" fontAlgn="base"/>
                      <a:r>
                        <a:rPr lang="en-US" sz="1600" b="1" dirty="0">
                          <a:effectLst/>
                        </a:rPr>
                        <a:t>Item #</a:t>
                      </a:r>
                      <a:r>
                        <a:rPr lang="en-US" sz="1600" b="0" dirty="0">
                          <a:effectLst/>
                        </a:rPr>
                        <a:t> </a:t>
                      </a:r>
                      <a:endParaRPr lang="en-US" sz="1600" b="0" i="0" dirty="0">
                        <a:effectLst/>
                      </a:endParaRPr>
                    </a:p>
                  </a:txBody>
                  <a:tcPr/>
                </a:tc>
                <a:tc>
                  <a:txBody>
                    <a:bodyPr/>
                    <a:lstStyle/>
                    <a:p>
                      <a:pPr algn="l" rtl="0" fontAlgn="base"/>
                      <a:r>
                        <a:rPr lang="en-US" sz="1600" b="1" dirty="0">
                          <a:effectLst/>
                        </a:rPr>
                        <a:t>Description</a:t>
                      </a:r>
                      <a:r>
                        <a:rPr lang="en-US" sz="1600" b="0" dirty="0">
                          <a:effectLst/>
                        </a:rPr>
                        <a:t> </a:t>
                      </a:r>
                      <a:endParaRPr lang="en-US" sz="1600" b="0" i="0" dirty="0">
                        <a:effectLst/>
                      </a:endParaRPr>
                    </a:p>
                  </a:txBody>
                  <a:tcPr/>
                </a:tc>
                <a:tc>
                  <a:txBody>
                    <a:bodyPr/>
                    <a:lstStyle/>
                    <a:p>
                      <a:pPr algn="l" rtl="0" fontAlgn="base"/>
                      <a:r>
                        <a:rPr lang="en-US" sz="1600" b="1" dirty="0">
                          <a:effectLst/>
                        </a:rPr>
                        <a:t>College Variance</a:t>
                      </a:r>
                      <a:r>
                        <a:rPr lang="en-US" sz="1600" b="0" dirty="0">
                          <a:effectLst/>
                        </a:rPr>
                        <a:t> </a:t>
                      </a:r>
                      <a:endParaRPr lang="en-US" sz="1600" b="0" i="0" dirty="0">
                        <a:effectLst/>
                      </a:endParaRPr>
                    </a:p>
                  </a:txBody>
                  <a:tcPr/>
                </a:tc>
                <a:tc>
                  <a:txBody>
                    <a:bodyPr/>
                    <a:lstStyle/>
                    <a:p>
                      <a:pPr algn="l" rtl="0" fontAlgn="base"/>
                      <a:r>
                        <a:rPr lang="en-US" sz="1600" b="1" dirty="0">
                          <a:effectLst/>
                        </a:rPr>
                        <a:t>Implementation Notes</a:t>
                      </a:r>
                      <a:r>
                        <a:rPr lang="en-US" sz="1600" b="0" dirty="0">
                          <a:effectLst/>
                        </a:rPr>
                        <a:t> </a:t>
                      </a:r>
                      <a:endParaRPr lang="en-US" sz="1600" b="0" i="0" dirty="0">
                        <a:effectLst/>
                      </a:endParaRPr>
                    </a:p>
                  </a:txBody>
                  <a:tcPr/>
                </a:tc>
                <a:extLst>
                  <a:ext uri="{0D108BD9-81ED-4DB2-BD59-A6C34878D82A}">
                    <a16:rowId xmlns:a16="http://schemas.microsoft.com/office/drawing/2014/main" val="2138324495"/>
                  </a:ext>
                </a:extLst>
              </a:tr>
              <a:tr h="1455647">
                <a:tc>
                  <a:txBody>
                    <a:bodyPr/>
                    <a:lstStyle/>
                    <a:p>
                      <a:pPr algn="l" rtl="0" fontAlgn="base"/>
                      <a:r>
                        <a:rPr lang="en-US" sz="1600" b="0">
                          <a:effectLst/>
                        </a:rPr>
                        <a:t>1.8 </a:t>
                      </a:r>
                      <a:endParaRPr lang="en-US" sz="1600" b="0" i="0">
                        <a:effectLst/>
                        <a:latin typeface="+mn-lt"/>
                      </a:endParaRPr>
                    </a:p>
                  </a:txBody>
                  <a:tcPr/>
                </a:tc>
                <a:tc>
                  <a:txBody>
                    <a:bodyPr/>
                    <a:lstStyle/>
                    <a:p>
                      <a:pPr algn="l" rtl="0" fontAlgn="base"/>
                      <a:r>
                        <a:rPr lang="en-US" sz="1600" b="1" dirty="0">
                          <a:effectLst/>
                        </a:rPr>
                        <a:t>Bank Accounts &gt; Organizational Data &amp; Bank Account Info</a:t>
                      </a:r>
                      <a:r>
                        <a:rPr lang="en-US" sz="1600" b="0" dirty="0">
                          <a:effectLst/>
                        </a:rPr>
                        <a:t>: It is recommended to set the default Payment Method to Automated Clearing House (ACH). This can help reduce time/effort into tracking uncashed checks. It can be set up as System Check for specific cases as needed. Travel Admins should notify the traveler how they can check their bank account information in FIN Employee Self-Service, as the default may differ from their bank account in HCM. Travel Admins can use this query to check the bank account used: QFS_EX_NO_PROFILE_BANK_ACCT. </a:t>
                      </a:r>
                      <a:endParaRPr lang="en-US" sz="1600" b="0" i="0" dirty="0">
                        <a:effectLst/>
                        <a:latin typeface="+mn-lt"/>
                      </a:endParaRPr>
                    </a:p>
                  </a:txBody>
                  <a:tcPr/>
                </a:tc>
                <a:tc>
                  <a:txBody>
                    <a:bodyPr/>
                    <a:lstStyle/>
                    <a:p>
                      <a:pPr algn="l" rtl="0" fontAlgn="base"/>
                      <a:r>
                        <a:rPr lang="en-US" sz="1600" b="0">
                          <a:effectLst/>
                        </a:rPr>
                        <a:t>Recommended Best Practice </a:t>
                      </a:r>
                    </a:p>
                    <a:p>
                      <a:pPr algn="l" rtl="0" fontAlgn="base"/>
                      <a:r>
                        <a:rPr lang="en-US" sz="1600" b="0">
                          <a:effectLst/>
                        </a:rPr>
                        <a:t> </a:t>
                      </a:r>
                    </a:p>
                    <a:p>
                      <a:pPr algn="l" rtl="0" fontAlgn="base"/>
                      <a:r>
                        <a:rPr lang="en-US" sz="1600" b="0">
                          <a:effectLst/>
                        </a:rPr>
                        <a:t> </a:t>
                      </a:r>
                      <a:endParaRPr lang="en-US" sz="1600" b="0" i="0">
                        <a:effectLst/>
                        <a:latin typeface="+mn-lt"/>
                      </a:endParaRPr>
                    </a:p>
                  </a:txBody>
                  <a:tcPr/>
                </a:tc>
                <a:tc>
                  <a:txBody>
                    <a:bodyPr/>
                    <a:lstStyle/>
                    <a:p>
                      <a:pPr algn="l" rtl="0" fontAlgn="base"/>
                      <a:r>
                        <a:rPr lang="en-US" sz="1600" b="0" dirty="0">
                          <a:effectLst/>
                        </a:rPr>
                        <a:t>No delay for manual entry; implementation timelines will vary by college – careful consideration of impacts needed at the local level  </a:t>
                      </a:r>
                      <a:endParaRPr lang="en-US" sz="1600" b="0" i="0" dirty="0">
                        <a:effectLst/>
                        <a:latin typeface="+mn-lt"/>
                      </a:endParaRPr>
                    </a:p>
                  </a:txBody>
                  <a:tcPr/>
                </a:tc>
                <a:extLst>
                  <a:ext uri="{0D108BD9-81ED-4DB2-BD59-A6C34878D82A}">
                    <a16:rowId xmlns:a16="http://schemas.microsoft.com/office/drawing/2014/main" val="2778507527"/>
                  </a:ext>
                </a:extLst>
              </a:tr>
            </a:tbl>
          </a:graphicData>
        </a:graphic>
      </p:graphicFrame>
      <p:pic>
        <p:nvPicPr>
          <p:cNvPr id="4098" name="Picture 2" descr="An image of the Bank Accounts tab in the Travel Employee Profile screen with the Bank Account Info highlighted with a red box">
            <a:extLst>
              <a:ext uri="{FF2B5EF4-FFF2-40B4-BE49-F238E27FC236}">
                <a16:creationId xmlns:a16="http://schemas.microsoft.com/office/drawing/2014/main" id="{D4C89820-FD7D-5E5E-702D-1C1636357836}"/>
              </a:ext>
            </a:extLst>
          </p:cNvPr>
          <p:cNvPicPr>
            <a:picLocks noGrp="1" noChangeAspect="1" noChangeArrowheads="1"/>
          </p:cNvPicPr>
          <p:nvPr>
            <p:ph sz="quarter" idx="10"/>
          </p:nvPr>
        </p:nvPicPr>
        <p:blipFill rotWithShape="1">
          <a:blip r:embed="rId2">
            <a:extLst>
              <a:ext uri="{28A0092B-C50C-407E-A947-70E740481C1C}">
                <a14:useLocalDpi xmlns:a14="http://schemas.microsoft.com/office/drawing/2010/main" val="0"/>
              </a:ext>
            </a:extLst>
          </a:blip>
          <a:srcRect b="11482"/>
          <a:stretch/>
        </p:blipFill>
        <p:spPr bwMode="auto">
          <a:xfrm>
            <a:off x="3288816" y="995675"/>
            <a:ext cx="5591955" cy="2698405"/>
          </a:xfr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526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F18B53-B37D-BF68-BA85-3A0824CE733A}"/>
              </a:ext>
            </a:extLst>
          </p:cNvPr>
          <p:cNvSpPr>
            <a:spLocks noGrp="1"/>
          </p:cNvSpPr>
          <p:nvPr>
            <p:ph type="title"/>
          </p:nvPr>
        </p:nvSpPr>
        <p:spPr/>
        <p:txBody>
          <a:bodyPr/>
          <a:lstStyle/>
          <a:p>
            <a:r>
              <a:rPr lang="en-US" dirty="0"/>
              <a:t>2. Travel Authorizations</a:t>
            </a:r>
          </a:p>
        </p:txBody>
      </p:sp>
    </p:spTree>
    <p:extLst>
      <p:ext uri="{BB962C8B-B14F-4D97-AF65-F5344CB8AC3E}">
        <p14:creationId xmlns:p14="http://schemas.microsoft.com/office/powerpoint/2010/main" val="47521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4B0338-2315-8E78-C19F-02B99E1DC017}"/>
              </a:ext>
            </a:extLst>
          </p:cNvPr>
          <p:cNvSpPr>
            <a:spLocks noGrp="1"/>
          </p:cNvSpPr>
          <p:nvPr>
            <p:ph type="title"/>
          </p:nvPr>
        </p:nvSpPr>
        <p:spPr/>
        <p:txBody>
          <a:bodyPr/>
          <a:lstStyle/>
          <a:p>
            <a:r>
              <a:rPr lang="en-US" dirty="0"/>
              <a:t>2.1 Over Per Diem Functionality </a:t>
            </a:r>
          </a:p>
        </p:txBody>
      </p:sp>
      <p:graphicFrame>
        <p:nvGraphicFramePr>
          <p:cNvPr id="8" name="Content Placeholder 7">
            <a:extLst>
              <a:ext uri="{FF2B5EF4-FFF2-40B4-BE49-F238E27FC236}">
                <a16:creationId xmlns:a16="http://schemas.microsoft.com/office/drawing/2014/main" id="{F7790935-7198-C107-E28B-6B87FF765B6E}"/>
              </a:ext>
            </a:extLst>
          </p:cNvPr>
          <p:cNvGraphicFramePr>
            <a:graphicFrameLocks noGrp="1"/>
          </p:cNvGraphicFramePr>
          <p:nvPr>
            <p:ph idx="1"/>
            <p:extLst>
              <p:ext uri="{D42A27DB-BD31-4B8C-83A1-F6EECF244321}">
                <p14:modId xmlns:p14="http://schemas.microsoft.com/office/powerpoint/2010/main" val="2501158777"/>
              </p:ext>
            </p:extLst>
          </p:nvPr>
        </p:nvGraphicFramePr>
        <p:xfrm>
          <a:off x="838200" y="1258888"/>
          <a:ext cx="10515600" cy="2061119"/>
        </p:xfrm>
        <a:graphic>
          <a:graphicData uri="http://schemas.openxmlformats.org/drawingml/2006/table">
            <a:tbl>
              <a:tblPr firstRow="1" bandRow="1">
                <a:tableStyleId>{6E25E649-3F16-4E02-A733-19D2CDBF48F0}</a:tableStyleId>
              </a:tblPr>
              <a:tblGrid>
                <a:gridCol w="865481">
                  <a:extLst>
                    <a:ext uri="{9D8B030D-6E8A-4147-A177-3AD203B41FA5}">
                      <a16:colId xmlns:a16="http://schemas.microsoft.com/office/drawing/2014/main" val="2302093244"/>
                    </a:ext>
                  </a:extLst>
                </a:gridCol>
                <a:gridCol w="6188193">
                  <a:extLst>
                    <a:ext uri="{9D8B030D-6E8A-4147-A177-3AD203B41FA5}">
                      <a16:colId xmlns:a16="http://schemas.microsoft.com/office/drawing/2014/main" val="1853716814"/>
                    </a:ext>
                  </a:extLst>
                </a:gridCol>
                <a:gridCol w="1730963">
                  <a:extLst>
                    <a:ext uri="{9D8B030D-6E8A-4147-A177-3AD203B41FA5}">
                      <a16:colId xmlns:a16="http://schemas.microsoft.com/office/drawing/2014/main" val="1888374523"/>
                    </a:ext>
                  </a:extLst>
                </a:gridCol>
                <a:gridCol w="1730963">
                  <a:extLst>
                    <a:ext uri="{9D8B030D-6E8A-4147-A177-3AD203B41FA5}">
                      <a16:colId xmlns:a16="http://schemas.microsoft.com/office/drawing/2014/main" val="231373959"/>
                    </a:ext>
                  </a:extLst>
                </a:gridCol>
              </a:tblGrid>
              <a:tr h="605472">
                <a:tc>
                  <a:txBody>
                    <a:bodyPr/>
                    <a:lstStyle/>
                    <a:p>
                      <a:pPr algn="l" rtl="0" fontAlgn="base"/>
                      <a:r>
                        <a:rPr lang="en-US" sz="1600" b="1" dirty="0">
                          <a:effectLst/>
                        </a:rPr>
                        <a:t>Item #</a:t>
                      </a:r>
                      <a:r>
                        <a:rPr lang="en-US" sz="1600" b="0" dirty="0">
                          <a:effectLst/>
                        </a:rPr>
                        <a:t> </a:t>
                      </a:r>
                      <a:endParaRPr lang="en-US" sz="1600" b="0" i="0" dirty="0">
                        <a:effectLst/>
                      </a:endParaRPr>
                    </a:p>
                  </a:txBody>
                  <a:tcPr/>
                </a:tc>
                <a:tc>
                  <a:txBody>
                    <a:bodyPr/>
                    <a:lstStyle/>
                    <a:p>
                      <a:pPr algn="l" rtl="0" fontAlgn="base"/>
                      <a:r>
                        <a:rPr lang="en-US" sz="1600" b="1" dirty="0">
                          <a:effectLst/>
                        </a:rPr>
                        <a:t>Description</a:t>
                      </a:r>
                      <a:r>
                        <a:rPr lang="en-US" sz="1600" b="0" dirty="0">
                          <a:effectLst/>
                        </a:rPr>
                        <a:t> </a:t>
                      </a:r>
                      <a:endParaRPr lang="en-US" sz="1600" b="0" i="0" dirty="0">
                        <a:effectLst/>
                      </a:endParaRPr>
                    </a:p>
                  </a:txBody>
                  <a:tcPr/>
                </a:tc>
                <a:tc>
                  <a:txBody>
                    <a:bodyPr/>
                    <a:lstStyle/>
                    <a:p>
                      <a:pPr algn="l" rtl="0" fontAlgn="base"/>
                      <a:r>
                        <a:rPr lang="en-US" sz="1600" b="1" dirty="0">
                          <a:effectLst/>
                        </a:rPr>
                        <a:t>College Variance</a:t>
                      </a:r>
                      <a:r>
                        <a:rPr lang="en-US" sz="1600" b="0" dirty="0">
                          <a:effectLst/>
                        </a:rPr>
                        <a:t> </a:t>
                      </a:r>
                      <a:endParaRPr lang="en-US" sz="1600" b="0" i="0" dirty="0">
                        <a:effectLst/>
                      </a:endParaRPr>
                    </a:p>
                  </a:txBody>
                  <a:tcPr/>
                </a:tc>
                <a:tc>
                  <a:txBody>
                    <a:bodyPr/>
                    <a:lstStyle/>
                    <a:p>
                      <a:pPr algn="l" rtl="0" fontAlgn="base"/>
                      <a:r>
                        <a:rPr lang="en-US" sz="1600" b="1" dirty="0">
                          <a:effectLst/>
                        </a:rPr>
                        <a:t>Implementation Notes</a:t>
                      </a:r>
                      <a:r>
                        <a:rPr lang="en-US" sz="1600" b="0" dirty="0">
                          <a:effectLst/>
                        </a:rPr>
                        <a:t> </a:t>
                      </a:r>
                      <a:endParaRPr lang="en-US" sz="1600" b="0" i="0" dirty="0">
                        <a:effectLst/>
                      </a:endParaRPr>
                    </a:p>
                  </a:txBody>
                  <a:tcPr/>
                </a:tc>
                <a:extLst>
                  <a:ext uri="{0D108BD9-81ED-4DB2-BD59-A6C34878D82A}">
                    <a16:rowId xmlns:a16="http://schemas.microsoft.com/office/drawing/2014/main" val="2138324495"/>
                  </a:ext>
                </a:extLst>
              </a:tr>
              <a:tr h="1455647">
                <a:tc>
                  <a:txBody>
                    <a:bodyPr/>
                    <a:lstStyle/>
                    <a:p>
                      <a:pPr algn="l" rtl="0" fontAlgn="base"/>
                      <a:r>
                        <a:rPr lang="en-US" sz="1600" b="0">
                          <a:effectLst/>
                        </a:rPr>
                        <a:t>2.1 </a:t>
                      </a:r>
                      <a:endParaRPr lang="en-US" sz="1600" b="0" i="0">
                        <a:effectLst/>
                        <a:latin typeface="+mn-lt"/>
                      </a:endParaRPr>
                    </a:p>
                  </a:txBody>
                  <a:tcPr/>
                </a:tc>
                <a:tc>
                  <a:txBody>
                    <a:bodyPr/>
                    <a:lstStyle/>
                    <a:p>
                      <a:pPr algn="l" rtl="0" fontAlgn="base"/>
                      <a:r>
                        <a:rPr lang="en-US" sz="1600" b="1" dirty="0">
                          <a:effectLst/>
                        </a:rPr>
                        <a:t>Over Per Diem Functionality</a:t>
                      </a:r>
                      <a:r>
                        <a:rPr lang="en-US" sz="1600" b="0" dirty="0">
                          <a:effectLst/>
                        </a:rPr>
                        <a:t>: The allowing over per diem functionality should be turned off and instead new over per diem expense types should be utilized for lodging. This would allow over per diem for some expense types without risking overages for per diem meals. </a:t>
                      </a:r>
                      <a:endParaRPr lang="en-US" sz="1600" b="0" i="0" dirty="0">
                        <a:effectLst/>
                        <a:latin typeface="+mn-lt"/>
                      </a:endParaRPr>
                    </a:p>
                  </a:txBody>
                  <a:tcPr/>
                </a:tc>
                <a:tc>
                  <a:txBody>
                    <a:bodyPr/>
                    <a:lstStyle/>
                    <a:p>
                      <a:pPr algn="l" rtl="0" fontAlgn="base"/>
                      <a:r>
                        <a:rPr lang="en-US" sz="1600" b="0">
                          <a:effectLst/>
                        </a:rPr>
                        <a:t>Global Adoption </a:t>
                      </a:r>
                    </a:p>
                    <a:p>
                      <a:pPr algn="l" rtl="0" fontAlgn="base"/>
                      <a:endParaRPr lang="en-US" sz="1600" b="0" i="0">
                        <a:effectLst/>
                        <a:latin typeface="+mn-lt"/>
                      </a:endParaRPr>
                    </a:p>
                  </a:txBody>
                  <a:tcPr/>
                </a:tc>
                <a:tc>
                  <a:txBody>
                    <a:bodyPr/>
                    <a:lstStyle/>
                    <a:p>
                      <a:pPr algn="l" rtl="0" fontAlgn="base"/>
                      <a:r>
                        <a:rPr lang="en-US" sz="1600" b="0" dirty="0">
                          <a:effectLst/>
                        </a:rPr>
                        <a:t>Contingent on local configuration completion </a:t>
                      </a:r>
                      <a:endParaRPr lang="en-US" sz="1600" b="0" i="0" dirty="0">
                        <a:effectLst/>
                        <a:latin typeface="+mn-lt"/>
                      </a:endParaRPr>
                    </a:p>
                  </a:txBody>
                  <a:tcPr/>
                </a:tc>
                <a:extLst>
                  <a:ext uri="{0D108BD9-81ED-4DB2-BD59-A6C34878D82A}">
                    <a16:rowId xmlns:a16="http://schemas.microsoft.com/office/drawing/2014/main" val="2778507527"/>
                  </a:ext>
                </a:extLst>
              </a:tr>
            </a:tbl>
          </a:graphicData>
        </a:graphic>
      </p:graphicFrame>
    </p:spTree>
    <p:extLst>
      <p:ext uri="{BB962C8B-B14F-4D97-AF65-F5344CB8AC3E}">
        <p14:creationId xmlns:p14="http://schemas.microsoft.com/office/powerpoint/2010/main" val="200027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4B0338-2315-8E78-C19F-02B99E1DC017}"/>
              </a:ext>
            </a:extLst>
          </p:cNvPr>
          <p:cNvSpPr>
            <a:spLocks noGrp="1"/>
          </p:cNvSpPr>
          <p:nvPr>
            <p:ph type="title"/>
          </p:nvPr>
        </p:nvSpPr>
        <p:spPr>
          <a:xfrm>
            <a:off x="838200" y="365126"/>
            <a:ext cx="10515600" cy="782188"/>
          </a:xfrm>
        </p:spPr>
        <p:txBody>
          <a:bodyPr/>
          <a:lstStyle/>
          <a:p>
            <a:r>
              <a:rPr lang="en-US" dirty="0"/>
              <a:t>2.2 Accounting Default</a:t>
            </a:r>
          </a:p>
        </p:txBody>
      </p:sp>
      <p:graphicFrame>
        <p:nvGraphicFramePr>
          <p:cNvPr id="8" name="Content Placeholder 7">
            <a:extLst>
              <a:ext uri="{FF2B5EF4-FFF2-40B4-BE49-F238E27FC236}">
                <a16:creationId xmlns:a16="http://schemas.microsoft.com/office/drawing/2014/main" id="{F7790935-7198-C107-E28B-6B87FF765B6E}"/>
              </a:ext>
            </a:extLst>
          </p:cNvPr>
          <p:cNvGraphicFramePr>
            <a:graphicFrameLocks noGrp="1"/>
          </p:cNvGraphicFramePr>
          <p:nvPr>
            <p:ph idx="1"/>
            <p:extLst>
              <p:ext uri="{D42A27DB-BD31-4B8C-83A1-F6EECF244321}">
                <p14:modId xmlns:p14="http://schemas.microsoft.com/office/powerpoint/2010/main" val="3350975124"/>
              </p:ext>
            </p:extLst>
          </p:nvPr>
        </p:nvGraphicFramePr>
        <p:xfrm>
          <a:off x="838200" y="4103688"/>
          <a:ext cx="10515600" cy="2647632"/>
        </p:xfrm>
        <a:graphic>
          <a:graphicData uri="http://schemas.openxmlformats.org/drawingml/2006/table">
            <a:tbl>
              <a:tblPr firstRow="1" bandRow="1">
                <a:tableStyleId>{6E25E649-3F16-4E02-A733-19D2CDBF48F0}</a:tableStyleId>
              </a:tblPr>
              <a:tblGrid>
                <a:gridCol w="865481">
                  <a:extLst>
                    <a:ext uri="{9D8B030D-6E8A-4147-A177-3AD203B41FA5}">
                      <a16:colId xmlns:a16="http://schemas.microsoft.com/office/drawing/2014/main" val="2302093244"/>
                    </a:ext>
                  </a:extLst>
                </a:gridCol>
                <a:gridCol w="6188193">
                  <a:extLst>
                    <a:ext uri="{9D8B030D-6E8A-4147-A177-3AD203B41FA5}">
                      <a16:colId xmlns:a16="http://schemas.microsoft.com/office/drawing/2014/main" val="1853716814"/>
                    </a:ext>
                  </a:extLst>
                </a:gridCol>
                <a:gridCol w="1730963">
                  <a:extLst>
                    <a:ext uri="{9D8B030D-6E8A-4147-A177-3AD203B41FA5}">
                      <a16:colId xmlns:a16="http://schemas.microsoft.com/office/drawing/2014/main" val="1888374523"/>
                    </a:ext>
                  </a:extLst>
                </a:gridCol>
                <a:gridCol w="1730963">
                  <a:extLst>
                    <a:ext uri="{9D8B030D-6E8A-4147-A177-3AD203B41FA5}">
                      <a16:colId xmlns:a16="http://schemas.microsoft.com/office/drawing/2014/main" val="231373959"/>
                    </a:ext>
                  </a:extLst>
                </a:gridCol>
              </a:tblGrid>
              <a:tr h="605472">
                <a:tc>
                  <a:txBody>
                    <a:bodyPr/>
                    <a:lstStyle/>
                    <a:p>
                      <a:pPr algn="l" rtl="0" fontAlgn="base"/>
                      <a:r>
                        <a:rPr lang="en-US" sz="1600" b="1" dirty="0">
                          <a:effectLst/>
                        </a:rPr>
                        <a:t>Item #</a:t>
                      </a:r>
                      <a:r>
                        <a:rPr lang="en-US" sz="1600" b="0" dirty="0">
                          <a:effectLst/>
                        </a:rPr>
                        <a:t> </a:t>
                      </a:r>
                      <a:endParaRPr lang="en-US" sz="1600" b="0" i="0" dirty="0">
                        <a:effectLst/>
                      </a:endParaRPr>
                    </a:p>
                  </a:txBody>
                  <a:tcPr/>
                </a:tc>
                <a:tc>
                  <a:txBody>
                    <a:bodyPr/>
                    <a:lstStyle/>
                    <a:p>
                      <a:pPr algn="l" rtl="0" fontAlgn="base"/>
                      <a:r>
                        <a:rPr lang="en-US" sz="1600" b="1" dirty="0">
                          <a:effectLst/>
                        </a:rPr>
                        <a:t>Description</a:t>
                      </a:r>
                      <a:r>
                        <a:rPr lang="en-US" sz="1600" b="0" dirty="0">
                          <a:effectLst/>
                        </a:rPr>
                        <a:t> </a:t>
                      </a:r>
                      <a:endParaRPr lang="en-US" sz="1600" b="0" i="0" dirty="0">
                        <a:effectLst/>
                      </a:endParaRPr>
                    </a:p>
                  </a:txBody>
                  <a:tcPr/>
                </a:tc>
                <a:tc>
                  <a:txBody>
                    <a:bodyPr/>
                    <a:lstStyle/>
                    <a:p>
                      <a:pPr algn="l" rtl="0" fontAlgn="base"/>
                      <a:r>
                        <a:rPr lang="en-US" sz="1600" b="1" dirty="0">
                          <a:effectLst/>
                        </a:rPr>
                        <a:t>College Variance</a:t>
                      </a:r>
                      <a:r>
                        <a:rPr lang="en-US" sz="1600" b="0" dirty="0">
                          <a:effectLst/>
                        </a:rPr>
                        <a:t> </a:t>
                      </a:r>
                      <a:endParaRPr lang="en-US" sz="1600" b="0" i="0" dirty="0">
                        <a:effectLst/>
                      </a:endParaRPr>
                    </a:p>
                  </a:txBody>
                  <a:tcPr/>
                </a:tc>
                <a:tc>
                  <a:txBody>
                    <a:bodyPr/>
                    <a:lstStyle/>
                    <a:p>
                      <a:pPr algn="l" rtl="0" fontAlgn="base"/>
                      <a:r>
                        <a:rPr lang="en-US" sz="1600" b="1" dirty="0">
                          <a:effectLst/>
                        </a:rPr>
                        <a:t>Implementation Notes</a:t>
                      </a:r>
                      <a:r>
                        <a:rPr lang="en-US" sz="1600" b="0" dirty="0">
                          <a:effectLst/>
                        </a:rPr>
                        <a:t> </a:t>
                      </a:r>
                      <a:endParaRPr lang="en-US" sz="1600" b="0" i="0" dirty="0">
                        <a:effectLst/>
                      </a:endParaRPr>
                    </a:p>
                  </a:txBody>
                  <a:tcPr/>
                </a:tc>
                <a:extLst>
                  <a:ext uri="{0D108BD9-81ED-4DB2-BD59-A6C34878D82A}">
                    <a16:rowId xmlns:a16="http://schemas.microsoft.com/office/drawing/2014/main" val="2138324495"/>
                  </a:ext>
                </a:extLst>
              </a:tr>
              <a:tr h="1455647">
                <a:tc>
                  <a:txBody>
                    <a:bodyPr/>
                    <a:lstStyle/>
                    <a:p>
                      <a:pPr algn="l" rtl="0" fontAlgn="base"/>
                      <a:r>
                        <a:rPr lang="en-US" sz="1600" b="0">
                          <a:effectLst/>
                        </a:rPr>
                        <a:t>2.2 </a:t>
                      </a:r>
                      <a:endParaRPr lang="en-US" sz="1600" b="0" i="0">
                        <a:effectLst/>
                        <a:latin typeface="+mn-lt"/>
                      </a:endParaRPr>
                    </a:p>
                  </a:txBody>
                  <a:tcPr/>
                </a:tc>
                <a:tc>
                  <a:txBody>
                    <a:bodyPr/>
                    <a:lstStyle/>
                    <a:p>
                      <a:pPr algn="l" rtl="0" fontAlgn="base"/>
                      <a:r>
                        <a:rPr lang="en-US" sz="1600" b="1">
                          <a:effectLst/>
                        </a:rPr>
                        <a:t>Details &gt; Accounting Default</a:t>
                      </a:r>
                      <a:r>
                        <a:rPr lang="en-US" sz="1600" b="0">
                          <a:effectLst/>
                        </a:rPr>
                        <a:t>: Travelers should check their accounting default. If their Travel Employee Profile default has their correct </a:t>
                      </a:r>
                      <a:r>
                        <a:rPr lang="en-US" sz="1600" b="0" noProof="1">
                          <a:effectLst/>
                        </a:rPr>
                        <a:t>chartstring</a:t>
                      </a:r>
                      <a:r>
                        <a:rPr lang="en-US" sz="1600" b="0">
                          <a:effectLst/>
                        </a:rPr>
                        <a:t>, this should be set. If not, the traveler needs to enter the correct </a:t>
                      </a:r>
                      <a:r>
                        <a:rPr lang="en-US" sz="1600" b="0" noProof="1">
                          <a:effectLst/>
                        </a:rPr>
                        <a:t>chartstring</a:t>
                      </a:r>
                      <a:r>
                        <a:rPr lang="en-US" sz="1600" b="0">
                          <a:effectLst/>
                        </a:rPr>
                        <a:t>. Entering it here will avoid having to enter for each expense line which will save time and effort. Travelers may be unfamiliar with </a:t>
                      </a:r>
                      <a:r>
                        <a:rPr lang="en-US" sz="1600" b="0" noProof="1">
                          <a:effectLst/>
                        </a:rPr>
                        <a:t>chartstrings</a:t>
                      </a:r>
                      <a:r>
                        <a:rPr lang="en-US" sz="1600" b="0">
                          <a:effectLst/>
                        </a:rPr>
                        <a:t> and may not know the correct </a:t>
                      </a:r>
                      <a:r>
                        <a:rPr lang="en-US" sz="1600" b="0" noProof="1">
                          <a:effectLst/>
                        </a:rPr>
                        <a:t>chartstring</a:t>
                      </a:r>
                      <a:r>
                        <a:rPr lang="en-US" sz="1600" b="0">
                          <a:effectLst/>
                        </a:rPr>
                        <a:t> to enter. They should check with their supervisor or budget manager for the correct </a:t>
                      </a:r>
                      <a:r>
                        <a:rPr lang="en-US" sz="1600" b="0" noProof="1">
                          <a:effectLst/>
                        </a:rPr>
                        <a:t>chartstring</a:t>
                      </a:r>
                      <a:r>
                        <a:rPr lang="en-US" sz="1600" b="0">
                          <a:effectLst/>
                        </a:rPr>
                        <a:t> for the specific travel. </a:t>
                      </a:r>
                      <a:endParaRPr lang="en-US" sz="1600" b="0" i="0">
                        <a:effectLst/>
                        <a:latin typeface="+mn-lt"/>
                      </a:endParaRPr>
                    </a:p>
                  </a:txBody>
                  <a:tcPr/>
                </a:tc>
                <a:tc>
                  <a:txBody>
                    <a:bodyPr/>
                    <a:lstStyle/>
                    <a:p>
                      <a:pPr algn="l" rtl="0" fontAlgn="base"/>
                      <a:r>
                        <a:rPr lang="en-US" sz="1600" b="0">
                          <a:effectLst/>
                        </a:rPr>
                        <a:t>Recommended Best Practice </a:t>
                      </a:r>
                    </a:p>
                    <a:p>
                      <a:pPr algn="l" rtl="0" fontAlgn="base"/>
                      <a:r>
                        <a:rPr lang="en-US" sz="1600" b="0">
                          <a:effectLst/>
                        </a:rPr>
                        <a:t> </a:t>
                      </a:r>
                    </a:p>
                    <a:p>
                      <a:pPr algn="l" rtl="0" fontAlgn="base"/>
                      <a:r>
                        <a:rPr lang="en-US" sz="1600" b="0">
                          <a:effectLst/>
                        </a:rPr>
                        <a:t> </a:t>
                      </a:r>
                      <a:endParaRPr lang="en-US" sz="1600" b="0" i="0">
                        <a:effectLst/>
                        <a:latin typeface="+mn-lt"/>
                      </a:endParaRPr>
                    </a:p>
                  </a:txBody>
                  <a:tcPr/>
                </a:tc>
                <a:tc>
                  <a:txBody>
                    <a:bodyPr/>
                    <a:lstStyle/>
                    <a:p>
                      <a:pPr algn="l" rtl="0" fontAlgn="base"/>
                      <a:r>
                        <a:rPr lang="en-US" sz="1600" b="0" dirty="0">
                          <a:effectLst/>
                        </a:rPr>
                        <a:t>No delay (users can do this now) </a:t>
                      </a:r>
                      <a:endParaRPr lang="en-US" sz="1600" b="0" i="0" dirty="0">
                        <a:effectLst/>
                        <a:latin typeface="+mn-lt"/>
                      </a:endParaRPr>
                    </a:p>
                  </a:txBody>
                  <a:tcPr/>
                </a:tc>
                <a:extLst>
                  <a:ext uri="{0D108BD9-81ED-4DB2-BD59-A6C34878D82A}">
                    <a16:rowId xmlns:a16="http://schemas.microsoft.com/office/drawing/2014/main" val="2778507527"/>
                  </a:ext>
                </a:extLst>
              </a:tr>
            </a:tbl>
          </a:graphicData>
        </a:graphic>
      </p:graphicFrame>
      <p:pic>
        <p:nvPicPr>
          <p:cNvPr id="3" name="Content Placeholder 2" descr="An image of the Travel Authorization screen with the Accounting Default button and Accounting Details screen highlighted with a red box">
            <a:extLst>
              <a:ext uri="{FF2B5EF4-FFF2-40B4-BE49-F238E27FC236}">
                <a16:creationId xmlns:a16="http://schemas.microsoft.com/office/drawing/2014/main" id="{96D268E9-3F71-BBA6-55F2-FAFA65C852F2}"/>
              </a:ext>
            </a:extLst>
          </p:cNvPr>
          <p:cNvPicPr>
            <a:picLocks noGrp="1" noChangeAspect="1"/>
          </p:cNvPicPr>
          <p:nvPr>
            <p:ph sz="quarter" idx="10"/>
          </p:nvPr>
        </p:nvPicPr>
        <p:blipFill>
          <a:blip r:embed="rId2"/>
          <a:stretch>
            <a:fillRect/>
          </a:stretch>
        </p:blipFill>
        <p:spPr>
          <a:xfrm>
            <a:off x="3001434" y="1258888"/>
            <a:ext cx="6189131" cy="2709862"/>
          </a:xfrm>
          <a:ln>
            <a:solidFill>
              <a:schemeClr val="accent1"/>
            </a:solidFill>
          </a:ln>
        </p:spPr>
      </p:pic>
    </p:spTree>
    <p:extLst>
      <p:ext uri="{BB962C8B-B14F-4D97-AF65-F5344CB8AC3E}">
        <p14:creationId xmlns:p14="http://schemas.microsoft.com/office/powerpoint/2010/main" val="368740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4B0338-2315-8E78-C19F-02B99E1DC017}"/>
              </a:ext>
            </a:extLst>
          </p:cNvPr>
          <p:cNvSpPr>
            <a:spLocks noGrp="1"/>
          </p:cNvSpPr>
          <p:nvPr>
            <p:ph type="title"/>
          </p:nvPr>
        </p:nvSpPr>
        <p:spPr>
          <a:xfrm>
            <a:off x="838200" y="365126"/>
            <a:ext cx="10515600" cy="782188"/>
          </a:xfrm>
        </p:spPr>
        <p:txBody>
          <a:bodyPr/>
          <a:lstStyle/>
          <a:p>
            <a:r>
              <a:rPr lang="en-US" dirty="0"/>
              <a:t>2.3 Quick-Fill</a:t>
            </a:r>
          </a:p>
        </p:txBody>
      </p:sp>
      <p:graphicFrame>
        <p:nvGraphicFramePr>
          <p:cNvPr id="8" name="Content Placeholder 7">
            <a:extLst>
              <a:ext uri="{FF2B5EF4-FFF2-40B4-BE49-F238E27FC236}">
                <a16:creationId xmlns:a16="http://schemas.microsoft.com/office/drawing/2014/main" id="{F7790935-7198-C107-E28B-6B87FF765B6E}"/>
              </a:ext>
            </a:extLst>
          </p:cNvPr>
          <p:cNvGraphicFramePr>
            <a:graphicFrameLocks noGrp="1"/>
          </p:cNvGraphicFramePr>
          <p:nvPr>
            <p:ph idx="1"/>
            <p:extLst>
              <p:ext uri="{D42A27DB-BD31-4B8C-83A1-F6EECF244321}">
                <p14:modId xmlns:p14="http://schemas.microsoft.com/office/powerpoint/2010/main" val="1205441560"/>
              </p:ext>
            </p:extLst>
          </p:nvPr>
        </p:nvGraphicFramePr>
        <p:xfrm>
          <a:off x="838200" y="4103688"/>
          <a:ext cx="10515600" cy="2061119"/>
        </p:xfrm>
        <a:graphic>
          <a:graphicData uri="http://schemas.openxmlformats.org/drawingml/2006/table">
            <a:tbl>
              <a:tblPr firstRow="1" bandRow="1">
                <a:tableStyleId>{6E25E649-3F16-4E02-A733-19D2CDBF48F0}</a:tableStyleId>
              </a:tblPr>
              <a:tblGrid>
                <a:gridCol w="865481">
                  <a:extLst>
                    <a:ext uri="{9D8B030D-6E8A-4147-A177-3AD203B41FA5}">
                      <a16:colId xmlns:a16="http://schemas.microsoft.com/office/drawing/2014/main" val="2302093244"/>
                    </a:ext>
                  </a:extLst>
                </a:gridCol>
                <a:gridCol w="6188193">
                  <a:extLst>
                    <a:ext uri="{9D8B030D-6E8A-4147-A177-3AD203B41FA5}">
                      <a16:colId xmlns:a16="http://schemas.microsoft.com/office/drawing/2014/main" val="1853716814"/>
                    </a:ext>
                  </a:extLst>
                </a:gridCol>
                <a:gridCol w="1730963">
                  <a:extLst>
                    <a:ext uri="{9D8B030D-6E8A-4147-A177-3AD203B41FA5}">
                      <a16:colId xmlns:a16="http://schemas.microsoft.com/office/drawing/2014/main" val="1888374523"/>
                    </a:ext>
                  </a:extLst>
                </a:gridCol>
                <a:gridCol w="1730963">
                  <a:extLst>
                    <a:ext uri="{9D8B030D-6E8A-4147-A177-3AD203B41FA5}">
                      <a16:colId xmlns:a16="http://schemas.microsoft.com/office/drawing/2014/main" val="231373959"/>
                    </a:ext>
                  </a:extLst>
                </a:gridCol>
              </a:tblGrid>
              <a:tr h="605472">
                <a:tc>
                  <a:txBody>
                    <a:bodyPr/>
                    <a:lstStyle/>
                    <a:p>
                      <a:pPr algn="l" rtl="0" fontAlgn="base"/>
                      <a:r>
                        <a:rPr lang="en-US" sz="1600" b="1" dirty="0">
                          <a:effectLst/>
                        </a:rPr>
                        <a:t>Item #</a:t>
                      </a:r>
                      <a:r>
                        <a:rPr lang="en-US" sz="1600" b="0" dirty="0">
                          <a:effectLst/>
                        </a:rPr>
                        <a:t> </a:t>
                      </a:r>
                      <a:endParaRPr lang="en-US" sz="1600" b="0" i="0" dirty="0">
                        <a:effectLst/>
                      </a:endParaRPr>
                    </a:p>
                  </a:txBody>
                  <a:tcPr/>
                </a:tc>
                <a:tc>
                  <a:txBody>
                    <a:bodyPr/>
                    <a:lstStyle/>
                    <a:p>
                      <a:pPr algn="l" rtl="0" fontAlgn="base"/>
                      <a:r>
                        <a:rPr lang="en-US" sz="1600" b="1" dirty="0">
                          <a:effectLst/>
                        </a:rPr>
                        <a:t>Description</a:t>
                      </a:r>
                      <a:r>
                        <a:rPr lang="en-US" sz="1600" b="0" dirty="0">
                          <a:effectLst/>
                        </a:rPr>
                        <a:t> </a:t>
                      </a:r>
                      <a:endParaRPr lang="en-US" sz="1600" b="0" i="0" dirty="0">
                        <a:effectLst/>
                      </a:endParaRPr>
                    </a:p>
                  </a:txBody>
                  <a:tcPr/>
                </a:tc>
                <a:tc>
                  <a:txBody>
                    <a:bodyPr/>
                    <a:lstStyle/>
                    <a:p>
                      <a:pPr algn="l" rtl="0" fontAlgn="base"/>
                      <a:r>
                        <a:rPr lang="en-US" sz="1600" b="1" dirty="0">
                          <a:effectLst/>
                        </a:rPr>
                        <a:t>College Variance</a:t>
                      </a:r>
                      <a:r>
                        <a:rPr lang="en-US" sz="1600" b="0" dirty="0">
                          <a:effectLst/>
                        </a:rPr>
                        <a:t> </a:t>
                      </a:r>
                      <a:endParaRPr lang="en-US" sz="1600" b="0" i="0" dirty="0">
                        <a:effectLst/>
                      </a:endParaRPr>
                    </a:p>
                  </a:txBody>
                  <a:tcPr/>
                </a:tc>
                <a:tc>
                  <a:txBody>
                    <a:bodyPr/>
                    <a:lstStyle/>
                    <a:p>
                      <a:pPr algn="l" rtl="0" fontAlgn="base"/>
                      <a:r>
                        <a:rPr lang="en-US" sz="1600" b="1" dirty="0">
                          <a:effectLst/>
                        </a:rPr>
                        <a:t>Implementation Notes</a:t>
                      </a:r>
                      <a:r>
                        <a:rPr lang="en-US" sz="1600" b="0" dirty="0">
                          <a:effectLst/>
                        </a:rPr>
                        <a:t> </a:t>
                      </a:r>
                      <a:endParaRPr lang="en-US" sz="1600" b="0" i="0" dirty="0">
                        <a:effectLst/>
                      </a:endParaRPr>
                    </a:p>
                  </a:txBody>
                  <a:tcPr/>
                </a:tc>
                <a:extLst>
                  <a:ext uri="{0D108BD9-81ED-4DB2-BD59-A6C34878D82A}">
                    <a16:rowId xmlns:a16="http://schemas.microsoft.com/office/drawing/2014/main" val="2138324495"/>
                  </a:ext>
                </a:extLst>
              </a:tr>
              <a:tr h="1455647">
                <a:tc>
                  <a:txBody>
                    <a:bodyPr/>
                    <a:lstStyle/>
                    <a:p>
                      <a:pPr algn="l" rtl="0" fontAlgn="base"/>
                      <a:r>
                        <a:rPr lang="en-US" sz="1600" b="0">
                          <a:effectLst/>
                        </a:rPr>
                        <a:t>2.3 </a:t>
                      </a:r>
                      <a:endParaRPr lang="en-US" sz="1600" b="0" i="0">
                        <a:effectLst/>
                        <a:latin typeface="+mn-lt"/>
                      </a:endParaRPr>
                    </a:p>
                  </a:txBody>
                  <a:tcPr/>
                </a:tc>
                <a:tc>
                  <a:txBody>
                    <a:bodyPr/>
                    <a:lstStyle/>
                    <a:p>
                      <a:pPr algn="l" rtl="0" fontAlgn="base"/>
                      <a:r>
                        <a:rPr lang="en-US" sz="1600" b="1" dirty="0">
                          <a:effectLst/>
                        </a:rPr>
                        <a:t>Details &gt; Quick-Fill</a:t>
                      </a:r>
                      <a:r>
                        <a:rPr lang="en-US" sz="1600" b="0" dirty="0">
                          <a:effectLst/>
                        </a:rPr>
                        <a:t>: Travelers should use the Quick-Fill option to save time and effort. This allows travelers to enter multiple expense lines at one time. They should enter the corresponding dates and select the appropriate Expense Types.  </a:t>
                      </a:r>
                      <a:endParaRPr lang="en-US" sz="1600" b="0" i="0" dirty="0">
                        <a:effectLst/>
                        <a:latin typeface="+mn-lt"/>
                      </a:endParaRPr>
                    </a:p>
                  </a:txBody>
                  <a:tcPr/>
                </a:tc>
                <a:tc>
                  <a:txBody>
                    <a:bodyPr/>
                    <a:lstStyle/>
                    <a:p>
                      <a:pPr algn="l" rtl="0" fontAlgn="base"/>
                      <a:r>
                        <a:rPr lang="en-US" sz="1600" b="0">
                          <a:effectLst/>
                        </a:rPr>
                        <a:t>Recommended Best Practice </a:t>
                      </a:r>
                    </a:p>
                    <a:p>
                      <a:pPr algn="l" rtl="0" fontAlgn="base"/>
                      <a:r>
                        <a:rPr lang="en-US" sz="1600" b="0">
                          <a:effectLst/>
                        </a:rPr>
                        <a:t> </a:t>
                      </a:r>
                      <a:endParaRPr lang="en-US" sz="1600" b="0" i="0">
                        <a:effectLst/>
                        <a:latin typeface="+mn-lt"/>
                      </a:endParaRPr>
                    </a:p>
                  </a:txBody>
                  <a:tcPr/>
                </a:tc>
                <a:tc>
                  <a:txBody>
                    <a:bodyPr/>
                    <a:lstStyle/>
                    <a:p>
                      <a:pPr algn="l" rtl="0" fontAlgn="base"/>
                      <a:r>
                        <a:rPr lang="en-US" sz="1600" b="0" dirty="0">
                          <a:effectLst/>
                        </a:rPr>
                        <a:t>No delay (users can do this now) </a:t>
                      </a:r>
                      <a:endParaRPr lang="en-US" sz="1600" b="0" i="0" dirty="0">
                        <a:effectLst/>
                        <a:latin typeface="+mn-lt"/>
                      </a:endParaRPr>
                    </a:p>
                  </a:txBody>
                  <a:tcPr/>
                </a:tc>
                <a:extLst>
                  <a:ext uri="{0D108BD9-81ED-4DB2-BD59-A6C34878D82A}">
                    <a16:rowId xmlns:a16="http://schemas.microsoft.com/office/drawing/2014/main" val="2778507527"/>
                  </a:ext>
                </a:extLst>
              </a:tr>
            </a:tbl>
          </a:graphicData>
        </a:graphic>
      </p:graphicFrame>
      <p:pic>
        <p:nvPicPr>
          <p:cNvPr id="2" name="Content Placeholder 1" descr="An image of the Quick-Fill screen">
            <a:extLst>
              <a:ext uri="{FF2B5EF4-FFF2-40B4-BE49-F238E27FC236}">
                <a16:creationId xmlns:a16="http://schemas.microsoft.com/office/drawing/2014/main" id="{C25A220E-B3A4-45F4-9E24-0257C44F2EB6}"/>
              </a:ext>
            </a:extLst>
          </p:cNvPr>
          <p:cNvPicPr>
            <a:picLocks noGrp="1" noChangeAspect="1"/>
          </p:cNvPicPr>
          <p:nvPr>
            <p:ph sz="quarter" idx="10"/>
          </p:nvPr>
        </p:nvPicPr>
        <p:blipFill>
          <a:blip r:embed="rId2"/>
          <a:stretch>
            <a:fillRect/>
          </a:stretch>
        </p:blipFill>
        <p:spPr>
          <a:xfrm>
            <a:off x="2021732" y="1258888"/>
            <a:ext cx="8148536" cy="2709862"/>
          </a:xfrm>
          <a:ln>
            <a:solidFill>
              <a:schemeClr val="accent1"/>
            </a:solidFill>
          </a:ln>
        </p:spPr>
      </p:pic>
    </p:spTree>
    <p:extLst>
      <p:ext uri="{BB962C8B-B14F-4D97-AF65-F5344CB8AC3E}">
        <p14:creationId xmlns:p14="http://schemas.microsoft.com/office/powerpoint/2010/main" val="2150759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4B0338-2315-8E78-C19F-02B99E1DC017}"/>
              </a:ext>
            </a:extLst>
          </p:cNvPr>
          <p:cNvSpPr>
            <a:spLocks noGrp="1"/>
          </p:cNvSpPr>
          <p:nvPr>
            <p:ph type="title"/>
          </p:nvPr>
        </p:nvSpPr>
        <p:spPr>
          <a:xfrm>
            <a:off x="838200" y="365126"/>
            <a:ext cx="10515600" cy="782188"/>
          </a:xfrm>
        </p:spPr>
        <p:txBody>
          <a:bodyPr/>
          <a:lstStyle/>
          <a:p>
            <a:r>
              <a:rPr lang="en-US" dirty="0"/>
              <a:t>2.4 Quick-Fill </a:t>
            </a:r>
            <a:r>
              <a:rPr lang="en-US"/>
              <a:t>Enhancement Request</a:t>
            </a:r>
            <a:endParaRPr lang="en-US" dirty="0"/>
          </a:p>
        </p:txBody>
      </p:sp>
      <p:graphicFrame>
        <p:nvGraphicFramePr>
          <p:cNvPr id="8" name="Content Placeholder 7">
            <a:extLst>
              <a:ext uri="{FF2B5EF4-FFF2-40B4-BE49-F238E27FC236}">
                <a16:creationId xmlns:a16="http://schemas.microsoft.com/office/drawing/2014/main" id="{F7790935-7198-C107-E28B-6B87FF765B6E}"/>
              </a:ext>
            </a:extLst>
          </p:cNvPr>
          <p:cNvGraphicFramePr>
            <a:graphicFrameLocks noGrp="1"/>
          </p:cNvGraphicFramePr>
          <p:nvPr>
            <p:ph idx="1"/>
            <p:extLst>
              <p:ext uri="{D42A27DB-BD31-4B8C-83A1-F6EECF244321}">
                <p14:modId xmlns:p14="http://schemas.microsoft.com/office/powerpoint/2010/main" val="4204123497"/>
              </p:ext>
            </p:extLst>
          </p:nvPr>
        </p:nvGraphicFramePr>
        <p:xfrm>
          <a:off x="838200" y="4103688"/>
          <a:ext cx="10515600" cy="2061119"/>
        </p:xfrm>
        <a:graphic>
          <a:graphicData uri="http://schemas.openxmlformats.org/drawingml/2006/table">
            <a:tbl>
              <a:tblPr firstRow="1" bandRow="1">
                <a:tableStyleId>{6E25E649-3F16-4E02-A733-19D2CDBF48F0}</a:tableStyleId>
              </a:tblPr>
              <a:tblGrid>
                <a:gridCol w="865481">
                  <a:extLst>
                    <a:ext uri="{9D8B030D-6E8A-4147-A177-3AD203B41FA5}">
                      <a16:colId xmlns:a16="http://schemas.microsoft.com/office/drawing/2014/main" val="2302093244"/>
                    </a:ext>
                  </a:extLst>
                </a:gridCol>
                <a:gridCol w="6188193">
                  <a:extLst>
                    <a:ext uri="{9D8B030D-6E8A-4147-A177-3AD203B41FA5}">
                      <a16:colId xmlns:a16="http://schemas.microsoft.com/office/drawing/2014/main" val="1853716814"/>
                    </a:ext>
                  </a:extLst>
                </a:gridCol>
                <a:gridCol w="1730963">
                  <a:extLst>
                    <a:ext uri="{9D8B030D-6E8A-4147-A177-3AD203B41FA5}">
                      <a16:colId xmlns:a16="http://schemas.microsoft.com/office/drawing/2014/main" val="1888374523"/>
                    </a:ext>
                  </a:extLst>
                </a:gridCol>
                <a:gridCol w="1730963">
                  <a:extLst>
                    <a:ext uri="{9D8B030D-6E8A-4147-A177-3AD203B41FA5}">
                      <a16:colId xmlns:a16="http://schemas.microsoft.com/office/drawing/2014/main" val="231373959"/>
                    </a:ext>
                  </a:extLst>
                </a:gridCol>
              </a:tblGrid>
              <a:tr h="605472">
                <a:tc>
                  <a:txBody>
                    <a:bodyPr/>
                    <a:lstStyle/>
                    <a:p>
                      <a:pPr algn="l" rtl="0" fontAlgn="base"/>
                      <a:r>
                        <a:rPr lang="en-US" sz="1600" b="1" dirty="0">
                          <a:effectLst/>
                        </a:rPr>
                        <a:t>Item #</a:t>
                      </a:r>
                      <a:r>
                        <a:rPr lang="en-US" sz="1600" b="0" dirty="0">
                          <a:effectLst/>
                        </a:rPr>
                        <a:t> </a:t>
                      </a:r>
                      <a:endParaRPr lang="en-US" sz="1600" b="0" i="0" dirty="0">
                        <a:effectLst/>
                      </a:endParaRPr>
                    </a:p>
                  </a:txBody>
                  <a:tcPr/>
                </a:tc>
                <a:tc>
                  <a:txBody>
                    <a:bodyPr/>
                    <a:lstStyle/>
                    <a:p>
                      <a:pPr algn="l" rtl="0" fontAlgn="base"/>
                      <a:r>
                        <a:rPr lang="en-US" sz="1600" b="1" dirty="0">
                          <a:effectLst/>
                        </a:rPr>
                        <a:t>Description</a:t>
                      </a:r>
                      <a:r>
                        <a:rPr lang="en-US" sz="1600" b="0" dirty="0">
                          <a:effectLst/>
                        </a:rPr>
                        <a:t> </a:t>
                      </a:r>
                      <a:endParaRPr lang="en-US" sz="1600" b="0" i="0" dirty="0">
                        <a:effectLst/>
                      </a:endParaRPr>
                    </a:p>
                  </a:txBody>
                  <a:tcPr/>
                </a:tc>
                <a:tc>
                  <a:txBody>
                    <a:bodyPr/>
                    <a:lstStyle/>
                    <a:p>
                      <a:pPr algn="l" rtl="0" fontAlgn="base"/>
                      <a:r>
                        <a:rPr lang="en-US" sz="1600" b="1" dirty="0">
                          <a:effectLst/>
                        </a:rPr>
                        <a:t>College Variance</a:t>
                      </a:r>
                      <a:r>
                        <a:rPr lang="en-US" sz="1600" b="0" dirty="0">
                          <a:effectLst/>
                        </a:rPr>
                        <a:t> </a:t>
                      </a:r>
                      <a:endParaRPr lang="en-US" sz="1600" b="0" i="0" dirty="0">
                        <a:effectLst/>
                      </a:endParaRPr>
                    </a:p>
                  </a:txBody>
                  <a:tcPr/>
                </a:tc>
                <a:tc>
                  <a:txBody>
                    <a:bodyPr/>
                    <a:lstStyle/>
                    <a:p>
                      <a:pPr algn="l" rtl="0" fontAlgn="base"/>
                      <a:r>
                        <a:rPr lang="en-US" sz="1600" b="1" dirty="0">
                          <a:effectLst/>
                        </a:rPr>
                        <a:t>Implementation Notes</a:t>
                      </a:r>
                      <a:r>
                        <a:rPr lang="en-US" sz="1600" b="0" dirty="0">
                          <a:effectLst/>
                        </a:rPr>
                        <a:t> </a:t>
                      </a:r>
                      <a:endParaRPr lang="en-US" sz="1600" b="0" i="0" dirty="0">
                        <a:effectLst/>
                      </a:endParaRPr>
                    </a:p>
                  </a:txBody>
                  <a:tcPr/>
                </a:tc>
                <a:extLst>
                  <a:ext uri="{0D108BD9-81ED-4DB2-BD59-A6C34878D82A}">
                    <a16:rowId xmlns:a16="http://schemas.microsoft.com/office/drawing/2014/main" val="2138324495"/>
                  </a:ext>
                </a:extLst>
              </a:tr>
              <a:tr h="1455647">
                <a:tc>
                  <a:txBody>
                    <a:bodyPr/>
                    <a:lstStyle/>
                    <a:p>
                      <a:pPr algn="l" rtl="0" fontAlgn="base"/>
                      <a:r>
                        <a:rPr lang="en-US" sz="1600" b="0">
                          <a:effectLst/>
                        </a:rPr>
                        <a:t>2.4 </a:t>
                      </a:r>
                      <a:endParaRPr lang="en-US" sz="1600" b="0" i="0">
                        <a:effectLst/>
                        <a:latin typeface="+mn-lt"/>
                      </a:endParaRPr>
                    </a:p>
                  </a:txBody>
                  <a:tcPr/>
                </a:tc>
                <a:tc>
                  <a:txBody>
                    <a:bodyPr/>
                    <a:lstStyle/>
                    <a:p>
                      <a:pPr algn="l" rtl="0" fontAlgn="base"/>
                      <a:r>
                        <a:rPr lang="en-US" sz="1600" b="1">
                          <a:effectLst/>
                        </a:rPr>
                        <a:t>ER Idea</a:t>
                      </a:r>
                      <a:r>
                        <a:rPr lang="en-US" sz="1600" b="0">
                          <a:effectLst/>
                        </a:rPr>
                        <a:t>: Add the Description field on the Quick-Fill page to reduce manual entry of the description field for each line.  </a:t>
                      </a:r>
                      <a:endParaRPr lang="en-US" sz="1600" b="0" i="0">
                        <a:effectLst/>
                        <a:latin typeface="+mn-lt"/>
                      </a:endParaRPr>
                    </a:p>
                  </a:txBody>
                  <a:tcPr/>
                </a:tc>
                <a:tc>
                  <a:txBody>
                    <a:bodyPr/>
                    <a:lstStyle/>
                    <a:p>
                      <a:pPr algn="l" rtl="0" fontAlgn="base"/>
                      <a:r>
                        <a:rPr lang="en-US" sz="1600" b="0">
                          <a:effectLst/>
                        </a:rPr>
                        <a:t>Global Adoption </a:t>
                      </a:r>
                    </a:p>
                    <a:p>
                      <a:pPr algn="l" rtl="0" fontAlgn="base"/>
                      <a:endParaRPr lang="en-US" sz="1600" b="0" i="0">
                        <a:effectLst/>
                        <a:latin typeface="+mn-lt"/>
                      </a:endParaRPr>
                    </a:p>
                  </a:txBody>
                  <a:tcPr/>
                </a:tc>
                <a:tc>
                  <a:txBody>
                    <a:bodyPr/>
                    <a:lstStyle/>
                    <a:p>
                      <a:pPr algn="l" rtl="0" fontAlgn="base"/>
                      <a:r>
                        <a:rPr lang="en-US" sz="1600" b="0" dirty="0">
                          <a:effectLst/>
                        </a:rPr>
                        <a:t>Contingent on ER completion (page customization) </a:t>
                      </a:r>
                      <a:endParaRPr lang="en-US" sz="1600" b="0" i="0" dirty="0">
                        <a:effectLst/>
                        <a:latin typeface="+mn-lt"/>
                      </a:endParaRPr>
                    </a:p>
                  </a:txBody>
                  <a:tcPr/>
                </a:tc>
                <a:extLst>
                  <a:ext uri="{0D108BD9-81ED-4DB2-BD59-A6C34878D82A}">
                    <a16:rowId xmlns:a16="http://schemas.microsoft.com/office/drawing/2014/main" val="2778507527"/>
                  </a:ext>
                </a:extLst>
              </a:tr>
            </a:tbl>
          </a:graphicData>
        </a:graphic>
      </p:graphicFrame>
      <p:pic>
        <p:nvPicPr>
          <p:cNvPr id="3" name="Content Placeholder 2" descr="An image of the Quick-Fill screen with a new Description column and fields highlighted with a red box">
            <a:extLst>
              <a:ext uri="{FF2B5EF4-FFF2-40B4-BE49-F238E27FC236}">
                <a16:creationId xmlns:a16="http://schemas.microsoft.com/office/drawing/2014/main" id="{4592C4C9-9EE2-DD91-251F-724A4305D912}"/>
              </a:ext>
            </a:extLst>
          </p:cNvPr>
          <p:cNvPicPr>
            <a:picLocks noGrp="1" noChangeAspect="1"/>
          </p:cNvPicPr>
          <p:nvPr>
            <p:ph sz="quarter" idx="10"/>
          </p:nvPr>
        </p:nvPicPr>
        <p:blipFill>
          <a:blip r:embed="rId2"/>
          <a:stretch>
            <a:fillRect/>
          </a:stretch>
        </p:blipFill>
        <p:spPr>
          <a:xfrm>
            <a:off x="2253524" y="1258888"/>
            <a:ext cx="7684951" cy="2709862"/>
          </a:xfrm>
          <a:ln>
            <a:solidFill>
              <a:schemeClr val="accent1"/>
            </a:solidFill>
          </a:ln>
        </p:spPr>
      </p:pic>
    </p:spTree>
    <p:extLst>
      <p:ext uri="{BB962C8B-B14F-4D97-AF65-F5344CB8AC3E}">
        <p14:creationId xmlns:p14="http://schemas.microsoft.com/office/powerpoint/2010/main" val="1386351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4752CC-DA3A-3A60-B603-9DF016283CF0}"/>
              </a:ext>
            </a:extLst>
          </p:cNvPr>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4111320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4B0338-2315-8E78-C19F-02B99E1DC017}"/>
              </a:ext>
            </a:extLst>
          </p:cNvPr>
          <p:cNvSpPr>
            <a:spLocks noGrp="1"/>
          </p:cNvSpPr>
          <p:nvPr>
            <p:ph type="title"/>
          </p:nvPr>
        </p:nvSpPr>
        <p:spPr>
          <a:xfrm>
            <a:off x="838200" y="365126"/>
            <a:ext cx="10515600" cy="782188"/>
          </a:xfrm>
        </p:spPr>
        <p:txBody>
          <a:bodyPr/>
          <a:lstStyle/>
          <a:p>
            <a:r>
              <a:rPr lang="en-US" dirty="0"/>
              <a:t>2.5 Updated Expense Types</a:t>
            </a:r>
          </a:p>
        </p:txBody>
      </p:sp>
      <p:graphicFrame>
        <p:nvGraphicFramePr>
          <p:cNvPr id="8" name="Content Placeholder 7">
            <a:extLst>
              <a:ext uri="{FF2B5EF4-FFF2-40B4-BE49-F238E27FC236}">
                <a16:creationId xmlns:a16="http://schemas.microsoft.com/office/drawing/2014/main" id="{F7790935-7198-C107-E28B-6B87FF765B6E}"/>
              </a:ext>
            </a:extLst>
          </p:cNvPr>
          <p:cNvGraphicFramePr>
            <a:graphicFrameLocks noGrp="1"/>
          </p:cNvGraphicFramePr>
          <p:nvPr>
            <p:ph idx="1"/>
            <p:extLst>
              <p:ext uri="{D42A27DB-BD31-4B8C-83A1-F6EECF244321}">
                <p14:modId xmlns:p14="http://schemas.microsoft.com/office/powerpoint/2010/main" val="706966592"/>
              </p:ext>
            </p:extLst>
          </p:nvPr>
        </p:nvGraphicFramePr>
        <p:xfrm>
          <a:off x="838200" y="4103688"/>
          <a:ext cx="10515600" cy="2647632"/>
        </p:xfrm>
        <a:graphic>
          <a:graphicData uri="http://schemas.openxmlformats.org/drawingml/2006/table">
            <a:tbl>
              <a:tblPr firstRow="1" bandRow="1">
                <a:tableStyleId>{6E25E649-3F16-4E02-A733-19D2CDBF48F0}</a:tableStyleId>
              </a:tblPr>
              <a:tblGrid>
                <a:gridCol w="865481">
                  <a:extLst>
                    <a:ext uri="{9D8B030D-6E8A-4147-A177-3AD203B41FA5}">
                      <a16:colId xmlns:a16="http://schemas.microsoft.com/office/drawing/2014/main" val="2302093244"/>
                    </a:ext>
                  </a:extLst>
                </a:gridCol>
                <a:gridCol w="6188193">
                  <a:extLst>
                    <a:ext uri="{9D8B030D-6E8A-4147-A177-3AD203B41FA5}">
                      <a16:colId xmlns:a16="http://schemas.microsoft.com/office/drawing/2014/main" val="1853716814"/>
                    </a:ext>
                  </a:extLst>
                </a:gridCol>
                <a:gridCol w="1730963">
                  <a:extLst>
                    <a:ext uri="{9D8B030D-6E8A-4147-A177-3AD203B41FA5}">
                      <a16:colId xmlns:a16="http://schemas.microsoft.com/office/drawing/2014/main" val="1888374523"/>
                    </a:ext>
                  </a:extLst>
                </a:gridCol>
                <a:gridCol w="1730963">
                  <a:extLst>
                    <a:ext uri="{9D8B030D-6E8A-4147-A177-3AD203B41FA5}">
                      <a16:colId xmlns:a16="http://schemas.microsoft.com/office/drawing/2014/main" val="231373959"/>
                    </a:ext>
                  </a:extLst>
                </a:gridCol>
              </a:tblGrid>
              <a:tr h="605472">
                <a:tc>
                  <a:txBody>
                    <a:bodyPr/>
                    <a:lstStyle/>
                    <a:p>
                      <a:pPr algn="l" rtl="0" fontAlgn="base"/>
                      <a:r>
                        <a:rPr lang="en-US" sz="1600" b="1" dirty="0">
                          <a:effectLst/>
                        </a:rPr>
                        <a:t>Item #</a:t>
                      </a:r>
                      <a:r>
                        <a:rPr lang="en-US" sz="1600" b="0" dirty="0">
                          <a:effectLst/>
                        </a:rPr>
                        <a:t> </a:t>
                      </a:r>
                      <a:endParaRPr lang="en-US" sz="1600" b="0" i="0" dirty="0">
                        <a:effectLst/>
                      </a:endParaRPr>
                    </a:p>
                  </a:txBody>
                  <a:tcPr/>
                </a:tc>
                <a:tc>
                  <a:txBody>
                    <a:bodyPr/>
                    <a:lstStyle/>
                    <a:p>
                      <a:pPr algn="l" rtl="0" fontAlgn="base"/>
                      <a:r>
                        <a:rPr lang="en-US" sz="1600" b="1" dirty="0">
                          <a:effectLst/>
                        </a:rPr>
                        <a:t>Description</a:t>
                      </a:r>
                      <a:r>
                        <a:rPr lang="en-US" sz="1600" b="0" dirty="0">
                          <a:effectLst/>
                        </a:rPr>
                        <a:t> </a:t>
                      </a:r>
                      <a:endParaRPr lang="en-US" sz="1600" b="0" i="0" dirty="0">
                        <a:effectLst/>
                      </a:endParaRPr>
                    </a:p>
                  </a:txBody>
                  <a:tcPr/>
                </a:tc>
                <a:tc>
                  <a:txBody>
                    <a:bodyPr/>
                    <a:lstStyle/>
                    <a:p>
                      <a:pPr algn="l" rtl="0" fontAlgn="base"/>
                      <a:r>
                        <a:rPr lang="en-US" sz="1600" b="1" dirty="0">
                          <a:effectLst/>
                        </a:rPr>
                        <a:t>College Variance</a:t>
                      </a:r>
                      <a:r>
                        <a:rPr lang="en-US" sz="1600" b="0" dirty="0">
                          <a:effectLst/>
                        </a:rPr>
                        <a:t> </a:t>
                      </a:r>
                      <a:endParaRPr lang="en-US" sz="1600" b="0" i="0" dirty="0">
                        <a:effectLst/>
                      </a:endParaRPr>
                    </a:p>
                  </a:txBody>
                  <a:tcPr/>
                </a:tc>
                <a:tc>
                  <a:txBody>
                    <a:bodyPr/>
                    <a:lstStyle/>
                    <a:p>
                      <a:pPr algn="l" rtl="0" fontAlgn="base"/>
                      <a:r>
                        <a:rPr lang="en-US" sz="1600" b="1" dirty="0">
                          <a:effectLst/>
                        </a:rPr>
                        <a:t>Implementation Notes</a:t>
                      </a:r>
                      <a:r>
                        <a:rPr lang="en-US" sz="1600" b="0" dirty="0">
                          <a:effectLst/>
                        </a:rPr>
                        <a:t> </a:t>
                      </a:r>
                      <a:endParaRPr lang="en-US" sz="1600" b="0" i="0" dirty="0">
                        <a:effectLst/>
                      </a:endParaRPr>
                    </a:p>
                  </a:txBody>
                  <a:tcPr/>
                </a:tc>
                <a:extLst>
                  <a:ext uri="{0D108BD9-81ED-4DB2-BD59-A6C34878D82A}">
                    <a16:rowId xmlns:a16="http://schemas.microsoft.com/office/drawing/2014/main" val="2138324495"/>
                  </a:ext>
                </a:extLst>
              </a:tr>
              <a:tr h="1455647">
                <a:tc>
                  <a:txBody>
                    <a:bodyPr/>
                    <a:lstStyle/>
                    <a:p>
                      <a:pPr algn="l" rtl="0" fontAlgn="base"/>
                      <a:r>
                        <a:rPr lang="en-US" sz="1600" b="0">
                          <a:effectLst/>
                        </a:rPr>
                        <a:t>2.5 </a:t>
                      </a:r>
                      <a:endParaRPr lang="en-US" sz="1600" b="0" i="0">
                        <a:effectLst/>
                        <a:latin typeface="+mn-lt"/>
                      </a:endParaRPr>
                    </a:p>
                  </a:txBody>
                  <a:tcPr/>
                </a:tc>
                <a:tc>
                  <a:txBody>
                    <a:bodyPr/>
                    <a:lstStyle/>
                    <a:p>
                      <a:pPr algn="l" rtl="0" fontAlgn="base"/>
                      <a:r>
                        <a:rPr lang="en-US" sz="1600" b="1" dirty="0">
                          <a:effectLst/>
                        </a:rPr>
                        <a:t>Details &gt; Expense Type</a:t>
                      </a:r>
                      <a:r>
                        <a:rPr lang="en-US" sz="1600" b="0" dirty="0">
                          <a:effectLst/>
                        </a:rPr>
                        <a:t>: Add/Update Expense Type options for seamless approval workflow and accounting compliance. ​Updating the Expense Types can result in reduced pre-travel paperwork by triggering a refinement template in the approval workflow, allowing higher-level executives to be added for specific travel types. In-state and out-of-state Expense Type codes must be linked to different GL accounts, requiring separate codes for each. Revising descriptions of codes will also make them easier to find for users. </a:t>
                      </a:r>
                      <a:endParaRPr lang="en-US" sz="1600" b="0" i="0" dirty="0">
                        <a:effectLst/>
                        <a:latin typeface="+mn-lt"/>
                      </a:endParaRPr>
                    </a:p>
                  </a:txBody>
                  <a:tcPr/>
                </a:tc>
                <a:tc>
                  <a:txBody>
                    <a:bodyPr/>
                    <a:lstStyle/>
                    <a:p>
                      <a:pPr algn="l" rtl="0" fontAlgn="base"/>
                      <a:r>
                        <a:rPr lang="en-US" sz="1600" b="0">
                          <a:effectLst/>
                        </a:rPr>
                        <a:t>Global Adoption </a:t>
                      </a:r>
                    </a:p>
                    <a:p>
                      <a:pPr algn="l" rtl="0" fontAlgn="base"/>
                      <a:endParaRPr lang="en-US" sz="1600" b="0">
                        <a:effectLst/>
                      </a:endParaRPr>
                    </a:p>
                    <a:p>
                      <a:pPr algn="l" rtl="0" fontAlgn="base"/>
                      <a:endParaRPr lang="en-US" sz="1600" b="0" i="0">
                        <a:effectLst/>
                        <a:latin typeface="+mn-lt"/>
                      </a:endParaRPr>
                    </a:p>
                  </a:txBody>
                  <a:tcPr/>
                </a:tc>
                <a:tc>
                  <a:txBody>
                    <a:bodyPr/>
                    <a:lstStyle/>
                    <a:p>
                      <a:pPr algn="l" rtl="0" fontAlgn="base"/>
                      <a:r>
                        <a:rPr lang="en-US" sz="1600" b="0" dirty="0">
                          <a:effectLst/>
                        </a:rPr>
                        <a:t>Contingent on ER completion (global configuration) </a:t>
                      </a:r>
                    </a:p>
                    <a:p>
                      <a:pPr algn="l" rtl="0" fontAlgn="base"/>
                      <a:r>
                        <a:rPr lang="en-US" sz="1600" b="0" dirty="0">
                          <a:effectLst/>
                        </a:rPr>
                        <a:t> </a:t>
                      </a:r>
                      <a:endParaRPr lang="en-US" sz="1600" b="0" i="0" dirty="0">
                        <a:effectLst/>
                        <a:latin typeface="+mn-lt"/>
                      </a:endParaRPr>
                    </a:p>
                  </a:txBody>
                  <a:tcPr/>
                </a:tc>
                <a:extLst>
                  <a:ext uri="{0D108BD9-81ED-4DB2-BD59-A6C34878D82A}">
                    <a16:rowId xmlns:a16="http://schemas.microsoft.com/office/drawing/2014/main" val="2778507527"/>
                  </a:ext>
                </a:extLst>
              </a:tr>
            </a:tbl>
          </a:graphicData>
        </a:graphic>
      </p:graphicFrame>
      <p:pic>
        <p:nvPicPr>
          <p:cNvPr id="3" name="Content Placeholder 2" descr="An image of the Travel Authorization screen with the Expense Types options highlighted with a red box">
            <a:extLst>
              <a:ext uri="{FF2B5EF4-FFF2-40B4-BE49-F238E27FC236}">
                <a16:creationId xmlns:a16="http://schemas.microsoft.com/office/drawing/2014/main" id="{802E9FD9-7819-6DC9-D2CE-FB52A67D80D9}"/>
              </a:ext>
            </a:extLst>
          </p:cNvPr>
          <p:cNvPicPr>
            <a:picLocks noGrp="1" noChangeAspect="1"/>
          </p:cNvPicPr>
          <p:nvPr>
            <p:ph sz="quarter" idx="10"/>
          </p:nvPr>
        </p:nvPicPr>
        <p:blipFill>
          <a:blip r:embed="rId2"/>
          <a:stretch>
            <a:fillRect/>
          </a:stretch>
        </p:blipFill>
        <p:spPr>
          <a:xfrm>
            <a:off x="2401786" y="1258888"/>
            <a:ext cx="7388427" cy="2709862"/>
          </a:xfrm>
          <a:ln>
            <a:solidFill>
              <a:schemeClr val="accent1"/>
            </a:solidFill>
          </a:ln>
        </p:spPr>
      </p:pic>
    </p:spTree>
    <p:extLst>
      <p:ext uri="{BB962C8B-B14F-4D97-AF65-F5344CB8AC3E}">
        <p14:creationId xmlns:p14="http://schemas.microsoft.com/office/powerpoint/2010/main" val="967631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4B0338-2315-8E78-C19F-02B99E1DC017}"/>
              </a:ext>
            </a:extLst>
          </p:cNvPr>
          <p:cNvSpPr>
            <a:spLocks noGrp="1"/>
          </p:cNvSpPr>
          <p:nvPr>
            <p:ph type="title"/>
          </p:nvPr>
        </p:nvSpPr>
        <p:spPr>
          <a:xfrm>
            <a:off x="838200" y="365126"/>
            <a:ext cx="10515600" cy="782188"/>
          </a:xfrm>
        </p:spPr>
        <p:txBody>
          <a:bodyPr/>
          <a:lstStyle/>
          <a:p>
            <a:r>
              <a:rPr lang="en-US" dirty="0"/>
              <a:t>2.6 Expense Details Check</a:t>
            </a:r>
          </a:p>
        </p:txBody>
      </p:sp>
      <p:graphicFrame>
        <p:nvGraphicFramePr>
          <p:cNvPr id="8" name="Content Placeholder 7">
            <a:extLst>
              <a:ext uri="{FF2B5EF4-FFF2-40B4-BE49-F238E27FC236}">
                <a16:creationId xmlns:a16="http://schemas.microsoft.com/office/drawing/2014/main" id="{F7790935-7198-C107-E28B-6B87FF765B6E}"/>
              </a:ext>
            </a:extLst>
          </p:cNvPr>
          <p:cNvGraphicFramePr>
            <a:graphicFrameLocks noGrp="1"/>
          </p:cNvGraphicFramePr>
          <p:nvPr>
            <p:ph idx="1"/>
            <p:extLst>
              <p:ext uri="{D42A27DB-BD31-4B8C-83A1-F6EECF244321}">
                <p14:modId xmlns:p14="http://schemas.microsoft.com/office/powerpoint/2010/main" val="111495342"/>
              </p:ext>
            </p:extLst>
          </p:nvPr>
        </p:nvGraphicFramePr>
        <p:xfrm>
          <a:off x="838200" y="4103688"/>
          <a:ext cx="10515600" cy="2159952"/>
        </p:xfrm>
        <a:graphic>
          <a:graphicData uri="http://schemas.openxmlformats.org/drawingml/2006/table">
            <a:tbl>
              <a:tblPr firstRow="1" bandRow="1">
                <a:tableStyleId>{6E25E649-3F16-4E02-A733-19D2CDBF48F0}</a:tableStyleId>
              </a:tblPr>
              <a:tblGrid>
                <a:gridCol w="865481">
                  <a:extLst>
                    <a:ext uri="{9D8B030D-6E8A-4147-A177-3AD203B41FA5}">
                      <a16:colId xmlns:a16="http://schemas.microsoft.com/office/drawing/2014/main" val="2302093244"/>
                    </a:ext>
                  </a:extLst>
                </a:gridCol>
                <a:gridCol w="6188193">
                  <a:extLst>
                    <a:ext uri="{9D8B030D-6E8A-4147-A177-3AD203B41FA5}">
                      <a16:colId xmlns:a16="http://schemas.microsoft.com/office/drawing/2014/main" val="1853716814"/>
                    </a:ext>
                  </a:extLst>
                </a:gridCol>
                <a:gridCol w="1730963">
                  <a:extLst>
                    <a:ext uri="{9D8B030D-6E8A-4147-A177-3AD203B41FA5}">
                      <a16:colId xmlns:a16="http://schemas.microsoft.com/office/drawing/2014/main" val="1888374523"/>
                    </a:ext>
                  </a:extLst>
                </a:gridCol>
                <a:gridCol w="1730963">
                  <a:extLst>
                    <a:ext uri="{9D8B030D-6E8A-4147-A177-3AD203B41FA5}">
                      <a16:colId xmlns:a16="http://schemas.microsoft.com/office/drawing/2014/main" val="231373959"/>
                    </a:ext>
                  </a:extLst>
                </a:gridCol>
              </a:tblGrid>
              <a:tr h="605472">
                <a:tc>
                  <a:txBody>
                    <a:bodyPr/>
                    <a:lstStyle/>
                    <a:p>
                      <a:pPr algn="l" rtl="0" fontAlgn="base"/>
                      <a:r>
                        <a:rPr lang="en-US" sz="1600" b="1" dirty="0">
                          <a:effectLst/>
                        </a:rPr>
                        <a:t>Item #</a:t>
                      </a:r>
                      <a:r>
                        <a:rPr lang="en-US" sz="1600" b="0" dirty="0">
                          <a:effectLst/>
                        </a:rPr>
                        <a:t> </a:t>
                      </a:r>
                      <a:endParaRPr lang="en-US" sz="1600" b="0" i="0" dirty="0">
                        <a:effectLst/>
                      </a:endParaRPr>
                    </a:p>
                  </a:txBody>
                  <a:tcPr/>
                </a:tc>
                <a:tc>
                  <a:txBody>
                    <a:bodyPr/>
                    <a:lstStyle/>
                    <a:p>
                      <a:pPr algn="l" rtl="0" fontAlgn="base"/>
                      <a:r>
                        <a:rPr lang="en-US" sz="1600" b="1" dirty="0">
                          <a:effectLst/>
                        </a:rPr>
                        <a:t>Description</a:t>
                      </a:r>
                      <a:r>
                        <a:rPr lang="en-US" sz="1600" b="0" dirty="0">
                          <a:effectLst/>
                        </a:rPr>
                        <a:t> </a:t>
                      </a:r>
                      <a:endParaRPr lang="en-US" sz="1600" b="0" i="0" dirty="0">
                        <a:effectLst/>
                      </a:endParaRPr>
                    </a:p>
                  </a:txBody>
                  <a:tcPr/>
                </a:tc>
                <a:tc>
                  <a:txBody>
                    <a:bodyPr/>
                    <a:lstStyle/>
                    <a:p>
                      <a:pPr algn="l" rtl="0" fontAlgn="base"/>
                      <a:r>
                        <a:rPr lang="en-US" sz="1600" b="1" dirty="0">
                          <a:effectLst/>
                        </a:rPr>
                        <a:t>College Variance</a:t>
                      </a:r>
                      <a:r>
                        <a:rPr lang="en-US" sz="1600" b="0" dirty="0">
                          <a:effectLst/>
                        </a:rPr>
                        <a:t> </a:t>
                      </a:r>
                      <a:endParaRPr lang="en-US" sz="1600" b="0" i="0" dirty="0">
                        <a:effectLst/>
                      </a:endParaRPr>
                    </a:p>
                  </a:txBody>
                  <a:tcPr/>
                </a:tc>
                <a:tc>
                  <a:txBody>
                    <a:bodyPr/>
                    <a:lstStyle/>
                    <a:p>
                      <a:pPr algn="l" rtl="0" fontAlgn="base"/>
                      <a:r>
                        <a:rPr lang="en-US" sz="1600" b="1" dirty="0">
                          <a:effectLst/>
                        </a:rPr>
                        <a:t>Implementation Notes</a:t>
                      </a:r>
                      <a:r>
                        <a:rPr lang="en-US" sz="1600" b="0" dirty="0">
                          <a:effectLst/>
                        </a:rPr>
                        <a:t> </a:t>
                      </a:r>
                      <a:endParaRPr lang="en-US" sz="1600" b="0" i="0" dirty="0">
                        <a:effectLst/>
                      </a:endParaRPr>
                    </a:p>
                  </a:txBody>
                  <a:tcPr/>
                </a:tc>
                <a:extLst>
                  <a:ext uri="{0D108BD9-81ED-4DB2-BD59-A6C34878D82A}">
                    <a16:rowId xmlns:a16="http://schemas.microsoft.com/office/drawing/2014/main" val="2138324495"/>
                  </a:ext>
                </a:extLst>
              </a:tr>
              <a:tr h="1455647">
                <a:tc>
                  <a:txBody>
                    <a:bodyPr/>
                    <a:lstStyle/>
                    <a:p>
                      <a:pPr algn="l" rtl="0" fontAlgn="base"/>
                      <a:r>
                        <a:rPr lang="en-US" sz="1600" b="0" dirty="0">
                          <a:effectLst/>
                        </a:rPr>
                        <a:t>2.6 </a:t>
                      </a:r>
                      <a:endParaRPr lang="en-US" sz="1600" b="0" i="0" dirty="0">
                        <a:effectLst/>
                        <a:latin typeface="+mn-lt"/>
                      </a:endParaRPr>
                    </a:p>
                  </a:txBody>
                  <a:tcPr/>
                </a:tc>
                <a:tc>
                  <a:txBody>
                    <a:bodyPr/>
                    <a:lstStyle/>
                    <a:p>
                      <a:pPr algn="l" rtl="0" fontAlgn="base"/>
                      <a:r>
                        <a:rPr lang="en-US" sz="1600" b="1">
                          <a:effectLst/>
                        </a:rPr>
                        <a:t>Details</a:t>
                      </a:r>
                      <a:r>
                        <a:rPr lang="en-US" sz="1600" b="0">
                          <a:effectLst/>
                        </a:rPr>
                        <a:t>: The Expense Types Defaults should be updated in Travel Employee Profile so that users do not need to enter separately for each line. (Addressed in Travel Profile section.) This could also reduce error. It is also recommended for travelers to check their work by clicking the “View Printable Version” link, which will show a summary of each line.  </a:t>
                      </a:r>
                      <a:endParaRPr lang="en-US" sz="1600" b="0" i="0">
                        <a:effectLst/>
                        <a:latin typeface="+mn-lt"/>
                      </a:endParaRPr>
                    </a:p>
                  </a:txBody>
                  <a:tcPr/>
                </a:tc>
                <a:tc>
                  <a:txBody>
                    <a:bodyPr/>
                    <a:lstStyle/>
                    <a:p>
                      <a:pPr algn="l" rtl="0" fontAlgn="base"/>
                      <a:r>
                        <a:rPr lang="en-US" sz="1600" b="0">
                          <a:effectLst/>
                        </a:rPr>
                        <a:t>Recommended Best Practice </a:t>
                      </a:r>
                    </a:p>
                    <a:p>
                      <a:pPr algn="l" rtl="0" fontAlgn="base"/>
                      <a:r>
                        <a:rPr lang="en-US" sz="1600" b="0">
                          <a:effectLst/>
                        </a:rPr>
                        <a:t> </a:t>
                      </a:r>
                    </a:p>
                    <a:p>
                      <a:pPr algn="l" rtl="0" fontAlgn="base"/>
                      <a:r>
                        <a:rPr lang="en-US" sz="1600" b="0">
                          <a:effectLst/>
                        </a:rPr>
                        <a:t> </a:t>
                      </a:r>
                      <a:endParaRPr lang="en-US" sz="1600" b="0" i="0">
                        <a:effectLst/>
                        <a:latin typeface="+mn-lt"/>
                      </a:endParaRPr>
                    </a:p>
                  </a:txBody>
                  <a:tcPr/>
                </a:tc>
                <a:tc>
                  <a:txBody>
                    <a:bodyPr/>
                    <a:lstStyle/>
                    <a:p>
                      <a:pPr algn="l" rtl="0" fontAlgn="base"/>
                      <a:r>
                        <a:rPr lang="en-US" sz="1600" b="0" dirty="0">
                          <a:effectLst/>
                        </a:rPr>
                        <a:t>No delay (users can do this now) </a:t>
                      </a:r>
                      <a:endParaRPr lang="en-US" sz="1600" b="0" i="0" dirty="0">
                        <a:effectLst/>
                        <a:latin typeface="+mn-lt"/>
                      </a:endParaRPr>
                    </a:p>
                  </a:txBody>
                  <a:tcPr/>
                </a:tc>
                <a:extLst>
                  <a:ext uri="{0D108BD9-81ED-4DB2-BD59-A6C34878D82A}">
                    <a16:rowId xmlns:a16="http://schemas.microsoft.com/office/drawing/2014/main" val="2778507527"/>
                  </a:ext>
                </a:extLst>
              </a:tr>
            </a:tbl>
          </a:graphicData>
        </a:graphic>
      </p:graphicFrame>
      <p:pic>
        <p:nvPicPr>
          <p:cNvPr id="3" name="Content Placeholder 2" descr="An image of the Travel Authorization screen with the View Printable Version link and corresponding screen highlighted with a box">
            <a:extLst>
              <a:ext uri="{FF2B5EF4-FFF2-40B4-BE49-F238E27FC236}">
                <a16:creationId xmlns:a16="http://schemas.microsoft.com/office/drawing/2014/main" id="{13E31407-14E8-13E8-550C-C024A3619CAE}"/>
              </a:ext>
            </a:extLst>
          </p:cNvPr>
          <p:cNvPicPr>
            <a:picLocks noGrp="1" noChangeAspect="1"/>
          </p:cNvPicPr>
          <p:nvPr>
            <p:ph sz="quarter" idx="10"/>
          </p:nvPr>
        </p:nvPicPr>
        <p:blipFill>
          <a:blip r:embed="rId2"/>
          <a:stretch>
            <a:fillRect/>
          </a:stretch>
        </p:blipFill>
        <p:spPr>
          <a:xfrm>
            <a:off x="2697146" y="1258888"/>
            <a:ext cx="6797707" cy="2709862"/>
          </a:xfrm>
          <a:ln>
            <a:solidFill>
              <a:schemeClr val="accent1"/>
            </a:solidFill>
          </a:ln>
        </p:spPr>
      </p:pic>
    </p:spTree>
    <p:extLst>
      <p:ext uri="{BB962C8B-B14F-4D97-AF65-F5344CB8AC3E}">
        <p14:creationId xmlns:p14="http://schemas.microsoft.com/office/powerpoint/2010/main" val="3670201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4B0338-2315-8E78-C19F-02B99E1DC017}"/>
              </a:ext>
            </a:extLst>
          </p:cNvPr>
          <p:cNvSpPr>
            <a:spLocks noGrp="1"/>
          </p:cNvSpPr>
          <p:nvPr>
            <p:ph type="title"/>
          </p:nvPr>
        </p:nvSpPr>
        <p:spPr>
          <a:xfrm>
            <a:off x="838200" y="365126"/>
            <a:ext cx="10515600" cy="782188"/>
          </a:xfrm>
        </p:spPr>
        <p:txBody>
          <a:bodyPr/>
          <a:lstStyle/>
          <a:p>
            <a:r>
              <a:rPr lang="en-US" dirty="0"/>
              <a:t>2.7 Expense Lines </a:t>
            </a:r>
            <a:r>
              <a:rPr lang="en-US"/>
              <a:t>Enhancement Request</a:t>
            </a:r>
            <a:endParaRPr lang="en-US" dirty="0"/>
          </a:p>
        </p:txBody>
      </p:sp>
      <p:graphicFrame>
        <p:nvGraphicFramePr>
          <p:cNvPr id="8" name="Content Placeholder 7">
            <a:extLst>
              <a:ext uri="{FF2B5EF4-FFF2-40B4-BE49-F238E27FC236}">
                <a16:creationId xmlns:a16="http://schemas.microsoft.com/office/drawing/2014/main" id="{F7790935-7198-C107-E28B-6B87FF765B6E}"/>
              </a:ext>
            </a:extLst>
          </p:cNvPr>
          <p:cNvGraphicFramePr>
            <a:graphicFrameLocks noGrp="1"/>
          </p:cNvGraphicFramePr>
          <p:nvPr>
            <p:ph idx="1"/>
            <p:extLst>
              <p:ext uri="{D42A27DB-BD31-4B8C-83A1-F6EECF244321}">
                <p14:modId xmlns:p14="http://schemas.microsoft.com/office/powerpoint/2010/main" val="3498486921"/>
              </p:ext>
            </p:extLst>
          </p:nvPr>
        </p:nvGraphicFramePr>
        <p:xfrm>
          <a:off x="838200" y="4103688"/>
          <a:ext cx="10515600" cy="2061119"/>
        </p:xfrm>
        <a:graphic>
          <a:graphicData uri="http://schemas.openxmlformats.org/drawingml/2006/table">
            <a:tbl>
              <a:tblPr firstRow="1" bandRow="1">
                <a:tableStyleId>{6E25E649-3F16-4E02-A733-19D2CDBF48F0}</a:tableStyleId>
              </a:tblPr>
              <a:tblGrid>
                <a:gridCol w="865481">
                  <a:extLst>
                    <a:ext uri="{9D8B030D-6E8A-4147-A177-3AD203B41FA5}">
                      <a16:colId xmlns:a16="http://schemas.microsoft.com/office/drawing/2014/main" val="2302093244"/>
                    </a:ext>
                  </a:extLst>
                </a:gridCol>
                <a:gridCol w="6188193">
                  <a:extLst>
                    <a:ext uri="{9D8B030D-6E8A-4147-A177-3AD203B41FA5}">
                      <a16:colId xmlns:a16="http://schemas.microsoft.com/office/drawing/2014/main" val="1853716814"/>
                    </a:ext>
                  </a:extLst>
                </a:gridCol>
                <a:gridCol w="1730963">
                  <a:extLst>
                    <a:ext uri="{9D8B030D-6E8A-4147-A177-3AD203B41FA5}">
                      <a16:colId xmlns:a16="http://schemas.microsoft.com/office/drawing/2014/main" val="1888374523"/>
                    </a:ext>
                  </a:extLst>
                </a:gridCol>
                <a:gridCol w="1730963">
                  <a:extLst>
                    <a:ext uri="{9D8B030D-6E8A-4147-A177-3AD203B41FA5}">
                      <a16:colId xmlns:a16="http://schemas.microsoft.com/office/drawing/2014/main" val="231373959"/>
                    </a:ext>
                  </a:extLst>
                </a:gridCol>
              </a:tblGrid>
              <a:tr h="605472">
                <a:tc>
                  <a:txBody>
                    <a:bodyPr/>
                    <a:lstStyle/>
                    <a:p>
                      <a:pPr algn="l" rtl="0" fontAlgn="base"/>
                      <a:r>
                        <a:rPr lang="en-US" sz="1600" b="1" dirty="0">
                          <a:effectLst/>
                        </a:rPr>
                        <a:t>Item #</a:t>
                      </a:r>
                      <a:r>
                        <a:rPr lang="en-US" sz="1600" b="0" dirty="0">
                          <a:effectLst/>
                        </a:rPr>
                        <a:t> </a:t>
                      </a:r>
                      <a:endParaRPr lang="en-US" sz="1600" b="0" i="0" dirty="0">
                        <a:effectLst/>
                      </a:endParaRPr>
                    </a:p>
                  </a:txBody>
                  <a:tcPr/>
                </a:tc>
                <a:tc>
                  <a:txBody>
                    <a:bodyPr/>
                    <a:lstStyle/>
                    <a:p>
                      <a:pPr algn="l" rtl="0" fontAlgn="base"/>
                      <a:r>
                        <a:rPr lang="en-US" sz="1600" b="1" dirty="0">
                          <a:effectLst/>
                        </a:rPr>
                        <a:t>Description</a:t>
                      </a:r>
                      <a:r>
                        <a:rPr lang="en-US" sz="1600" b="0" dirty="0">
                          <a:effectLst/>
                        </a:rPr>
                        <a:t> </a:t>
                      </a:r>
                      <a:endParaRPr lang="en-US" sz="1600" b="0" i="0" dirty="0">
                        <a:effectLst/>
                      </a:endParaRPr>
                    </a:p>
                  </a:txBody>
                  <a:tcPr/>
                </a:tc>
                <a:tc>
                  <a:txBody>
                    <a:bodyPr/>
                    <a:lstStyle/>
                    <a:p>
                      <a:pPr algn="l" rtl="0" fontAlgn="base"/>
                      <a:r>
                        <a:rPr lang="en-US" sz="1600" b="1" dirty="0">
                          <a:effectLst/>
                        </a:rPr>
                        <a:t>College Variance</a:t>
                      </a:r>
                      <a:r>
                        <a:rPr lang="en-US" sz="1600" b="0" dirty="0">
                          <a:effectLst/>
                        </a:rPr>
                        <a:t> </a:t>
                      </a:r>
                      <a:endParaRPr lang="en-US" sz="1600" b="0" i="0" dirty="0">
                        <a:effectLst/>
                      </a:endParaRPr>
                    </a:p>
                  </a:txBody>
                  <a:tcPr/>
                </a:tc>
                <a:tc>
                  <a:txBody>
                    <a:bodyPr/>
                    <a:lstStyle/>
                    <a:p>
                      <a:pPr algn="l" rtl="0" fontAlgn="base"/>
                      <a:r>
                        <a:rPr lang="en-US" sz="1600" b="1" dirty="0">
                          <a:effectLst/>
                        </a:rPr>
                        <a:t>Implementation Notes</a:t>
                      </a:r>
                      <a:r>
                        <a:rPr lang="en-US" sz="1600" b="0" dirty="0">
                          <a:effectLst/>
                        </a:rPr>
                        <a:t> </a:t>
                      </a:r>
                      <a:endParaRPr lang="en-US" sz="1600" b="0" i="0" dirty="0">
                        <a:effectLst/>
                      </a:endParaRPr>
                    </a:p>
                  </a:txBody>
                  <a:tcPr/>
                </a:tc>
                <a:extLst>
                  <a:ext uri="{0D108BD9-81ED-4DB2-BD59-A6C34878D82A}">
                    <a16:rowId xmlns:a16="http://schemas.microsoft.com/office/drawing/2014/main" val="2138324495"/>
                  </a:ext>
                </a:extLst>
              </a:tr>
              <a:tr h="1455647">
                <a:tc>
                  <a:txBody>
                    <a:bodyPr/>
                    <a:lstStyle/>
                    <a:p>
                      <a:pPr algn="l" rtl="0" fontAlgn="base"/>
                      <a:r>
                        <a:rPr lang="en-US" sz="1600" b="0">
                          <a:effectLst/>
                        </a:rPr>
                        <a:t>2.7 </a:t>
                      </a:r>
                      <a:endParaRPr lang="en-US" sz="1600" b="0" i="0">
                        <a:effectLst/>
                        <a:latin typeface="+mn-lt"/>
                      </a:endParaRPr>
                    </a:p>
                  </a:txBody>
                  <a:tcPr/>
                </a:tc>
                <a:tc>
                  <a:txBody>
                    <a:bodyPr/>
                    <a:lstStyle/>
                    <a:p>
                      <a:pPr algn="l" rtl="0" fontAlgn="base"/>
                      <a:r>
                        <a:rPr lang="en-US" sz="1600" b="1" dirty="0">
                          <a:effectLst/>
                        </a:rPr>
                        <a:t>ER Idea</a:t>
                      </a:r>
                      <a:r>
                        <a:rPr lang="en-US" sz="1600" b="0" dirty="0">
                          <a:effectLst/>
                        </a:rPr>
                        <a:t>: Add the Date and Payment Type fields to the expense line so that the traveler doesn’t need to click and open that in the Details page. If space is needed, it is recommended to remove the Currency field. </a:t>
                      </a:r>
                      <a:endParaRPr lang="en-US" sz="1600" b="0" i="0" dirty="0">
                        <a:effectLst/>
                        <a:latin typeface="+mn-lt"/>
                      </a:endParaRPr>
                    </a:p>
                  </a:txBody>
                  <a:tcPr/>
                </a:tc>
                <a:tc>
                  <a:txBody>
                    <a:bodyPr/>
                    <a:lstStyle/>
                    <a:p>
                      <a:pPr algn="l" rtl="0" fontAlgn="base"/>
                      <a:r>
                        <a:rPr lang="en-US" sz="1600" b="0">
                          <a:effectLst/>
                        </a:rPr>
                        <a:t>Global Adoption </a:t>
                      </a:r>
                    </a:p>
                    <a:p>
                      <a:pPr algn="l" rtl="0" fontAlgn="base"/>
                      <a:endParaRPr lang="en-US" sz="1600" b="0" i="0">
                        <a:effectLst/>
                        <a:latin typeface="+mn-lt"/>
                      </a:endParaRPr>
                    </a:p>
                  </a:txBody>
                  <a:tcPr/>
                </a:tc>
                <a:tc>
                  <a:txBody>
                    <a:bodyPr/>
                    <a:lstStyle/>
                    <a:p>
                      <a:pPr algn="l" rtl="0" fontAlgn="base"/>
                      <a:r>
                        <a:rPr lang="en-US" sz="1600" b="0" dirty="0">
                          <a:effectLst/>
                        </a:rPr>
                        <a:t>Contingent on ER completion (page customization) </a:t>
                      </a:r>
                      <a:endParaRPr lang="en-US" sz="1600" b="0" i="0" dirty="0">
                        <a:effectLst/>
                        <a:latin typeface="+mn-lt"/>
                      </a:endParaRPr>
                    </a:p>
                  </a:txBody>
                  <a:tcPr/>
                </a:tc>
                <a:extLst>
                  <a:ext uri="{0D108BD9-81ED-4DB2-BD59-A6C34878D82A}">
                    <a16:rowId xmlns:a16="http://schemas.microsoft.com/office/drawing/2014/main" val="2778507527"/>
                  </a:ext>
                </a:extLst>
              </a:tr>
            </a:tbl>
          </a:graphicData>
        </a:graphic>
      </p:graphicFrame>
      <p:pic>
        <p:nvPicPr>
          <p:cNvPr id="3" name="Content Placeholder 2" descr="An image of the Travel Authorization screen with a new Date field and Payment Type field in the expense line highlighted with a red box">
            <a:extLst>
              <a:ext uri="{FF2B5EF4-FFF2-40B4-BE49-F238E27FC236}">
                <a16:creationId xmlns:a16="http://schemas.microsoft.com/office/drawing/2014/main" id="{34027B60-6092-31EB-FDFB-E8ED5AB6A459}"/>
              </a:ext>
            </a:extLst>
          </p:cNvPr>
          <p:cNvPicPr>
            <a:picLocks noGrp="1" noChangeAspect="1"/>
          </p:cNvPicPr>
          <p:nvPr>
            <p:ph sz="quarter" idx="10"/>
          </p:nvPr>
        </p:nvPicPr>
        <p:blipFill>
          <a:blip r:embed="rId2"/>
          <a:stretch>
            <a:fillRect/>
          </a:stretch>
        </p:blipFill>
        <p:spPr>
          <a:xfrm>
            <a:off x="1485760" y="1258888"/>
            <a:ext cx="9220480" cy="2709862"/>
          </a:xfrm>
          <a:ln>
            <a:solidFill>
              <a:schemeClr val="accent1"/>
            </a:solidFill>
          </a:ln>
        </p:spPr>
      </p:pic>
    </p:spTree>
    <p:extLst>
      <p:ext uri="{BB962C8B-B14F-4D97-AF65-F5344CB8AC3E}">
        <p14:creationId xmlns:p14="http://schemas.microsoft.com/office/powerpoint/2010/main" val="2420955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F18B53-B37D-BF68-BA85-3A0824CE733A}"/>
              </a:ext>
            </a:extLst>
          </p:cNvPr>
          <p:cNvSpPr>
            <a:spLocks noGrp="1"/>
          </p:cNvSpPr>
          <p:nvPr>
            <p:ph type="title"/>
          </p:nvPr>
        </p:nvSpPr>
        <p:spPr/>
        <p:txBody>
          <a:bodyPr/>
          <a:lstStyle/>
          <a:p>
            <a:r>
              <a:rPr lang="en-US" dirty="0"/>
              <a:t>3. Cash Advance</a:t>
            </a:r>
          </a:p>
        </p:txBody>
      </p:sp>
    </p:spTree>
    <p:extLst>
      <p:ext uri="{BB962C8B-B14F-4D97-AF65-F5344CB8AC3E}">
        <p14:creationId xmlns:p14="http://schemas.microsoft.com/office/powerpoint/2010/main" val="593346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4B0338-2315-8E78-C19F-02B99E1DC017}"/>
              </a:ext>
            </a:extLst>
          </p:cNvPr>
          <p:cNvSpPr>
            <a:spLocks noGrp="1"/>
          </p:cNvSpPr>
          <p:nvPr>
            <p:ph type="title"/>
          </p:nvPr>
        </p:nvSpPr>
        <p:spPr>
          <a:xfrm>
            <a:off x="838200" y="365126"/>
            <a:ext cx="10515600" cy="782188"/>
          </a:xfrm>
        </p:spPr>
        <p:txBody>
          <a:bodyPr/>
          <a:lstStyle/>
          <a:p>
            <a:r>
              <a:rPr lang="en-US" dirty="0"/>
              <a:t>3.1 Cash Advance </a:t>
            </a:r>
            <a:r>
              <a:rPr lang="en-US" dirty="0" err="1"/>
              <a:t>Chartstring</a:t>
            </a:r>
            <a:endParaRPr lang="en-US" dirty="0"/>
          </a:p>
        </p:txBody>
      </p:sp>
      <p:graphicFrame>
        <p:nvGraphicFramePr>
          <p:cNvPr id="8" name="Content Placeholder 7">
            <a:extLst>
              <a:ext uri="{FF2B5EF4-FFF2-40B4-BE49-F238E27FC236}">
                <a16:creationId xmlns:a16="http://schemas.microsoft.com/office/drawing/2014/main" id="{F7790935-7198-C107-E28B-6B87FF765B6E}"/>
              </a:ext>
            </a:extLst>
          </p:cNvPr>
          <p:cNvGraphicFramePr>
            <a:graphicFrameLocks noGrp="1"/>
          </p:cNvGraphicFramePr>
          <p:nvPr>
            <p:ph idx="1"/>
            <p:extLst>
              <p:ext uri="{D42A27DB-BD31-4B8C-83A1-F6EECF244321}">
                <p14:modId xmlns:p14="http://schemas.microsoft.com/office/powerpoint/2010/main" val="4263779478"/>
              </p:ext>
            </p:extLst>
          </p:nvPr>
        </p:nvGraphicFramePr>
        <p:xfrm>
          <a:off x="838200" y="4103688"/>
          <a:ext cx="10515600" cy="2061119"/>
        </p:xfrm>
        <a:graphic>
          <a:graphicData uri="http://schemas.openxmlformats.org/drawingml/2006/table">
            <a:tbl>
              <a:tblPr firstRow="1" bandRow="1">
                <a:tableStyleId>{6E25E649-3F16-4E02-A733-19D2CDBF48F0}</a:tableStyleId>
              </a:tblPr>
              <a:tblGrid>
                <a:gridCol w="865481">
                  <a:extLst>
                    <a:ext uri="{9D8B030D-6E8A-4147-A177-3AD203B41FA5}">
                      <a16:colId xmlns:a16="http://schemas.microsoft.com/office/drawing/2014/main" val="2302093244"/>
                    </a:ext>
                  </a:extLst>
                </a:gridCol>
                <a:gridCol w="6188193">
                  <a:extLst>
                    <a:ext uri="{9D8B030D-6E8A-4147-A177-3AD203B41FA5}">
                      <a16:colId xmlns:a16="http://schemas.microsoft.com/office/drawing/2014/main" val="1853716814"/>
                    </a:ext>
                  </a:extLst>
                </a:gridCol>
                <a:gridCol w="1730963">
                  <a:extLst>
                    <a:ext uri="{9D8B030D-6E8A-4147-A177-3AD203B41FA5}">
                      <a16:colId xmlns:a16="http://schemas.microsoft.com/office/drawing/2014/main" val="1888374523"/>
                    </a:ext>
                  </a:extLst>
                </a:gridCol>
                <a:gridCol w="1730963">
                  <a:extLst>
                    <a:ext uri="{9D8B030D-6E8A-4147-A177-3AD203B41FA5}">
                      <a16:colId xmlns:a16="http://schemas.microsoft.com/office/drawing/2014/main" val="231373959"/>
                    </a:ext>
                  </a:extLst>
                </a:gridCol>
              </a:tblGrid>
              <a:tr h="605472">
                <a:tc>
                  <a:txBody>
                    <a:bodyPr/>
                    <a:lstStyle/>
                    <a:p>
                      <a:pPr algn="l" rtl="0" fontAlgn="base"/>
                      <a:r>
                        <a:rPr lang="en-US" sz="1600" b="1" dirty="0">
                          <a:effectLst/>
                        </a:rPr>
                        <a:t>Item #</a:t>
                      </a:r>
                      <a:r>
                        <a:rPr lang="en-US" sz="1600" b="0" dirty="0">
                          <a:effectLst/>
                        </a:rPr>
                        <a:t> </a:t>
                      </a:r>
                      <a:endParaRPr lang="en-US" sz="1600" b="0" i="0" dirty="0">
                        <a:effectLst/>
                      </a:endParaRPr>
                    </a:p>
                  </a:txBody>
                  <a:tcPr/>
                </a:tc>
                <a:tc>
                  <a:txBody>
                    <a:bodyPr/>
                    <a:lstStyle/>
                    <a:p>
                      <a:pPr algn="l" rtl="0" fontAlgn="base"/>
                      <a:r>
                        <a:rPr lang="en-US" sz="1600" b="1" dirty="0">
                          <a:effectLst/>
                        </a:rPr>
                        <a:t>Description</a:t>
                      </a:r>
                      <a:r>
                        <a:rPr lang="en-US" sz="1600" b="0" dirty="0">
                          <a:effectLst/>
                        </a:rPr>
                        <a:t> </a:t>
                      </a:r>
                      <a:endParaRPr lang="en-US" sz="1600" b="0" i="0" dirty="0">
                        <a:effectLst/>
                      </a:endParaRPr>
                    </a:p>
                  </a:txBody>
                  <a:tcPr/>
                </a:tc>
                <a:tc>
                  <a:txBody>
                    <a:bodyPr/>
                    <a:lstStyle/>
                    <a:p>
                      <a:pPr algn="l" rtl="0" fontAlgn="base"/>
                      <a:r>
                        <a:rPr lang="en-US" sz="1600" b="1" dirty="0">
                          <a:effectLst/>
                        </a:rPr>
                        <a:t>College Variance</a:t>
                      </a:r>
                      <a:r>
                        <a:rPr lang="en-US" sz="1600" b="0" dirty="0">
                          <a:effectLst/>
                        </a:rPr>
                        <a:t> </a:t>
                      </a:r>
                      <a:endParaRPr lang="en-US" sz="1600" b="0" i="0" dirty="0">
                        <a:effectLst/>
                      </a:endParaRPr>
                    </a:p>
                  </a:txBody>
                  <a:tcPr/>
                </a:tc>
                <a:tc>
                  <a:txBody>
                    <a:bodyPr/>
                    <a:lstStyle/>
                    <a:p>
                      <a:pPr algn="l" rtl="0" fontAlgn="base"/>
                      <a:r>
                        <a:rPr lang="en-US" sz="1600" b="1" dirty="0">
                          <a:effectLst/>
                        </a:rPr>
                        <a:t>Implementation Notes</a:t>
                      </a:r>
                      <a:r>
                        <a:rPr lang="en-US" sz="1600" b="0" dirty="0">
                          <a:effectLst/>
                        </a:rPr>
                        <a:t> </a:t>
                      </a:r>
                      <a:endParaRPr lang="en-US" sz="1600" b="0" i="0" dirty="0">
                        <a:effectLst/>
                      </a:endParaRPr>
                    </a:p>
                  </a:txBody>
                  <a:tcPr/>
                </a:tc>
                <a:extLst>
                  <a:ext uri="{0D108BD9-81ED-4DB2-BD59-A6C34878D82A}">
                    <a16:rowId xmlns:a16="http://schemas.microsoft.com/office/drawing/2014/main" val="2138324495"/>
                  </a:ext>
                </a:extLst>
              </a:tr>
              <a:tr h="1455647">
                <a:tc>
                  <a:txBody>
                    <a:bodyPr/>
                    <a:lstStyle/>
                    <a:p>
                      <a:pPr algn="l" rtl="0" fontAlgn="base"/>
                      <a:r>
                        <a:rPr lang="en-US" sz="1600" b="0">
                          <a:effectLst/>
                        </a:rPr>
                        <a:t>3.1 </a:t>
                      </a:r>
                      <a:endParaRPr lang="en-US" sz="1600" b="0" i="0">
                        <a:effectLst/>
                        <a:latin typeface="+mn-lt"/>
                      </a:endParaRPr>
                    </a:p>
                  </a:txBody>
                  <a:tcPr/>
                </a:tc>
                <a:tc>
                  <a:txBody>
                    <a:bodyPr/>
                    <a:lstStyle/>
                    <a:p>
                      <a:pPr algn="l" rtl="0" fontAlgn="base"/>
                      <a:r>
                        <a:rPr lang="en-US" sz="1600" b="1">
                          <a:effectLst/>
                        </a:rPr>
                        <a:t>Global </a:t>
                      </a:r>
                      <a:r>
                        <a:rPr lang="en-US" sz="1600" b="1" noProof="1">
                          <a:effectLst/>
                        </a:rPr>
                        <a:t>Chartstring</a:t>
                      </a:r>
                      <a:r>
                        <a:rPr lang="en-US" sz="1600" b="0">
                          <a:effectLst/>
                        </a:rPr>
                        <a:t>: All colleges should utilize this global </a:t>
                      </a:r>
                      <a:r>
                        <a:rPr lang="en-US" sz="1600" b="0" noProof="1">
                          <a:effectLst/>
                        </a:rPr>
                        <a:t>chartstring</a:t>
                      </a:r>
                      <a:r>
                        <a:rPr lang="en-US" sz="1600" b="0">
                          <a:effectLst/>
                        </a:rPr>
                        <a:t> for cash advances specifically. This </a:t>
                      </a:r>
                      <a:r>
                        <a:rPr lang="en-US" sz="1600" b="0" noProof="1">
                          <a:effectLst/>
                        </a:rPr>
                        <a:t>chartstring </a:t>
                      </a:r>
                      <a:r>
                        <a:rPr lang="en-US" sz="1600" b="0">
                          <a:effectLst/>
                        </a:rPr>
                        <a:t>uses a clearing account. This will help reduce manual fixes and compliance issues. Global </a:t>
                      </a:r>
                      <a:r>
                        <a:rPr lang="en-US" sz="1600" b="0" noProof="1">
                          <a:effectLst/>
                        </a:rPr>
                        <a:t>Chartstring</a:t>
                      </a:r>
                      <a:r>
                        <a:rPr lang="en-US" sz="1600" b="0">
                          <a:effectLst/>
                        </a:rPr>
                        <a:t>: Fund 790 Class 285 Dept 98389 State Purpose N </a:t>
                      </a:r>
                      <a:endParaRPr lang="en-US" sz="1600" b="0" i="0">
                        <a:effectLst/>
                        <a:latin typeface="+mn-lt"/>
                      </a:endParaRPr>
                    </a:p>
                  </a:txBody>
                  <a:tcPr/>
                </a:tc>
                <a:tc>
                  <a:txBody>
                    <a:bodyPr/>
                    <a:lstStyle/>
                    <a:p>
                      <a:pPr algn="l" rtl="0" fontAlgn="base"/>
                      <a:r>
                        <a:rPr lang="en-US" sz="1600" b="0">
                          <a:effectLst/>
                        </a:rPr>
                        <a:t>Global Adoption </a:t>
                      </a:r>
                    </a:p>
                    <a:p>
                      <a:pPr algn="l" rtl="0" fontAlgn="base"/>
                      <a:endParaRPr lang="en-US" sz="1600" b="0">
                        <a:effectLst/>
                      </a:endParaRPr>
                    </a:p>
                    <a:p>
                      <a:pPr algn="l" rtl="0" fontAlgn="base"/>
                      <a:endParaRPr lang="en-US" sz="1600" b="0" i="0">
                        <a:effectLst/>
                        <a:latin typeface="+mn-lt"/>
                      </a:endParaRPr>
                    </a:p>
                  </a:txBody>
                  <a:tcPr/>
                </a:tc>
                <a:tc>
                  <a:txBody>
                    <a:bodyPr/>
                    <a:lstStyle/>
                    <a:p>
                      <a:pPr algn="l" rtl="0" fontAlgn="base"/>
                      <a:r>
                        <a:rPr lang="en-US" sz="1600" b="0" dirty="0">
                          <a:effectLst/>
                        </a:rPr>
                        <a:t>No delay (users can do this now) </a:t>
                      </a:r>
                    </a:p>
                    <a:p>
                      <a:pPr algn="l" rtl="0" fontAlgn="base"/>
                      <a:r>
                        <a:rPr lang="en-US" sz="1600" b="0" dirty="0">
                          <a:effectLst/>
                        </a:rPr>
                        <a:t> </a:t>
                      </a:r>
                      <a:endParaRPr lang="en-US" sz="1600" b="0" i="0" dirty="0">
                        <a:effectLst/>
                        <a:latin typeface="+mn-lt"/>
                      </a:endParaRPr>
                    </a:p>
                  </a:txBody>
                  <a:tcPr/>
                </a:tc>
                <a:extLst>
                  <a:ext uri="{0D108BD9-81ED-4DB2-BD59-A6C34878D82A}">
                    <a16:rowId xmlns:a16="http://schemas.microsoft.com/office/drawing/2014/main" val="2778507527"/>
                  </a:ext>
                </a:extLst>
              </a:tr>
            </a:tbl>
          </a:graphicData>
        </a:graphic>
      </p:graphicFrame>
      <p:pic>
        <p:nvPicPr>
          <p:cNvPr id="3" name="Content Placeholder 2" descr="An image of the Accounting Details fields populated with the global cash advance chartstring">
            <a:extLst>
              <a:ext uri="{FF2B5EF4-FFF2-40B4-BE49-F238E27FC236}">
                <a16:creationId xmlns:a16="http://schemas.microsoft.com/office/drawing/2014/main" id="{5F5AECF5-93B5-5834-139A-136D03DADE73}"/>
              </a:ext>
            </a:extLst>
          </p:cNvPr>
          <p:cNvPicPr>
            <a:picLocks noGrp="1" noChangeAspect="1"/>
          </p:cNvPicPr>
          <p:nvPr>
            <p:ph sz="quarter" idx="10"/>
          </p:nvPr>
        </p:nvPicPr>
        <p:blipFill>
          <a:blip r:embed="rId2"/>
          <a:stretch>
            <a:fillRect/>
          </a:stretch>
        </p:blipFill>
        <p:spPr>
          <a:xfrm>
            <a:off x="838200" y="2102284"/>
            <a:ext cx="10515600" cy="1023069"/>
          </a:xfrm>
          <a:ln>
            <a:solidFill>
              <a:schemeClr val="accent1"/>
            </a:solidFill>
          </a:ln>
        </p:spPr>
      </p:pic>
    </p:spTree>
    <p:extLst>
      <p:ext uri="{BB962C8B-B14F-4D97-AF65-F5344CB8AC3E}">
        <p14:creationId xmlns:p14="http://schemas.microsoft.com/office/powerpoint/2010/main" val="995051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4B0338-2315-8E78-C19F-02B99E1DC017}"/>
              </a:ext>
            </a:extLst>
          </p:cNvPr>
          <p:cNvSpPr>
            <a:spLocks noGrp="1"/>
          </p:cNvSpPr>
          <p:nvPr>
            <p:ph type="title"/>
          </p:nvPr>
        </p:nvSpPr>
        <p:spPr>
          <a:xfrm>
            <a:off x="838200" y="365126"/>
            <a:ext cx="10515600" cy="782188"/>
          </a:xfrm>
        </p:spPr>
        <p:txBody>
          <a:bodyPr/>
          <a:lstStyle/>
          <a:p>
            <a:r>
              <a:rPr lang="en-US" dirty="0"/>
              <a:t>3.2 Reference Field</a:t>
            </a:r>
          </a:p>
        </p:txBody>
      </p:sp>
      <p:graphicFrame>
        <p:nvGraphicFramePr>
          <p:cNvPr id="8" name="Content Placeholder 7">
            <a:extLst>
              <a:ext uri="{FF2B5EF4-FFF2-40B4-BE49-F238E27FC236}">
                <a16:creationId xmlns:a16="http://schemas.microsoft.com/office/drawing/2014/main" id="{F7790935-7198-C107-E28B-6B87FF765B6E}"/>
              </a:ext>
            </a:extLst>
          </p:cNvPr>
          <p:cNvGraphicFramePr>
            <a:graphicFrameLocks noGrp="1"/>
          </p:cNvGraphicFramePr>
          <p:nvPr>
            <p:ph idx="1"/>
            <p:extLst>
              <p:ext uri="{D42A27DB-BD31-4B8C-83A1-F6EECF244321}">
                <p14:modId xmlns:p14="http://schemas.microsoft.com/office/powerpoint/2010/main" val="4224672807"/>
              </p:ext>
            </p:extLst>
          </p:nvPr>
        </p:nvGraphicFramePr>
        <p:xfrm>
          <a:off x="838200" y="4103688"/>
          <a:ext cx="10515600" cy="2061119"/>
        </p:xfrm>
        <a:graphic>
          <a:graphicData uri="http://schemas.openxmlformats.org/drawingml/2006/table">
            <a:tbl>
              <a:tblPr firstRow="1" bandRow="1">
                <a:tableStyleId>{6E25E649-3F16-4E02-A733-19D2CDBF48F0}</a:tableStyleId>
              </a:tblPr>
              <a:tblGrid>
                <a:gridCol w="865481">
                  <a:extLst>
                    <a:ext uri="{9D8B030D-6E8A-4147-A177-3AD203B41FA5}">
                      <a16:colId xmlns:a16="http://schemas.microsoft.com/office/drawing/2014/main" val="2302093244"/>
                    </a:ext>
                  </a:extLst>
                </a:gridCol>
                <a:gridCol w="6188193">
                  <a:extLst>
                    <a:ext uri="{9D8B030D-6E8A-4147-A177-3AD203B41FA5}">
                      <a16:colId xmlns:a16="http://schemas.microsoft.com/office/drawing/2014/main" val="1853716814"/>
                    </a:ext>
                  </a:extLst>
                </a:gridCol>
                <a:gridCol w="1730963">
                  <a:extLst>
                    <a:ext uri="{9D8B030D-6E8A-4147-A177-3AD203B41FA5}">
                      <a16:colId xmlns:a16="http://schemas.microsoft.com/office/drawing/2014/main" val="1888374523"/>
                    </a:ext>
                  </a:extLst>
                </a:gridCol>
                <a:gridCol w="1730963">
                  <a:extLst>
                    <a:ext uri="{9D8B030D-6E8A-4147-A177-3AD203B41FA5}">
                      <a16:colId xmlns:a16="http://schemas.microsoft.com/office/drawing/2014/main" val="231373959"/>
                    </a:ext>
                  </a:extLst>
                </a:gridCol>
              </a:tblGrid>
              <a:tr h="605472">
                <a:tc>
                  <a:txBody>
                    <a:bodyPr/>
                    <a:lstStyle/>
                    <a:p>
                      <a:pPr algn="l" rtl="0" fontAlgn="base"/>
                      <a:r>
                        <a:rPr lang="en-US" sz="1600" b="1" dirty="0">
                          <a:effectLst/>
                        </a:rPr>
                        <a:t>Item #</a:t>
                      </a:r>
                      <a:r>
                        <a:rPr lang="en-US" sz="1600" b="0" dirty="0">
                          <a:effectLst/>
                        </a:rPr>
                        <a:t> </a:t>
                      </a:r>
                      <a:endParaRPr lang="en-US" sz="1600" b="0" i="0" dirty="0">
                        <a:effectLst/>
                      </a:endParaRPr>
                    </a:p>
                  </a:txBody>
                  <a:tcPr/>
                </a:tc>
                <a:tc>
                  <a:txBody>
                    <a:bodyPr/>
                    <a:lstStyle/>
                    <a:p>
                      <a:pPr algn="l" rtl="0" fontAlgn="base"/>
                      <a:r>
                        <a:rPr lang="en-US" sz="1600" b="1" dirty="0">
                          <a:effectLst/>
                        </a:rPr>
                        <a:t>Description</a:t>
                      </a:r>
                      <a:r>
                        <a:rPr lang="en-US" sz="1600" b="0" dirty="0">
                          <a:effectLst/>
                        </a:rPr>
                        <a:t> </a:t>
                      </a:r>
                      <a:endParaRPr lang="en-US" sz="1600" b="0" i="0" dirty="0">
                        <a:effectLst/>
                      </a:endParaRPr>
                    </a:p>
                  </a:txBody>
                  <a:tcPr/>
                </a:tc>
                <a:tc>
                  <a:txBody>
                    <a:bodyPr/>
                    <a:lstStyle/>
                    <a:p>
                      <a:pPr algn="l" rtl="0" fontAlgn="base"/>
                      <a:r>
                        <a:rPr lang="en-US" sz="1600" b="1" dirty="0">
                          <a:effectLst/>
                        </a:rPr>
                        <a:t>College Variance</a:t>
                      </a:r>
                      <a:r>
                        <a:rPr lang="en-US" sz="1600" b="0" dirty="0">
                          <a:effectLst/>
                        </a:rPr>
                        <a:t> </a:t>
                      </a:r>
                      <a:endParaRPr lang="en-US" sz="1600" b="0" i="0" dirty="0">
                        <a:effectLst/>
                      </a:endParaRPr>
                    </a:p>
                  </a:txBody>
                  <a:tcPr/>
                </a:tc>
                <a:tc>
                  <a:txBody>
                    <a:bodyPr/>
                    <a:lstStyle/>
                    <a:p>
                      <a:pPr algn="l" rtl="0" fontAlgn="base"/>
                      <a:r>
                        <a:rPr lang="en-US" sz="1600" b="1" dirty="0">
                          <a:effectLst/>
                        </a:rPr>
                        <a:t>Implementation Notes</a:t>
                      </a:r>
                      <a:r>
                        <a:rPr lang="en-US" sz="1600" b="0" dirty="0">
                          <a:effectLst/>
                        </a:rPr>
                        <a:t> </a:t>
                      </a:r>
                      <a:endParaRPr lang="en-US" sz="1600" b="0" i="0" dirty="0">
                        <a:effectLst/>
                      </a:endParaRPr>
                    </a:p>
                  </a:txBody>
                  <a:tcPr/>
                </a:tc>
                <a:extLst>
                  <a:ext uri="{0D108BD9-81ED-4DB2-BD59-A6C34878D82A}">
                    <a16:rowId xmlns:a16="http://schemas.microsoft.com/office/drawing/2014/main" val="2138324495"/>
                  </a:ext>
                </a:extLst>
              </a:tr>
              <a:tr h="1455647">
                <a:tc>
                  <a:txBody>
                    <a:bodyPr/>
                    <a:lstStyle/>
                    <a:p>
                      <a:pPr algn="l" rtl="0" fontAlgn="base"/>
                      <a:r>
                        <a:rPr lang="en-US" sz="1600" b="0">
                          <a:effectLst/>
                        </a:rPr>
                        <a:t>3.2 </a:t>
                      </a:r>
                      <a:endParaRPr lang="en-US" sz="1600" b="0" i="0">
                        <a:effectLst/>
                        <a:latin typeface="+mn-lt"/>
                      </a:endParaRPr>
                    </a:p>
                  </a:txBody>
                  <a:tcPr/>
                </a:tc>
                <a:tc>
                  <a:txBody>
                    <a:bodyPr/>
                    <a:lstStyle/>
                    <a:p>
                      <a:pPr algn="l" rtl="0" fontAlgn="base"/>
                      <a:r>
                        <a:rPr lang="en-US" sz="1600" b="1">
                          <a:effectLst/>
                        </a:rPr>
                        <a:t>Reference: </a:t>
                      </a:r>
                      <a:r>
                        <a:rPr lang="en-US" sz="1600" b="0">
                          <a:effectLst/>
                        </a:rPr>
                        <a:t>The traveler should enter the TA# in the Reference field. There is no linking on the back end between a Travel Authorization and Cash Advance. Adding the TA# to the Cash Advance would allow travel admins to properly reference and connect all documents related to the same travel.  </a:t>
                      </a:r>
                      <a:endParaRPr lang="en-US" sz="1600" b="0" i="0">
                        <a:effectLst/>
                        <a:latin typeface="+mn-lt"/>
                      </a:endParaRPr>
                    </a:p>
                  </a:txBody>
                  <a:tcPr/>
                </a:tc>
                <a:tc>
                  <a:txBody>
                    <a:bodyPr/>
                    <a:lstStyle/>
                    <a:p>
                      <a:pPr algn="l" rtl="0" fontAlgn="base"/>
                      <a:r>
                        <a:rPr lang="en-US" sz="1600" b="0">
                          <a:effectLst/>
                        </a:rPr>
                        <a:t>Recommended Best Practice </a:t>
                      </a:r>
                    </a:p>
                    <a:p>
                      <a:pPr algn="l" rtl="0" fontAlgn="base"/>
                      <a:r>
                        <a:rPr lang="en-US" sz="1600" b="0">
                          <a:effectLst/>
                        </a:rPr>
                        <a:t> </a:t>
                      </a:r>
                    </a:p>
                    <a:p>
                      <a:pPr algn="l" rtl="0" fontAlgn="base"/>
                      <a:r>
                        <a:rPr lang="en-US" sz="1600" b="0">
                          <a:effectLst/>
                        </a:rPr>
                        <a:t> </a:t>
                      </a:r>
                      <a:endParaRPr lang="en-US" sz="1600" b="0" i="0">
                        <a:effectLst/>
                        <a:latin typeface="+mn-lt"/>
                      </a:endParaRPr>
                    </a:p>
                  </a:txBody>
                  <a:tcPr/>
                </a:tc>
                <a:tc>
                  <a:txBody>
                    <a:bodyPr/>
                    <a:lstStyle/>
                    <a:p>
                      <a:pPr algn="l" rtl="0" fontAlgn="base"/>
                      <a:r>
                        <a:rPr lang="en-US" sz="1600" b="0" dirty="0">
                          <a:effectLst/>
                        </a:rPr>
                        <a:t>No delay (users can do this now) </a:t>
                      </a:r>
                      <a:endParaRPr lang="en-US" sz="1600" b="0" i="0" dirty="0">
                        <a:effectLst/>
                        <a:latin typeface="+mn-lt"/>
                      </a:endParaRPr>
                    </a:p>
                  </a:txBody>
                  <a:tcPr/>
                </a:tc>
                <a:extLst>
                  <a:ext uri="{0D108BD9-81ED-4DB2-BD59-A6C34878D82A}">
                    <a16:rowId xmlns:a16="http://schemas.microsoft.com/office/drawing/2014/main" val="2778507527"/>
                  </a:ext>
                </a:extLst>
              </a:tr>
            </a:tbl>
          </a:graphicData>
        </a:graphic>
      </p:graphicFrame>
      <p:pic>
        <p:nvPicPr>
          <p:cNvPr id="3" name="Content Placeholder 2" descr="An image of the Cash Advance screen with the Reference field highlighted with a red box">
            <a:extLst>
              <a:ext uri="{FF2B5EF4-FFF2-40B4-BE49-F238E27FC236}">
                <a16:creationId xmlns:a16="http://schemas.microsoft.com/office/drawing/2014/main" id="{9DAAAC21-59D5-2904-2BFD-C6AF3BA27DB5}"/>
              </a:ext>
            </a:extLst>
          </p:cNvPr>
          <p:cNvPicPr>
            <a:picLocks noGrp="1" noChangeAspect="1"/>
          </p:cNvPicPr>
          <p:nvPr>
            <p:ph sz="quarter" idx="10"/>
          </p:nvPr>
        </p:nvPicPr>
        <p:blipFill>
          <a:blip r:embed="rId2"/>
          <a:stretch>
            <a:fillRect/>
          </a:stretch>
        </p:blipFill>
        <p:spPr>
          <a:xfrm>
            <a:off x="2609462" y="1258888"/>
            <a:ext cx="6973076" cy="2709862"/>
          </a:xfrm>
          <a:ln>
            <a:solidFill>
              <a:schemeClr val="accent1"/>
            </a:solidFill>
          </a:ln>
        </p:spPr>
      </p:pic>
    </p:spTree>
    <p:extLst>
      <p:ext uri="{BB962C8B-B14F-4D97-AF65-F5344CB8AC3E}">
        <p14:creationId xmlns:p14="http://schemas.microsoft.com/office/powerpoint/2010/main" val="3314499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4B0338-2315-8E78-C19F-02B99E1DC017}"/>
              </a:ext>
            </a:extLst>
          </p:cNvPr>
          <p:cNvSpPr>
            <a:spLocks noGrp="1"/>
          </p:cNvSpPr>
          <p:nvPr>
            <p:ph type="title"/>
          </p:nvPr>
        </p:nvSpPr>
        <p:spPr>
          <a:xfrm>
            <a:off x="838200" y="365126"/>
            <a:ext cx="10515600" cy="782188"/>
          </a:xfrm>
        </p:spPr>
        <p:txBody>
          <a:bodyPr/>
          <a:lstStyle/>
          <a:p>
            <a:r>
              <a:rPr lang="en-US" dirty="0"/>
              <a:t>3.3 Reference Label </a:t>
            </a:r>
            <a:r>
              <a:rPr lang="en-US"/>
              <a:t>Enhancement Request</a:t>
            </a:r>
            <a:r>
              <a:rPr lang="en-US" dirty="0"/>
              <a:t> </a:t>
            </a:r>
          </a:p>
        </p:txBody>
      </p:sp>
      <p:graphicFrame>
        <p:nvGraphicFramePr>
          <p:cNvPr id="8" name="Content Placeholder 7">
            <a:extLst>
              <a:ext uri="{FF2B5EF4-FFF2-40B4-BE49-F238E27FC236}">
                <a16:creationId xmlns:a16="http://schemas.microsoft.com/office/drawing/2014/main" id="{F7790935-7198-C107-E28B-6B87FF765B6E}"/>
              </a:ext>
            </a:extLst>
          </p:cNvPr>
          <p:cNvGraphicFramePr>
            <a:graphicFrameLocks noGrp="1"/>
          </p:cNvGraphicFramePr>
          <p:nvPr>
            <p:ph idx="1"/>
            <p:extLst>
              <p:ext uri="{D42A27DB-BD31-4B8C-83A1-F6EECF244321}">
                <p14:modId xmlns:p14="http://schemas.microsoft.com/office/powerpoint/2010/main" val="2272641801"/>
              </p:ext>
            </p:extLst>
          </p:nvPr>
        </p:nvGraphicFramePr>
        <p:xfrm>
          <a:off x="838200" y="4103688"/>
          <a:ext cx="10515600" cy="2061119"/>
        </p:xfrm>
        <a:graphic>
          <a:graphicData uri="http://schemas.openxmlformats.org/drawingml/2006/table">
            <a:tbl>
              <a:tblPr firstRow="1" bandRow="1">
                <a:tableStyleId>{6E25E649-3F16-4E02-A733-19D2CDBF48F0}</a:tableStyleId>
              </a:tblPr>
              <a:tblGrid>
                <a:gridCol w="865481">
                  <a:extLst>
                    <a:ext uri="{9D8B030D-6E8A-4147-A177-3AD203B41FA5}">
                      <a16:colId xmlns:a16="http://schemas.microsoft.com/office/drawing/2014/main" val="2302093244"/>
                    </a:ext>
                  </a:extLst>
                </a:gridCol>
                <a:gridCol w="6188193">
                  <a:extLst>
                    <a:ext uri="{9D8B030D-6E8A-4147-A177-3AD203B41FA5}">
                      <a16:colId xmlns:a16="http://schemas.microsoft.com/office/drawing/2014/main" val="1853716814"/>
                    </a:ext>
                  </a:extLst>
                </a:gridCol>
                <a:gridCol w="1730963">
                  <a:extLst>
                    <a:ext uri="{9D8B030D-6E8A-4147-A177-3AD203B41FA5}">
                      <a16:colId xmlns:a16="http://schemas.microsoft.com/office/drawing/2014/main" val="1888374523"/>
                    </a:ext>
                  </a:extLst>
                </a:gridCol>
                <a:gridCol w="1730963">
                  <a:extLst>
                    <a:ext uri="{9D8B030D-6E8A-4147-A177-3AD203B41FA5}">
                      <a16:colId xmlns:a16="http://schemas.microsoft.com/office/drawing/2014/main" val="231373959"/>
                    </a:ext>
                  </a:extLst>
                </a:gridCol>
              </a:tblGrid>
              <a:tr h="605472">
                <a:tc>
                  <a:txBody>
                    <a:bodyPr/>
                    <a:lstStyle/>
                    <a:p>
                      <a:pPr algn="l" rtl="0" fontAlgn="base"/>
                      <a:r>
                        <a:rPr lang="en-US" sz="1600" b="1" dirty="0">
                          <a:effectLst/>
                        </a:rPr>
                        <a:t>Item #</a:t>
                      </a:r>
                      <a:r>
                        <a:rPr lang="en-US" sz="1600" b="0" dirty="0">
                          <a:effectLst/>
                        </a:rPr>
                        <a:t> </a:t>
                      </a:r>
                      <a:endParaRPr lang="en-US" sz="1600" b="0" i="0" dirty="0">
                        <a:effectLst/>
                      </a:endParaRPr>
                    </a:p>
                  </a:txBody>
                  <a:tcPr/>
                </a:tc>
                <a:tc>
                  <a:txBody>
                    <a:bodyPr/>
                    <a:lstStyle/>
                    <a:p>
                      <a:pPr algn="l" rtl="0" fontAlgn="base"/>
                      <a:r>
                        <a:rPr lang="en-US" sz="1600" b="1" dirty="0">
                          <a:effectLst/>
                        </a:rPr>
                        <a:t>Description</a:t>
                      </a:r>
                      <a:r>
                        <a:rPr lang="en-US" sz="1600" b="0" dirty="0">
                          <a:effectLst/>
                        </a:rPr>
                        <a:t> </a:t>
                      </a:r>
                      <a:endParaRPr lang="en-US" sz="1600" b="0" i="0" dirty="0">
                        <a:effectLst/>
                      </a:endParaRPr>
                    </a:p>
                  </a:txBody>
                  <a:tcPr/>
                </a:tc>
                <a:tc>
                  <a:txBody>
                    <a:bodyPr/>
                    <a:lstStyle/>
                    <a:p>
                      <a:pPr algn="l" rtl="0" fontAlgn="base"/>
                      <a:r>
                        <a:rPr lang="en-US" sz="1600" b="1" dirty="0">
                          <a:effectLst/>
                        </a:rPr>
                        <a:t>College Variance</a:t>
                      </a:r>
                      <a:r>
                        <a:rPr lang="en-US" sz="1600" b="0" dirty="0">
                          <a:effectLst/>
                        </a:rPr>
                        <a:t> </a:t>
                      </a:r>
                      <a:endParaRPr lang="en-US" sz="1600" b="0" i="0" dirty="0">
                        <a:effectLst/>
                      </a:endParaRPr>
                    </a:p>
                  </a:txBody>
                  <a:tcPr/>
                </a:tc>
                <a:tc>
                  <a:txBody>
                    <a:bodyPr/>
                    <a:lstStyle/>
                    <a:p>
                      <a:pPr algn="l" rtl="0" fontAlgn="base"/>
                      <a:r>
                        <a:rPr lang="en-US" sz="1600" b="1" dirty="0">
                          <a:effectLst/>
                        </a:rPr>
                        <a:t>Implementation Notes</a:t>
                      </a:r>
                      <a:r>
                        <a:rPr lang="en-US" sz="1600" b="0" dirty="0">
                          <a:effectLst/>
                        </a:rPr>
                        <a:t> </a:t>
                      </a:r>
                      <a:endParaRPr lang="en-US" sz="1600" b="0" i="0" dirty="0">
                        <a:effectLst/>
                      </a:endParaRPr>
                    </a:p>
                  </a:txBody>
                  <a:tcPr/>
                </a:tc>
                <a:extLst>
                  <a:ext uri="{0D108BD9-81ED-4DB2-BD59-A6C34878D82A}">
                    <a16:rowId xmlns:a16="http://schemas.microsoft.com/office/drawing/2014/main" val="2138324495"/>
                  </a:ext>
                </a:extLst>
              </a:tr>
              <a:tr h="1455647">
                <a:tc>
                  <a:txBody>
                    <a:bodyPr/>
                    <a:lstStyle/>
                    <a:p>
                      <a:pPr algn="l" rtl="0" fontAlgn="base"/>
                      <a:r>
                        <a:rPr lang="en-US" sz="1600" b="0">
                          <a:effectLst/>
                        </a:rPr>
                        <a:t>3.3 </a:t>
                      </a:r>
                      <a:endParaRPr lang="en-US" sz="1600" b="0" i="0">
                        <a:effectLst/>
                        <a:latin typeface="+mn-lt"/>
                      </a:endParaRPr>
                    </a:p>
                  </a:txBody>
                  <a:tcPr/>
                </a:tc>
                <a:tc>
                  <a:txBody>
                    <a:bodyPr/>
                    <a:lstStyle/>
                    <a:p>
                      <a:pPr algn="l" rtl="0" fontAlgn="base"/>
                      <a:r>
                        <a:rPr lang="en-US" sz="1600" b="1" dirty="0">
                          <a:effectLst/>
                        </a:rPr>
                        <a:t>ER Idea: </a:t>
                      </a:r>
                      <a:r>
                        <a:rPr lang="en-US" sz="1600" b="0" dirty="0">
                          <a:effectLst/>
                        </a:rPr>
                        <a:t>Update the Reference field label "Reference" to “Travel Authorization #” or something similar, to direct travelers to enter their TA# in that field. </a:t>
                      </a:r>
                      <a:endParaRPr lang="en-US" sz="1600" b="0" i="0" dirty="0">
                        <a:effectLst/>
                        <a:latin typeface="+mn-lt"/>
                      </a:endParaRPr>
                    </a:p>
                  </a:txBody>
                  <a:tcPr/>
                </a:tc>
                <a:tc>
                  <a:txBody>
                    <a:bodyPr/>
                    <a:lstStyle/>
                    <a:p>
                      <a:pPr algn="l" rtl="0" fontAlgn="base"/>
                      <a:r>
                        <a:rPr lang="en-US" sz="1600" b="0">
                          <a:effectLst/>
                        </a:rPr>
                        <a:t>Global Adoption </a:t>
                      </a:r>
                    </a:p>
                    <a:p>
                      <a:pPr algn="l" rtl="0" fontAlgn="base"/>
                      <a:endParaRPr lang="en-US" sz="1600" b="0" i="0">
                        <a:effectLst/>
                        <a:latin typeface="+mn-lt"/>
                      </a:endParaRPr>
                    </a:p>
                  </a:txBody>
                  <a:tcPr/>
                </a:tc>
                <a:tc>
                  <a:txBody>
                    <a:bodyPr/>
                    <a:lstStyle/>
                    <a:p>
                      <a:pPr algn="l" rtl="0" fontAlgn="base"/>
                      <a:r>
                        <a:rPr lang="en-US" sz="1600" b="0" dirty="0">
                          <a:effectLst/>
                        </a:rPr>
                        <a:t>Contingent on ER completion (page customization) </a:t>
                      </a:r>
                      <a:endParaRPr lang="en-US" sz="1600" b="0" i="0" dirty="0">
                        <a:effectLst/>
                        <a:latin typeface="+mn-lt"/>
                      </a:endParaRPr>
                    </a:p>
                  </a:txBody>
                  <a:tcPr/>
                </a:tc>
                <a:extLst>
                  <a:ext uri="{0D108BD9-81ED-4DB2-BD59-A6C34878D82A}">
                    <a16:rowId xmlns:a16="http://schemas.microsoft.com/office/drawing/2014/main" val="2778507527"/>
                  </a:ext>
                </a:extLst>
              </a:tr>
            </a:tbl>
          </a:graphicData>
        </a:graphic>
      </p:graphicFrame>
      <p:pic>
        <p:nvPicPr>
          <p:cNvPr id="3" name="Content Placeholder 2" descr="An image of the Cash Advance screen with a new Authorization ID label highlighted with a red box">
            <a:extLst>
              <a:ext uri="{FF2B5EF4-FFF2-40B4-BE49-F238E27FC236}">
                <a16:creationId xmlns:a16="http://schemas.microsoft.com/office/drawing/2014/main" id="{F69054EF-13B4-2DDD-ED0D-CD9AE34EDCC6}"/>
              </a:ext>
            </a:extLst>
          </p:cNvPr>
          <p:cNvPicPr>
            <a:picLocks noGrp="1" noChangeAspect="1"/>
          </p:cNvPicPr>
          <p:nvPr>
            <p:ph sz="quarter" idx="10"/>
          </p:nvPr>
        </p:nvPicPr>
        <p:blipFill>
          <a:blip r:embed="rId2"/>
          <a:stretch>
            <a:fillRect/>
          </a:stretch>
        </p:blipFill>
        <p:spPr>
          <a:xfrm>
            <a:off x="1108874" y="1258888"/>
            <a:ext cx="9974252" cy="2709862"/>
          </a:xfrm>
          <a:ln>
            <a:solidFill>
              <a:schemeClr val="accent1"/>
            </a:solidFill>
          </a:ln>
        </p:spPr>
      </p:pic>
    </p:spTree>
    <p:extLst>
      <p:ext uri="{BB962C8B-B14F-4D97-AF65-F5344CB8AC3E}">
        <p14:creationId xmlns:p14="http://schemas.microsoft.com/office/powerpoint/2010/main" val="150343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4B0338-2315-8E78-C19F-02B99E1DC017}"/>
              </a:ext>
            </a:extLst>
          </p:cNvPr>
          <p:cNvSpPr>
            <a:spLocks noGrp="1"/>
          </p:cNvSpPr>
          <p:nvPr>
            <p:ph type="title"/>
          </p:nvPr>
        </p:nvSpPr>
        <p:spPr/>
        <p:txBody>
          <a:bodyPr>
            <a:normAutofit fontScale="90000"/>
          </a:bodyPr>
          <a:lstStyle/>
          <a:p>
            <a:r>
              <a:rPr lang="en-US" dirty="0"/>
              <a:t>3.4 System Check Label </a:t>
            </a:r>
            <a:r>
              <a:rPr lang="en-US"/>
              <a:t>Enhancement Request</a:t>
            </a:r>
            <a:endParaRPr lang="en-US" dirty="0"/>
          </a:p>
        </p:txBody>
      </p:sp>
      <p:graphicFrame>
        <p:nvGraphicFramePr>
          <p:cNvPr id="8" name="Content Placeholder 7">
            <a:extLst>
              <a:ext uri="{FF2B5EF4-FFF2-40B4-BE49-F238E27FC236}">
                <a16:creationId xmlns:a16="http://schemas.microsoft.com/office/drawing/2014/main" id="{F7790935-7198-C107-E28B-6B87FF765B6E}"/>
              </a:ext>
            </a:extLst>
          </p:cNvPr>
          <p:cNvGraphicFramePr>
            <a:graphicFrameLocks noGrp="1"/>
          </p:cNvGraphicFramePr>
          <p:nvPr>
            <p:ph idx="1"/>
            <p:extLst>
              <p:ext uri="{D42A27DB-BD31-4B8C-83A1-F6EECF244321}">
                <p14:modId xmlns:p14="http://schemas.microsoft.com/office/powerpoint/2010/main" val="3380012246"/>
              </p:ext>
            </p:extLst>
          </p:nvPr>
        </p:nvGraphicFramePr>
        <p:xfrm>
          <a:off x="838200" y="4103688"/>
          <a:ext cx="10515600" cy="2061119"/>
        </p:xfrm>
        <a:graphic>
          <a:graphicData uri="http://schemas.openxmlformats.org/drawingml/2006/table">
            <a:tbl>
              <a:tblPr firstRow="1" bandRow="1">
                <a:tableStyleId>{6E25E649-3F16-4E02-A733-19D2CDBF48F0}</a:tableStyleId>
              </a:tblPr>
              <a:tblGrid>
                <a:gridCol w="865481">
                  <a:extLst>
                    <a:ext uri="{9D8B030D-6E8A-4147-A177-3AD203B41FA5}">
                      <a16:colId xmlns:a16="http://schemas.microsoft.com/office/drawing/2014/main" val="2302093244"/>
                    </a:ext>
                  </a:extLst>
                </a:gridCol>
                <a:gridCol w="6188193">
                  <a:extLst>
                    <a:ext uri="{9D8B030D-6E8A-4147-A177-3AD203B41FA5}">
                      <a16:colId xmlns:a16="http://schemas.microsoft.com/office/drawing/2014/main" val="1853716814"/>
                    </a:ext>
                  </a:extLst>
                </a:gridCol>
                <a:gridCol w="1730963">
                  <a:extLst>
                    <a:ext uri="{9D8B030D-6E8A-4147-A177-3AD203B41FA5}">
                      <a16:colId xmlns:a16="http://schemas.microsoft.com/office/drawing/2014/main" val="1888374523"/>
                    </a:ext>
                  </a:extLst>
                </a:gridCol>
                <a:gridCol w="1730963">
                  <a:extLst>
                    <a:ext uri="{9D8B030D-6E8A-4147-A177-3AD203B41FA5}">
                      <a16:colId xmlns:a16="http://schemas.microsoft.com/office/drawing/2014/main" val="231373959"/>
                    </a:ext>
                  </a:extLst>
                </a:gridCol>
              </a:tblGrid>
              <a:tr h="605472">
                <a:tc>
                  <a:txBody>
                    <a:bodyPr/>
                    <a:lstStyle/>
                    <a:p>
                      <a:pPr algn="l" rtl="0" fontAlgn="base"/>
                      <a:r>
                        <a:rPr lang="en-US" sz="1600" b="1" dirty="0">
                          <a:effectLst/>
                        </a:rPr>
                        <a:t>Item #</a:t>
                      </a:r>
                      <a:r>
                        <a:rPr lang="en-US" sz="1600" b="0" dirty="0">
                          <a:effectLst/>
                        </a:rPr>
                        <a:t> </a:t>
                      </a:r>
                      <a:endParaRPr lang="en-US" sz="1600" b="0" i="0" dirty="0">
                        <a:effectLst/>
                      </a:endParaRPr>
                    </a:p>
                  </a:txBody>
                  <a:tcPr/>
                </a:tc>
                <a:tc>
                  <a:txBody>
                    <a:bodyPr/>
                    <a:lstStyle/>
                    <a:p>
                      <a:pPr algn="l" rtl="0" fontAlgn="base"/>
                      <a:r>
                        <a:rPr lang="en-US" sz="1600" b="1" dirty="0">
                          <a:effectLst/>
                        </a:rPr>
                        <a:t>Description</a:t>
                      </a:r>
                      <a:r>
                        <a:rPr lang="en-US" sz="1600" b="0" dirty="0">
                          <a:effectLst/>
                        </a:rPr>
                        <a:t> </a:t>
                      </a:r>
                      <a:endParaRPr lang="en-US" sz="1600" b="0" i="0" dirty="0">
                        <a:effectLst/>
                      </a:endParaRPr>
                    </a:p>
                  </a:txBody>
                  <a:tcPr/>
                </a:tc>
                <a:tc>
                  <a:txBody>
                    <a:bodyPr/>
                    <a:lstStyle/>
                    <a:p>
                      <a:pPr algn="l" rtl="0" fontAlgn="base"/>
                      <a:r>
                        <a:rPr lang="en-US" sz="1600" b="1" dirty="0">
                          <a:effectLst/>
                        </a:rPr>
                        <a:t>College Variance</a:t>
                      </a:r>
                      <a:r>
                        <a:rPr lang="en-US" sz="1600" b="0" dirty="0">
                          <a:effectLst/>
                        </a:rPr>
                        <a:t> </a:t>
                      </a:r>
                      <a:endParaRPr lang="en-US" sz="1600" b="0" i="0" dirty="0">
                        <a:effectLst/>
                      </a:endParaRPr>
                    </a:p>
                  </a:txBody>
                  <a:tcPr/>
                </a:tc>
                <a:tc>
                  <a:txBody>
                    <a:bodyPr/>
                    <a:lstStyle/>
                    <a:p>
                      <a:pPr algn="l" rtl="0" fontAlgn="base"/>
                      <a:r>
                        <a:rPr lang="en-US" sz="1600" b="1" dirty="0">
                          <a:effectLst/>
                        </a:rPr>
                        <a:t>Implementation Notes</a:t>
                      </a:r>
                      <a:r>
                        <a:rPr lang="en-US" sz="1600" b="0" dirty="0">
                          <a:effectLst/>
                        </a:rPr>
                        <a:t> </a:t>
                      </a:r>
                      <a:endParaRPr lang="en-US" sz="1600" b="0" i="0" dirty="0">
                        <a:effectLst/>
                      </a:endParaRPr>
                    </a:p>
                  </a:txBody>
                  <a:tcPr/>
                </a:tc>
                <a:extLst>
                  <a:ext uri="{0D108BD9-81ED-4DB2-BD59-A6C34878D82A}">
                    <a16:rowId xmlns:a16="http://schemas.microsoft.com/office/drawing/2014/main" val="2138324495"/>
                  </a:ext>
                </a:extLst>
              </a:tr>
              <a:tr h="1455647">
                <a:tc>
                  <a:txBody>
                    <a:bodyPr/>
                    <a:lstStyle/>
                    <a:p>
                      <a:pPr algn="l" rtl="0" fontAlgn="base"/>
                      <a:r>
                        <a:rPr lang="en-US" sz="1600" b="0">
                          <a:effectLst/>
                        </a:rPr>
                        <a:t>3.4 </a:t>
                      </a:r>
                      <a:endParaRPr lang="en-US" sz="1600" b="0" i="0">
                        <a:effectLst/>
                        <a:latin typeface="+mn-lt"/>
                      </a:endParaRPr>
                    </a:p>
                  </a:txBody>
                  <a:tcPr/>
                </a:tc>
                <a:tc>
                  <a:txBody>
                    <a:bodyPr/>
                    <a:lstStyle/>
                    <a:p>
                      <a:pPr algn="l" rtl="0" fontAlgn="base"/>
                      <a:r>
                        <a:rPr lang="en-US" sz="1600" b="1" dirty="0">
                          <a:effectLst/>
                        </a:rPr>
                        <a:t>ER Idea: </a:t>
                      </a:r>
                      <a:r>
                        <a:rPr lang="en-US" sz="1600" b="0" dirty="0">
                          <a:effectLst/>
                        </a:rPr>
                        <a:t>In the Source field, change the option label of “System Check” to “System Payment” or something similar, to avoid confusion about the payment method being a check. The payment method will be whatever is in the traveler’s profile. </a:t>
                      </a:r>
                      <a:endParaRPr lang="en-US" sz="1600" b="0" i="0" dirty="0">
                        <a:effectLst/>
                        <a:latin typeface="+mn-lt"/>
                      </a:endParaRPr>
                    </a:p>
                  </a:txBody>
                  <a:tcPr/>
                </a:tc>
                <a:tc>
                  <a:txBody>
                    <a:bodyPr/>
                    <a:lstStyle/>
                    <a:p>
                      <a:pPr algn="l" rtl="0" fontAlgn="base"/>
                      <a:r>
                        <a:rPr lang="en-US" sz="1600" b="0">
                          <a:effectLst/>
                        </a:rPr>
                        <a:t>Global Adoption </a:t>
                      </a:r>
                    </a:p>
                    <a:p>
                      <a:pPr algn="l" rtl="0" fontAlgn="base"/>
                      <a:endParaRPr lang="en-US" sz="1600" b="0">
                        <a:effectLst/>
                      </a:endParaRPr>
                    </a:p>
                    <a:p>
                      <a:pPr algn="l" rtl="0" fontAlgn="base"/>
                      <a:endParaRPr lang="en-US" sz="1600" b="0" i="0">
                        <a:effectLst/>
                        <a:latin typeface="+mn-lt"/>
                      </a:endParaRPr>
                    </a:p>
                  </a:txBody>
                  <a:tcPr/>
                </a:tc>
                <a:tc>
                  <a:txBody>
                    <a:bodyPr/>
                    <a:lstStyle/>
                    <a:p>
                      <a:pPr algn="l" rtl="0" fontAlgn="base"/>
                      <a:r>
                        <a:rPr lang="en-US" sz="1600" b="0" dirty="0">
                          <a:effectLst/>
                        </a:rPr>
                        <a:t>Contingent on ER completion (global configuration) </a:t>
                      </a:r>
                    </a:p>
                    <a:p>
                      <a:pPr algn="l" rtl="0" fontAlgn="base"/>
                      <a:r>
                        <a:rPr lang="en-US" sz="1600" b="0" dirty="0">
                          <a:effectLst/>
                        </a:rPr>
                        <a:t> </a:t>
                      </a:r>
                      <a:endParaRPr lang="en-US" sz="1600" b="0" i="0" dirty="0">
                        <a:effectLst/>
                        <a:latin typeface="+mn-lt"/>
                      </a:endParaRPr>
                    </a:p>
                  </a:txBody>
                  <a:tcPr/>
                </a:tc>
                <a:extLst>
                  <a:ext uri="{0D108BD9-81ED-4DB2-BD59-A6C34878D82A}">
                    <a16:rowId xmlns:a16="http://schemas.microsoft.com/office/drawing/2014/main" val="2778507527"/>
                  </a:ext>
                </a:extLst>
              </a:tr>
            </a:tbl>
          </a:graphicData>
        </a:graphic>
      </p:graphicFrame>
      <p:pic>
        <p:nvPicPr>
          <p:cNvPr id="3" name="Content Placeholder 2" descr="An image of the Cash Advance screen with the Source field with System Payment label highlighted with a red box">
            <a:extLst>
              <a:ext uri="{FF2B5EF4-FFF2-40B4-BE49-F238E27FC236}">
                <a16:creationId xmlns:a16="http://schemas.microsoft.com/office/drawing/2014/main" id="{12D4E705-1B97-6443-1EF7-10A6608EDA0A}"/>
              </a:ext>
            </a:extLst>
          </p:cNvPr>
          <p:cNvPicPr>
            <a:picLocks noGrp="1" noChangeAspect="1"/>
          </p:cNvPicPr>
          <p:nvPr>
            <p:ph sz="quarter" idx="10"/>
          </p:nvPr>
        </p:nvPicPr>
        <p:blipFill>
          <a:blip r:embed="rId2"/>
          <a:stretch>
            <a:fillRect/>
          </a:stretch>
        </p:blipFill>
        <p:spPr>
          <a:xfrm>
            <a:off x="838200" y="2161940"/>
            <a:ext cx="10515600" cy="903758"/>
          </a:xfrm>
          <a:ln>
            <a:solidFill>
              <a:schemeClr val="accent1"/>
            </a:solidFill>
          </a:ln>
        </p:spPr>
      </p:pic>
    </p:spTree>
    <p:extLst>
      <p:ext uri="{BB962C8B-B14F-4D97-AF65-F5344CB8AC3E}">
        <p14:creationId xmlns:p14="http://schemas.microsoft.com/office/powerpoint/2010/main" val="2465780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F18B53-B37D-BF68-BA85-3A0824CE733A}"/>
              </a:ext>
            </a:extLst>
          </p:cNvPr>
          <p:cNvSpPr>
            <a:spLocks noGrp="1"/>
          </p:cNvSpPr>
          <p:nvPr>
            <p:ph type="title"/>
          </p:nvPr>
        </p:nvSpPr>
        <p:spPr>
          <a:xfrm>
            <a:off x="831850" y="1709738"/>
            <a:ext cx="10515600" cy="2852737"/>
          </a:xfrm>
        </p:spPr>
        <p:txBody>
          <a:bodyPr/>
          <a:lstStyle/>
          <a:p>
            <a:r>
              <a:rPr lang="en-US" dirty="0"/>
              <a:t>4. Expense Reports</a:t>
            </a:r>
          </a:p>
        </p:txBody>
      </p:sp>
    </p:spTree>
    <p:extLst>
      <p:ext uri="{BB962C8B-B14F-4D97-AF65-F5344CB8AC3E}">
        <p14:creationId xmlns:p14="http://schemas.microsoft.com/office/powerpoint/2010/main" val="1561871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4B0338-2315-8E78-C19F-02B99E1DC017}"/>
              </a:ext>
            </a:extLst>
          </p:cNvPr>
          <p:cNvSpPr>
            <a:spLocks noGrp="1"/>
          </p:cNvSpPr>
          <p:nvPr>
            <p:ph type="title"/>
          </p:nvPr>
        </p:nvSpPr>
        <p:spPr>
          <a:xfrm>
            <a:off x="838200" y="365126"/>
            <a:ext cx="10515600" cy="782188"/>
          </a:xfrm>
        </p:spPr>
        <p:txBody>
          <a:bodyPr/>
          <a:lstStyle/>
          <a:p>
            <a:r>
              <a:rPr lang="en-US" dirty="0"/>
              <a:t>4.1 Requiring Receipts Functionality </a:t>
            </a:r>
          </a:p>
        </p:txBody>
      </p:sp>
      <p:graphicFrame>
        <p:nvGraphicFramePr>
          <p:cNvPr id="8" name="Content Placeholder 7">
            <a:extLst>
              <a:ext uri="{FF2B5EF4-FFF2-40B4-BE49-F238E27FC236}">
                <a16:creationId xmlns:a16="http://schemas.microsoft.com/office/drawing/2014/main" id="{F7790935-7198-C107-E28B-6B87FF765B6E}"/>
              </a:ext>
            </a:extLst>
          </p:cNvPr>
          <p:cNvGraphicFramePr>
            <a:graphicFrameLocks noGrp="1"/>
          </p:cNvGraphicFramePr>
          <p:nvPr>
            <p:ph idx="1"/>
            <p:extLst>
              <p:ext uri="{D42A27DB-BD31-4B8C-83A1-F6EECF244321}">
                <p14:modId xmlns:p14="http://schemas.microsoft.com/office/powerpoint/2010/main" val="1153176065"/>
              </p:ext>
            </p:extLst>
          </p:nvPr>
        </p:nvGraphicFramePr>
        <p:xfrm>
          <a:off x="838200" y="4103688"/>
          <a:ext cx="10515600" cy="2159952"/>
        </p:xfrm>
        <a:graphic>
          <a:graphicData uri="http://schemas.openxmlformats.org/drawingml/2006/table">
            <a:tbl>
              <a:tblPr firstRow="1" bandRow="1">
                <a:tableStyleId>{6E25E649-3F16-4E02-A733-19D2CDBF48F0}</a:tableStyleId>
              </a:tblPr>
              <a:tblGrid>
                <a:gridCol w="865481">
                  <a:extLst>
                    <a:ext uri="{9D8B030D-6E8A-4147-A177-3AD203B41FA5}">
                      <a16:colId xmlns:a16="http://schemas.microsoft.com/office/drawing/2014/main" val="2302093244"/>
                    </a:ext>
                  </a:extLst>
                </a:gridCol>
                <a:gridCol w="6188193">
                  <a:extLst>
                    <a:ext uri="{9D8B030D-6E8A-4147-A177-3AD203B41FA5}">
                      <a16:colId xmlns:a16="http://schemas.microsoft.com/office/drawing/2014/main" val="1853716814"/>
                    </a:ext>
                  </a:extLst>
                </a:gridCol>
                <a:gridCol w="1730963">
                  <a:extLst>
                    <a:ext uri="{9D8B030D-6E8A-4147-A177-3AD203B41FA5}">
                      <a16:colId xmlns:a16="http://schemas.microsoft.com/office/drawing/2014/main" val="1888374523"/>
                    </a:ext>
                  </a:extLst>
                </a:gridCol>
                <a:gridCol w="1730963">
                  <a:extLst>
                    <a:ext uri="{9D8B030D-6E8A-4147-A177-3AD203B41FA5}">
                      <a16:colId xmlns:a16="http://schemas.microsoft.com/office/drawing/2014/main" val="231373959"/>
                    </a:ext>
                  </a:extLst>
                </a:gridCol>
              </a:tblGrid>
              <a:tr h="605472">
                <a:tc>
                  <a:txBody>
                    <a:bodyPr/>
                    <a:lstStyle/>
                    <a:p>
                      <a:pPr algn="l" rtl="0" fontAlgn="base"/>
                      <a:r>
                        <a:rPr lang="en-US" sz="1600" b="1" dirty="0">
                          <a:effectLst/>
                        </a:rPr>
                        <a:t>Item #</a:t>
                      </a:r>
                      <a:r>
                        <a:rPr lang="en-US" sz="1600" b="0" dirty="0">
                          <a:effectLst/>
                        </a:rPr>
                        <a:t> </a:t>
                      </a:r>
                      <a:endParaRPr lang="en-US" sz="1600" b="0" i="0" dirty="0">
                        <a:effectLst/>
                      </a:endParaRPr>
                    </a:p>
                  </a:txBody>
                  <a:tcPr/>
                </a:tc>
                <a:tc>
                  <a:txBody>
                    <a:bodyPr/>
                    <a:lstStyle/>
                    <a:p>
                      <a:pPr algn="l" rtl="0" fontAlgn="base"/>
                      <a:r>
                        <a:rPr lang="en-US" sz="1600" b="1" dirty="0">
                          <a:effectLst/>
                        </a:rPr>
                        <a:t>Description</a:t>
                      </a:r>
                      <a:r>
                        <a:rPr lang="en-US" sz="1600" b="0" dirty="0">
                          <a:effectLst/>
                        </a:rPr>
                        <a:t> </a:t>
                      </a:r>
                      <a:endParaRPr lang="en-US" sz="1600" b="0" i="0" dirty="0">
                        <a:effectLst/>
                      </a:endParaRPr>
                    </a:p>
                  </a:txBody>
                  <a:tcPr/>
                </a:tc>
                <a:tc>
                  <a:txBody>
                    <a:bodyPr/>
                    <a:lstStyle/>
                    <a:p>
                      <a:pPr algn="l" rtl="0" fontAlgn="base"/>
                      <a:r>
                        <a:rPr lang="en-US" sz="1600" b="1" dirty="0">
                          <a:effectLst/>
                        </a:rPr>
                        <a:t>College Variance</a:t>
                      </a:r>
                      <a:r>
                        <a:rPr lang="en-US" sz="1600" b="0" dirty="0">
                          <a:effectLst/>
                        </a:rPr>
                        <a:t> </a:t>
                      </a:r>
                      <a:endParaRPr lang="en-US" sz="1600" b="0" i="0" dirty="0">
                        <a:effectLst/>
                      </a:endParaRPr>
                    </a:p>
                  </a:txBody>
                  <a:tcPr/>
                </a:tc>
                <a:tc>
                  <a:txBody>
                    <a:bodyPr/>
                    <a:lstStyle/>
                    <a:p>
                      <a:pPr algn="l" rtl="0" fontAlgn="base"/>
                      <a:r>
                        <a:rPr lang="en-US" sz="1600" b="1" dirty="0">
                          <a:effectLst/>
                        </a:rPr>
                        <a:t>Implementation Notes</a:t>
                      </a:r>
                      <a:r>
                        <a:rPr lang="en-US" sz="1600" b="0" dirty="0">
                          <a:effectLst/>
                        </a:rPr>
                        <a:t> </a:t>
                      </a:r>
                      <a:endParaRPr lang="en-US" sz="1600" b="0" i="0" dirty="0">
                        <a:effectLst/>
                      </a:endParaRPr>
                    </a:p>
                  </a:txBody>
                  <a:tcPr/>
                </a:tc>
                <a:extLst>
                  <a:ext uri="{0D108BD9-81ED-4DB2-BD59-A6C34878D82A}">
                    <a16:rowId xmlns:a16="http://schemas.microsoft.com/office/drawing/2014/main" val="2138324495"/>
                  </a:ext>
                </a:extLst>
              </a:tr>
              <a:tr h="1455647">
                <a:tc>
                  <a:txBody>
                    <a:bodyPr/>
                    <a:lstStyle/>
                    <a:p>
                      <a:pPr algn="l" rtl="0" fontAlgn="base"/>
                      <a:r>
                        <a:rPr lang="en-US" sz="1600" b="0">
                          <a:effectLst/>
                        </a:rPr>
                        <a:t>4.1 </a:t>
                      </a:r>
                      <a:endParaRPr lang="en-US" sz="1600" b="0" i="0">
                        <a:effectLst/>
                        <a:latin typeface="+mn-lt"/>
                      </a:endParaRPr>
                    </a:p>
                  </a:txBody>
                  <a:tcPr/>
                </a:tc>
                <a:tc>
                  <a:txBody>
                    <a:bodyPr/>
                    <a:lstStyle/>
                    <a:p>
                      <a:pPr algn="l" rtl="0" fontAlgn="base"/>
                      <a:r>
                        <a:rPr lang="en-US" sz="1600" b="1" dirty="0">
                          <a:effectLst/>
                        </a:rPr>
                        <a:t>Requiring Receipts Functionality</a:t>
                      </a:r>
                      <a:r>
                        <a:rPr lang="en-US" sz="1600" b="0" dirty="0">
                          <a:effectLst/>
                        </a:rPr>
                        <a:t>: Configuration around receipt attachments and exceptions is customizable based on school need. Colleges should adjust their configuration as needed per college policy. In general, it is recommended to make the configurations as streamlined as possible for travelers to avoid redundancy (e.g., having to attach the same thing on multiple lines). </a:t>
                      </a:r>
                      <a:endParaRPr lang="en-US" sz="1600" b="0" i="0" dirty="0">
                        <a:effectLst/>
                        <a:latin typeface="+mn-lt"/>
                      </a:endParaRPr>
                    </a:p>
                  </a:txBody>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600" b="0" dirty="0">
                          <a:effectLst/>
                        </a:rPr>
                        <a:t>Requirement with College Options</a:t>
                      </a:r>
                      <a:endParaRPr lang="en-US" sz="1600" dirty="0"/>
                    </a:p>
                  </a:txBody>
                  <a:tcPr/>
                </a:tc>
                <a:tc>
                  <a:txBody>
                    <a:bodyPr/>
                    <a:lstStyle/>
                    <a:p>
                      <a:pPr algn="l" rtl="0" fontAlgn="base"/>
                      <a:r>
                        <a:rPr lang="en-US" sz="1600" b="0" dirty="0">
                          <a:effectLst/>
                        </a:rPr>
                        <a:t>Contingent on local configuration completion </a:t>
                      </a:r>
                    </a:p>
                    <a:p>
                      <a:pPr algn="l" rtl="0" fontAlgn="base"/>
                      <a:r>
                        <a:rPr lang="en-US" sz="1600" b="0" dirty="0">
                          <a:effectLst/>
                        </a:rPr>
                        <a:t> </a:t>
                      </a:r>
                      <a:endParaRPr lang="en-US" sz="1600" b="0" i="0" dirty="0">
                        <a:effectLst/>
                        <a:latin typeface="+mn-lt"/>
                      </a:endParaRPr>
                    </a:p>
                  </a:txBody>
                  <a:tcPr/>
                </a:tc>
                <a:extLst>
                  <a:ext uri="{0D108BD9-81ED-4DB2-BD59-A6C34878D82A}">
                    <a16:rowId xmlns:a16="http://schemas.microsoft.com/office/drawing/2014/main" val="2778507527"/>
                  </a:ext>
                </a:extLst>
              </a:tr>
            </a:tbl>
          </a:graphicData>
        </a:graphic>
      </p:graphicFrame>
      <p:pic>
        <p:nvPicPr>
          <p:cNvPr id="3" name="Content Placeholder 2" descr="An image of the Expense Report screen with the Attach Receipt field highlighted with a red box">
            <a:extLst>
              <a:ext uri="{FF2B5EF4-FFF2-40B4-BE49-F238E27FC236}">
                <a16:creationId xmlns:a16="http://schemas.microsoft.com/office/drawing/2014/main" id="{6A785C4B-1B49-63F0-820F-7F7DCAFD326A}"/>
              </a:ext>
            </a:extLst>
          </p:cNvPr>
          <p:cNvPicPr>
            <a:picLocks noGrp="1" noChangeAspect="1"/>
          </p:cNvPicPr>
          <p:nvPr>
            <p:ph sz="quarter" idx="10"/>
          </p:nvPr>
        </p:nvPicPr>
        <p:blipFill>
          <a:blip r:embed="rId2"/>
          <a:stretch>
            <a:fillRect/>
          </a:stretch>
        </p:blipFill>
        <p:spPr>
          <a:xfrm>
            <a:off x="1851830" y="1258888"/>
            <a:ext cx="8488339" cy="2709862"/>
          </a:xfrm>
          <a:ln>
            <a:solidFill>
              <a:schemeClr val="accent1"/>
            </a:solidFill>
          </a:ln>
        </p:spPr>
      </p:pic>
    </p:spTree>
    <p:extLst>
      <p:ext uri="{BB962C8B-B14F-4D97-AF65-F5344CB8AC3E}">
        <p14:creationId xmlns:p14="http://schemas.microsoft.com/office/powerpoint/2010/main" val="1966782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6FB07E-37CB-2B5C-9E93-D229DFA56E6F}"/>
              </a:ext>
            </a:extLst>
          </p:cNvPr>
          <p:cNvSpPr>
            <a:spLocks noGrp="1"/>
          </p:cNvSpPr>
          <p:nvPr>
            <p:ph type="title"/>
          </p:nvPr>
        </p:nvSpPr>
        <p:spPr>
          <a:xfrm>
            <a:off x="838200" y="365126"/>
            <a:ext cx="10515600" cy="782188"/>
          </a:xfrm>
        </p:spPr>
        <p:txBody>
          <a:bodyPr/>
          <a:lstStyle/>
          <a:p>
            <a:r>
              <a:rPr lang="en-US"/>
              <a:t>Task Force Members</a:t>
            </a:r>
            <a:endParaRPr lang="en-US" dirty="0"/>
          </a:p>
        </p:txBody>
      </p:sp>
      <p:sp>
        <p:nvSpPr>
          <p:cNvPr id="5" name="Content Placeholder 4">
            <a:extLst>
              <a:ext uri="{FF2B5EF4-FFF2-40B4-BE49-F238E27FC236}">
                <a16:creationId xmlns:a16="http://schemas.microsoft.com/office/drawing/2014/main" id="{AF06D97B-4B64-BA66-3584-9602DD1D9111}"/>
              </a:ext>
            </a:extLst>
          </p:cNvPr>
          <p:cNvSpPr>
            <a:spLocks noGrp="1"/>
          </p:cNvSpPr>
          <p:nvPr>
            <p:ph sz="half" idx="1"/>
          </p:nvPr>
        </p:nvSpPr>
        <p:spPr>
          <a:xfrm>
            <a:off x="838200" y="1319842"/>
            <a:ext cx="5181600" cy="4976183"/>
          </a:xfrm>
        </p:spPr>
        <p:style>
          <a:lnRef idx="2">
            <a:schemeClr val="accent1"/>
          </a:lnRef>
          <a:fillRef idx="1">
            <a:schemeClr val="lt1"/>
          </a:fillRef>
          <a:effectRef idx="0">
            <a:schemeClr val="accent1"/>
          </a:effectRef>
          <a:fontRef idx="minor">
            <a:schemeClr val="dk1"/>
          </a:fontRef>
        </p:style>
        <p:txBody>
          <a:bodyPr anchor="ctr">
            <a:normAutofit/>
          </a:bodyPr>
          <a:lstStyle/>
          <a:p>
            <a:pPr algn="l" rtl="0" fontAlgn="base">
              <a:buFont typeface="Arial" panose="020B0604020202020204" pitchFamily="34" charset="0"/>
              <a:buChar char="•"/>
            </a:pPr>
            <a:r>
              <a:rPr lang="en-US" sz="2400" b="1" dirty="0"/>
              <a:t>Subject Matter Experts​</a:t>
            </a:r>
          </a:p>
          <a:p>
            <a:pPr lvl="1" fontAlgn="base"/>
            <a:r>
              <a:rPr lang="en-US" sz="2000" dirty="0"/>
              <a:t>Jessica Briggs, Renton Technical​</a:t>
            </a:r>
          </a:p>
          <a:p>
            <a:pPr lvl="1" fontAlgn="base"/>
            <a:r>
              <a:rPr lang="en-US" sz="2000" dirty="0"/>
              <a:t>Miranda Brown, Skagit Valley​</a:t>
            </a:r>
          </a:p>
          <a:p>
            <a:pPr lvl="1" fontAlgn="base"/>
            <a:r>
              <a:rPr lang="en-US" sz="2000" dirty="0"/>
              <a:t>Becky Cox, Bellingham Technical</a:t>
            </a:r>
          </a:p>
          <a:p>
            <a:pPr lvl="1" fontAlgn="base"/>
            <a:r>
              <a:rPr lang="en-US" sz="2000" dirty="0"/>
              <a:t>Heather Emlund, Seattle​</a:t>
            </a:r>
          </a:p>
          <a:p>
            <a:pPr lvl="1" fontAlgn="base"/>
            <a:r>
              <a:rPr lang="en-US" sz="2000" dirty="0"/>
              <a:t>Angela Garza, Yakima Valley​</a:t>
            </a:r>
          </a:p>
          <a:p>
            <a:pPr lvl="1" fontAlgn="base"/>
            <a:r>
              <a:rPr lang="en-US" sz="2000" dirty="0"/>
              <a:t>Christopher Pitman, Olympic​</a:t>
            </a:r>
          </a:p>
          <a:p>
            <a:pPr lvl="1" fontAlgn="base"/>
            <a:r>
              <a:rPr lang="en-US" sz="2000" dirty="0"/>
              <a:t>Teri Sexton, SBCTC​</a:t>
            </a:r>
          </a:p>
          <a:p>
            <a:pPr lvl="1" fontAlgn="base"/>
            <a:r>
              <a:rPr lang="en-US" sz="2000"/>
              <a:t>Arega</a:t>
            </a:r>
            <a:r>
              <a:rPr lang="en-US" sz="2000" dirty="0"/>
              <a:t> Tesfaye, Everett​</a:t>
            </a:r>
          </a:p>
          <a:p>
            <a:pPr lvl="1"/>
            <a:r>
              <a:rPr lang="en-US" sz="2000" dirty="0"/>
              <a:t>Jennifer Warden, Green River​</a:t>
            </a:r>
            <a:endParaRPr lang="en-US"/>
          </a:p>
          <a:p>
            <a:pPr algn="l" rtl="0" fontAlgn="base">
              <a:buFont typeface="Arial" panose="020B0604020202020204" pitchFamily="34" charset="0"/>
              <a:buChar char="•"/>
            </a:pPr>
            <a:r>
              <a:rPr lang="en-US" sz="2400" b="1" dirty="0"/>
              <a:t>Lead</a:t>
            </a:r>
            <a:r>
              <a:rPr lang="en-US" sz="2400" dirty="0"/>
              <a:t> ​</a:t>
            </a:r>
          </a:p>
          <a:p>
            <a:pPr lvl="1" fontAlgn="base"/>
            <a:r>
              <a:rPr lang="en-US" sz="2000" dirty="0"/>
              <a:t>Lia Homeister, Renton Technical​</a:t>
            </a:r>
          </a:p>
        </p:txBody>
      </p:sp>
      <p:sp>
        <p:nvSpPr>
          <p:cNvPr id="6" name="Content Placeholder 5">
            <a:extLst>
              <a:ext uri="{FF2B5EF4-FFF2-40B4-BE49-F238E27FC236}">
                <a16:creationId xmlns:a16="http://schemas.microsoft.com/office/drawing/2014/main" id="{355E85CB-19A5-EB96-FEF1-CC87F991AFC5}"/>
              </a:ext>
            </a:extLst>
          </p:cNvPr>
          <p:cNvSpPr>
            <a:spLocks noGrp="1"/>
          </p:cNvSpPr>
          <p:nvPr>
            <p:ph sz="half" idx="2"/>
          </p:nvPr>
        </p:nvSpPr>
        <p:spPr>
          <a:xfrm>
            <a:off x="6172200" y="1319842"/>
            <a:ext cx="5181600" cy="4976183"/>
          </a:xfrm>
        </p:spPr>
        <p:style>
          <a:lnRef idx="2">
            <a:schemeClr val="accent1"/>
          </a:lnRef>
          <a:fillRef idx="1">
            <a:schemeClr val="lt1"/>
          </a:fillRef>
          <a:effectRef idx="0">
            <a:schemeClr val="accent1"/>
          </a:effectRef>
          <a:fontRef idx="minor">
            <a:schemeClr val="dk1"/>
          </a:fontRef>
        </p:style>
        <p:txBody>
          <a:bodyPr anchor="ctr">
            <a:normAutofit/>
          </a:bodyPr>
          <a:lstStyle/>
          <a:p>
            <a:pPr algn="l" rtl="0" fontAlgn="base">
              <a:buFont typeface="Arial" panose="020B0604020202020204" pitchFamily="34" charset="0"/>
              <a:buChar char="•"/>
            </a:pPr>
            <a:r>
              <a:rPr lang="en-US" sz="2400" b="1" dirty="0"/>
              <a:t>Functional Analysts ​</a:t>
            </a:r>
          </a:p>
          <a:p>
            <a:pPr lvl="1" fontAlgn="base"/>
            <a:r>
              <a:rPr lang="en-US" sz="2000" dirty="0"/>
              <a:t>Jennifer Smith​</a:t>
            </a:r>
            <a:r>
              <a:rPr lang="en-US" sz="2000"/>
              <a:t>, SBCTC</a:t>
            </a:r>
          </a:p>
          <a:p>
            <a:pPr lvl="1" fontAlgn="base"/>
            <a:r>
              <a:rPr lang="en-US" sz="2000" dirty="0"/>
              <a:t>Michele Rockwell​</a:t>
            </a:r>
            <a:r>
              <a:rPr lang="en-US" sz="2000"/>
              <a:t>, SBCTC</a:t>
            </a:r>
            <a:endParaRPr lang="en-US" sz="2000" dirty="0"/>
          </a:p>
          <a:p>
            <a:pPr algn="l" rtl="0" fontAlgn="base">
              <a:buFont typeface="Arial" panose="020B0604020202020204" pitchFamily="34" charset="0"/>
              <a:buChar char="•"/>
            </a:pPr>
            <a:r>
              <a:rPr lang="en-US" sz="2400" b="1" dirty="0"/>
              <a:t>Data Services Staff </a:t>
            </a:r>
          </a:p>
          <a:p>
            <a:pPr lvl="1" fontAlgn="base"/>
            <a:r>
              <a:rPr lang="en-US" sz="2000" dirty="0"/>
              <a:t>Carmen McKenzie</a:t>
            </a:r>
            <a:r>
              <a:rPr lang="en-US" sz="2000"/>
              <a:t>, SBCTC</a:t>
            </a:r>
            <a:r>
              <a:rPr lang="en-US" sz="2000" dirty="0"/>
              <a:t>​</a:t>
            </a:r>
          </a:p>
          <a:p>
            <a:pPr lvl="1" fontAlgn="base"/>
            <a:r>
              <a:rPr lang="en-US" sz="2000" dirty="0"/>
              <a:t>Ivy Brent​</a:t>
            </a:r>
            <a:r>
              <a:rPr lang="en-US" sz="2000"/>
              <a:t>, SBCTC</a:t>
            </a:r>
            <a:endParaRPr lang="en-US" sz="2000" dirty="0"/>
          </a:p>
          <a:p>
            <a:pPr fontAlgn="base"/>
            <a:r>
              <a:rPr lang="en-US" sz="2400" b="1" noProof="1"/>
              <a:t>cCCG</a:t>
            </a:r>
            <a:r>
              <a:rPr lang="en-US" sz="2400" b="1" dirty="0"/>
              <a:t>/PAW Liaisons</a:t>
            </a:r>
            <a:endParaRPr lang="en-US" sz="2400" b="1"/>
          </a:p>
          <a:p>
            <a:pPr lvl="1" algn="l">
              <a:buFont typeface="Arial" panose="020B0604020202020204" pitchFamily="34" charset="0"/>
              <a:buChar char="•"/>
            </a:pPr>
            <a:r>
              <a:rPr lang="en-US" sz="2000" dirty="0"/>
              <a:t>Pat Daniels, Highline​</a:t>
            </a:r>
            <a:endParaRPr lang="en-US" sz="2000"/>
          </a:p>
          <a:p>
            <a:pPr lvl="1" fontAlgn="base"/>
            <a:r>
              <a:rPr lang="en-US" sz="2000" dirty="0"/>
              <a:t>Pauline Marvin-Smith, Peninsula​</a:t>
            </a:r>
          </a:p>
          <a:p>
            <a:pPr lvl="1" fontAlgn="base"/>
            <a:r>
              <a:rPr lang="en-US" sz="2000" dirty="0"/>
              <a:t>Jo Munroe, SBCTC​</a:t>
            </a:r>
          </a:p>
          <a:p>
            <a:endParaRPr lang="en-US" sz="2400" dirty="0"/>
          </a:p>
        </p:txBody>
      </p:sp>
    </p:spTree>
    <p:extLst>
      <p:ext uri="{BB962C8B-B14F-4D97-AF65-F5344CB8AC3E}">
        <p14:creationId xmlns:p14="http://schemas.microsoft.com/office/powerpoint/2010/main" val="3793830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4B0338-2315-8E78-C19F-02B99E1DC017}"/>
              </a:ext>
            </a:extLst>
          </p:cNvPr>
          <p:cNvSpPr>
            <a:spLocks noGrp="1"/>
          </p:cNvSpPr>
          <p:nvPr>
            <p:ph type="title"/>
          </p:nvPr>
        </p:nvSpPr>
        <p:spPr>
          <a:xfrm>
            <a:off x="838200" y="365126"/>
            <a:ext cx="10640860" cy="782188"/>
          </a:xfrm>
        </p:spPr>
        <p:txBody>
          <a:bodyPr>
            <a:normAutofit fontScale="90000"/>
          </a:bodyPr>
          <a:lstStyle/>
          <a:p>
            <a:r>
              <a:rPr lang="en-US" dirty="0"/>
              <a:t>4.2 Personal Expense Label </a:t>
            </a:r>
            <a:r>
              <a:rPr lang="en-US"/>
              <a:t>Enhancement Request</a:t>
            </a:r>
            <a:endParaRPr lang="en-US" dirty="0"/>
          </a:p>
        </p:txBody>
      </p:sp>
      <p:graphicFrame>
        <p:nvGraphicFramePr>
          <p:cNvPr id="8" name="Content Placeholder 7">
            <a:extLst>
              <a:ext uri="{FF2B5EF4-FFF2-40B4-BE49-F238E27FC236}">
                <a16:creationId xmlns:a16="http://schemas.microsoft.com/office/drawing/2014/main" id="{F7790935-7198-C107-E28B-6B87FF765B6E}"/>
              </a:ext>
            </a:extLst>
          </p:cNvPr>
          <p:cNvGraphicFramePr>
            <a:graphicFrameLocks noGrp="1"/>
          </p:cNvGraphicFramePr>
          <p:nvPr>
            <p:ph idx="1"/>
            <p:extLst>
              <p:ext uri="{D42A27DB-BD31-4B8C-83A1-F6EECF244321}">
                <p14:modId xmlns:p14="http://schemas.microsoft.com/office/powerpoint/2010/main" val="1809354166"/>
              </p:ext>
            </p:extLst>
          </p:nvPr>
        </p:nvGraphicFramePr>
        <p:xfrm>
          <a:off x="838200" y="4103688"/>
          <a:ext cx="10515600" cy="2061119"/>
        </p:xfrm>
        <a:graphic>
          <a:graphicData uri="http://schemas.openxmlformats.org/drawingml/2006/table">
            <a:tbl>
              <a:tblPr firstRow="1" bandRow="1">
                <a:tableStyleId>{6E25E649-3F16-4E02-A733-19D2CDBF48F0}</a:tableStyleId>
              </a:tblPr>
              <a:tblGrid>
                <a:gridCol w="865481">
                  <a:extLst>
                    <a:ext uri="{9D8B030D-6E8A-4147-A177-3AD203B41FA5}">
                      <a16:colId xmlns:a16="http://schemas.microsoft.com/office/drawing/2014/main" val="2302093244"/>
                    </a:ext>
                  </a:extLst>
                </a:gridCol>
                <a:gridCol w="6188193">
                  <a:extLst>
                    <a:ext uri="{9D8B030D-6E8A-4147-A177-3AD203B41FA5}">
                      <a16:colId xmlns:a16="http://schemas.microsoft.com/office/drawing/2014/main" val="1853716814"/>
                    </a:ext>
                  </a:extLst>
                </a:gridCol>
                <a:gridCol w="1730963">
                  <a:extLst>
                    <a:ext uri="{9D8B030D-6E8A-4147-A177-3AD203B41FA5}">
                      <a16:colId xmlns:a16="http://schemas.microsoft.com/office/drawing/2014/main" val="1888374523"/>
                    </a:ext>
                  </a:extLst>
                </a:gridCol>
                <a:gridCol w="1730963">
                  <a:extLst>
                    <a:ext uri="{9D8B030D-6E8A-4147-A177-3AD203B41FA5}">
                      <a16:colId xmlns:a16="http://schemas.microsoft.com/office/drawing/2014/main" val="231373959"/>
                    </a:ext>
                  </a:extLst>
                </a:gridCol>
              </a:tblGrid>
              <a:tr h="605472">
                <a:tc>
                  <a:txBody>
                    <a:bodyPr/>
                    <a:lstStyle/>
                    <a:p>
                      <a:pPr algn="l" rtl="0" fontAlgn="base"/>
                      <a:r>
                        <a:rPr lang="en-US" sz="1600" b="1" dirty="0">
                          <a:effectLst/>
                        </a:rPr>
                        <a:t>Item #</a:t>
                      </a:r>
                      <a:r>
                        <a:rPr lang="en-US" sz="1600" b="0" dirty="0">
                          <a:effectLst/>
                        </a:rPr>
                        <a:t> </a:t>
                      </a:r>
                      <a:endParaRPr lang="en-US" sz="1600" b="0" i="0" dirty="0">
                        <a:effectLst/>
                      </a:endParaRPr>
                    </a:p>
                  </a:txBody>
                  <a:tcPr/>
                </a:tc>
                <a:tc>
                  <a:txBody>
                    <a:bodyPr/>
                    <a:lstStyle/>
                    <a:p>
                      <a:pPr algn="l" rtl="0" fontAlgn="base"/>
                      <a:r>
                        <a:rPr lang="en-US" sz="1600" b="1" dirty="0">
                          <a:effectLst/>
                        </a:rPr>
                        <a:t>Description</a:t>
                      </a:r>
                      <a:r>
                        <a:rPr lang="en-US" sz="1600" b="0" dirty="0">
                          <a:effectLst/>
                        </a:rPr>
                        <a:t> </a:t>
                      </a:r>
                      <a:endParaRPr lang="en-US" sz="1600" b="0" i="0" dirty="0">
                        <a:effectLst/>
                      </a:endParaRPr>
                    </a:p>
                  </a:txBody>
                  <a:tcPr/>
                </a:tc>
                <a:tc>
                  <a:txBody>
                    <a:bodyPr/>
                    <a:lstStyle/>
                    <a:p>
                      <a:pPr algn="l" rtl="0" fontAlgn="base"/>
                      <a:r>
                        <a:rPr lang="en-US" sz="1600" b="1" dirty="0">
                          <a:effectLst/>
                        </a:rPr>
                        <a:t>College Variance</a:t>
                      </a:r>
                      <a:r>
                        <a:rPr lang="en-US" sz="1600" b="0" dirty="0">
                          <a:effectLst/>
                        </a:rPr>
                        <a:t> </a:t>
                      </a:r>
                      <a:endParaRPr lang="en-US" sz="1600" b="0" i="0" dirty="0">
                        <a:effectLst/>
                      </a:endParaRPr>
                    </a:p>
                  </a:txBody>
                  <a:tcPr/>
                </a:tc>
                <a:tc>
                  <a:txBody>
                    <a:bodyPr/>
                    <a:lstStyle/>
                    <a:p>
                      <a:pPr algn="l" rtl="0" fontAlgn="base"/>
                      <a:r>
                        <a:rPr lang="en-US" sz="1600" b="1" dirty="0">
                          <a:effectLst/>
                        </a:rPr>
                        <a:t>Implementation Notes</a:t>
                      </a:r>
                      <a:r>
                        <a:rPr lang="en-US" sz="1600" b="0" dirty="0">
                          <a:effectLst/>
                        </a:rPr>
                        <a:t> </a:t>
                      </a:r>
                      <a:endParaRPr lang="en-US" sz="1600" b="0" i="0" dirty="0">
                        <a:effectLst/>
                      </a:endParaRPr>
                    </a:p>
                  </a:txBody>
                  <a:tcPr/>
                </a:tc>
                <a:extLst>
                  <a:ext uri="{0D108BD9-81ED-4DB2-BD59-A6C34878D82A}">
                    <a16:rowId xmlns:a16="http://schemas.microsoft.com/office/drawing/2014/main" val="2138324495"/>
                  </a:ext>
                </a:extLst>
              </a:tr>
              <a:tr h="1455647">
                <a:tc>
                  <a:txBody>
                    <a:bodyPr/>
                    <a:lstStyle/>
                    <a:p>
                      <a:pPr algn="l" rtl="0" fontAlgn="base"/>
                      <a:r>
                        <a:rPr lang="en-US" sz="1600" b="0">
                          <a:effectLst/>
                        </a:rPr>
                        <a:t>4.2 </a:t>
                      </a:r>
                      <a:endParaRPr lang="en-US" sz="1600" b="0" i="0">
                        <a:effectLst/>
                        <a:latin typeface="+mn-lt"/>
                      </a:endParaRPr>
                    </a:p>
                  </a:txBody>
                  <a:tcPr/>
                </a:tc>
                <a:tc>
                  <a:txBody>
                    <a:bodyPr/>
                    <a:lstStyle/>
                    <a:p>
                      <a:pPr algn="l" rtl="0" fontAlgn="base"/>
                      <a:r>
                        <a:rPr lang="en-US" sz="1600" b="1">
                          <a:effectLst/>
                        </a:rPr>
                        <a:t>ER Idea:</a:t>
                      </a:r>
                      <a:r>
                        <a:rPr lang="en-US" sz="1600" b="0">
                          <a:effectLst/>
                        </a:rPr>
                        <a:t> Update the Personal Expense toggle label from “Personal Expense” to “Reimbursable” (yes/no toggle) as it is more intuitive and clearer for travelers. </a:t>
                      </a:r>
                      <a:endParaRPr lang="en-US" sz="1600" b="0" i="0">
                        <a:effectLst/>
                        <a:latin typeface="+mn-lt"/>
                      </a:endParaRPr>
                    </a:p>
                  </a:txBody>
                  <a:tcPr/>
                </a:tc>
                <a:tc>
                  <a:txBody>
                    <a:bodyPr/>
                    <a:lstStyle/>
                    <a:p>
                      <a:pPr algn="l" rtl="0" fontAlgn="base"/>
                      <a:r>
                        <a:rPr lang="en-US" sz="1600" b="0">
                          <a:effectLst/>
                        </a:rPr>
                        <a:t>Global Adoption </a:t>
                      </a:r>
                    </a:p>
                    <a:p>
                      <a:pPr algn="l" rtl="0" fontAlgn="base"/>
                      <a:endParaRPr lang="en-US" sz="1600" b="0" i="0">
                        <a:effectLst/>
                        <a:latin typeface="+mn-lt"/>
                      </a:endParaRPr>
                    </a:p>
                  </a:txBody>
                  <a:tcPr/>
                </a:tc>
                <a:tc>
                  <a:txBody>
                    <a:bodyPr/>
                    <a:lstStyle/>
                    <a:p>
                      <a:pPr algn="l" rtl="0" fontAlgn="base"/>
                      <a:r>
                        <a:rPr lang="en-US" sz="1600" b="0" dirty="0">
                          <a:effectLst/>
                        </a:rPr>
                        <a:t>Contingent on ER completion (page customization) </a:t>
                      </a:r>
                      <a:endParaRPr lang="en-US" sz="1600" b="0" i="0" dirty="0">
                        <a:effectLst/>
                        <a:latin typeface="+mn-lt"/>
                      </a:endParaRPr>
                    </a:p>
                  </a:txBody>
                  <a:tcPr/>
                </a:tc>
                <a:extLst>
                  <a:ext uri="{0D108BD9-81ED-4DB2-BD59-A6C34878D82A}">
                    <a16:rowId xmlns:a16="http://schemas.microsoft.com/office/drawing/2014/main" val="2778507527"/>
                  </a:ext>
                </a:extLst>
              </a:tr>
            </a:tbl>
          </a:graphicData>
        </a:graphic>
      </p:graphicFrame>
      <p:pic>
        <p:nvPicPr>
          <p:cNvPr id="3" name="Content Placeholder 2" descr="An image of the Expense Report screen with Personal Expense toggle with a new label of Reimbursable highlighted with a red box">
            <a:extLst>
              <a:ext uri="{FF2B5EF4-FFF2-40B4-BE49-F238E27FC236}">
                <a16:creationId xmlns:a16="http://schemas.microsoft.com/office/drawing/2014/main" id="{B385A64D-81FD-18C0-1833-F6CDA0359E57}"/>
              </a:ext>
            </a:extLst>
          </p:cNvPr>
          <p:cNvPicPr>
            <a:picLocks noGrp="1" noChangeAspect="1"/>
          </p:cNvPicPr>
          <p:nvPr>
            <p:ph sz="quarter" idx="10"/>
          </p:nvPr>
        </p:nvPicPr>
        <p:blipFill>
          <a:blip r:embed="rId2"/>
          <a:stretch>
            <a:fillRect/>
          </a:stretch>
        </p:blipFill>
        <p:spPr>
          <a:xfrm>
            <a:off x="1832967" y="1818370"/>
            <a:ext cx="8526065" cy="1590897"/>
          </a:xfrm>
          <a:ln>
            <a:solidFill>
              <a:schemeClr val="accent1"/>
            </a:solidFill>
          </a:ln>
        </p:spPr>
      </p:pic>
    </p:spTree>
    <p:extLst>
      <p:ext uri="{BB962C8B-B14F-4D97-AF65-F5344CB8AC3E}">
        <p14:creationId xmlns:p14="http://schemas.microsoft.com/office/powerpoint/2010/main" val="8111351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4B0338-2315-8E78-C19F-02B99E1DC017}"/>
              </a:ext>
            </a:extLst>
          </p:cNvPr>
          <p:cNvSpPr>
            <a:spLocks noGrp="1"/>
          </p:cNvSpPr>
          <p:nvPr>
            <p:ph type="title"/>
          </p:nvPr>
        </p:nvSpPr>
        <p:spPr>
          <a:xfrm>
            <a:off x="838200" y="365126"/>
            <a:ext cx="10515600" cy="782188"/>
          </a:xfrm>
        </p:spPr>
        <p:txBody>
          <a:bodyPr/>
          <a:lstStyle/>
          <a:p>
            <a:r>
              <a:rPr lang="en-US" dirty="0"/>
              <a:t>4.3 EXC4500 Report</a:t>
            </a:r>
          </a:p>
        </p:txBody>
      </p:sp>
      <p:graphicFrame>
        <p:nvGraphicFramePr>
          <p:cNvPr id="8" name="Content Placeholder 7">
            <a:extLst>
              <a:ext uri="{FF2B5EF4-FFF2-40B4-BE49-F238E27FC236}">
                <a16:creationId xmlns:a16="http://schemas.microsoft.com/office/drawing/2014/main" id="{F7790935-7198-C107-E28B-6B87FF765B6E}"/>
              </a:ext>
            </a:extLst>
          </p:cNvPr>
          <p:cNvGraphicFramePr>
            <a:graphicFrameLocks noGrp="1"/>
          </p:cNvGraphicFramePr>
          <p:nvPr>
            <p:ph idx="1"/>
            <p:extLst>
              <p:ext uri="{D42A27DB-BD31-4B8C-83A1-F6EECF244321}">
                <p14:modId xmlns:p14="http://schemas.microsoft.com/office/powerpoint/2010/main" val="3680763504"/>
              </p:ext>
            </p:extLst>
          </p:nvPr>
        </p:nvGraphicFramePr>
        <p:xfrm>
          <a:off x="838200" y="4103688"/>
          <a:ext cx="10515600" cy="2061119"/>
        </p:xfrm>
        <a:graphic>
          <a:graphicData uri="http://schemas.openxmlformats.org/drawingml/2006/table">
            <a:tbl>
              <a:tblPr firstRow="1" bandRow="1">
                <a:tableStyleId>{6E25E649-3F16-4E02-A733-19D2CDBF48F0}</a:tableStyleId>
              </a:tblPr>
              <a:tblGrid>
                <a:gridCol w="865481">
                  <a:extLst>
                    <a:ext uri="{9D8B030D-6E8A-4147-A177-3AD203B41FA5}">
                      <a16:colId xmlns:a16="http://schemas.microsoft.com/office/drawing/2014/main" val="2302093244"/>
                    </a:ext>
                  </a:extLst>
                </a:gridCol>
                <a:gridCol w="6188193">
                  <a:extLst>
                    <a:ext uri="{9D8B030D-6E8A-4147-A177-3AD203B41FA5}">
                      <a16:colId xmlns:a16="http://schemas.microsoft.com/office/drawing/2014/main" val="1853716814"/>
                    </a:ext>
                  </a:extLst>
                </a:gridCol>
                <a:gridCol w="1730963">
                  <a:extLst>
                    <a:ext uri="{9D8B030D-6E8A-4147-A177-3AD203B41FA5}">
                      <a16:colId xmlns:a16="http://schemas.microsoft.com/office/drawing/2014/main" val="1888374523"/>
                    </a:ext>
                  </a:extLst>
                </a:gridCol>
                <a:gridCol w="1730963">
                  <a:extLst>
                    <a:ext uri="{9D8B030D-6E8A-4147-A177-3AD203B41FA5}">
                      <a16:colId xmlns:a16="http://schemas.microsoft.com/office/drawing/2014/main" val="231373959"/>
                    </a:ext>
                  </a:extLst>
                </a:gridCol>
              </a:tblGrid>
              <a:tr h="605472">
                <a:tc>
                  <a:txBody>
                    <a:bodyPr/>
                    <a:lstStyle/>
                    <a:p>
                      <a:pPr algn="l" rtl="0" fontAlgn="base"/>
                      <a:r>
                        <a:rPr lang="en-US" sz="1600" b="1" dirty="0">
                          <a:effectLst/>
                        </a:rPr>
                        <a:t>Item #</a:t>
                      </a:r>
                      <a:r>
                        <a:rPr lang="en-US" sz="1600" b="0" dirty="0">
                          <a:effectLst/>
                        </a:rPr>
                        <a:t> </a:t>
                      </a:r>
                      <a:endParaRPr lang="en-US" sz="1600" b="0" i="0" dirty="0">
                        <a:effectLst/>
                      </a:endParaRPr>
                    </a:p>
                  </a:txBody>
                  <a:tcPr/>
                </a:tc>
                <a:tc>
                  <a:txBody>
                    <a:bodyPr/>
                    <a:lstStyle/>
                    <a:p>
                      <a:pPr algn="l" rtl="0" fontAlgn="base"/>
                      <a:r>
                        <a:rPr lang="en-US" sz="1600" b="1" dirty="0">
                          <a:effectLst/>
                        </a:rPr>
                        <a:t>Description</a:t>
                      </a:r>
                      <a:r>
                        <a:rPr lang="en-US" sz="1600" b="0" dirty="0">
                          <a:effectLst/>
                        </a:rPr>
                        <a:t> </a:t>
                      </a:r>
                      <a:endParaRPr lang="en-US" sz="1600" b="0" i="0" dirty="0">
                        <a:effectLst/>
                      </a:endParaRPr>
                    </a:p>
                  </a:txBody>
                  <a:tcPr/>
                </a:tc>
                <a:tc>
                  <a:txBody>
                    <a:bodyPr/>
                    <a:lstStyle/>
                    <a:p>
                      <a:pPr algn="l" rtl="0" fontAlgn="base"/>
                      <a:r>
                        <a:rPr lang="en-US" sz="1600" b="1" dirty="0">
                          <a:effectLst/>
                        </a:rPr>
                        <a:t>College Variance</a:t>
                      </a:r>
                      <a:r>
                        <a:rPr lang="en-US" sz="1600" b="0" dirty="0">
                          <a:effectLst/>
                        </a:rPr>
                        <a:t> </a:t>
                      </a:r>
                      <a:endParaRPr lang="en-US" sz="1600" b="0" i="0" dirty="0">
                        <a:effectLst/>
                      </a:endParaRPr>
                    </a:p>
                  </a:txBody>
                  <a:tcPr/>
                </a:tc>
                <a:tc>
                  <a:txBody>
                    <a:bodyPr/>
                    <a:lstStyle/>
                    <a:p>
                      <a:pPr algn="l" rtl="0" fontAlgn="base"/>
                      <a:r>
                        <a:rPr lang="en-US" sz="1600" b="1" dirty="0">
                          <a:effectLst/>
                        </a:rPr>
                        <a:t>Implementation Notes</a:t>
                      </a:r>
                      <a:r>
                        <a:rPr lang="en-US" sz="1600" b="0" dirty="0">
                          <a:effectLst/>
                        </a:rPr>
                        <a:t> </a:t>
                      </a:r>
                      <a:endParaRPr lang="en-US" sz="1600" b="0" i="0" dirty="0">
                        <a:effectLst/>
                      </a:endParaRPr>
                    </a:p>
                  </a:txBody>
                  <a:tcPr/>
                </a:tc>
                <a:extLst>
                  <a:ext uri="{0D108BD9-81ED-4DB2-BD59-A6C34878D82A}">
                    <a16:rowId xmlns:a16="http://schemas.microsoft.com/office/drawing/2014/main" val="2138324495"/>
                  </a:ext>
                </a:extLst>
              </a:tr>
              <a:tr h="1455647">
                <a:tc>
                  <a:txBody>
                    <a:bodyPr/>
                    <a:lstStyle/>
                    <a:p>
                      <a:pPr algn="l" rtl="0" fontAlgn="base"/>
                      <a:r>
                        <a:rPr lang="en-US" sz="1600" b="0">
                          <a:effectLst/>
                        </a:rPr>
                        <a:t>4.3 </a:t>
                      </a:r>
                      <a:endParaRPr lang="en-US" sz="1600" b="0" i="0">
                        <a:effectLst/>
                        <a:latin typeface="+mn-lt"/>
                      </a:endParaRPr>
                    </a:p>
                  </a:txBody>
                  <a:tcPr/>
                </a:tc>
                <a:tc>
                  <a:txBody>
                    <a:bodyPr/>
                    <a:lstStyle/>
                    <a:p>
                      <a:pPr algn="l" rtl="0" fontAlgn="base"/>
                      <a:r>
                        <a:rPr lang="en-US" sz="1600" b="1">
                          <a:effectLst/>
                        </a:rPr>
                        <a:t>EXC4500 Report</a:t>
                      </a:r>
                      <a:r>
                        <a:rPr lang="en-US" sz="1600" b="0">
                          <a:effectLst/>
                        </a:rPr>
                        <a:t>: Request to be updated to reflect more detailed information needed for auditors and/or to print for reference. An alternative is to expand the details and print the screen to PDF.  </a:t>
                      </a:r>
                      <a:endParaRPr lang="en-US" sz="1600" b="0" i="0">
                        <a:effectLst/>
                        <a:latin typeface="+mn-lt"/>
                      </a:endParaRPr>
                    </a:p>
                  </a:txBody>
                  <a:tcPr/>
                </a:tc>
                <a:tc>
                  <a:txBody>
                    <a:bodyPr/>
                    <a:lstStyle/>
                    <a:p>
                      <a:pPr algn="l" rtl="0" fontAlgn="base"/>
                      <a:r>
                        <a:rPr lang="en-US" sz="1600" b="0">
                          <a:effectLst/>
                        </a:rPr>
                        <a:t>Optional College Choice </a:t>
                      </a:r>
                    </a:p>
                    <a:p>
                      <a:pPr algn="l" rtl="0" fontAlgn="base"/>
                      <a:r>
                        <a:rPr lang="en-US" sz="1600" b="0">
                          <a:effectLst/>
                        </a:rPr>
                        <a:t> </a:t>
                      </a:r>
                      <a:endParaRPr lang="en-US" sz="1600" b="0" i="0">
                        <a:effectLst/>
                        <a:latin typeface="+mn-lt"/>
                      </a:endParaRPr>
                    </a:p>
                  </a:txBody>
                  <a:tcPr/>
                </a:tc>
                <a:tc>
                  <a:txBody>
                    <a:bodyPr/>
                    <a:lstStyle/>
                    <a:p>
                      <a:pPr algn="l" rtl="0" fontAlgn="base"/>
                      <a:r>
                        <a:rPr lang="en-US" sz="1600" b="0" dirty="0">
                          <a:effectLst/>
                        </a:rPr>
                        <a:t>Contingent on if the report can be updated with more detail </a:t>
                      </a:r>
                      <a:endParaRPr lang="en-US" sz="1600" b="0" i="0" dirty="0">
                        <a:effectLst/>
                        <a:latin typeface="+mn-lt"/>
                      </a:endParaRPr>
                    </a:p>
                  </a:txBody>
                  <a:tcPr/>
                </a:tc>
                <a:extLst>
                  <a:ext uri="{0D108BD9-81ED-4DB2-BD59-A6C34878D82A}">
                    <a16:rowId xmlns:a16="http://schemas.microsoft.com/office/drawing/2014/main" val="2778507527"/>
                  </a:ext>
                </a:extLst>
              </a:tr>
            </a:tbl>
          </a:graphicData>
        </a:graphic>
      </p:graphicFrame>
      <p:pic>
        <p:nvPicPr>
          <p:cNvPr id="3" name="Content Placeholder 2" descr="An image of the EXC4500 report">
            <a:extLst>
              <a:ext uri="{FF2B5EF4-FFF2-40B4-BE49-F238E27FC236}">
                <a16:creationId xmlns:a16="http://schemas.microsoft.com/office/drawing/2014/main" id="{73F5A93D-00C6-32DE-6E90-15ADA788D0C3}"/>
              </a:ext>
            </a:extLst>
          </p:cNvPr>
          <p:cNvPicPr>
            <a:picLocks noGrp="1" noChangeAspect="1"/>
          </p:cNvPicPr>
          <p:nvPr>
            <p:ph sz="quarter" idx="10"/>
          </p:nvPr>
        </p:nvPicPr>
        <p:blipFill>
          <a:blip r:embed="rId2"/>
          <a:stretch>
            <a:fillRect/>
          </a:stretch>
        </p:blipFill>
        <p:spPr>
          <a:xfrm>
            <a:off x="4012961" y="1258888"/>
            <a:ext cx="4166078" cy="2709862"/>
          </a:xfrm>
          <a:ln>
            <a:solidFill>
              <a:schemeClr val="accent1"/>
            </a:solidFill>
          </a:ln>
        </p:spPr>
      </p:pic>
    </p:spTree>
    <p:extLst>
      <p:ext uri="{BB962C8B-B14F-4D97-AF65-F5344CB8AC3E}">
        <p14:creationId xmlns:p14="http://schemas.microsoft.com/office/powerpoint/2010/main" val="34813955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F18B53-B37D-BF68-BA85-3A0824CE733A}"/>
              </a:ext>
            </a:extLst>
          </p:cNvPr>
          <p:cNvSpPr>
            <a:spLocks noGrp="1"/>
          </p:cNvSpPr>
          <p:nvPr>
            <p:ph type="title"/>
          </p:nvPr>
        </p:nvSpPr>
        <p:spPr/>
        <p:txBody>
          <a:bodyPr/>
          <a:lstStyle/>
          <a:p>
            <a:r>
              <a:rPr lang="en-US" dirty="0"/>
              <a:t>5. Other</a:t>
            </a:r>
          </a:p>
        </p:txBody>
      </p:sp>
    </p:spTree>
    <p:extLst>
      <p:ext uri="{BB962C8B-B14F-4D97-AF65-F5344CB8AC3E}">
        <p14:creationId xmlns:p14="http://schemas.microsoft.com/office/powerpoint/2010/main" val="8892165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4B0338-2315-8E78-C19F-02B99E1DC017}"/>
              </a:ext>
            </a:extLst>
          </p:cNvPr>
          <p:cNvSpPr>
            <a:spLocks noGrp="1"/>
          </p:cNvSpPr>
          <p:nvPr>
            <p:ph type="title"/>
          </p:nvPr>
        </p:nvSpPr>
        <p:spPr/>
        <p:txBody>
          <a:bodyPr/>
          <a:lstStyle/>
          <a:p>
            <a:r>
              <a:rPr lang="en-US" dirty="0"/>
              <a:t>5.1 Classic vs. Fluid</a:t>
            </a:r>
          </a:p>
        </p:txBody>
      </p:sp>
      <p:graphicFrame>
        <p:nvGraphicFramePr>
          <p:cNvPr id="8" name="Content Placeholder 7">
            <a:extLst>
              <a:ext uri="{FF2B5EF4-FFF2-40B4-BE49-F238E27FC236}">
                <a16:creationId xmlns:a16="http://schemas.microsoft.com/office/drawing/2014/main" id="{F7790935-7198-C107-E28B-6B87FF765B6E}"/>
              </a:ext>
            </a:extLst>
          </p:cNvPr>
          <p:cNvGraphicFramePr>
            <a:graphicFrameLocks noGrp="1"/>
          </p:cNvGraphicFramePr>
          <p:nvPr>
            <p:ph idx="1"/>
            <p:extLst>
              <p:ext uri="{D42A27DB-BD31-4B8C-83A1-F6EECF244321}">
                <p14:modId xmlns:p14="http://schemas.microsoft.com/office/powerpoint/2010/main" val="1012777161"/>
              </p:ext>
            </p:extLst>
          </p:nvPr>
        </p:nvGraphicFramePr>
        <p:xfrm>
          <a:off x="838200" y="4103688"/>
          <a:ext cx="10515600" cy="2617152"/>
        </p:xfrm>
        <a:graphic>
          <a:graphicData uri="http://schemas.openxmlformats.org/drawingml/2006/table">
            <a:tbl>
              <a:tblPr firstRow="1" bandRow="1">
                <a:tableStyleId>{6E25E649-3F16-4E02-A733-19D2CDBF48F0}</a:tableStyleId>
              </a:tblPr>
              <a:tblGrid>
                <a:gridCol w="865481">
                  <a:extLst>
                    <a:ext uri="{9D8B030D-6E8A-4147-A177-3AD203B41FA5}">
                      <a16:colId xmlns:a16="http://schemas.microsoft.com/office/drawing/2014/main" val="2302093244"/>
                    </a:ext>
                  </a:extLst>
                </a:gridCol>
                <a:gridCol w="6188193">
                  <a:extLst>
                    <a:ext uri="{9D8B030D-6E8A-4147-A177-3AD203B41FA5}">
                      <a16:colId xmlns:a16="http://schemas.microsoft.com/office/drawing/2014/main" val="1853716814"/>
                    </a:ext>
                  </a:extLst>
                </a:gridCol>
                <a:gridCol w="1730963">
                  <a:extLst>
                    <a:ext uri="{9D8B030D-6E8A-4147-A177-3AD203B41FA5}">
                      <a16:colId xmlns:a16="http://schemas.microsoft.com/office/drawing/2014/main" val="1888374523"/>
                    </a:ext>
                  </a:extLst>
                </a:gridCol>
                <a:gridCol w="1730963">
                  <a:extLst>
                    <a:ext uri="{9D8B030D-6E8A-4147-A177-3AD203B41FA5}">
                      <a16:colId xmlns:a16="http://schemas.microsoft.com/office/drawing/2014/main" val="231373959"/>
                    </a:ext>
                  </a:extLst>
                </a:gridCol>
              </a:tblGrid>
              <a:tr h="605472">
                <a:tc>
                  <a:txBody>
                    <a:bodyPr/>
                    <a:lstStyle/>
                    <a:p>
                      <a:pPr algn="l" rtl="0" fontAlgn="base"/>
                      <a:r>
                        <a:rPr lang="en-US" sz="1600" b="1" dirty="0">
                          <a:effectLst/>
                        </a:rPr>
                        <a:t>Item #</a:t>
                      </a:r>
                      <a:r>
                        <a:rPr lang="en-US" sz="1600" b="0" dirty="0">
                          <a:effectLst/>
                        </a:rPr>
                        <a:t> </a:t>
                      </a:r>
                      <a:endParaRPr lang="en-US" sz="1600" b="0" i="0" dirty="0">
                        <a:effectLst/>
                      </a:endParaRPr>
                    </a:p>
                  </a:txBody>
                  <a:tcPr/>
                </a:tc>
                <a:tc>
                  <a:txBody>
                    <a:bodyPr/>
                    <a:lstStyle/>
                    <a:p>
                      <a:pPr algn="l" rtl="0" fontAlgn="base"/>
                      <a:r>
                        <a:rPr lang="en-US" sz="1600" b="1" dirty="0">
                          <a:effectLst/>
                        </a:rPr>
                        <a:t>Description</a:t>
                      </a:r>
                      <a:r>
                        <a:rPr lang="en-US" sz="1600" b="0" dirty="0">
                          <a:effectLst/>
                        </a:rPr>
                        <a:t> </a:t>
                      </a:r>
                      <a:endParaRPr lang="en-US" sz="1600" b="0" i="0" dirty="0">
                        <a:effectLst/>
                      </a:endParaRPr>
                    </a:p>
                  </a:txBody>
                  <a:tcPr/>
                </a:tc>
                <a:tc>
                  <a:txBody>
                    <a:bodyPr/>
                    <a:lstStyle/>
                    <a:p>
                      <a:pPr algn="l" rtl="0" fontAlgn="base"/>
                      <a:r>
                        <a:rPr lang="en-US" sz="1600" b="1" dirty="0">
                          <a:effectLst/>
                        </a:rPr>
                        <a:t>College Variance</a:t>
                      </a:r>
                      <a:r>
                        <a:rPr lang="en-US" sz="1600" b="0" dirty="0">
                          <a:effectLst/>
                        </a:rPr>
                        <a:t> </a:t>
                      </a:r>
                      <a:endParaRPr lang="en-US" sz="1600" b="0" i="0" dirty="0">
                        <a:effectLst/>
                      </a:endParaRPr>
                    </a:p>
                  </a:txBody>
                  <a:tcPr/>
                </a:tc>
                <a:tc>
                  <a:txBody>
                    <a:bodyPr/>
                    <a:lstStyle/>
                    <a:p>
                      <a:pPr algn="l" rtl="0" fontAlgn="base"/>
                      <a:r>
                        <a:rPr lang="en-US" sz="1600" b="1" dirty="0">
                          <a:effectLst/>
                        </a:rPr>
                        <a:t>Implementation Notes</a:t>
                      </a:r>
                      <a:r>
                        <a:rPr lang="en-US" sz="1600" b="0" dirty="0">
                          <a:effectLst/>
                        </a:rPr>
                        <a:t> </a:t>
                      </a:r>
                      <a:endParaRPr lang="en-US" sz="1600" b="0" i="0" dirty="0">
                        <a:effectLst/>
                      </a:endParaRPr>
                    </a:p>
                  </a:txBody>
                  <a:tcPr/>
                </a:tc>
                <a:extLst>
                  <a:ext uri="{0D108BD9-81ED-4DB2-BD59-A6C34878D82A}">
                    <a16:rowId xmlns:a16="http://schemas.microsoft.com/office/drawing/2014/main" val="2138324495"/>
                  </a:ext>
                </a:extLst>
              </a:tr>
              <a:tr h="1455647">
                <a:tc>
                  <a:txBody>
                    <a:bodyPr/>
                    <a:lstStyle/>
                    <a:p>
                      <a:pPr algn="l" rtl="0" fontAlgn="base"/>
                      <a:r>
                        <a:rPr lang="en-US" sz="1400" b="0" dirty="0">
                          <a:effectLst/>
                        </a:rPr>
                        <a:t>5.1 </a:t>
                      </a:r>
                      <a:endParaRPr lang="en-US" sz="1400" b="0" i="0" dirty="0">
                        <a:effectLst/>
                        <a:latin typeface="+mn-lt"/>
                      </a:endParaRPr>
                    </a:p>
                  </a:txBody>
                  <a:tcPr/>
                </a:tc>
                <a:tc>
                  <a:txBody>
                    <a:bodyPr/>
                    <a:lstStyle/>
                    <a:p>
                      <a:pPr algn="l" rtl="0" fontAlgn="base"/>
                      <a:r>
                        <a:rPr lang="en-US" sz="1400" b="1" dirty="0">
                          <a:effectLst/>
                        </a:rPr>
                        <a:t>Classic (navigation) vs. Fluid (tile)</a:t>
                      </a:r>
                      <a:r>
                        <a:rPr lang="en-US" sz="1400" b="0" dirty="0">
                          <a:effectLst/>
                        </a:rPr>
                        <a:t>: It is recommended to use the Fluid interface when available (e.g., Travel Authorizations and Expense Reports):  </a:t>
                      </a:r>
                    </a:p>
                    <a:p>
                      <a:pPr marL="285750" indent="-285750" algn="l" rtl="0" fontAlgn="base">
                        <a:buFont typeface="Arial" panose="020B0604020202020204" pitchFamily="34" charset="0"/>
                        <a:buChar char="•"/>
                      </a:pPr>
                      <a:r>
                        <a:rPr lang="en-US" sz="1400" b="0" dirty="0">
                          <a:effectLst/>
                        </a:rPr>
                        <a:t>Fluid is a responsive and adaptive interface​ </a:t>
                      </a:r>
                    </a:p>
                    <a:p>
                      <a:pPr marL="742950" lvl="1" indent="-285750" algn="l" rtl="0" fontAlgn="base">
                        <a:buFont typeface="Arial" panose="020B0604020202020204" pitchFamily="34" charset="0"/>
                        <a:buChar char="•"/>
                      </a:pPr>
                      <a:r>
                        <a:rPr lang="en-US" sz="1400" b="0" dirty="0">
                          <a:effectLst/>
                        </a:rPr>
                        <a:t>Accessibility best practice for inclusivity ​ </a:t>
                      </a:r>
                    </a:p>
                    <a:p>
                      <a:pPr marL="742950" lvl="1" indent="-285750" algn="l" rtl="0" fontAlgn="base">
                        <a:buFont typeface="Arial" panose="020B0604020202020204" pitchFamily="34" charset="0"/>
                        <a:buChar char="•"/>
                      </a:pPr>
                      <a:r>
                        <a:rPr lang="en-US" sz="1400" b="0" dirty="0">
                          <a:effectLst/>
                        </a:rPr>
                        <a:t>More user-friendly on different devices​ </a:t>
                      </a:r>
                    </a:p>
                    <a:p>
                      <a:pPr marL="285750" indent="-285750" algn="l" rtl="0" fontAlgn="base">
                        <a:buFont typeface="Arial" panose="020B0604020202020204" pitchFamily="34" charset="0"/>
                        <a:buChar char="•"/>
                      </a:pPr>
                      <a:r>
                        <a:rPr lang="en-US" sz="1400" b="0" dirty="0">
                          <a:effectLst/>
                        </a:rPr>
                        <a:t>Fluid is more sustainable long-term; some T&amp;E Classic pages are being de-supported​ </a:t>
                      </a:r>
                    </a:p>
                    <a:p>
                      <a:pPr marL="742950" lvl="1" indent="-285750" algn="l" rtl="0" fontAlgn="base">
                        <a:buFont typeface="Arial" panose="020B0604020202020204" pitchFamily="34" charset="0"/>
                        <a:buChar char="•"/>
                      </a:pPr>
                      <a:r>
                        <a:rPr lang="en-US" sz="1400" b="0" dirty="0">
                          <a:effectLst/>
                        </a:rPr>
                        <a:t>FSCM Image 50 PUM Update (Oct. 26, 2024) has fixed a lot of issues related to Fluid in T&amp;E </a:t>
                      </a:r>
                      <a:endParaRPr lang="en-US" sz="1400" b="0" i="0" dirty="0">
                        <a:effectLst/>
                        <a:latin typeface="+mn-lt"/>
                      </a:endParaRPr>
                    </a:p>
                  </a:txBody>
                  <a:tcPr/>
                </a:tc>
                <a:tc>
                  <a:txBody>
                    <a:bodyPr/>
                    <a:lstStyle/>
                    <a:p>
                      <a:pPr algn="l" rtl="0" fontAlgn="base"/>
                      <a:r>
                        <a:rPr lang="en-US" sz="1400" b="0" dirty="0">
                          <a:effectLst/>
                        </a:rPr>
                        <a:t>Recommended Best Practice </a:t>
                      </a:r>
                    </a:p>
                    <a:p>
                      <a:pPr algn="l" rtl="0" fontAlgn="base"/>
                      <a:r>
                        <a:rPr lang="en-US" sz="1400" b="0" dirty="0">
                          <a:effectLst/>
                        </a:rPr>
                        <a:t> </a:t>
                      </a:r>
                      <a:endParaRPr lang="en-US" sz="1400" b="0" i="0" dirty="0">
                        <a:effectLst/>
                        <a:latin typeface="+mn-lt"/>
                      </a:endParaRPr>
                    </a:p>
                  </a:txBody>
                  <a:tcPr/>
                </a:tc>
                <a:tc>
                  <a:txBody>
                    <a:bodyPr/>
                    <a:lstStyle/>
                    <a:p>
                      <a:pPr algn="l" rtl="0" fontAlgn="base"/>
                      <a:r>
                        <a:rPr lang="en-US" sz="1400" b="0" dirty="0">
                          <a:effectLst/>
                        </a:rPr>
                        <a:t>No delay (users can do this now) </a:t>
                      </a:r>
                      <a:endParaRPr lang="en-US" sz="1400" b="0" i="0" dirty="0">
                        <a:effectLst/>
                        <a:latin typeface="+mn-lt"/>
                      </a:endParaRPr>
                    </a:p>
                  </a:txBody>
                  <a:tcPr/>
                </a:tc>
                <a:extLst>
                  <a:ext uri="{0D108BD9-81ED-4DB2-BD59-A6C34878D82A}">
                    <a16:rowId xmlns:a16="http://schemas.microsoft.com/office/drawing/2014/main" val="2778507527"/>
                  </a:ext>
                </a:extLst>
              </a:tr>
            </a:tbl>
          </a:graphicData>
        </a:graphic>
      </p:graphicFrame>
      <p:pic>
        <p:nvPicPr>
          <p:cNvPr id="10" name="Picture 9" descr="An image of classic navigation versus fluid tiles to access the travel documents">
            <a:extLst>
              <a:ext uri="{FF2B5EF4-FFF2-40B4-BE49-F238E27FC236}">
                <a16:creationId xmlns:a16="http://schemas.microsoft.com/office/drawing/2014/main" id="{8361ABDF-6C1F-BC30-0B9A-28D0B983E2C8}"/>
              </a:ext>
            </a:extLst>
          </p:cNvPr>
          <p:cNvPicPr>
            <a:picLocks noChangeAspect="1"/>
          </p:cNvPicPr>
          <p:nvPr/>
        </p:nvPicPr>
        <p:blipFill>
          <a:blip r:embed="rId2"/>
          <a:stretch>
            <a:fillRect/>
          </a:stretch>
        </p:blipFill>
        <p:spPr>
          <a:xfrm>
            <a:off x="3774758" y="1147314"/>
            <a:ext cx="4642483" cy="2891472"/>
          </a:xfrm>
          <a:prstGeom prst="rect">
            <a:avLst/>
          </a:prstGeom>
          <a:ln>
            <a:solidFill>
              <a:schemeClr val="accent1"/>
            </a:solidFill>
          </a:ln>
        </p:spPr>
      </p:pic>
    </p:spTree>
    <p:extLst>
      <p:ext uri="{BB962C8B-B14F-4D97-AF65-F5344CB8AC3E}">
        <p14:creationId xmlns:p14="http://schemas.microsoft.com/office/powerpoint/2010/main" val="4951696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4B0338-2315-8E78-C19F-02B99E1DC017}"/>
              </a:ext>
            </a:extLst>
          </p:cNvPr>
          <p:cNvSpPr>
            <a:spLocks noGrp="1"/>
          </p:cNvSpPr>
          <p:nvPr>
            <p:ph type="title"/>
          </p:nvPr>
        </p:nvSpPr>
        <p:spPr/>
        <p:txBody>
          <a:bodyPr/>
          <a:lstStyle/>
          <a:p>
            <a:r>
              <a:rPr lang="en-US" dirty="0"/>
              <a:t>5.2 Auditor Roles</a:t>
            </a:r>
          </a:p>
        </p:txBody>
      </p:sp>
      <p:graphicFrame>
        <p:nvGraphicFramePr>
          <p:cNvPr id="8" name="Content Placeholder 7">
            <a:extLst>
              <a:ext uri="{FF2B5EF4-FFF2-40B4-BE49-F238E27FC236}">
                <a16:creationId xmlns:a16="http://schemas.microsoft.com/office/drawing/2014/main" id="{F7790935-7198-C107-E28B-6B87FF765B6E}"/>
              </a:ext>
            </a:extLst>
          </p:cNvPr>
          <p:cNvGraphicFramePr>
            <a:graphicFrameLocks noGrp="1"/>
          </p:cNvGraphicFramePr>
          <p:nvPr>
            <p:ph idx="1"/>
            <p:extLst>
              <p:ext uri="{D42A27DB-BD31-4B8C-83A1-F6EECF244321}">
                <p14:modId xmlns:p14="http://schemas.microsoft.com/office/powerpoint/2010/main" val="582215492"/>
              </p:ext>
            </p:extLst>
          </p:nvPr>
        </p:nvGraphicFramePr>
        <p:xfrm>
          <a:off x="838200" y="1258888"/>
          <a:ext cx="10515600" cy="2061119"/>
        </p:xfrm>
        <a:graphic>
          <a:graphicData uri="http://schemas.openxmlformats.org/drawingml/2006/table">
            <a:tbl>
              <a:tblPr firstRow="1" bandRow="1">
                <a:tableStyleId>{6E25E649-3F16-4E02-A733-19D2CDBF48F0}</a:tableStyleId>
              </a:tblPr>
              <a:tblGrid>
                <a:gridCol w="865481">
                  <a:extLst>
                    <a:ext uri="{9D8B030D-6E8A-4147-A177-3AD203B41FA5}">
                      <a16:colId xmlns:a16="http://schemas.microsoft.com/office/drawing/2014/main" val="2302093244"/>
                    </a:ext>
                  </a:extLst>
                </a:gridCol>
                <a:gridCol w="6188193">
                  <a:extLst>
                    <a:ext uri="{9D8B030D-6E8A-4147-A177-3AD203B41FA5}">
                      <a16:colId xmlns:a16="http://schemas.microsoft.com/office/drawing/2014/main" val="1853716814"/>
                    </a:ext>
                  </a:extLst>
                </a:gridCol>
                <a:gridCol w="1730963">
                  <a:extLst>
                    <a:ext uri="{9D8B030D-6E8A-4147-A177-3AD203B41FA5}">
                      <a16:colId xmlns:a16="http://schemas.microsoft.com/office/drawing/2014/main" val="1888374523"/>
                    </a:ext>
                  </a:extLst>
                </a:gridCol>
                <a:gridCol w="1730963">
                  <a:extLst>
                    <a:ext uri="{9D8B030D-6E8A-4147-A177-3AD203B41FA5}">
                      <a16:colId xmlns:a16="http://schemas.microsoft.com/office/drawing/2014/main" val="231373959"/>
                    </a:ext>
                  </a:extLst>
                </a:gridCol>
              </a:tblGrid>
              <a:tr h="605472">
                <a:tc>
                  <a:txBody>
                    <a:bodyPr/>
                    <a:lstStyle/>
                    <a:p>
                      <a:pPr algn="l" rtl="0" fontAlgn="base"/>
                      <a:r>
                        <a:rPr lang="en-US" sz="1600" b="1" dirty="0">
                          <a:effectLst/>
                        </a:rPr>
                        <a:t>Item #</a:t>
                      </a:r>
                      <a:r>
                        <a:rPr lang="en-US" sz="1600" b="0" dirty="0">
                          <a:effectLst/>
                        </a:rPr>
                        <a:t> </a:t>
                      </a:r>
                      <a:endParaRPr lang="en-US" sz="1600" b="0" i="0" dirty="0">
                        <a:effectLst/>
                      </a:endParaRPr>
                    </a:p>
                  </a:txBody>
                  <a:tcPr/>
                </a:tc>
                <a:tc>
                  <a:txBody>
                    <a:bodyPr/>
                    <a:lstStyle/>
                    <a:p>
                      <a:pPr algn="l" rtl="0" fontAlgn="base"/>
                      <a:r>
                        <a:rPr lang="en-US" sz="1600" b="1" dirty="0">
                          <a:effectLst/>
                        </a:rPr>
                        <a:t>Description</a:t>
                      </a:r>
                      <a:r>
                        <a:rPr lang="en-US" sz="1600" b="0" dirty="0">
                          <a:effectLst/>
                        </a:rPr>
                        <a:t> </a:t>
                      </a:r>
                      <a:endParaRPr lang="en-US" sz="1600" b="0" i="0" dirty="0">
                        <a:effectLst/>
                      </a:endParaRPr>
                    </a:p>
                  </a:txBody>
                  <a:tcPr/>
                </a:tc>
                <a:tc>
                  <a:txBody>
                    <a:bodyPr/>
                    <a:lstStyle/>
                    <a:p>
                      <a:pPr algn="l" rtl="0" fontAlgn="base"/>
                      <a:r>
                        <a:rPr lang="en-US" sz="1600" b="1" dirty="0">
                          <a:effectLst/>
                        </a:rPr>
                        <a:t>College Variance</a:t>
                      </a:r>
                      <a:r>
                        <a:rPr lang="en-US" sz="1600" b="0" dirty="0">
                          <a:effectLst/>
                        </a:rPr>
                        <a:t> </a:t>
                      </a:r>
                      <a:endParaRPr lang="en-US" sz="1600" b="0" i="0" dirty="0">
                        <a:effectLst/>
                      </a:endParaRPr>
                    </a:p>
                  </a:txBody>
                  <a:tcPr/>
                </a:tc>
                <a:tc>
                  <a:txBody>
                    <a:bodyPr/>
                    <a:lstStyle/>
                    <a:p>
                      <a:pPr algn="l" rtl="0" fontAlgn="base"/>
                      <a:r>
                        <a:rPr lang="en-US" sz="1600" b="1" dirty="0">
                          <a:effectLst/>
                        </a:rPr>
                        <a:t>Implementation Notes</a:t>
                      </a:r>
                      <a:r>
                        <a:rPr lang="en-US" sz="1600" b="0" dirty="0">
                          <a:effectLst/>
                        </a:rPr>
                        <a:t> </a:t>
                      </a:r>
                      <a:endParaRPr lang="en-US" sz="1600" b="0" i="0" dirty="0">
                        <a:effectLst/>
                      </a:endParaRPr>
                    </a:p>
                  </a:txBody>
                  <a:tcPr/>
                </a:tc>
                <a:extLst>
                  <a:ext uri="{0D108BD9-81ED-4DB2-BD59-A6C34878D82A}">
                    <a16:rowId xmlns:a16="http://schemas.microsoft.com/office/drawing/2014/main" val="2138324495"/>
                  </a:ext>
                </a:extLst>
              </a:tr>
              <a:tr h="1455647">
                <a:tc>
                  <a:txBody>
                    <a:bodyPr/>
                    <a:lstStyle/>
                    <a:p>
                      <a:pPr algn="l" rtl="0" fontAlgn="base"/>
                      <a:r>
                        <a:rPr lang="en-US" sz="1600" b="0">
                          <a:effectLst/>
                        </a:rPr>
                        <a:t>5.2 </a:t>
                      </a:r>
                      <a:endParaRPr lang="en-US" sz="1600" b="0" i="0">
                        <a:effectLst/>
                        <a:latin typeface="+mn-lt"/>
                      </a:endParaRPr>
                    </a:p>
                  </a:txBody>
                  <a:tcPr/>
                </a:tc>
                <a:tc>
                  <a:txBody>
                    <a:bodyPr/>
                    <a:lstStyle/>
                    <a:p>
                      <a:pPr algn="l" rtl="0" fontAlgn="base"/>
                      <a:r>
                        <a:rPr lang="en-US" sz="1600" b="1">
                          <a:effectLst/>
                        </a:rPr>
                        <a:t>Auditors</a:t>
                      </a:r>
                      <a:r>
                        <a:rPr lang="en-US" sz="1600" b="0">
                          <a:effectLst/>
                        </a:rPr>
                        <a:t>: There are auditor security roles that can be given to auditors so that they can pull information during an audit. They would have access to everything needed except </a:t>
                      </a:r>
                      <a:r>
                        <a:rPr lang="en-US" sz="1600" b="0" noProof="1">
                          <a:effectLst/>
                        </a:rPr>
                        <a:t>PCards</a:t>
                      </a:r>
                      <a:r>
                        <a:rPr lang="en-US" sz="1600" b="0">
                          <a:effectLst/>
                        </a:rPr>
                        <a:t>. This will help save time for colleges, as they will not need to pull and print information for auditors. </a:t>
                      </a:r>
                      <a:endParaRPr lang="en-US" sz="1600" b="0" i="0">
                        <a:effectLst/>
                        <a:latin typeface="+mn-lt"/>
                      </a:endParaRPr>
                    </a:p>
                  </a:txBody>
                  <a:tcPr/>
                </a:tc>
                <a:tc>
                  <a:txBody>
                    <a:bodyPr/>
                    <a:lstStyle/>
                    <a:p>
                      <a:pPr algn="l" rtl="0" fontAlgn="base"/>
                      <a:r>
                        <a:rPr lang="en-US" sz="1600" b="0">
                          <a:effectLst/>
                        </a:rPr>
                        <a:t>Recommended Best Practice </a:t>
                      </a:r>
                    </a:p>
                    <a:p>
                      <a:pPr algn="l" rtl="0" fontAlgn="base"/>
                      <a:r>
                        <a:rPr lang="en-US" sz="1600" b="0">
                          <a:effectLst/>
                        </a:rPr>
                        <a:t> </a:t>
                      </a:r>
                      <a:endParaRPr lang="en-US" sz="1600" b="0" i="0">
                        <a:effectLst/>
                        <a:latin typeface="+mn-lt"/>
                      </a:endParaRPr>
                    </a:p>
                  </a:txBody>
                  <a:tcPr/>
                </a:tc>
                <a:tc>
                  <a:txBody>
                    <a:bodyPr/>
                    <a:lstStyle/>
                    <a:p>
                      <a:pPr algn="l" rtl="0" fontAlgn="base"/>
                      <a:r>
                        <a:rPr lang="en-US" sz="1600" b="0" dirty="0">
                          <a:effectLst/>
                        </a:rPr>
                        <a:t>No delay (access should be requested to SBCTC via ticket) </a:t>
                      </a:r>
                      <a:endParaRPr lang="en-US" sz="1600" b="0" i="0" dirty="0">
                        <a:effectLst/>
                        <a:latin typeface="+mn-lt"/>
                      </a:endParaRPr>
                    </a:p>
                  </a:txBody>
                  <a:tcPr/>
                </a:tc>
                <a:extLst>
                  <a:ext uri="{0D108BD9-81ED-4DB2-BD59-A6C34878D82A}">
                    <a16:rowId xmlns:a16="http://schemas.microsoft.com/office/drawing/2014/main" val="2778507527"/>
                  </a:ext>
                </a:extLst>
              </a:tr>
            </a:tbl>
          </a:graphicData>
        </a:graphic>
      </p:graphicFrame>
    </p:spTree>
    <p:extLst>
      <p:ext uri="{BB962C8B-B14F-4D97-AF65-F5344CB8AC3E}">
        <p14:creationId xmlns:p14="http://schemas.microsoft.com/office/powerpoint/2010/main" val="2943657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4B0338-2315-8E78-C19F-02B99E1DC017}"/>
              </a:ext>
            </a:extLst>
          </p:cNvPr>
          <p:cNvSpPr>
            <a:spLocks noGrp="1"/>
          </p:cNvSpPr>
          <p:nvPr>
            <p:ph type="title"/>
          </p:nvPr>
        </p:nvSpPr>
        <p:spPr/>
        <p:txBody>
          <a:bodyPr/>
          <a:lstStyle/>
          <a:p>
            <a:r>
              <a:rPr lang="en-US" dirty="0"/>
              <a:t>5.3 Error Messages </a:t>
            </a:r>
            <a:r>
              <a:rPr lang="en-US"/>
              <a:t>Enhancement Request</a:t>
            </a:r>
            <a:endParaRPr lang="en-US" dirty="0"/>
          </a:p>
        </p:txBody>
      </p:sp>
      <p:graphicFrame>
        <p:nvGraphicFramePr>
          <p:cNvPr id="8" name="Content Placeholder 7">
            <a:extLst>
              <a:ext uri="{FF2B5EF4-FFF2-40B4-BE49-F238E27FC236}">
                <a16:creationId xmlns:a16="http://schemas.microsoft.com/office/drawing/2014/main" id="{F7790935-7198-C107-E28B-6B87FF765B6E}"/>
              </a:ext>
            </a:extLst>
          </p:cNvPr>
          <p:cNvGraphicFramePr>
            <a:graphicFrameLocks noGrp="1"/>
          </p:cNvGraphicFramePr>
          <p:nvPr>
            <p:ph idx="1"/>
            <p:extLst>
              <p:ext uri="{D42A27DB-BD31-4B8C-83A1-F6EECF244321}">
                <p14:modId xmlns:p14="http://schemas.microsoft.com/office/powerpoint/2010/main" val="2651935477"/>
              </p:ext>
            </p:extLst>
          </p:nvPr>
        </p:nvGraphicFramePr>
        <p:xfrm>
          <a:off x="838200" y="1258888"/>
          <a:ext cx="10515600" cy="2061119"/>
        </p:xfrm>
        <a:graphic>
          <a:graphicData uri="http://schemas.openxmlformats.org/drawingml/2006/table">
            <a:tbl>
              <a:tblPr firstRow="1" bandRow="1">
                <a:tableStyleId>{6E25E649-3F16-4E02-A733-19D2CDBF48F0}</a:tableStyleId>
              </a:tblPr>
              <a:tblGrid>
                <a:gridCol w="865481">
                  <a:extLst>
                    <a:ext uri="{9D8B030D-6E8A-4147-A177-3AD203B41FA5}">
                      <a16:colId xmlns:a16="http://schemas.microsoft.com/office/drawing/2014/main" val="2302093244"/>
                    </a:ext>
                  </a:extLst>
                </a:gridCol>
                <a:gridCol w="6188193">
                  <a:extLst>
                    <a:ext uri="{9D8B030D-6E8A-4147-A177-3AD203B41FA5}">
                      <a16:colId xmlns:a16="http://schemas.microsoft.com/office/drawing/2014/main" val="1853716814"/>
                    </a:ext>
                  </a:extLst>
                </a:gridCol>
                <a:gridCol w="1730963">
                  <a:extLst>
                    <a:ext uri="{9D8B030D-6E8A-4147-A177-3AD203B41FA5}">
                      <a16:colId xmlns:a16="http://schemas.microsoft.com/office/drawing/2014/main" val="1888374523"/>
                    </a:ext>
                  </a:extLst>
                </a:gridCol>
                <a:gridCol w="1730963">
                  <a:extLst>
                    <a:ext uri="{9D8B030D-6E8A-4147-A177-3AD203B41FA5}">
                      <a16:colId xmlns:a16="http://schemas.microsoft.com/office/drawing/2014/main" val="231373959"/>
                    </a:ext>
                  </a:extLst>
                </a:gridCol>
              </a:tblGrid>
              <a:tr h="605472">
                <a:tc>
                  <a:txBody>
                    <a:bodyPr/>
                    <a:lstStyle/>
                    <a:p>
                      <a:pPr algn="l" rtl="0" fontAlgn="base"/>
                      <a:r>
                        <a:rPr lang="en-US" sz="1600" b="1" dirty="0">
                          <a:effectLst/>
                        </a:rPr>
                        <a:t>Item #</a:t>
                      </a:r>
                      <a:r>
                        <a:rPr lang="en-US" sz="1600" b="0" dirty="0">
                          <a:effectLst/>
                        </a:rPr>
                        <a:t> </a:t>
                      </a:r>
                      <a:endParaRPr lang="en-US" sz="1600" b="0" i="0" dirty="0">
                        <a:effectLst/>
                      </a:endParaRPr>
                    </a:p>
                  </a:txBody>
                  <a:tcPr/>
                </a:tc>
                <a:tc>
                  <a:txBody>
                    <a:bodyPr/>
                    <a:lstStyle/>
                    <a:p>
                      <a:pPr algn="l" rtl="0" fontAlgn="base"/>
                      <a:r>
                        <a:rPr lang="en-US" sz="1600" b="1" dirty="0">
                          <a:effectLst/>
                        </a:rPr>
                        <a:t>Description</a:t>
                      </a:r>
                      <a:r>
                        <a:rPr lang="en-US" sz="1600" b="0" dirty="0">
                          <a:effectLst/>
                        </a:rPr>
                        <a:t> </a:t>
                      </a:r>
                      <a:endParaRPr lang="en-US" sz="1600" b="0" i="0" dirty="0">
                        <a:effectLst/>
                      </a:endParaRPr>
                    </a:p>
                  </a:txBody>
                  <a:tcPr/>
                </a:tc>
                <a:tc>
                  <a:txBody>
                    <a:bodyPr/>
                    <a:lstStyle/>
                    <a:p>
                      <a:pPr algn="l" rtl="0" fontAlgn="base"/>
                      <a:r>
                        <a:rPr lang="en-US" sz="1600" b="1" dirty="0">
                          <a:effectLst/>
                        </a:rPr>
                        <a:t>College Variance</a:t>
                      </a:r>
                      <a:r>
                        <a:rPr lang="en-US" sz="1600" b="0" dirty="0">
                          <a:effectLst/>
                        </a:rPr>
                        <a:t> </a:t>
                      </a:r>
                      <a:endParaRPr lang="en-US" sz="1600" b="0" i="0" dirty="0">
                        <a:effectLst/>
                      </a:endParaRPr>
                    </a:p>
                  </a:txBody>
                  <a:tcPr/>
                </a:tc>
                <a:tc>
                  <a:txBody>
                    <a:bodyPr/>
                    <a:lstStyle/>
                    <a:p>
                      <a:pPr algn="l" rtl="0" fontAlgn="base"/>
                      <a:r>
                        <a:rPr lang="en-US" sz="1600" b="1" dirty="0">
                          <a:effectLst/>
                        </a:rPr>
                        <a:t>Implementation Notes</a:t>
                      </a:r>
                      <a:r>
                        <a:rPr lang="en-US" sz="1600" b="0" dirty="0">
                          <a:effectLst/>
                        </a:rPr>
                        <a:t> </a:t>
                      </a:r>
                      <a:endParaRPr lang="en-US" sz="1600" b="0" i="0" dirty="0">
                        <a:effectLst/>
                      </a:endParaRPr>
                    </a:p>
                  </a:txBody>
                  <a:tcPr/>
                </a:tc>
                <a:extLst>
                  <a:ext uri="{0D108BD9-81ED-4DB2-BD59-A6C34878D82A}">
                    <a16:rowId xmlns:a16="http://schemas.microsoft.com/office/drawing/2014/main" val="2138324495"/>
                  </a:ext>
                </a:extLst>
              </a:tr>
              <a:tr h="1455647">
                <a:tc>
                  <a:txBody>
                    <a:bodyPr/>
                    <a:lstStyle/>
                    <a:p>
                      <a:pPr algn="l" rtl="0" fontAlgn="base"/>
                      <a:r>
                        <a:rPr lang="en-US" sz="1600" b="0">
                          <a:effectLst/>
                        </a:rPr>
                        <a:t>5.3 </a:t>
                      </a:r>
                      <a:endParaRPr lang="en-US" sz="1600" b="0" i="0">
                        <a:effectLst/>
                        <a:latin typeface="+mn-lt"/>
                      </a:endParaRPr>
                    </a:p>
                  </a:txBody>
                  <a:tcPr/>
                </a:tc>
                <a:tc>
                  <a:txBody>
                    <a:bodyPr/>
                    <a:lstStyle/>
                    <a:p>
                      <a:pPr algn="l" rtl="0" fontAlgn="base"/>
                      <a:r>
                        <a:rPr lang="en-US" sz="1600" b="1" dirty="0">
                          <a:effectLst/>
                        </a:rPr>
                        <a:t>ER Idea: </a:t>
                      </a:r>
                      <a:r>
                        <a:rPr lang="en-US" sz="1600" b="0" dirty="0">
                          <a:effectLst/>
                        </a:rPr>
                        <a:t>Review and update any error messages and tool tip messages and adjust for clarity as needed. Updated language TBD.  </a:t>
                      </a:r>
                      <a:endParaRPr lang="en-US" sz="1600" b="0" i="0" dirty="0">
                        <a:effectLst/>
                        <a:latin typeface="+mn-lt"/>
                      </a:endParaRPr>
                    </a:p>
                  </a:txBody>
                  <a:tcPr/>
                </a:tc>
                <a:tc>
                  <a:txBody>
                    <a:bodyPr/>
                    <a:lstStyle/>
                    <a:p>
                      <a:pPr algn="l" rtl="0" fontAlgn="base"/>
                      <a:r>
                        <a:rPr lang="en-US" sz="1600" b="0">
                          <a:effectLst/>
                        </a:rPr>
                        <a:t>Global Adoption </a:t>
                      </a:r>
                    </a:p>
                    <a:p>
                      <a:pPr algn="l" rtl="0" fontAlgn="base"/>
                      <a:endParaRPr lang="en-US" sz="1600" b="0" i="0">
                        <a:effectLst/>
                        <a:latin typeface="+mn-lt"/>
                      </a:endParaRPr>
                    </a:p>
                  </a:txBody>
                  <a:tcPr/>
                </a:tc>
                <a:tc>
                  <a:txBody>
                    <a:bodyPr/>
                    <a:lstStyle/>
                    <a:p>
                      <a:pPr algn="l" rtl="0" fontAlgn="base"/>
                      <a:r>
                        <a:rPr lang="en-US" sz="1600" b="0" dirty="0">
                          <a:effectLst/>
                        </a:rPr>
                        <a:t>Contingent on ER completion (global configuration) </a:t>
                      </a:r>
                      <a:endParaRPr lang="en-US" sz="1600" b="0" i="0" dirty="0">
                        <a:effectLst/>
                        <a:latin typeface="+mn-lt"/>
                      </a:endParaRPr>
                    </a:p>
                  </a:txBody>
                  <a:tcPr/>
                </a:tc>
                <a:extLst>
                  <a:ext uri="{0D108BD9-81ED-4DB2-BD59-A6C34878D82A}">
                    <a16:rowId xmlns:a16="http://schemas.microsoft.com/office/drawing/2014/main" val="2778507527"/>
                  </a:ext>
                </a:extLst>
              </a:tr>
            </a:tbl>
          </a:graphicData>
        </a:graphic>
      </p:graphicFrame>
    </p:spTree>
    <p:extLst>
      <p:ext uri="{BB962C8B-B14F-4D97-AF65-F5344CB8AC3E}">
        <p14:creationId xmlns:p14="http://schemas.microsoft.com/office/powerpoint/2010/main" val="802199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4B0338-2315-8E78-C19F-02B99E1DC017}"/>
              </a:ext>
            </a:extLst>
          </p:cNvPr>
          <p:cNvSpPr>
            <a:spLocks noGrp="1"/>
          </p:cNvSpPr>
          <p:nvPr>
            <p:ph type="title"/>
          </p:nvPr>
        </p:nvSpPr>
        <p:spPr/>
        <p:txBody>
          <a:bodyPr/>
          <a:lstStyle/>
          <a:p>
            <a:r>
              <a:rPr lang="en-US" dirty="0"/>
              <a:t>5.4 Training </a:t>
            </a:r>
          </a:p>
        </p:txBody>
      </p:sp>
      <p:graphicFrame>
        <p:nvGraphicFramePr>
          <p:cNvPr id="8" name="Content Placeholder 7">
            <a:extLst>
              <a:ext uri="{FF2B5EF4-FFF2-40B4-BE49-F238E27FC236}">
                <a16:creationId xmlns:a16="http://schemas.microsoft.com/office/drawing/2014/main" id="{F7790935-7198-C107-E28B-6B87FF765B6E}"/>
              </a:ext>
            </a:extLst>
          </p:cNvPr>
          <p:cNvGraphicFramePr>
            <a:graphicFrameLocks noGrp="1"/>
          </p:cNvGraphicFramePr>
          <p:nvPr>
            <p:ph idx="1"/>
            <p:extLst>
              <p:ext uri="{D42A27DB-BD31-4B8C-83A1-F6EECF244321}">
                <p14:modId xmlns:p14="http://schemas.microsoft.com/office/powerpoint/2010/main" val="313108673"/>
              </p:ext>
            </p:extLst>
          </p:nvPr>
        </p:nvGraphicFramePr>
        <p:xfrm>
          <a:off x="838200" y="1258888"/>
          <a:ext cx="10515600" cy="2403792"/>
        </p:xfrm>
        <a:graphic>
          <a:graphicData uri="http://schemas.openxmlformats.org/drawingml/2006/table">
            <a:tbl>
              <a:tblPr firstRow="1" bandRow="1">
                <a:tableStyleId>{6E25E649-3F16-4E02-A733-19D2CDBF48F0}</a:tableStyleId>
              </a:tblPr>
              <a:tblGrid>
                <a:gridCol w="865481">
                  <a:extLst>
                    <a:ext uri="{9D8B030D-6E8A-4147-A177-3AD203B41FA5}">
                      <a16:colId xmlns:a16="http://schemas.microsoft.com/office/drawing/2014/main" val="2302093244"/>
                    </a:ext>
                  </a:extLst>
                </a:gridCol>
                <a:gridCol w="6188193">
                  <a:extLst>
                    <a:ext uri="{9D8B030D-6E8A-4147-A177-3AD203B41FA5}">
                      <a16:colId xmlns:a16="http://schemas.microsoft.com/office/drawing/2014/main" val="1853716814"/>
                    </a:ext>
                  </a:extLst>
                </a:gridCol>
                <a:gridCol w="1730963">
                  <a:extLst>
                    <a:ext uri="{9D8B030D-6E8A-4147-A177-3AD203B41FA5}">
                      <a16:colId xmlns:a16="http://schemas.microsoft.com/office/drawing/2014/main" val="1888374523"/>
                    </a:ext>
                  </a:extLst>
                </a:gridCol>
                <a:gridCol w="1730963">
                  <a:extLst>
                    <a:ext uri="{9D8B030D-6E8A-4147-A177-3AD203B41FA5}">
                      <a16:colId xmlns:a16="http://schemas.microsoft.com/office/drawing/2014/main" val="231373959"/>
                    </a:ext>
                  </a:extLst>
                </a:gridCol>
              </a:tblGrid>
              <a:tr h="605472">
                <a:tc>
                  <a:txBody>
                    <a:bodyPr/>
                    <a:lstStyle/>
                    <a:p>
                      <a:pPr algn="l" rtl="0" fontAlgn="base"/>
                      <a:r>
                        <a:rPr lang="en-US" sz="1600" b="1" dirty="0">
                          <a:effectLst/>
                        </a:rPr>
                        <a:t>Item #</a:t>
                      </a:r>
                      <a:r>
                        <a:rPr lang="en-US" sz="1600" b="0" dirty="0">
                          <a:effectLst/>
                        </a:rPr>
                        <a:t> </a:t>
                      </a:r>
                      <a:endParaRPr lang="en-US" sz="1600" b="0" i="0" dirty="0">
                        <a:effectLst/>
                      </a:endParaRPr>
                    </a:p>
                  </a:txBody>
                  <a:tcPr/>
                </a:tc>
                <a:tc>
                  <a:txBody>
                    <a:bodyPr/>
                    <a:lstStyle/>
                    <a:p>
                      <a:pPr algn="l" rtl="0" fontAlgn="base"/>
                      <a:r>
                        <a:rPr lang="en-US" sz="1600" b="1" dirty="0">
                          <a:effectLst/>
                        </a:rPr>
                        <a:t>Description</a:t>
                      </a:r>
                      <a:r>
                        <a:rPr lang="en-US" sz="1600" b="0" dirty="0">
                          <a:effectLst/>
                        </a:rPr>
                        <a:t> </a:t>
                      </a:r>
                      <a:endParaRPr lang="en-US" sz="1600" b="0" i="0" dirty="0">
                        <a:effectLst/>
                      </a:endParaRPr>
                    </a:p>
                  </a:txBody>
                  <a:tcPr/>
                </a:tc>
                <a:tc>
                  <a:txBody>
                    <a:bodyPr/>
                    <a:lstStyle/>
                    <a:p>
                      <a:pPr algn="l" rtl="0" fontAlgn="base"/>
                      <a:r>
                        <a:rPr lang="en-US" sz="1600" b="1" dirty="0">
                          <a:effectLst/>
                        </a:rPr>
                        <a:t>College Variance</a:t>
                      </a:r>
                      <a:r>
                        <a:rPr lang="en-US" sz="1600" b="0" dirty="0">
                          <a:effectLst/>
                        </a:rPr>
                        <a:t> </a:t>
                      </a:r>
                      <a:endParaRPr lang="en-US" sz="1600" b="0" i="0" dirty="0">
                        <a:effectLst/>
                      </a:endParaRPr>
                    </a:p>
                  </a:txBody>
                  <a:tcPr/>
                </a:tc>
                <a:tc>
                  <a:txBody>
                    <a:bodyPr/>
                    <a:lstStyle/>
                    <a:p>
                      <a:pPr algn="l" rtl="0" fontAlgn="base"/>
                      <a:r>
                        <a:rPr lang="en-US" sz="1600" b="1" dirty="0">
                          <a:effectLst/>
                        </a:rPr>
                        <a:t>Implementation Notes</a:t>
                      </a:r>
                      <a:r>
                        <a:rPr lang="en-US" sz="1600" b="0" dirty="0">
                          <a:effectLst/>
                        </a:rPr>
                        <a:t> </a:t>
                      </a:r>
                      <a:endParaRPr lang="en-US" sz="1600" b="0" i="0" dirty="0">
                        <a:effectLst/>
                      </a:endParaRPr>
                    </a:p>
                  </a:txBody>
                  <a:tcPr/>
                </a:tc>
                <a:extLst>
                  <a:ext uri="{0D108BD9-81ED-4DB2-BD59-A6C34878D82A}">
                    <a16:rowId xmlns:a16="http://schemas.microsoft.com/office/drawing/2014/main" val="2138324495"/>
                  </a:ext>
                </a:extLst>
              </a:tr>
              <a:tr h="1455647">
                <a:tc>
                  <a:txBody>
                    <a:bodyPr/>
                    <a:lstStyle/>
                    <a:p>
                      <a:pPr algn="l" rtl="0" fontAlgn="base"/>
                      <a:r>
                        <a:rPr lang="en-US" sz="1600" b="0">
                          <a:effectLst/>
                        </a:rPr>
                        <a:t>5.4 </a:t>
                      </a:r>
                      <a:endParaRPr lang="en-US" sz="1600" b="0" i="0">
                        <a:effectLst/>
                      </a:endParaRPr>
                    </a:p>
                  </a:txBody>
                  <a:tcPr/>
                </a:tc>
                <a:tc>
                  <a:txBody>
                    <a:bodyPr/>
                    <a:lstStyle/>
                    <a:p>
                      <a:pPr algn="l" rtl="0" fontAlgn="base"/>
                      <a:r>
                        <a:rPr lang="en-US" sz="1600" b="1" dirty="0">
                          <a:effectLst/>
                        </a:rPr>
                        <a:t>Training: </a:t>
                      </a:r>
                    </a:p>
                    <a:p>
                      <a:pPr marL="285750" indent="-285750" algn="l" rtl="0" fontAlgn="base">
                        <a:buFont typeface="Arial" panose="020B0604020202020204" pitchFamily="34" charset="0"/>
                        <a:buChar char="•"/>
                      </a:pPr>
                      <a:r>
                        <a:rPr lang="en-US" sz="1600" b="0" dirty="0">
                          <a:effectLst/>
                        </a:rPr>
                        <a:t>It is recommended that a community of practice be created for travel admins and travelers, coordinated by SBCTC, to share resources and foster peer training/support. </a:t>
                      </a:r>
                    </a:p>
                    <a:p>
                      <a:pPr marL="285750" indent="-285750" algn="l" rtl="0" fontAlgn="base">
                        <a:buFont typeface="Arial" panose="020B0604020202020204" pitchFamily="34" charset="0"/>
                        <a:buChar char="•"/>
                      </a:pPr>
                      <a:r>
                        <a:rPr lang="en-US" sz="1600" b="0" dirty="0">
                          <a:effectLst/>
                        </a:rPr>
                        <a:t>It also recommended that state-wide trainings on state travel should be provided for travel admins and travelers.</a:t>
                      </a:r>
                      <a:endParaRPr lang="en-US" sz="1600" b="0" i="0" dirty="0">
                        <a:effectLst/>
                      </a:endParaRPr>
                    </a:p>
                  </a:txBody>
                  <a:tcPr/>
                </a:tc>
                <a:tc>
                  <a:txBody>
                    <a:bodyPr/>
                    <a:lstStyle/>
                    <a:p>
                      <a:pPr algn="l" rtl="0" fontAlgn="base"/>
                      <a:r>
                        <a:rPr lang="en-US" sz="1600" b="0">
                          <a:effectLst/>
                        </a:rPr>
                        <a:t>Recommended Best Practice </a:t>
                      </a:r>
                      <a:endParaRPr lang="en-US" sz="1600" b="0" i="0">
                        <a:effectLst/>
                      </a:endParaRPr>
                    </a:p>
                  </a:txBody>
                  <a:tcPr/>
                </a:tc>
                <a:tc>
                  <a:txBody>
                    <a:bodyPr/>
                    <a:lstStyle/>
                    <a:p>
                      <a:pPr algn="l" rtl="0" fontAlgn="base"/>
                      <a:r>
                        <a:rPr lang="en-US" sz="1600" b="0" dirty="0">
                          <a:effectLst/>
                        </a:rPr>
                        <a:t>No delay with informal community of practice; formal coordination will take time to set up </a:t>
                      </a:r>
                      <a:endParaRPr lang="en-US" sz="1600" b="0" i="0" dirty="0">
                        <a:effectLst/>
                      </a:endParaRPr>
                    </a:p>
                  </a:txBody>
                  <a:tcPr/>
                </a:tc>
                <a:extLst>
                  <a:ext uri="{0D108BD9-81ED-4DB2-BD59-A6C34878D82A}">
                    <a16:rowId xmlns:a16="http://schemas.microsoft.com/office/drawing/2014/main" val="2778507527"/>
                  </a:ext>
                </a:extLst>
              </a:tr>
            </a:tbl>
          </a:graphicData>
        </a:graphic>
      </p:graphicFrame>
    </p:spTree>
    <p:extLst>
      <p:ext uri="{BB962C8B-B14F-4D97-AF65-F5344CB8AC3E}">
        <p14:creationId xmlns:p14="http://schemas.microsoft.com/office/powerpoint/2010/main" val="16259844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6560A2-794E-BD66-1D47-B0D6337EDF40}"/>
              </a:ext>
            </a:extLst>
          </p:cNvPr>
          <p:cNvSpPr>
            <a:spLocks noGrp="1"/>
          </p:cNvSpPr>
          <p:nvPr>
            <p:ph type="title"/>
          </p:nvPr>
        </p:nvSpPr>
        <p:spPr>
          <a:xfrm>
            <a:off x="838200" y="365126"/>
            <a:ext cx="10515600" cy="782188"/>
          </a:xfrm>
        </p:spPr>
        <p:txBody>
          <a:bodyPr anchor="ctr">
            <a:noAutofit/>
          </a:bodyPr>
          <a:lstStyle/>
          <a:p>
            <a:r>
              <a:rPr lang="en-US" sz="3600" dirty="0"/>
              <a:t>Summary of </a:t>
            </a:r>
            <a:r>
              <a:rPr lang="en-US" sz="3600"/>
              <a:t>Global</a:t>
            </a:r>
            <a:r>
              <a:rPr lang="en-US" sz="3600" dirty="0"/>
              <a:t> Adoption Recommendations</a:t>
            </a:r>
          </a:p>
        </p:txBody>
      </p:sp>
      <p:graphicFrame>
        <p:nvGraphicFramePr>
          <p:cNvPr id="9" name="Content Placeholder 8">
            <a:extLst>
              <a:ext uri="{FF2B5EF4-FFF2-40B4-BE49-F238E27FC236}">
                <a16:creationId xmlns:a16="http://schemas.microsoft.com/office/drawing/2014/main" id="{7D01EF3D-9F38-F418-5055-E828E34159F7}"/>
              </a:ext>
            </a:extLst>
          </p:cNvPr>
          <p:cNvGraphicFramePr>
            <a:graphicFrameLocks noGrp="1"/>
          </p:cNvGraphicFramePr>
          <p:nvPr>
            <p:ph idx="1"/>
            <p:extLst>
              <p:ext uri="{D42A27DB-BD31-4B8C-83A1-F6EECF244321}">
                <p14:modId xmlns:p14="http://schemas.microsoft.com/office/powerpoint/2010/main" val="2869454605"/>
              </p:ext>
            </p:extLst>
          </p:nvPr>
        </p:nvGraphicFramePr>
        <p:xfrm>
          <a:off x="838200" y="1258888"/>
          <a:ext cx="10512796" cy="4366684"/>
        </p:xfrm>
        <a:graphic>
          <a:graphicData uri="http://schemas.openxmlformats.org/drawingml/2006/table">
            <a:tbl>
              <a:tblPr firstRow="1" bandRow="1">
                <a:tableStyleId>{6E25E649-3F16-4E02-A733-19D2CDBF48F0}</a:tableStyleId>
              </a:tblPr>
              <a:tblGrid>
                <a:gridCol w="1039167">
                  <a:extLst>
                    <a:ext uri="{9D8B030D-6E8A-4147-A177-3AD203B41FA5}">
                      <a16:colId xmlns:a16="http://schemas.microsoft.com/office/drawing/2014/main" val="3473873811"/>
                    </a:ext>
                  </a:extLst>
                </a:gridCol>
                <a:gridCol w="3868428">
                  <a:extLst>
                    <a:ext uri="{9D8B030D-6E8A-4147-A177-3AD203B41FA5}">
                      <a16:colId xmlns:a16="http://schemas.microsoft.com/office/drawing/2014/main" val="791852494"/>
                    </a:ext>
                  </a:extLst>
                </a:gridCol>
                <a:gridCol w="5605201">
                  <a:extLst>
                    <a:ext uri="{9D8B030D-6E8A-4147-A177-3AD203B41FA5}">
                      <a16:colId xmlns:a16="http://schemas.microsoft.com/office/drawing/2014/main" val="1311655706"/>
                    </a:ext>
                  </a:extLst>
                </a:gridCol>
              </a:tblGrid>
              <a:tr h="299487">
                <a:tc>
                  <a:txBody>
                    <a:bodyPr/>
                    <a:lstStyle/>
                    <a:p>
                      <a:pPr algn="l" fontAlgn="t"/>
                      <a:r>
                        <a:rPr lang="en-US" sz="1600"/>
                        <a:t>Item # </a:t>
                      </a:r>
                    </a:p>
                  </a:txBody>
                  <a:tcPr marL="34033" marR="34033" marT="34033" marB="34033"/>
                </a:tc>
                <a:tc>
                  <a:txBody>
                    <a:bodyPr/>
                    <a:lstStyle/>
                    <a:p>
                      <a:pPr algn="l" fontAlgn="t"/>
                      <a:r>
                        <a:rPr lang="en-US" sz="1600"/>
                        <a:t>Title</a:t>
                      </a:r>
                    </a:p>
                  </a:txBody>
                  <a:tcPr marL="34033" marR="34033" marT="34033" marB="34033"/>
                </a:tc>
                <a:tc>
                  <a:txBody>
                    <a:bodyPr/>
                    <a:lstStyle/>
                    <a:p>
                      <a:pPr algn="l" fontAlgn="t"/>
                      <a:r>
                        <a:rPr lang="en-US" sz="1600"/>
                        <a:t>Implementation Notes </a:t>
                      </a:r>
                    </a:p>
                  </a:txBody>
                  <a:tcPr marL="34033" marR="34033" marT="34033" marB="34033"/>
                </a:tc>
                <a:extLst>
                  <a:ext uri="{0D108BD9-81ED-4DB2-BD59-A6C34878D82A}">
                    <a16:rowId xmlns:a16="http://schemas.microsoft.com/office/drawing/2014/main" val="4037753030"/>
                  </a:ext>
                </a:extLst>
              </a:tr>
              <a:tr h="299487">
                <a:tc>
                  <a:txBody>
                    <a:bodyPr/>
                    <a:lstStyle/>
                    <a:p>
                      <a:pPr algn="l" fontAlgn="t"/>
                      <a:r>
                        <a:rPr lang="en-US" sz="1600"/>
                        <a:t>1.1 </a:t>
                      </a:r>
                    </a:p>
                  </a:txBody>
                  <a:tcPr marL="34033" marR="34033" marT="34033" marB="34033"/>
                </a:tc>
                <a:tc>
                  <a:txBody>
                    <a:bodyPr/>
                    <a:lstStyle/>
                    <a:p>
                      <a:pPr algn="l" fontAlgn="t"/>
                      <a:r>
                        <a:rPr lang="en-US" sz="1600"/>
                        <a:t>Display Name</a:t>
                      </a:r>
                    </a:p>
                  </a:txBody>
                  <a:tcPr marL="34033" marR="34033" marT="34033" marB="34033"/>
                </a:tc>
                <a:tc>
                  <a:txBody>
                    <a:bodyPr/>
                    <a:lstStyle/>
                    <a:p>
                      <a:pPr algn="l" fontAlgn="t"/>
                      <a:r>
                        <a:rPr lang="en-US" sz="1600"/>
                        <a:t>No delay (users can do this now) </a:t>
                      </a:r>
                    </a:p>
                  </a:txBody>
                  <a:tcPr marL="34033" marR="34033" marT="34033" marB="34033"/>
                </a:tc>
                <a:extLst>
                  <a:ext uri="{0D108BD9-81ED-4DB2-BD59-A6C34878D82A}">
                    <a16:rowId xmlns:a16="http://schemas.microsoft.com/office/drawing/2014/main" val="1101858270"/>
                  </a:ext>
                </a:extLst>
              </a:tr>
              <a:tr h="299487">
                <a:tc>
                  <a:txBody>
                    <a:bodyPr/>
                    <a:lstStyle/>
                    <a:p>
                      <a:pPr algn="l" fontAlgn="t"/>
                      <a:r>
                        <a:rPr lang="en-US" sz="1600"/>
                        <a:t>1.2 </a:t>
                      </a:r>
                    </a:p>
                  </a:txBody>
                  <a:tcPr marL="34033" marR="34033" marT="34033" marB="34033"/>
                </a:tc>
                <a:tc>
                  <a:txBody>
                    <a:bodyPr/>
                    <a:lstStyle/>
                    <a:p>
                      <a:pPr algn="l" fontAlgn="t"/>
                      <a:r>
                        <a:rPr lang="en-US" sz="1600"/>
                        <a:t>Default Profile</a:t>
                      </a:r>
                    </a:p>
                  </a:txBody>
                  <a:tcPr marL="34033" marR="34033" marT="34033" marB="34033"/>
                </a:tc>
                <a:tc>
                  <a:txBody>
                    <a:bodyPr/>
                    <a:lstStyle/>
                    <a:p>
                      <a:pPr algn="l" fontAlgn="t"/>
                      <a:r>
                        <a:rPr lang="en-US" sz="1600"/>
                        <a:t>No delay (users can do this now) </a:t>
                      </a:r>
                    </a:p>
                  </a:txBody>
                  <a:tcPr marL="34033" marR="34033" marT="34033" marB="34033"/>
                </a:tc>
                <a:extLst>
                  <a:ext uri="{0D108BD9-81ED-4DB2-BD59-A6C34878D82A}">
                    <a16:rowId xmlns:a16="http://schemas.microsoft.com/office/drawing/2014/main" val="2343336563"/>
                  </a:ext>
                </a:extLst>
              </a:tr>
              <a:tr h="299487">
                <a:tc>
                  <a:txBody>
                    <a:bodyPr/>
                    <a:lstStyle/>
                    <a:p>
                      <a:pPr algn="l" fontAlgn="t"/>
                      <a:r>
                        <a:rPr lang="en-US" sz="1600"/>
                        <a:t>1.4 </a:t>
                      </a:r>
                    </a:p>
                  </a:txBody>
                  <a:tcPr marL="34033" marR="34033" marT="34033" marB="34033"/>
                </a:tc>
                <a:tc>
                  <a:txBody>
                    <a:bodyPr/>
                    <a:lstStyle/>
                    <a:p>
                      <a:pPr algn="l" fontAlgn="t"/>
                      <a:r>
                        <a:rPr lang="en-US" sz="1600"/>
                        <a:t>Default Chartstring</a:t>
                      </a:r>
                    </a:p>
                  </a:txBody>
                  <a:tcPr marL="34033" marR="34033" marT="34033" marB="34033"/>
                </a:tc>
                <a:tc>
                  <a:txBody>
                    <a:bodyPr/>
                    <a:lstStyle/>
                    <a:p>
                      <a:pPr algn="l" fontAlgn="t"/>
                      <a:r>
                        <a:rPr lang="en-US" sz="1600"/>
                        <a:t>No delay (users can do this now) </a:t>
                      </a:r>
                    </a:p>
                  </a:txBody>
                  <a:tcPr marL="34033" marR="34033" marT="34033" marB="34033"/>
                </a:tc>
                <a:extLst>
                  <a:ext uri="{0D108BD9-81ED-4DB2-BD59-A6C34878D82A}">
                    <a16:rowId xmlns:a16="http://schemas.microsoft.com/office/drawing/2014/main" val="122226542"/>
                  </a:ext>
                </a:extLst>
              </a:tr>
              <a:tr h="299487">
                <a:tc>
                  <a:txBody>
                    <a:bodyPr/>
                    <a:lstStyle/>
                    <a:p>
                      <a:pPr algn="l" fontAlgn="t"/>
                      <a:r>
                        <a:rPr lang="en-US" sz="1600" b="0" dirty="0"/>
                        <a:t>2.1 </a:t>
                      </a:r>
                    </a:p>
                  </a:txBody>
                  <a:tcPr marL="34033" marR="34033" marT="34033" marB="34033"/>
                </a:tc>
                <a:tc>
                  <a:txBody>
                    <a:bodyPr/>
                    <a:lstStyle/>
                    <a:p>
                      <a:pPr algn="l" fontAlgn="t"/>
                      <a:r>
                        <a:rPr lang="en-US" sz="1600" b="0" dirty="0"/>
                        <a:t>Over Per Diem Functionality</a:t>
                      </a:r>
                    </a:p>
                  </a:txBody>
                  <a:tcPr marL="34033" marR="34033" marT="34033" marB="34033"/>
                </a:tc>
                <a:tc>
                  <a:txBody>
                    <a:bodyPr/>
                    <a:lstStyle/>
                    <a:p>
                      <a:pPr algn="l" fontAlgn="t"/>
                      <a:r>
                        <a:rPr lang="en-US" sz="1600" b="0" dirty="0"/>
                        <a:t>Contingent on local configuration completion </a:t>
                      </a:r>
                    </a:p>
                  </a:txBody>
                  <a:tcPr marL="34033" marR="34033" marT="34033" marB="34033"/>
                </a:tc>
                <a:extLst>
                  <a:ext uri="{0D108BD9-81ED-4DB2-BD59-A6C34878D82A}">
                    <a16:rowId xmlns:a16="http://schemas.microsoft.com/office/drawing/2014/main" val="2533458233"/>
                  </a:ext>
                </a:extLst>
              </a:tr>
              <a:tr h="299487">
                <a:tc>
                  <a:txBody>
                    <a:bodyPr/>
                    <a:lstStyle/>
                    <a:p>
                      <a:pPr algn="l" fontAlgn="t"/>
                      <a:r>
                        <a:rPr lang="en-US" sz="1600"/>
                        <a:t>2.4 </a:t>
                      </a:r>
                    </a:p>
                  </a:txBody>
                  <a:tcPr marL="34033" marR="34033" marT="34033" marB="34033"/>
                </a:tc>
                <a:tc>
                  <a:txBody>
                    <a:bodyPr/>
                    <a:lstStyle/>
                    <a:p>
                      <a:pPr algn="l" fontAlgn="t"/>
                      <a:r>
                        <a:rPr lang="en-US" sz="1600"/>
                        <a:t>Quick-Fill ER</a:t>
                      </a:r>
                    </a:p>
                  </a:txBody>
                  <a:tcPr marL="34033" marR="34033" marT="34033" marB="34033"/>
                </a:tc>
                <a:tc>
                  <a:txBody>
                    <a:bodyPr/>
                    <a:lstStyle/>
                    <a:p>
                      <a:pPr algn="l" fontAlgn="t"/>
                      <a:r>
                        <a:rPr lang="en-US" sz="1600"/>
                        <a:t>Contingent on ER completion (page customization) </a:t>
                      </a:r>
                    </a:p>
                  </a:txBody>
                  <a:tcPr marL="34033" marR="34033" marT="34033" marB="34033"/>
                </a:tc>
                <a:extLst>
                  <a:ext uri="{0D108BD9-81ED-4DB2-BD59-A6C34878D82A}">
                    <a16:rowId xmlns:a16="http://schemas.microsoft.com/office/drawing/2014/main" val="3220112392"/>
                  </a:ext>
                </a:extLst>
              </a:tr>
              <a:tr h="299487">
                <a:tc>
                  <a:txBody>
                    <a:bodyPr/>
                    <a:lstStyle/>
                    <a:p>
                      <a:pPr algn="l" fontAlgn="t"/>
                      <a:r>
                        <a:rPr lang="en-US" sz="1600" b="0" dirty="0"/>
                        <a:t>2.5 </a:t>
                      </a:r>
                    </a:p>
                  </a:txBody>
                  <a:tcPr marL="34033" marR="34033" marT="34033" marB="34033"/>
                </a:tc>
                <a:tc>
                  <a:txBody>
                    <a:bodyPr/>
                    <a:lstStyle/>
                    <a:p>
                      <a:pPr algn="l" fontAlgn="t"/>
                      <a:r>
                        <a:rPr lang="en-US" sz="1600" b="0" dirty="0"/>
                        <a:t>Updated Expense Types</a:t>
                      </a:r>
                    </a:p>
                  </a:txBody>
                  <a:tcPr marL="34033" marR="34033" marT="34033" marB="34033"/>
                </a:tc>
                <a:tc>
                  <a:txBody>
                    <a:bodyPr/>
                    <a:lstStyle/>
                    <a:p>
                      <a:pPr algn="l" fontAlgn="t"/>
                      <a:r>
                        <a:rPr lang="en-US" sz="1600" b="0" dirty="0"/>
                        <a:t>Contingent on ER completion (global configuration) </a:t>
                      </a:r>
                    </a:p>
                  </a:txBody>
                  <a:tcPr marL="34033" marR="34033" marT="34033" marB="34033"/>
                </a:tc>
                <a:extLst>
                  <a:ext uri="{0D108BD9-81ED-4DB2-BD59-A6C34878D82A}">
                    <a16:rowId xmlns:a16="http://schemas.microsoft.com/office/drawing/2014/main" val="1631636147"/>
                  </a:ext>
                </a:extLst>
              </a:tr>
              <a:tr h="299487">
                <a:tc>
                  <a:txBody>
                    <a:bodyPr/>
                    <a:lstStyle/>
                    <a:p>
                      <a:pPr algn="l" fontAlgn="t"/>
                      <a:r>
                        <a:rPr lang="en-US" sz="1600"/>
                        <a:t>2.7 </a:t>
                      </a:r>
                    </a:p>
                  </a:txBody>
                  <a:tcPr marL="34033" marR="34033" marT="34033" marB="34033"/>
                </a:tc>
                <a:tc>
                  <a:txBody>
                    <a:bodyPr/>
                    <a:lstStyle/>
                    <a:p>
                      <a:pPr algn="l" fontAlgn="t"/>
                      <a:r>
                        <a:rPr lang="en-US" sz="1600"/>
                        <a:t>Expense Lines ER</a:t>
                      </a:r>
                    </a:p>
                  </a:txBody>
                  <a:tcPr marL="34033" marR="34033" marT="34033" marB="34033"/>
                </a:tc>
                <a:tc>
                  <a:txBody>
                    <a:bodyPr/>
                    <a:lstStyle/>
                    <a:p>
                      <a:pPr algn="l" fontAlgn="t"/>
                      <a:r>
                        <a:rPr lang="en-US" sz="1600"/>
                        <a:t>Contingent on ER completion (page customization) </a:t>
                      </a:r>
                    </a:p>
                  </a:txBody>
                  <a:tcPr marL="34033" marR="34033" marT="34033" marB="34033"/>
                </a:tc>
                <a:extLst>
                  <a:ext uri="{0D108BD9-81ED-4DB2-BD59-A6C34878D82A}">
                    <a16:rowId xmlns:a16="http://schemas.microsoft.com/office/drawing/2014/main" val="1460136717"/>
                  </a:ext>
                </a:extLst>
              </a:tr>
              <a:tr h="299487">
                <a:tc>
                  <a:txBody>
                    <a:bodyPr/>
                    <a:lstStyle/>
                    <a:p>
                      <a:pPr algn="l" fontAlgn="t"/>
                      <a:r>
                        <a:rPr lang="en-US" sz="1600"/>
                        <a:t>3.1 </a:t>
                      </a:r>
                    </a:p>
                  </a:txBody>
                  <a:tcPr marL="34033" marR="34033" marT="34033" marB="34033"/>
                </a:tc>
                <a:tc>
                  <a:txBody>
                    <a:bodyPr/>
                    <a:lstStyle/>
                    <a:p>
                      <a:pPr algn="l" fontAlgn="t"/>
                      <a:r>
                        <a:rPr lang="en-US" sz="1600"/>
                        <a:t>Cash Advance Chartstring</a:t>
                      </a:r>
                    </a:p>
                  </a:txBody>
                  <a:tcPr marL="34033" marR="34033" marT="34033" marB="34033"/>
                </a:tc>
                <a:tc>
                  <a:txBody>
                    <a:bodyPr/>
                    <a:lstStyle/>
                    <a:p>
                      <a:pPr algn="l" fontAlgn="t"/>
                      <a:r>
                        <a:rPr lang="en-US" sz="1600" dirty="0"/>
                        <a:t>No delay (users can do this now) </a:t>
                      </a:r>
                    </a:p>
                  </a:txBody>
                  <a:tcPr marL="34033" marR="34033" marT="34033" marB="34033"/>
                </a:tc>
                <a:extLst>
                  <a:ext uri="{0D108BD9-81ED-4DB2-BD59-A6C34878D82A}">
                    <a16:rowId xmlns:a16="http://schemas.microsoft.com/office/drawing/2014/main" val="1229187085"/>
                  </a:ext>
                </a:extLst>
              </a:tr>
              <a:tr h="299487">
                <a:tc>
                  <a:txBody>
                    <a:bodyPr/>
                    <a:lstStyle/>
                    <a:p>
                      <a:pPr algn="l" fontAlgn="t"/>
                      <a:r>
                        <a:rPr lang="en-US" sz="1600"/>
                        <a:t>3.3 </a:t>
                      </a:r>
                    </a:p>
                  </a:txBody>
                  <a:tcPr marL="34033" marR="34033" marT="34033" marB="34033"/>
                </a:tc>
                <a:tc>
                  <a:txBody>
                    <a:bodyPr/>
                    <a:lstStyle/>
                    <a:p>
                      <a:pPr algn="l" fontAlgn="t"/>
                      <a:r>
                        <a:rPr lang="en-US" sz="1600" dirty="0"/>
                        <a:t>Reference Label ER</a:t>
                      </a:r>
                    </a:p>
                  </a:txBody>
                  <a:tcPr marL="34033" marR="34033" marT="34033" marB="34033"/>
                </a:tc>
                <a:tc>
                  <a:txBody>
                    <a:bodyPr/>
                    <a:lstStyle/>
                    <a:p>
                      <a:pPr algn="l" fontAlgn="t"/>
                      <a:r>
                        <a:rPr lang="en-US" sz="1600"/>
                        <a:t>Contingent on ER completion (page customization) </a:t>
                      </a:r>
                    </a:p>
                  </a:txBody>
                  <a:tcPr marL="34033" marR="34033" marT="34033" marB="34033"/>
                </a:tc>
                <a:extLst>
                  <a:ext uri="{0D108BD9-81ED-4DB2-BD59-A6C34878D82A}">
                    <a16:rowId xmlns:a16="http://schemas.microsoft.com/office/drawing/2014/main" val="1012299378"/>
                  </a:ext>
                </a:extLst>
              </a:tr>
              <a:tr h="299487">
                <a:tc>
                  <a:txBody>
                    <a:bodyPr/>
                    <a:lstStyle/>
                    <a:p>
                      <a:pPr algn="l" fontAlgn="t"/>
                      <a:r>
                        <a:rPr lang="en-US" sz="1600"/>
                        <a:t>3.4 </a:t>
                      </a:r>
                    </a:p>
                  </a:txBody>
                  <a:tcPr marL="34033" marR="34033" marT="34033" marB="34033"/>
                </a:tc>
                <a:tc>
                  <a:txBody>
                    <a:bodyPr/>
                    <a:lstStyle/>
                    <a:p>
                      <a:pPr algn="l" fontAlgn="t"/>
                      <a:r>
                        <a:rPr lang="en-US" sz="1600"/>
                        <a:t>System Check Label ER</a:t>
                      </a:r>
                    </a:p>
                  </a:txBody>
                  <a:tcPr marL="34033" marR="34033" marT="34033" marB="34033"/>
                </a:tc>
                <a:tc>
                  <a:txBody>
                    <a:bodyPr/>
                    <a:lstStyle/>
                    <a:p>
                      <a:pPr algn="l" fontAlgn="t"/>
                      <a:r>
                        <a:rPr lang="en-US" sz="1600"/>
                        <a:t>Contingent on ER completion (global configuration) </a:t>
                      </a:r>
                    </a:p>
                  </a:txBody>
                  <a:tcPr marL="34033" marR="34033" marT="34033" marB="34033"/>
                </a:tc>
                <a:extLst>
                  <a:ext uri="{0D108BD9-81ED-4DB2-BD59-A6C34878D82A}">
                    <a16:rowId xmlns:a16="http://schemas.microsoft.com/office/drawing/2014/main" val="2101282369"/>
                  </a:ext>
                </a:extLst>
              </a:tr>
              <a:tr h="299487">
                <a:tc>
                  <a:txBody>
                    <a:bodyPr/>
                    <a:lstStyle/>
                    <a:p>
                      <a:pPr algn="l" fontAlgn="t"/>
                      <a:r>
                        <a:rPr lang="en-US" sz="1600"/>
                        <a:t>4.1 </a:t>
                      </a:r>
                    </a:p>
                  </a:txBody>
                  <a:tcPr marL="34033" marR="34033" marT="34033" marB="34033"/>
                </a:tc>
                <a:tc>
                  <a:txBody>
                    <a:bodyPr/>
                    <a:lstStyle/>
                    <a:p>
                      <a:pPr algn="l" fontAlgn="t"/>
                      <a:r>
                        <a:rPr lang="en-US" sz="1600"/>
                        <a:t>Requiring Receipts Functionality</a:t>
                      </a:r>
                    </a:p>
                  </a:txBody>
                  <a:tcPr marL="34033" marR="34033" marT="34033" marB="34033"/>
                </a:tc>
                <a:tc>
                  <a:txBody>
                    <a:bodyPr/>
                    <a:lstStyle/>
                    <a:p>
                      <a:pPr algn="l" fontAlgn="t"/>
                      <a:r>
                        <a:rPr lang="en-US" sz="1600"/>
                        <a:t>Contingent on local configuration completion </a:t>
                      </a:r>
                    </a:p>
                  </a:txBody>
                  <a:tcPr marL="34033" marR="34033" marT="34033" marB="34033"/>
                </a:tc>
                <a:extLst>
                  <a:ext uri="{0D108BD9-81ED-4DB2-BD59-A6C34878D82A}">
                    <a16:rowId xmlns:a16="http://schemas.microsoft.com/office/drawing/2014/main" val="3478919674"/>
                  </a:ext>
                </a:extLst>
              </a:tr>
              <a:tr h="299487">
                <a:tc>
                  <a:txBody>
                    <a:bodyPr/>
                    <a:lstStyle/>
                    <a:p>
                      <a:pPr algn="l" fontAlgn="t"/>
                      <a:r>
                        <a:rPr lang="en-US" sz="1600"/>
                        <a:t>4.2 </a:t>
                      </a:r>
                    </a:p>
                  </a:txBody>
                  <a:tcPr marL="34033" marR="34033" marT="34033" marB="34033"/>
                </a:tc>
                <a:tc>
                  <a:txBody>
                    <a:bodyPr/>
                    <a:lstStyle/>
                    <a:p>
                      <a:pPr algn="l" fontAlgn="t"/>
                      <a:r>
                        <a:rPr lang="en-US" sz="1600"/>
                        <a:t>Personal Expense Label ER</a:t>
                      </a:r>
                    </a:p>
                  </a:txBody>
                  <a:tcPr marL="34033" marR="34033" marT="34033" marB="34033"/>
                </a:tc>
                <a:tc>
                  <a:txBody>
                    <a:bodyPr/>
                    <a:lstStyle/>
                    <a:p>
                      <a:pPr algn="l" fontAlgn="t"/>
                      <a:r>
                        <a:rPr lang="en-US" sz="1600"/>
                        <a:t>Contingent on ER completion (page customization) </a:t>
                      </a:r>
                    </a:p>
                  </a:txBody>
                  <a:tcPr marL="34033" marR="34033" marT="34033" marB="34033"/>
                </a:tc>
                <a:extLst>
                  <a:ext uri="{0D108BD9-81ED-4DB2-BD59-A6C34878D82A}">
                    <a16:rowId xmlns:a16="http://schemas.microsoft.com/office/drawing/2014/main" val="1242873324"/>
                  </a:ext>
                </a:extLst>
              </a:tr>
              <a:tr h="299487">
                <a:tc>
                  <a:txBody>
                    <a:bodyPr/>
                    <a:lstStyle/>
                    <a:p>
                      <a:pPr algn="l" fontAlgn="t"/>
                      <a:r>
                        <a:rPr lang="en-US" sz="1600"/>
                        <a:t>5.3 </a:t>
                      </a:r>
                    </a:p>
                  </a:txBody>
                  <a:tcPr marL="34033" marR="34033" marT="34033" marB="34033"/>
                </a:tc>
                <a:tc>
                  <a:txBody>
                    <a:bodyPr/>
                    <a:lstStyle/>
                    <a:p>
                      <a:pPr algn="l" fontAlgn="t"/>
                      <a:r>
                        <a:rPr lang="en-US" sz="1600"/>
                        <a:t>Error Messages ER</a:t>
                      </a:r>
                    </a:p>
                  </a:txBody>
                  <a:tcPr marL="34033" marR="34033" marT="34033" marB="34033"/>
                </a:tc>
                <a:tc>
                  <a:txBody>
                    <a:bodyPr/>
                    <a:lstStyle/>
                    <a:p>
                      <a:pPr algn="l" fontAlgn="t"/>
                      <a:r>
                        <a:rPr lang="en-US" sz="1600" dirty="0"/>
                        <a:t>Contingent on ER completion (global configuration) </a:t>
                      </a:r>
                    </a:p>
                  </a:txBody>
                  <a:tcPr marL="34033" marR="34033" marT="34033" marB="34033"/>
                </a:tc>
                <a:extLst>
                  <a:ext uri="{0D108BD9-81ED-4DB2-BD59-A6C34878D82A}">
                    <a16:rowId xmlns:a16="http://schemas.microsoft.com/office/drawing/2014/main" val="1893241238"/>
                  </a:ext>
                </a:extLst>
              </a:tr>
            </a:tbl>
          </a:graphicData>
        </a:graphic>
      </p:graphicFrame>
    </p:spTree>
    <p:extLst>
      <p:ext uri="{BB962C8B-B14F-4D97-AF65-F5344CB8AC3E}">
        <p14:creationId xmlns:p14="http://schemas.microsoft.com/office/powerpoint/2010/main" val="20344913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D4BC4-2E9C-134C-B134-90A97C4733EB}"/>
              </a:ext>
            </a:extLst>
          </p:cNvPr>
          <p:cNvSpPr>
            <a:spLocks noGrp="1"/>
          </p:cNvSpPr>
          <p:nvPr>
            <p:ph type="title"/>
          </p:nvPr>
        </p:nvSpPr>
        <p:spPr/>
        <p:txBody>
          <a:bodyPr>
            <a:normAutofit/>
          </a:bodyPr>
          <a:lstStyle/>
          <a:p>
            <a:r>
              <a:rPr lang="en-US" dirty="0"/>
              <a:t>Grouping of Items for Implementation </a:t>
            </a:r>
          </a:p>
        </p:txBody>
      </p:sp>
      <p:graphicFrame>
        <p:nvGraphicFramePr>
          <p:cNvPr id="3" name="Content Placeholder 2">
            <a:extLst>
              <a:ext uri="{FF2B5EF4-FFF2-40B4-BE49-F238E27FC236}">
                <a16:creationId xmlns:a16="http://schemas.microsoft.com/office/drawing/2014/main" id="{6EE2B314-2091-29A5-EDFC-F861C6210D28}"/>
              </a:ext>
            </a:extLst>
          </p:cNvPr>
          <p:cNvGraphicFramePr>
            <a:graphicFrameLocks noGrp="1"/>
          </p:cNvGraphicFramePr>
          <p:nvPr>
            <p:ph idx="1"/>
            <p:extLst>
              <p:ext uri="{D42A27DB-BD31-4B8C-83A1-F6EECF244321}">
                <p14:modId xmlns:p14="http://schemas.microsoft.com/office/powerpoint/2010/main" val="3200884384"/>
              </p:ext>
            </p:extLst>
          </p:nvPr>
        </p:nvGraphicFramePr>
        <p:xfrm>
          <a:off x="838200" y="1258888"/>
          <a:ext cx="10515600" cy="5345430"/>
        </p:xfrm>
        <a:graphic>
          <a:graphicData uri="http://schemas.openxmlformats.org/drawingml/2006/table">
            <a:tbl>
              <a:tblPr firstRow="1" bandRow="1">
                <a:tableStyleId>{6E25E649-3F16-4E02-A733-19D2CDBF48F0}</a:tableStyleId>
              </a:tblPr>
              <a:tblGrid>
                <a:gridCol w="1752600">
                  <a:extLst>
                    <a:ext uri="{9D8B030D-6E8A-4147-A177-3AD203B41FA5}">
                      <a16:colId xmlns:a16="http://schemas.microsoft.com/office/drawing/2014/main" val="2492318836"/>
                    </a:ext>
                  </a:extLst>
                </a:gridCol>
                <a:gridCol w="1752600">
                  <a:extLst>
                    <a:ext uri="{9D8B030D-6E8A-4147-A177-3AD203B41FA5}">
                      <a16:colId xmlns:a16="http://schemas.microsoft.com/office/drawing/2014/main" val="1213671440"/>
                    </a:ext>
                  </a:extLst>
                </a:gridCol>
                <a:gridCol w="1752600">
                  <a:extLst>
                    <a:ext uri="{9D8B030D-6E8A-4147-A177-3AD203B41FA5}">
                      <a16:colId xmlns:a16="http://schemas.microsoft.com/office/drawing/2014/main" val="810316900"/>
                    </a:ext>
                  </a:extLst>
                </a:gridCol>
                <a:gridCol w="1752600">
                  <a:extLst>
                    <a:ext uri="{9D8B030D-6E8A-4147-A177-3AD203B41FA5}">
                      <a16:colId xmlns:a16="http://schemas.microsoft.com/office/drawing/2014/main" val="3730810138"/>
                    </a:ext>
                  </a:extLst>
                </a:gridCol>
                <a:gridCol w="1752600">
                  <a:extLst>
                    <a:ext uri="{9D8B030D-6E8A-4147-A177-3AD203B41FA5}">
                      <a16:colId xmlns:a16="http://schemas.microsoft.com/office/drawing/2014/main" val="3169056840"/>
                    </a:ext>
                  </a:extLst>
                </a:gridCol>
                <a:gridCol w="1752600">
                  <a:extLst>
                    <a:ext uri="{9D8B030D-6E8A-4147-A177-3AD203B41FA5}">
                      <a16:colId xmlns:a16="http://schemas.microsoft.com/office/drawing/2014/main" val="3924314618"/>
                    </a:ext>
                  </a:extLst>
                </a:gridCol>
              </a:tblGrid>
              <a:tr h="370840">
                <a:tc>
                  <a:txBody>
                    <a:bodyPr/>
                    <a:lstStyle/>
                    <a:p>
                      <a:r>
                        <a:rPr lang="en-US" sz="1600" dirty="0"/>
                        <a:t>No Delay Items</a:t>
                      </a:r>
                    </a:p>
                  </a:txBody>
                  <a:tcPr/>
                </a:tc>
                <a:tc>
                  <a:txBody>
                    <a:bodyPr/>
                    <a:lstStyle/>
                    <a:p>
                      <a:r>
                        <a:rPr lang="en-US" sz="1600" dirty="0"/>
                        <a:t>Mass Updates Available &amp; Auditors</a:t>
                      </a:r>
                    </a:p>
                  </a:txBody>
                  <a:tcPr/>
                </a:tc>
                <a:tc>
                  <a:txBody>
                    <a:bodyPr/>
                    <a:lstStyle/>
                    <a:p>
                      <a:r>
                        <a:rPr lang="en-US" sz="1600" dirty="0"/>
                        <a:t>Global &amp; Local Configurations</a:t>
                      </a:r>
                    </a:p>
                  </a:txBody>
                  <a:tcPr/>
                </a:tc>
                <a:tc>
                  <a:txBody>
                    <a:bodyPr/>
                    <a:lstStyle/>
                    <a:p>
                      <a:r>
                        <a:rPr lang="en-US" sz="1600" dirty="0"/>
                        <a:t>Page Customizations</a:t>
                      </a:r>
                    </a:p>
                  </a:txBody>
                  <a:tcPr/>
                </a:tc>
                <a:tc>
                  <a:txBody>
                    <a:bodyPr/>
                    <a:lstStyle/>
                    <a:p>
                      <a:r>
                        <a:rPr lang="en-US" sz="1600" dirty="0"/>
                        <a:t>Training</a:t>
                      </a:r>
                    </a:p>
                  </a:txBody>
                  <a:tcPr/>
                </a:tc>
                <a:tc>
                  <a:txBody>
                    <a:bodyPr/>
                    <a:lstStyle/>
                    <a:p>
                      <a:r>
                        <a:rPr lang="en-US" sz="1600" dirty="0"/>
                        <a:t>Policy</a:t>
                      </a:r>
                    </a:p>
                  </a:txBody>
                  <a:tcPr/>
                </a:tc>
                <a:extLst>
                  <a:ext uri="{0D108BD9-81ED-4DB2-BD59-A6C34878D82A}">
                    <a16:rowId xmlns:a16="http://schemas.microsoft.com/office/drawing/2014/main" val="3931902272"/>
                  </a:ext>
                </a:extLst>
              </a:tr>
              <a:tr h="370840">
                <a:tc>
                  <a:txBody>
                    <a:bodyPr/>
                    <a:lstStyle/>
                    <a:p>
                      <a:pPr algn="l" fontAlgn="t"/>
                      <a:r>
                        <a:rPr lang="en-US" sz="1400" dirty="0"/>
                        <a:t>1.1 Display Name</a:t>
                      </a:r>
                    </a:p>
                  </a:txBody>
                  <a:tcPr marL="9525" marR="9525" marT="9525"/>
                </a:tc>
                <a:tc>
                  <a:txBody>
                    <a:bodyPr/>
                    <a:lstStyle/>
                    <a:p>
                      <a:pPr algn="l" fontAlgn="t"/>
                      <a:r>
                        <a:rPr lang="en-US" sz="1400" dirty="0"/>
                        <a:t>1.5 Cash Advance Level</a:t>
                      </a:r>
                    </a:p>
                  </a:txBody>
                  <a:tcPr marL="9525" marR="9525" marT="9525"/>
                </a:tc>
                <a:tc>
                  <a:txBody>
                    <a:bodyPr/>
                    <a:lstStyle/>
                    <a:p>
                      <a:pPr algn="l" fontAlgn="t"/>
                      <a:r>
                        <a:rPr lang="en-US" sz="1400" dirty="0"/>
                        <a:t>2.1 Over Per Diem Functionality</a:t>
                      </a:r>
                    </a:p>
                  </a:txBody>
                  <a:tcPr marL="9525" marR="9525" marT="9525"/>
                </a:tc>
                <a:tc>
                  <a:txBody>
                    <a:bodyPr/>
                    <a:lstStyle/>
                    <a:p>
                      <a:pPr algn="l" fontAlgn="t"/>
                      <a:r>
                        <a:rPr lang="en-US" sz="1400" dirty="0"/>
                        <a:t>2.4 Quick-Fill ER</a:t>
                      </a:r>
                    </a:p>
                  </a:txBody>
                  <a:tcPr marL="9525" marR="9525" marT="9525"/>
                </a:tc>
                <a:tc>
                  <a:txBody>
                    <a:bodyPr/>
                    <a:lstStyle/>
                    <a:p>
                      <a:r>
                        <a:rPr lang="en-US" sz="1400" dirty="0"/>
                        <a:t>5.4 Training</a:t>
                      </a:r>
                    </a:p>
                  </a:txBody>
                  <a:tcPr/>
                </a:tc>
                <a:tc>
                  <a:txBody>
                    <a:bodyPr/>
                    <a:lstStyle/>
                    <a:p>
                      <a:r>
                        <a:rPr lang="en-US" sz="1400" dirty="0"/>
                        <a:t>Transportation Policy</a:t>
                      </a:r>
                    </a:p>
                  </a:txBody>
                  <a:tcPr/>
                </a:tc>
                <a:extLst>
                  <a:ext uri="{0D108BD9-81ED-4DB2-BD59-A6C34878D82A}">
                    <a16:rowId xmlns:a16="http://schemas.microsoft.com/office/drawing/2014/main" val="1159112061"/>
                  </a:ext>
                </a:extLst>
              </a:tr>
              <a:tr h="370840">
                <a:tc>
                  <a:txBody>
                    <a:bodyPr/>
                    <a:lstStyle/>
                    <a:p>
                      <a:pPr algn="l" fontAlgn="t"/>
                      <a:r>
                        <a:rPr lang="en-US" sz="1400" dirty="0"/>
                        <a:t>1.2 Default Profile</a:t>
                      </a:r>
                    </a:p>
                  </a:txBody>
                  <a:tcPr marL="9525" marR="9525" marT="9525"/>
                </a:tc>
                <a:tc>
                  <a:txBody>
                    <a:bodyPr/>
                    <a:lstStyle/>
                    <a:p>
                      <a:pPr algn="l" fontAlgn="t"/>
                      <a:r>
                        <a:rPr lang="en-US" sz="1400" dirty="0"/>
                        <a:t>1.6 Expense Defaults</a:t>
                      </a:r>
                    </a:p>
                  </a:txBody>
                  <a:tcPr marL="9525" marR="9525" marT="9525"/>
                </a:tc>
                <a:tc>
                  <a:txBody>
                    <a:bodyPr/>
                    <a:lstStyle/>
                    <a:p>
                      <a:pPr algn="l" fontAlgn="t"/>
                      <a:r>
                        <a:rPr lang="en-US" sz="1400" dirty="0"/>
                        <a:t>2.5 Updated Expense Types</a:t>
                      </a:r>
                    </a:p>
                  </a:txBody>
                  <a:tcPr marL="9525" marR="9525" marT="9525"/>
                </a:tc>
                <a:tc>
                  <a:txBody>
                    <a:bodyPr/>
                    <a:lstStyle/>
                    <a:p>
                      <a:pPr algn="l" fontAlgn="t"/>
                      <a:r>
                        <a:rPr lang="en-US" sz="1400" dirty="0"/>
                        <a:t>2.7 Expense Lines ER</a:t>
                      </a:r>
                    </a:p>
                  </a:txBody>
                  <a:tcPr marL="9525" marR="9525" marT="9525"/>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927126328"/>
                  </a:ext>
                </a:extLst>
              </a:tr>
              <a:tr h="370840">
                <a:tc>
                  <a:txBody>
                    <a:bodyPr/>
                    <a:lstStyle/>
                    <a:p>
                      <a:pPr algn="l" fontAlgn="t"/>
                      <a:r>
                        <a:rPr lang="en-US" sz="1400" dirty="0"/>
                        <a:t>1.3 Default Profile Query Check</a:t>
                      </a:r>
                    </a:p>
                  </a:txBody>
                  <a:tcPr marL="9525" marR="9525" marT="9525"/>
                </a:tc>
                <a:tc>
                  <a:txBody>
                    <a:bodyPr/>
                    <a:lstStyle/>
                    <a:p>
                      <a:pPr algn="l" fontAlgn="t"/>
                      <a:r>
                        <a:rPr lang="en-US" sz="1400" dirty="0"/>
                        <a:t>1.7 Expense Types Defaults </a:t>
                      </a:r>
                    </a:p>
                  </a:txBody>
                  <a:tcPr marL="9525" marR="9525" marT="9525"/>
                </a:tc>
                <a:tc>
                  <a:txBody>
                    <a:bodyPr/>
                    <a:lstStyle/>
                    <a:p>
                      <a:pPr algn="l" fontAlgn="t"/>
                      <a:r>
                        <a:rPr lang="en-US" sz="1400" dirty="0"/>
                        <a:t>4.1 Requiring Receipts Functionality</a:t>
                      </a:r>
                    </a:p>
                  </a:txBody>
                  <a:tcPr marL="9525" marR="9525" marT="9525"/>
                </a:tc>
                <a:tc>
                  <a:txBody>
                    <a:bodyPr/>
                    <a:lstStyle/>
                    <a:p>
                      <a:pPr algn="l" fontAlgn="t"/>
                      <a:r>
                        <a:rPr lang="en-US" sz="1400" dirty="0"/>
                        <a:t>3.3 Reference Label ER</a:t>
                      </a:r>
                    </a:p>
                  </a:txBody>
                  <a:tcPr marL="9525" marR="9525" marT="9525"/>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515452525"/>
                  </a:ext>
                </a:extLst>
              </a:tr>
              <a:tr h="370840">
                <a:tc>
                  <a:txBody>
                    <a:bodyPr/>
                    <a:lstStyle/>
                    <a:p>
                      <a:pPr algn="l" fontAlgn="t"/>
                      <a:r>
                        <a:rPr lang="en-US" sz="1400"/>
                        <a:t>1.4 Default </a:t>
                      </a:r>
                      <a:r>
                        <a:rPr lang="en-US" sz="1400" noProof="1"/>
                        <a:t>Chartstring</a:t>
                      </a:r>
                    </a:p>
                  </a:txBody>
                  <a:tcPr marL="9525" marR="9525" marT="9525"/>
                </a:tc>
                <a:tc>
                  <a:txBody>
                    <a:bodyPr/>
                    <a:lstStyle/>
                    <a:p>
                      <a:pPr algn="l" fontAlgn="t"/>
                      <a:r>
                        <a:rPr lang="en-US" sz="1400" dirty="0"/>
                        <a:t>1.8 ACH</a:t>
                      </a:r>
                    </a:p>
                  </a:txBody>
                  <a:tcPr marL="9525" marR="9525" marT="9525"/>
                </a:tc>
                <a:tc>
                  <a:txBody>
                    <a:bodyPr/>
                    <a:lstStyle/>
                    <a:p>
                      <a:pPr algn="l" fontAlgn="t"/>
                      <a:r>
                        <a:rPr lang="en-US" sz="1400" dirty="0"/>
                        <a:t>3.4 System Check Label ER</a:t>
                      </a:r>
                    </a:p>
                  </a:txBody>
                  <a:tcPr marL="9525" marR="9525" marT="9525"/>
                </a:tc>
                <a:tc>
                  <a:txBody>
                    <a:bodyPr/>
                    <a:lstStyle/>
                    <a:p>
                      <a:pPr algn="l" fontAlgn="t"/>
                      <a:r>
                        <a:rPr lang="en-US" sz="1400" dirty="0"/>
                        <a:t>4.2 Personal Expense Label ER</a:t>
                      </a:r>
                    </a:p>
                  </a:txBody>
                  <a:tcPr marL="9525" marR="9525" marT="9525"/>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3495352600"/>
                  </a:ext>
                </a:extLst>
              </a:tr>
              <a:tr h="370840">
                <a:tc>
                  <a:txBody>
                    <a:bodyPr/>
                    <a:lstStyle/>
                    <a:p>
                      <a:pPr algn="l" fontAlgn="t"/>
                      <a:r>
                        <a:rPr lang="en-US" sz="1400" dirty="0"/>
                        <a:t>2.2 Accounting Default</a:t>
                      </a:r>
                    </a:p>
                  </a:txBody>
                  <a:tcPr marL="9525" marR="9525" marT="9525"/>
                </a:tc>
                <a:tc>
                  <a:txBody>
                    <a:bodyPr/>
                    <a:lstStyle/>
                    <a:p>
                      <a:pPr algn="l" fontAlgn="t"/>
                      <a:r>
                        <a:rPr lang="en-US" sz="1400" dirty="0"/>
                        <a:t>5.2 Auditor Roles</a:t>
                      </a:r>
                    </a:p>
                  </a:txBody>
                  <a:tcPr marL="9525" marR="9525" marT="9525"/>
                </a:tc>
                <a:tc>
                  <a:txBody>
                    <a:bodyPr/>
                    <a:lstStyle/>
                    <a:p>
                      <a:pPr algn="l" fontAlgn="t"/>
                      <a:r>
                        <a:rPr lang="en-US" sz="1400" dirty="0"/>
                        <a:t>5.3 Error Messages ER</a:t>
                      </a:r>
                    </a:p>
                  </a:txBody>
                  <a:tcPr marL="9525" marR="9525" marT="9525"/>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891727341"/>
                  </a:ext>
                </a:extLst>
              </a:tr>
              <a:tr h="370840">
                <a:tc>
                  <a:txBody>
                    <a:bodyPr/>
                    <a:lstStyle/>
                    <a:p>
                      <a:pPr algn="l" fontAlgn="t"/>
                      <a:r>
                        <a:rPr lang="en-US" sz="1400" dirty="0"/>
                        <a:t>2.3 Quick-Fill</a:t>
                      </a:r>
                    </a:p>
                  </a:txBody>
                  <a:tcPr marL="9525" marR="9525" marT="9525"/>
                </a:tc>
                <a:tc>
                  <a:txBody>
                    <a:bodyPr/>
                    <a:lstStyle/>
                    <a:p>
                      <a:pPr algn="l" fontAlgn="t"/>
                      <a:r>
                        <a:rPr lang="en-US" sz="1400" dirty="0"/>
                        <a:t>4.3 EXC4500 Report</a:t>
                      </a:r>
                    </a:p>
                  </a:txBody>
                  <a:tcPr marL="9525" marR="9525" marT="9525"/>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675375832"/>
                  </a:ext>
                </a:extLst>
              </a:tr>
              <a:tr h="370840">
                <a:tc>
                  <a:txBody>
                    <a:bodyPr/>
                    <a:lstStyle/>
                    <a:p>
                      <a:pPr algn="l" fontAlgn="t"/>
                      <a:r>
                        <a:rPr lang="en-US" sz="1400" dirty="0"/>
                        <a:t>2.6 Expense Details Check</a:t>
                      </a:r>
                    </a:p>
                  </a:txBody>
                  <a:tcPr marL="9525" marR="9525" marT="9525"/>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087322251"/>
                  </a:ext>
                </a:extLst>
              </a:tr>
              <a:tr h="370840">
                <a:tc>
                  <a:txBody>
                    <a:bodyPr/>
                    <a:lstStyle/>
                    <a:p>
                      <a:pPr algn="l" fontAlgn="t"/>
                      <a:r>
                        <a:rPr lang="en-US" sz="1400"/>
                        <a:t>3.1 Cash Advance </a:t>
                      </a:r>
                      <a:r>
                        <a:rPr lang="en-US" sz="1400" noProof="1"/>
                        <a:t>Chartstring</a:t>
                      </a:r>
                    </a:p>
                  </a:txBody>
                  <a:tcPr marL="9525" marR="9525" marT="9525"/>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094246080"/>
                  </a:ext>
                </a:extLst>
              </a:tr>
              <a:tr h="370840">
                <a:tc>
                  <a:txBody>
                    <a:bodyPr/>
                    <a:lstStyle/>
                    <a:p>
                      <a:pPr algn="l" fontAlgn="t"/>
                      <a:r>
                        <a:rPr lang="en-US" sz="1400" dirty="0"/>
                        <a:t>3.2 Reference Field</a:t>
                      </a:r>
                    </a:p>
                  </a:txBody>
                  <a:tcPr marL="9525" marR="9525" marT="9525"/>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185384302"/>
                  </a:ext>
                </a:extLst>
              </a:tr>
              <a:tr h="370840">
                <a:tc>
                  <a:txBody>
                    <a:bodyPr/>
                    <a:lstStyle/>
                    <a:p>
                      <a:pPr algn="l" fontAlgn="t"/>
                      <a:r>
                        <a:rPr lang="en-US" sz="1400" dirty="0"/>
                        <a:t>5.1 Classic vs. Fluid</a:t>
                      </a:r>
                    </a:p>
                  </a:txBody>
                  <a:tcPr marL="9525" marR="9525" marT="9525"/>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534630152"/>
                  </a:ext>
                </a:extLst>
              </a:tr>
            </a:tbl>
          </a:graphicData>
        </a:graphic>
      </p:graphicFrame>
    </p:spTree>
    <p:extLst>
      <p:ext uri="{BB962C8B-B14F-4D97-AF65-F5344CB8AC3E}">
        <p14:creationId xmlns:p14="http://schemas.microsoft.com/office/powerpoint/2010/main" val="24835276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8305-9306-D665-CFDD-53B857488FB2}"/>
              </a:ext>
            </a:extLst>
          </p:cNvPr>
          <p:cNvSpPr>
            <a:spLocks noGrp="1"/>
          </p:cNvSpPr>
          <p:nvPr>
            <p:ph type="title"/>
          </p:nvPr>
        </p:nvSpPr>
        <p:spPr/>
        <p:txBody>
          <a:bodyPr/>
          <a:lstStyle/>
          <a:p>
            <a:r>
              <a:rPr lang="en-US" dirty="0"/>
              <a:t>New Expense Type Descriptions</a:t>
            </a:r>
          </a:p>
        </p:txBody>
      </p:sp>
      <p:graphicFrame>
        <p:nvGraphicFramePr>
          <p:cNvPr id="4" name="Content Placeholder 3">
            <a:extLst>
              <a:ext uri="{FF2B5EF4-FFF2-40B4-BE49-F238E27FC236}">
                <a16:creationId xmlns:a16="http://schemas.microsoft.com/office/drawing/2014/main" id="{5B7E74B9-AF17-9637-C05C-FE57A3123EDF}"/>
              </a:ext>
            </a:extLst>
          </p:cNvPr>
          <p:cNvGraphicFramePr>
            <a:graphicFrameLocks noGrp="1"/>
          </p:cNvGraphicFramePr>
          <p:nvPr>
            <p:ph idx="1"/>
            <p:extLst>
              <p:ext uri="{D42A27DB-BD31-4B8C-83A1-F6EECF244321}">
                <p14:modId xmlns:p14="http://schemas.microsoft.com/office/powerpoint/2010/main" val="3548285764"/>
              </p:ext>
            </p:extLst>
          </p:nvPr>
        </p:nvGraphicFramePr>
        <p:xfrm>
          <a:off x="1390263" y="1549039"/>
          <a:ext cx="3144415" cy="4861072"/>
        </p:xfrm>
        <a:graphic>
          <a:graphicData uri="http://schemas.openxmlformats.org/drawingml/2006/table">
            <a:tbl>
              <a:tblPr>
                <a:tableStyleId>{B301B821-A1FF-4177-AEE7-76D212191A09}</a:tableStyleId>
              </a:tblPr>
              <a:tblGrid>
                <a:gridCol w="3144415">
                  <a:extLst>
                    <a:ext uri="{9D8B030D-6E8A-4147-A177-3AD203B41FA5}">
                      <a16:colId xmlns:a16="http://schemas.microsoft.com/office/drawing/2014/main" val="2356144004"/>
                    </a:ext>
                  </a:extLst>
                </a:gridCol>
              </a:tblGrid>
              <a:tr h="303147">
                <a:tc>
                  <a:txBody>
                    <a:bodyPr/>
                    <a:lstStyle/>
                    <a:p>
                      <a:pPr algn="l" rtl="0" fontAlgn="base"/>
                      <a:r>
                        <a:rPr lang="en-US" sz="1600" b="0" dirty="0">
                          <a:solidFill>
                            <a:srgbClr val="000000"/>
                          </a:solidFill>
                          <a:effectLst/>
                        </a:rPr>
                        <a:t>In State Airline </a:t>
                      </a:r>
                      <a:endParaRPr lang="en-US" sz="3200" b="0" i="0" dirty="0">
                        <a:effectLst/>
                      </a:endParaRPr>
                    </a:p>
                  </a:txBody>
                  <a:tcPr marL="55978" marR="55978" marT="27989" marB="27989"/>
                </a:tc>
                <a:extLst>
                  <a:ext uri="{0D108BD9-81ED-4DB2-BD59-A6C34878D82A}">
                    <a16:rowId xmlns:a16="http://schemas.microsoft.com/office/drawing/2014/main" val="813547074"/>
                  </a:ext>
                </a:extLst>
              </a:tr>
              <a:tr h="303147">
                <a:tc>
                  <a:txBody>
                    <a:bodyPr/>
                    <a:lstStyle/>
                    <a:p>
                      <a:pPr algn="l" rtl="0" fontAlgn="base"/>
                      <a:r>
                        <a:rPr lang="en-US" sz="1600" b="0" dirty="0">
                          <a:solidFill>
                            <a:srgbClr val="000000"/>
                          </a:solidFill>
                          <a:effectLst/>
                        </a:rPr>
                        <a:t>In State Hotel Per Diem </a:t>
                      </a:r>
                      <a:endParaRPr lang="en-US" sz="3200" b="0" i="0" dirty="0">
                        <a:effectLst/>
                      </a:endParaRPr>
                    </a:p>
                  </a:txBody>
                  <a:tcPr marL="55978" marR="55978" marT="27989" marB="27989"/>
                </a:tc>
                <a:extLst>
                  <a:ext uri="{0D108BD9-81ED-4DB2-BD59-A6C34878D82A}">
                    <a16:rowId xmlns:a16="http://schemas.microsoft.com/office/drawing/2014/main" val="3636747000"/>
                  </a:ext>
                </a:extLst>
              </a:tr>
              <a:tr h="303147">
                <a:tc>
                  <a:txBody>
                    <a:bodyPr/>
                    <a:lstStyle/>
                    <a:p>
                      <a:pPr algn="l" rtl="0" fontAlgn="base"/>
                      <a:r>
                        <a:rPr lang="en-US" sz="1600" b="0" dirty="0">
                          <a:solidFill>
                            <a:srgbClr val="000000"/>
                          </a:solidFill>
                          <a:effectLst/>
                        </a:rPr>
                        <a:t>In State Hotel </a:t>
                      </a:r>
                      <a:r>
                        <a:rPr lang="en-US" sz="1600" b="0" dirty="0" err="1">
                          <a:solidFill>
                            <a:srgbClr val="000000"/>
                          </a:solidFill>
                          <a:effectLst/>
                        </a:rPr>
                        <a:t>Misc</a:t>
                      </a:r>
                      <a:r>
                        <a:rPr lang="en-US" sz="1600" b="0" dirty="0">
                          <a:solidFill>
                            <a:srgbClr val="000000"/>
                          </a:solidFill>
                          <a:effectLst/>
                        </a:rPr>
                        <a:t> </a:t>
                      </a:r>
                      <a:endParaRPr lang="en-US" sz="3200" b="0" i="0" dirty="0">
                        <a:effectLst/>
                      </a:endParaRPr>
                    </a:p>
                  </a:txBody>
                  <a:tcPr marL="55978" marR="55978" marT="27989" marB="27989"/>
                </a:tc>
                <a:extLst>
                  <a:ext uri="{0D108BD9-81ED-4DB2-BD59-A6C34878D82A}">
                    <a16:rowId xmlns:a16="http://schemas.microsoft.com/office/drawing/2014/main" val="1395706055"/>
                  </a:ext>
                </a:extLst>
              </a:tr>
              <a:tr h="303147">
                <a:tc>
                  <a:txBody>
                    <a:bodyPr/>
                    <a:lstStyle/>
                    <a:p>
                      <a:pPr algn="l" rtl="0" fontAlgn="base"/>
                      <a:r>
                        <a:rPr lang="en-US" sz="1600" b="0" dirty="0">
                          <a:solidFill>
                            <a:srgbClr val="000000"/>
                          </a:solidFill>
                          <a:effectLst/>
                        </a:rPr>
                        <a:t>In State Hotel </a:t>
                      </a:r>
                      <a:r>
                        <a:rPr lang="en-US" sz="1600" b="0" dirty="0" err="1">
                          <a:solidFill>
                            <a:srgbClr val="000000"/>
                          </a:solidFill>
                          <a:effectLst/>
                        </a:rPr>
                        <a:t>OverPerDiem</a:t>
                      </a:r>
                      <a:r>
                        <a:rPr lang="en-US" sz="1600" b="0" dirty="0">
                          <a:solidFill>
                            <a:srgbClr val="000000"/>
                          </a:solidFill>
                          <a:effectLst/>
                        </a:rPr>
                        <a:t> </a:t>
                      </a:r>
                      <a:endParaRPr lang="en-US" sz="3200" b="0" i="0" dirty="0">
                        <a:effectLst/>
                      </a:endParaRPr>
                    </a:p>
                  </a:txBody>
                  <a:tcPr marL="55978" marR="55978" marT="27989" marB="27989"/>
                </a:tc>
                <a:extLst>
                  <a:ext uri="{0D108BD9-81ED-4DB2-BD59-A6C34878D82A}">
                    <a16:rowId xmlns:a16="http://schemas.microsoft.com/office/drawing/2014/main" val="3083996681"/>
                  </a:ext>
                </a:extLst>
              </a:tr>
              <a:tr h="303147">
                <a:tc>
                  <a:txBody>
                    <a:bodyPr/>
                    <a:lstStyle/>
                    <a:p>
                      <a:pPr algn="l" rtl="0" fontAlgn="base"/>
                      <a:r>
                        <a:rPr lang="en-US" sz="1600" b="0" dirty="0">
                          <a:solidFill>
                            <a:srgbClr val="000000"/>
                          </a:solidFill>
                          <a:effectLst/>
                        </a:rPr>
                        <a:t>In State Hotel Stu Group </a:t>
                      </a:r>
                      <a:endParaRPr lang="en-US" sz="3200" b="0" i="0" dirty="0">
                        <a:effectLst/>
                      </a:endParaRPr>
                    </a:p>
                  </a:txBody>
                  <a:tcPr marL="55978" marR="55978" marT="27989" marB="27989"/>
                </a:tc>
                <a:extLst>
                  <a:ext uri="{0D108BD9-81ED-4DB2-BD59-A6C34878D82A}">
                    <a16:rowId xmlns:a16="http://schemas.microsoft.com/office/drawing/2014/main" val="2197636110"/>
                  </a:ext>
                </a:extLst>
              </a:tr>
              <a:tr h="303147">
                <a:tc>
                  <a:txBody>
                    <a:bodyPr/>
                    <a:lstStyle/>
                    <a:p>
                      <a:pPr algn="l" rtl="0" fontAlgn="base"/>
                      <a:r>
                        <a:rPr lang="en-US" sz="1600" b="0" dirty="0">
                          <a:solidFill>
                            <a:srgbClr val="000000"/>
                          </a:solidFill>
                          <a:effectLst/>
                        </a:rPr>
                        <a:t>In State Hotel Tax </a:t>
                      </a:r>
                      <a:endParaRPr lang="en-US" sz="3200" b="0" i="0" dirty="0">
                        <a:effectLst/>
                      </a:endParaRPr>
                    </a:p>
                  </a:txBody>
                  <a:tcPr marL="55978" marR="55978" marT="27989" marB="27989"/>
                </a:tc>
                <a:extLst>
                  <a:ext uri="{0D108BD9-81ED-4DB2-BD59-A6C34878D82A}">
                    <a16:rowId xmlns:a16="http://schemas.microsoft.com/office/drawing/2014/main" val="4112626562"/>
                  </a:ext>
                </a:extLst>
              </a:tr>
              <a:tr h="303147">
                <a:tc>
                  <a:txBody>
                    <a:bodyPr/>
                    <a:lstStyle/>
                    <a:p>
                      <a:pPr algn="l" rtl="0" fontAlgn="base"/>
                      <a:r>
                        <a:rPr lang="en-US" sz="1600" b="0" dirty="0">
                          <a:solidFill>
                            <a:srgbClr val="000000"/>
                          </a:solidFill>
                          <a:effectLst/>
                        </a:rPr>
                        <a:t>In State Meal Breakfast </a:t>
                      </a:r>
                      <a:endParaRPr lang="en-US" sz="3200" b="0" i="0" dirty="0">
                        <a:effectLst/>
                      </a:endParaRPr>
                    </a:p>
                  </a:txBody>
                  <a:tcPr marL="55978" marR="55978" marT="27989" marB="27989"/>
                </a:tc>
                <a:extLst>
                  <a:ext uri="{0D108BD9-81ED-4DB2-BD59-A6C34878D82A}">
                    <a16:rowId xmlns:a16="http://schemas.microsoft.com/office/drawing/2014/main" val="2866828423"/>
                  </a:ext>
                </a:extLst>
              </a:tr>
              <a:tr h="303147">
                <a:tc>
                  <a:txBody>
                    <a:bodyPr/>
                    <a:lstStyle/>
                    <a:p>
                      <a:pPr algn="l" rtl="0" fontAlgn="base"/>
                      <a:r>
                        <a:rPr lang="en-US" sz="1600" b="0" dirty="0">
                          <a:solidFill>
                            <a:srgbClr val="000000"/>
                          </a:solidFill>
                          <a:effectLst/>
                        </a:rPr>
                        <a:t>In State Meal Dinner </a:t>
                      </a:r>
                      <a:endParaRPr lang="en-US" sz="3200" b="0" i="0" dirty="0">
                        <a:effectLst/>
                      </a:endParaRPr>
                    </a:p>
                  </a:txBody>
                  <a:tcPr marL="55978" marR="55978" marT="27989" marB="27989"/>
                </a:tc>
                <a:extLst>
                  <a:ext uri="{0D108BD9-81ED-4DB2-BD59-A6C34878D82A}">
                    <a16:rowId xmlns:a16="http://schemas.microsoft.com/office/drawing/2014/main" val="3962286280"/>
                  </a:ext>
                </a:extLst>
              </a:tr>
              <a:tr h="303147">
                <a:tc>
                  <a:txBody>
                    <a:bodyPr/>
                    <a:lstStyle/>
                    <a:p>
                      <a:pPr algn="l" rtl="0" fontAlgn="base"/>
                      <a:r>
                        <a:rPr lang="en-US" sz="1600" b="0" dirty="0">
                          <a:solidFill>
                            <a:srgbClr val="000000"/>
                          </a:solidFill>
                          <a:effectLst/>
                        </a:rPr>
                        <a:t>In State Meal Lunch </a:t>
                      </a:r>
                      <a:endParaRPr lang="en-US" sz="3200" b="0" i="0" dirty="0">
                        <a:effectLst/>
                      </a:endParaRPr>
                    </a:p>
                  </a:txBody>
                  <a:tcPr marL="55978" marR="55978" marT="27989" marB="27989"/>
                </a:tc>
                <a:extLst>
                  <a:ext uri="{0D108BD9-81ED-4DB2-BD59-A6C34878D82A}">
                    <a16:rowId xmlns:a16="http://schemas.microsoft.com/office/drawing/2014/main" val="1338846414"/>
                  </a:ext>
                </a:extLst>
              </a:tr>
              <a:tr h="303147">
                <a:tc>
                  <a:txBody>
                    <a:bodyPr/>
                    <a:lstStyle/>
                    <a:p>
                      <a:pPr algn="l" rtl="0" fontAlgn="base"/>
                      <a:r>
                        <a:rPr lang="en-US" sz="1600" b="0" dirty="0">
                          <a:solidFill>
                            <a:srgbClr val="000000"/>
                          </a:solidFill>
                          <a:effectLst/>
                        </a:rPr>
                        <a:t>In State Meals Stu Group </a:t>
                      </a:r>
                      <a:endParaRPr lang="en-US" sz="3200" b="0" i="0" dirty="0">
                        <a:effectLst/>
                      </a:endParaRPr>
                    </a:p>
                  </a:txBody>
                  <a:tcPr marL="55978" marR="55978" marT="27989" marB="27989"/>
                </a:tc>
                <a:extLst>
                  <a:ext uri="{0D108BD9-81ED-4DB2-BD59-A6C34878D82A}">
                    <a16:rowId xmlns:a16="http://schemas.microsoft.com/office/drawing/2014/main" val="1098541623"/>
                  </a:ext>
                </a:extLst>
              </a:tr>
              <a:tr h="303147">
                <a:tc>
                  <a:txBody>
                    <a:bodyPr/>
                    <a:lstStyle/>
                    <a:p>
                      <a:pPr algn="l" rtl="0" fontAlgn="base"/>
                      <a:r>
                        <a:rPr lang="en-US" sz="1600" b="0" dirty="0">
                          <a:solidFill>
                            <a:srgbClr val="000000"/>
                          </a:solidFill>
                          <a:effectLst/>
                        </a:rPr>
                        <a:t>Int'l + HI Airline </a:t>
                      </a:r>
                      <a:endParaRPr lang="en-US" sz="3200" b="0" i="0" dirty="0">
                        <a:effectLst/>
                      </a:endParaRPr>
                    </a:p>
                  </a:txBody>
                  <a:tcPr marL="55978" marR="55978" marT="27989" marB="27989"/>
                </a:tc>
                <a:extLst>
                  <a:ext uri="{0D108BD9-81ED-4DB2-BD59-A6C34878D82A}">
                    <a16:rowId xmlns:a16="http://schemas.microsoft.com/office/drawing/2014/main" val="3033885495"/>
                  </a:ext>
                </a:extLst>
              </a:tr>
              <a:tr h="303147">
                <a:tc>
                  <a:txBody>
                    <a:bodyPr/>
                    <a:lstStyle/>
                    <a:p>
                      <a:pPr algn="l" rtl="0" fontAlgn="base"/>
                      <a:r>
                        <a:rPr lang="en-US" sz="1600" b="0" dirty="0">
                          <a:solidFill>
                            <a:srgbClr val="000000"/>
                          </a:solidFill>
                          <a:effectLst/>
                        </a:rPr>
                        <a:t>Int'l + HI Hotel </a:t>
                      </a:r>
                      <a:endParaRPr lang="en-US" sz="3200" b="0" i="0" dirty="0">
                        <a:effectLst/>
                      </a:endParaRPr>
                    </a:p>
                  </a:txBody>
                  <a:tcPr marL="55978" marR="55978" marT="27989" marB="27989"/>
                </a:tc>
                <a:extLst>
                  <a:ext uri="{0D108BD9-81ED-4DB2-BD59-A6C34878D82A}">
                    <a16:rowId xmlns:a16="http://schemas.microsoft.com/office/drawing/2014/main" val="1588215621"/>
                  </a:ext>
                </a:extLst>
              </a:tr>
              <a:tr h="303147">
                <a:tc>
                  <a:txBody>
                    <a:bodyPr/>
                    <a:lstStyle/>
                    <a:p>
                      <a:pPr algn="l" rtl="0" fontAlgn="base"/>
                      <a:r>
                        <a:rPr lang="en-US" sz="1600" b="0" dirty="0">
                          <a:solidFill>
                            <a:srgbClr val="000000"/>
                          </a:solidFill>
                          <a:effectLst/>
                        </a:rPr>
                        <a:t>Int'l + HI Hotel Tax </a:t>
                      </a:r>
                      <a:endParaRPr lang="en-US" sz="3200" b="0" i="0" dirty="0">
                        <a:effectLst/>
                      </a:endParaRPr>
                    </a:p>
                  </a:txBody>
                  <a:tcPr marL="55978" marR="55978" marT="27989" marB="27989"/>
                </a:tc>
                <a:extLst>
                  <a:ext uri="{0D108BD9-81ED-4DB2-BD59-A6C34878D82A}">
                    <a16:rowId xmlns:a16="http://schemas.microsoft.com/office/drawing/2014/main" val="3846401601"/>
                  </a:ext>
                </a:extLst>
              </a:tr>
              <a:tr h="303147">
                <a:tc>
                  <a:txBody>
                    <a:bodyPr/>
                    <a:lstStyle/>
                    <a:p>
                      <a:pPr algn="l" rtl="0" fontAlgn="base"/>
                      <a:r>
                        <a:rPr lang="en-US" sz="1600" b="0" dirty="0">
                          <a:solidFill>
                            <a:srgbClr val="000000"/>
                          </a:solidFill>
                          <a:effectLst/>
                        </a:rPr>
                        <a:t>Int'l + HI Meals </a:t>
                      </a:r>
                      <a:endParaRPr lang="en-US" sz="3200" b="0" i="0" dirty="0">
                        <a:effectLst/>
                      </a:endParaRPr>
                    </a:p>
                  </a:txBody>
                  <a:tcPr marL="55978" marR="55978" marT="27989" marB="27989"/>
                </a:tc>
                <a:extLst>
                  <a:ext uri="{0D108BD9-81ED-4DB2-BD59-A6C34878D82A}">
                    <a16:rowId xmlns:a16="http://schemas.microsoft.com/office/drawing/2014/main" val="3389529586"/>
                  </a:ext>
                </a:extLst>
              </a:tr>
              <a:tr h="313867">
                <a:tc>
                  <a:txBody>
                    <a:bodyPr/>
                    <a:lstStyle/>
                    <a:p>
                      <a:pPr algn="l" rtl="0" fontAlgn="base"/>
                      <a:r>
                        <a:rPr lang="en-US" sz="1600" b="0" dirty="0">
                          <a:solidFill>
                            <a:srgbClr val="000000"/>
                          </a:solidFill>
                          <a:effectLst/>
                        </a:rPr>
                        <a:t>Miscellaneous Communication </a:t>
                      </a:r>
                      <a:endParaRPr lang="en-US" sz="3200" b="0" i="0" dirty="0">
                        <a:effectLst/>
                      </a:endParaRPr>
                    </a:p>
                  </a:txBody>
                  <a:tcPr marL="55978" marR="55978" marT="27989" marB="27989"/>
                </a:tc>
                <a:extLst>
                  <a:ext uri="{0D108BD9-81ED-4DB2-BD59-A6C34878D82A}">
                    <a16:rowId xmlns:a16="http://schemas.microsoft.com/office/drawing/2014/main" val="4065918217"/>
                  </a:ext>
                </a:extLst>
              </a:tr>
              <a:tr h="303147">
                <a:tc>
                  <a:txBody>
                    <a:bodyPr/>
                    <a:lstStyle/>
                    <a:p>
                      <a:pPr algn="l" rtl="0" fontAlgn="base"/>
                      <a:r>
                        <a:rPr lang="en-US" sz="1600" b="0" dirty="0">
                          <a:solidFill>
                            <a:srgbClr val="000000"/>
                          </a:solidFill>
                          <a:effectLst/>
                        </a:rPr>
                        <a:t>Miscellaneous Travel </a:t>
                      </a:r>
                      <a:endParaRPr lang="en-US" sz="3200" b="0" i="0" dirty="0">
                        <a:effectLst/>
                      </a:endParaRPr>
                    </a:p>
                  </a:txBody>
                  <a:tcPr marL="55978" marR="55978" marT="27989" marB="27989"/>
                </a:tc>
                <a:extLst>
                  <a:ext uri="{0D108BD9-81ED-4DB2-BD59-A6C34878D82A}">
                    <a16:rowId xmlns:a16="http://schemas.microsoft.com/office/drawing/2014/main" val="1538375530"/>
                  </a:ext>
                </a:extLst>
              </a:tr>
            </a:tbl>
          </a:graphicData>
        </a:graphic>
      </p:graphicFrame>
      <p:graphicFrame>
        <p:nvGraphicFramePr>
          <p:cNvPr id="5" name="Content Placeholder 3">
            <a:extLst>
              <a:ext uri="{FF2B5EF4-FFF2-40B4-BE49-F238E27FC236}">
                <a16:creationId xmlns:a16="http://schemas.microsoft.com/office/drawing/2014/main" id="{C59AFAE5-81CC-1CB3-C9FC-7492340965C0}"/>
              </a:ext>
            </a:extLst>
          </p:cNvPr>
          <p:cNvGraphicFramePr>
            <a:graphicFrameLocks/>
          </p:cNvGraphicFramePr>
          <p:nvPr>
            <p:extLst>
              <p:ext uri="{D42A27DB-BD31-4B8C-83A1-F6EECF244321}">
                <p14:modId xmlns:p14="http://schemas.microsoft.com/office/powerpoint/2010/main" val="1344734456"/>
              </p:ext>
            </p:extLst>
          </p:nvPr>
        </p:nvGraphicFramePr>
        <p:xfrm>
          <a:off x="5282175" y="1549039"/>
          <a:ext cx="3059394" cy="5096906"/>
        </p:xfrm>
        <a:graphic>
          <a:graphicData uri="http://schemas.openxmlformats.org/drawingml/2006/table">
            <a:tbl>
              <a:tblPr>
                <a:tableStyleId>{B301B821-A1FF-4177-AEE7-76D212191A09}</a:tableStyleId>
              </a:tblPr>
              <a:tblGrid>
                <a:gridCol w="3059394">
                  <a:extLst>
                    <a:ext uri="{9D8B030D-6E8A-4147-A177-3AD203B41FA5}">
                      <a16:colId xmlns:a16="http://schemas.microsoft.com/office/drawing/2014/main" val="2356144004"/>
                    </a:ext>
                  </a:extLst>
                </a:gridCol>
              </a:tblGrid>
              <a:tr h="296525">
                <a:tc>
                  <a:txBody>
                    <a:bodyPr/>
                    <a:lstStyle/>
                    <a:p>
                      <a:pPr algn="l" rtl="0" fontAlgn="base"/>
                      <a:r>
                        <a:rPr lang="en-US" sz="1600" b="0" dirty="0">
                          <a:solidFill>
                            <a:srgbClr val="000000"/>
                          </a:solidFill>
                          <a:effectLst/>
                        </a:rPr>
                        <a:t>Out of State Airline </a:t>
                      </a:r>
                      <a:endParaRPr lang="en-US" sz="3200" b="0" i="0" dirty="0">
                        <a:effectLst/>
                      </a:endParaRPr>
                    </a:p>
                  </a:txBody>
                  <a:tcPr marL="55978" marR="55978" marT="27989" marB="27989"/>
                </a:tc>
                <a:extLst>
                  <a:ext uri="{0D108BD9-81ED-4DB2-BD59-A6C34878D82A}">
                    <a16:rowId xmlns:a16="http://schemas.microsoft.com/office/drawing/2014/main" val="1019825175"/>
                  </a:ext>
                </a:extLst>
              </a:tr>
              <a:tr h="296525">
                <a:tc>
                  <a:txBody>
                    <a:bodyPr/>
                    <a:lstStyle/>
                    <a:p>
                      <a:pPr algn="l" rtl="0" fontAlgn="base"/>
                      <a:r>
                        <a:rPr lang="en-US" sz="1600" b="0">
                          <a:solidFill>
                            <a:srgbClr val="000000"/>
                          </a:solidFill>
                          <a:effectLst/>
                        </a:rPr>
                        <a:t>Out of State Hotel Per Diem </a:t>
                      </a:r>
                      <a:endParaRPr lang="en-US" sz="3200" b="0" i="0">
                        <a:effectLst/>
                      </a:endParaRPr>
                    </a:p>
                  </a:txBody>
                  <a:tcPr marL="55978" marR="55978" marT="27989" marB="27989"/>
                </a:tc>
                <a:extLst>
                  <a:ext uri="{0D108BD9-81ED-4DB2-BD59-A6C34878D82A}">
                    <a16:rowId xmlns:a16="http://schemas.microsoft.com/office/drawing/2014/main" val="1146444677"/>
                  </a:ext>
                </a:extLst>
              </a:tr>
              <a:tr h="296525">
                <a:tc>
                  <a:txBody>
                    <a:bodyPr/>
                    <a:lstStyle/>
                    <a:p>
                      <a:pPr algn="l" rtl="0" fontAlgn="base"/>
                      <a:r>
                        <a:rPr lang="en-US" sz="1600" b="0">
                          <a:solidFill>
                            <a:srgbClr val="000000"/>
                          </a:solidFill>
                          <a:effectLst/>
                        </a:rPr>
                        <a:t>Out of State Hotel Misc </a:t>
                      </a:r>
                      <a:endParaRPr lang="en-US" sz="3200" b="0" i="0">
                        <a:effectLst/>
                      </a:endParaRPr>
                    </a:p>
                  </a:txBody>
                  <a:tcPr marL="55978" marR="55978" marT="27989" marB="27989"/>
                </a:tc>
                <a:extLst>
                  <a:ext uri="{0D108BD9-81ED-4DB2-BD59-A6C34878D82A}">
                    <a16:rowId xmlns:a16="http://schemas.microsoft.com/office/drawing/2014/main" val="2686030163"/>
                  </a:ext>
                </a:extLst>
              </a:tr>
              <a:tr h="296525">
                <a:tc>
                  <a:txBody>
                    <a:bodyPr/>
                    <a:lstStyle/>
                    <a:p>
                      <a:pPr algn="l" rtl="0" fontAlgn="base"/>
                      <a:r>
                        <a:rPr lang="en-US" sz="1600" b="0">
                          <a:solidFill>
                            <a:srgbClr val="000000"/>
                          </a:solidFill>
                          <a:effectLst/>
                        </a:rPr>
                        <a:t>Out of State Hotel OverPerDiem </a:t>
                      </a:r>
                      <a:endParaRPr lang="en-US" sz="3200" b="0" i="0">
                        <a:effectLst/>
                      </a:endParaRPr>
                    </a:p>
                  </a:txBody>
                  <a:tcPr marL="55978" marR="55978" marT="27989" marB="27989"/>
                </a:tc>
                <a:extLst>
                  <a:ext uri="{0D108BD9-81ED-4DB2-BD59-A6C34878D82A}">
                    <a16:rowId xmlns:a16="http://schemas.microsoft.com/office/drawing/2014/main" val="172476626"/>
                  </a:ext>
                </a:extLst>
              </a:tr>
              <a:tr h="296525">
                <a:tc>
                  <a:txBody>
                    <a:bodyPr/>
                    <a:lstStyle/>
                    <a:p>
                      <a:pPr algn="l" rtl="0" fontAlgn="base"/>
                      <a:r>
                        <a:rPr lang="en-US" sz="1600" b="0">
                          <a:solidFill>
                            <a:srgbClr val="000000"/>
                          </a:solidFill>
                          <a:effectLst/>
                        </a:rPr>
                        <a:t>Out of State Hotel Stu Group </a:t>
                      </a:r>
                      <a:endParaRPr lang="en-US" sz="3200" b="0" i="0">
                        <a:effectLst/>
                      </a:endParaRPr>
                    </a:p>
                  </a:txBody>
                  <a:tcPr marL="55978" marR="55978" marT="27989" marB="27989"/>
                </a:tc>
                <a:extLst>
                  <a:ext uri="{0D108BD9-81ED-4DB2-BD59-A6C34878D82A}">
                    <a16:rowId xmlns:a16="http://schemas.microsoft.com/office/drawing/2014/main" val="1302027832"/>
                  </a:ext>
                </a:extLst>
              </a:tr>
              <a:tr h="296525">
                <a:tc>
                  <a:txBody>
                    <a:bodyPr/>
                    <a:lstStyle/>
                    <a:p>
                      <a:pPr algn="l" rtl="0" fontAlgn="base"/>
                      <a:r>
                        <a:rPr lang="en-US" sz="1600" b="0">
                          <a:solidFill>
                            <a:srgbClr val="000000"/>
                          </a:solidFill>
                          <a:effectLst/>
                        </a:rPr>
                        <a:t>Out of State Hotel Tax </a:t>
                      </a:r>
                      <a:endParaRPr lang="en-US" sz="3200" b="0" i="0">
                        <a:effectLst/>
                      </a:endParaRPr>
                    </a:p>
                  </a:txBody>
                  <a:tcPr marL="55978" marR="55978" marT="27989" marB="27989"/>
                </a:tc>
                <a:extLst>
                  <a:ext uri="{0D108BD9-81ED-4DB2-BD59-A6C34878D82A}">
                    <a16:rowId xmlns:a16="http://schemas.microsoft.com/office/drawing/2014/main" val="3073759609"/>
                  </a:ext>
                </a:extLst>
              </a:tr>
              <a:tr h="296525">
                <a:tc>
                  <a:txBody>
                    <a:bodyPr/>
                    <a:lstStyle/>
                    <a:p>
                      <a:pPr algn="l" rtl="0" fontAlgn="base"/>
                      <a:r>
                        <a:rPr lang="en-US" sz="1600" b="0" dirty="0">
                          <a:solidFill>
                            <a:srgbClr val="000000"/>
                          </a:solidFill>
                          <a:effectLst/>
                        </a:rPr>
                        <a:t>Out of State Meal Breakfast </a:t>
                      </a:r>
                      <a:endParaRPr lang="en-US" sz="3200" b="0" i="0" dirty="0">
                        <a:effectLst/>
                      </a:endParaRPr>
                    </a:p>
                  </a:txBody>
                  <a:tcPr marL="55978" marR="55978" marT="27989" marB="27989"/>
                </a:tc>
                <a:extLst>
                  <a:ext uri="{0D108BD9-81ED-4DB2-BD59-A6C34878D82A}">
                    <a16:rowId xmlns:a16="http://schemas.microsoft.com/office/drawing/2014/main" val="3863590321"/>
                  </a:ext>
                </a:extLst>
              </a:tr>
              <a:tr h="296525">
                <a:tc>
                  <a:txBody>
                    <a:bodyPr/>
                    <a:lstStyle/>
                    <a:p>
                      <a:pPr algn="l" rtl="0" fontAlgn="base"/>
                      <a:r>
                        <a:rPr lang="en-US" sz="1600" b="0">
                          <a:solidFill>
                            <a:srgbClr val="000000"/>
                          </a:solidFill>
                          <a:effectLst/>
                        </a:rPr>
                        <a:t>Out of State Meal Dinner </a:t>
                      </a:r>
                      <a:endParaRPr lang="en-US" sz="3200" b="0" i="0">
                        <a:effectLst/>
                      </a:endParaRPr>
                    </a:p>
                  </a:txBody>
                  <a:tcPr marL="55978" marR="55978" marT="27989" marB="27989"/>
                </a:tc>
                <a:extLst>
                  <a:ext uri="{0D108BD9-81ED-4DB2-BD59-A6C34878D82A}">
                    <a16:rowId xmlns:a16="http://schemas.microsoft.com/office/drawing/2014/main" val="2116278331"/>
                  </a:ext>
                </a:extLst>
              </a:tr>
              <a:tr h="296525">
                <a:tc>
                  <a:txBody>
                    <a:bodyPr/>
                    <a:lstStyle/>
                    <a:p>
                      <a:pPr algn="l" rtl="0" fontAlgn="base"/>
                      <a:r>
                        <a:rPr lang="en-US" sz="1600" b="0">
                          <a:solidFill>
                            <a:srgbClr val="000000"/>
                          </a:solidFill>
                          <a:effectLst/>
                        </a:rPr>
                        <a:t>Out of State Meal Lunch </a:t>
                      </a:r>
                      <a:endParaRPr lang="en-US" sz="3200" b="0" i="0">
                        <a:effectLst/>
                      </a:endParaRPr>
                    </a:p>
                  </a:txBody>
                  <a:tcPr marL="55978" marR="55978" marT="27989" marB="27989"/>
                </a:tc>
                <a:extLst>
                  <a:ext uri="{0D108BD9-81ED-4DB2-BD59-A6C34878D82A}">
                    <a16:rowId xmlns:a16="http://schemas.microsoft.com/office/drawing/2014/main" val="1188531953"/>
                  </a:ext>
                </a:extLst>
              </a:tr>
              <a:tr h="296525">
                <a:tc>
                  <a:txBody>
                    <a:bodyPr/>
                    <a:lstStyle/>
                    <a:p>
                      <a:pPr algn="l" rtl="0" fontAlgn="base"/>
                      <a:r>
                        <a:rPr lang="en-US" sz="1600" b="0">
                          <a:solidFill>
                            <a:srgbClr val="000000"/>
                          </a:solidFill>
                          <a:effectLst/>
                        </a:rPr>
                        <a:t>Out of State Meals Stu Group </a:t>
                      </a:r>
                      <a:endParaRPr lang="en-US" sz="3200" b="0" i="0">
                        <a:effectLst/>
                      </a:endParaRPr>
                    </a:p>
                  </a:txBody>
                  <a:tcPr marL="55978" marR="55978" marT="27989" marB="27989"/>
                </a:tc>
                <a:extLst>
                  <a:ext uri="{0D108BD9-81ED-4DB2-BD59-A6C34878D82A}">
                    <a16:rowId xmlns:a16="http://schemas.microsoft.com/office/drawing/2014/main" val="523895947"/>
                  </a:ext>
                </a:extLst>
              </a:tr>
              <a:tr h="296525">
                <a:tc>
                  <a:txBody>
                    <a:bodyPr/>
                    <a:lstStyle/>
                    <a:p>
                      <a:pPr algn="l" rtl="0" fontAlgn="base"/>
                      <a:r>
                        <a:rPr lang="en-US" sz="1600" b="0">
                          <a:solidFill>
                            <a:srgbClr val="000000"/>
                          </a:solidFill>
                          <a:effectLst/>
                        </a:rPr>
                        <a:t>Registration </a:t>
                      </a:r>
                      <a:endParaRPr lang="en-US" sz="3200" b="0" i="0">
                        <a:effectLst/>
                      </a:endParaRPr>
                    </a:p>
                  </a:txBody>
                  <a:tcPr marL="55978" marR="55978" marT="27989" marB="27989"/>
                </a:tc>
                <a:extLst>
                  <a:ext uri="{0D108BD9-81ED-4DB2-BD59-A6C34878D82A}">
                    <a16:rowId xmlns:a16="http://schemas.microsoft.com/office/drawing/2014/main" val="2450828779"/>
                  </a:ext>
                </a:extLst>
              </a:tr>
              <a:tr h="296525">
                <a:tc>
                  <a:txBody>
                    <a:bodyPr/>
                    <a:lstStyle/>
                    <a:p>
                      <a:pPr algn="l" rtl="0" fontAlgn="base"/>
                      <a:r>
                        <a:rPr lang="en-US" sz="1600" b="0">
                          <a:solidFill>
                            <a:srgbClr val="000000"/>
                          </a:solidFill>
                          <a:effectLst/>
                        </a:rPr>
                        <a:t>Supplies </a:t>
                      </a:r>
                      <a:endParaRPr lang="en-US" sz="3200" b="0" i="0">
                        <a:effectLst/>
                      </a:endParaRPr>
                    </a:p>
                  </a:txBody>
                  <a:tcPr marL="55978" marR="55978" marT="27989" marB="27989"/>
                </a:tc>
                <a:extLst>
                  <a:ext uri="{0D108BD9-81ED-4DB2-BD59-A6C34878D82A}">
                    <a16:rowId xmlns:a16="http://schemas.microsoft.com/office/drawing/2014/main" val="2074402698"/>
                  </a:ext>
                </a:extLst>
              </a:tr>
              <a:tr h="296525">
                <a:tc>
                  <a:txBody>
                    <a:bodyPr/>
                    <a:lstStyle/>
                    <a:p>
                      <a:pPr algn="l" rtl="0" fontAlgn="base"/>
                      <a:r>
                        <a:rPr lang="en-US" sz="1600" b="0">
                          <a:solidFill>
                            <a:srgbClr val="000000"/>
                          </a:solidFill>
                          <a:effectLst/>
                        </a:rPr>
                        <a:t>Transportation Auto Rental </a:t>
                      </a:r>
                      <a:endParaRPr lang="en-US" sz="3200" b="0" i="0">
                        <a:effectLst/>
                      </a:endParaRPr>
                    </a:p>
                  </a:txBody>
                  <a:tcPr marL="55978" marR="55978" marT="27989" marB="27989"/>
                </a:tc>
                <a:extLst>
                  <a:ext uri="{0D108BD9-81ED-4DB2-BD59-A6C34878D82A}">
                    <a16:rowId xmlns:a16="http://schemas.microsoft.com/office/drawing/2014/main" val="4045047397"/>
                  </a:ext>
                </a:extLst>
              </a:tr>
              <a:tr h="296525">
                <a:tc>
                  <a:txBody>
                    <a:bodyPr/>
                    <a:lstStyle/>
                    <a:p>
                      <a:pPr algn="l" rtl="0" fontAlgn="base"/>
                      <a:r>
                        <a:rPr lang="en-US" sz="1600" b="0">
                          <a:solidFill>
                            <a:srgbClr val="000000"/>
                          </a:solidFill>
                          <a:effectLst/>
                        </a:rPr>
                        <a:t>Transportation Mileage </a:t>
                      </a:r>
                      <a:endParaRPr lang="en-US" sz="3200" b="0" i="0">
                        <a:effectLst/>
                      </a:endParaRPr>
                    </a:p>
                  </a:txBody>
                  <a:tcPr marL="55978" marR="55978" marT="27989" marB="27989"/>
                </a:tc>
                <a:extLst>
                  <a:ext uri="{0D108BD9-81ED-4DB2-BD59-A6C34878D82A}">
                    <a16:rowId xmlns:a16="http://schemas.microsoft.com/office/drawing/2014/main" val="1929169989"/>
                  </a:ext>
                </a:extLst>
              </a:tr>
              <a:tr h="296525">
                <a:tc>
                  <a:txBody>
                    <a:bodyPr/>
                    <a:lstStyle/>
                    <a:p>
                      <a:pPr algn="l" rtl="0" fontAlgn="base"/>
                      <a:r>
                        <a:rPr lang="en-US" sz="1600" b="0">
                          <a:solidFill>
                            <a:srgbClr val="000000"/>
                          </a:solidFill>
                          <a:effectLst/>
                        </a:rPr>
                        <a:t>Transportation Other </a:t>
                      </a:r>
                      <a:endParaRPr lang="en-US" sz="3200" b="0" i="0">
                        <a:effectLst/>
                      </a:endParaRPr>
                    </a:p>
                  </a:txBody>
                  <a:tcPr marL="55978" marR="55978" marT="27989" marB="27989"/>
                </a:tc>
                <a:extLst>
                  <a:ext uri="{0D108BD9-81ED-4DB2-BD59-A6C34878D82A}">
                    <a16:rowId xmlns:a16="http://schemas.microsoft.com/office/drawing/2014/main" val="318072939"/>
                  </a:ext>
                </a:extLst>
              </a:tr>
              <a:tr h="296525">
                <a:tc>
                  <a:txBody>
                    <a:bodyPr/>
                    <a:lstStyle/>
                    <a:p>
                      <a:pPr algn="l" rtl="0" fontAlgn="base"/>
                      <a:r>
                        <a:rPr lang="en-US" sz="1600" b="0" dirty="0">
                          <a:solidFill>
                            <a:srgbClr val="000000"/>
                          </a:solidFill>
                          <a:effectLst/>
                        </a:rPr>
                        <a:t>Transportation Parking </a:t>
                      </a:r>
                      <a:endParaRPr lang="en-US" sz="3200" b="0" i="0" dirty="0">
                        <a:effectLst/>
                      </a:endParaRPr>
                    </a:p>
                  </a:txBody>
                  <a:tcPr marL="55978" marR="55978" marT="27989" marB="27989"/>
                </a:tc>
                <a:extLst>
                  <a:ext uri="{0D108BD9-81ED-4DB2-BD59-A6C34878D82A}">
                    <a16:rowId xmlns:a16="http://schemas.microsoft.com/office/drawing/2014/main" val="441538148"/>
                  </a:ext>
                </a:extLst>
              </a:tr>
              <a:tr h="296525">
                <a:tc>
                  <a:txBody>
                    <a:bodyPr/>
                    <a:lstStyle/>
                    <a:p>
                      <a:pPr algn="l" rtl="0" fontAlgn="base"/>
                      <a:r>
                        <a:rPr lang="en-US" sz="1600" b="0" dirty="0">
                          <a:solidFill>
                            <a:srgbClr val="000000"/>
                          </a:solidFill>
                          <a:effectLst/>
                        </a:rPr>
                        <a:t>Transportation Toll </a:t>
                      </a:r>
                      <a:endParaRPr lang="en-US" sz="3200" b="0" i="0" dirty="0">
                        <a:effectLst/>
                      </a:endParaRPr>
                    </a:p>
                  </a:txBody>
                  <a:tcPr marL="55978" marR="55978" marT="27989" marB="27989"/>
                </a:tc>
                <a:extLst>
                  <a:ext uri="{0D108BD9-81ED-4DB2-BD59-A6C34878D82A}">
                    <a16:rowId xmlns:a16="http://schemas.microsoft.com/office/drawing/2014/main" val="3726936190"/>
                  </a:ext>
                </a:extLst>
              </a:tr>
            </a:tbl>
          </a:graphicData>
        </a:graphic>
      </p:graphicFrame>
    </p:spTree>
    <p:extLst>
      <p:ext uri="{BB962C8B-B14F-4D97-AF65-F5344CB8AC3E}">
        <p14:creationId xmlns:p14="http://schemas.microsoft.com/office/powerpoint/2010/main" val="3007434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604E384-3448-16DA-DBD5-F1152836CAF7}"/>
              </a:ext>
            </a:extLst>
          </p:cNvPr>
          <p:cNvSpPr>
            <a:spLocks noGrp="1"/>
          </p:cNvSpPr>
          <p:nvPr>
            <p:ph type="title"/>
          </p:nvPr>
        </p:nvSpPr>
        <p:spPr>
          <a:xfrm>
            <a:off x="838200" y="365126"/>
            <a:ext cx="10515600" cy="782188"/>
          </a:xfrm>
        </p:spPr>
        <p:txBody>
          <a:bodyPr anchor="ctr">
            <a:normAutofit/>
          </a:bodyPr>
          <a:lstStyle/>
          <a:p>
            <a:r>
              <a:rPr lang="en-US"/>
              <a:t>Task Force Responsibility</a:t>
            </a:r>
          </a:p>
        </p:txBody>
      </p:sp>
      <p:graphicFrame>
        <p:nvGraphicFramePr>
          <p:cNvPr id="10" name="Content Placeholder 7">
            <a:extLst>
              <a:ext uri="{FF2B5EF4-FFF2-40B4-BE49-F238E27FC236}">
                <a16:creationId xmlns:a16="http://schemas.microsoft.com/office/drawing/2014/main" id="{20443523-4771-20A7-1AB5-3B66C32CDCD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769926979"/>
              </p:ext>
            </p:extLst>
          </p:nvPr>
        </p:nvGraphicFramePr>
        <p:xfrm>
          <a:off x="838200" y="1258888"/>
          <a:ext cx="10515600" cy="5233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96921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57092E-CD00-75BF-D168-681BC8D4355F}"/>
              </a:ext>
            </a:extLst>
          </p:cNvPr>
          <p:cNvSpPr>
            <a:spLocks noGrp="1"/>
          </p:cNvSpPr>
          <p:nvPr>
            <p:ph type="title"/>
          </p:nvPr>
        </p:nvSpPr>
        <p:spPr>
          <a:xfrm>
            <a:off x="831850" y="1709738"/>
            <a:ext cx="10515600" cy="2852737"/>
          </a:xfrm>
        </p:spPr>
        <p:txBody>
          <a:bodyPr vert="horz" lIns="91440" tIns="45720" rIns="91440" bIns="45720" rtlCol="0" anchor="b">
            <a:normAutofit/>
          </a:bodyPr>
          <a:lstStyle/>
          <a:p>
            <a:r>
              <a:rPr lang="en-US" dirty="0"/>
              <a:t>Questions?</a:t>
            </a:r>
          </a:p>
        </p:txBody>
      </p:sp>
      <p:pic>
        <p:nvPicPr>
          <p:cNvPr id="4" name="Content Placeholder 3" descr="An image of a satisfied person with 3 buckets labeled &quot;Cleared roadblocks,&quot; &quot;Better signage,&quot; and &quot;Good training&quot;">
            <a:extLst>
              <a:ext uri="{FF2B5EF4-FFF2-40B4-BE49-F238E27FC236}">
                <a16:creationId xmlns:a16="http://schemas.microsoft.com/office/drawing/2014/main" id="{38DC375E-27C9-AB13-22FB-D1E5466B5C4A}"/>
              </a:ext>
            </a:extLst>
          </p:cNvPr>
          <p:cNvPicPr>
            <a:picLocks noGrp="1" noChangeAspect="1"/>
          </p:cNvPicPr>
          <p:nvPr>
            <p:ph idx="4294967295"/>
          </p:nvPr>
        </p:nvPicPr>
        <p:blipFill>
          <a:blip r:embed="rId2"/>
          <a:stretch/>
        </p:blipFill>
        <p:spPr>
          <a:xfrm>
            <a:off x="6267450" y="1284288"/>
            <a:ext cx="4552950" cy="4699000"/>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3847019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B35C-8AE3-F3F9-8F64-ADC5DA90CB17}"/>
              </a:ext>
            </a:extLst>
          </p:cNvPr>
          <p:cNvSpPr>
            <a:spLocks noGrp="1"/>
          </p:cNvSpPr>
          <p:nvPr>
            <p:ph type="title"/>
          </p:nvPr>
        </p:nvSpPr>
        <p:spPr>
          <a:xfrm>
            <a:off x="838200" y="365126"/>
            <a:ext cx="10515600" cy="782188"/>
          </a:xfrm>
        </p:spPr>
        <p:txBody>
          <a:bodyPr anchor="ctr">
            <a:normAutofit/>
          </a:bodyPr>
          <a:lstStyle/>
          <a:p>
            <a:r>
              <a:rPr lang="en-US"/>
              <a:t>Scope</a:t>
            </a:r>
          </a:p>
        </p:txBody>
      </p:sp>
      <p:graphicFrame>
        <p:nvGraphicFramePr>
          <p:cNvPr id="5" name="Content Placeholder 2">
            <a:extLst>
              <a:ext uri="{FF2B5EF4-FFF2-40B4-BE49-F238E27FC236}">
                <a16:creationId xmlns:a16="http://schemas.microsoft.com/office/drawing/2014/main" id="{FD84E0EE-7E9F-730F-ABFF-FBDD350589CE}"/>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935379823"/>
              </p:ext>
            </p:extLst>
          </p:nvPr>
        </p:nvGraphicFramePr>
        <p:xfrm>
          <a:off x="838200" y="1258888"/>
          <a:ext cx="10515600" cy="5233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6158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BB2E0A-F60B-0986-B79C-4F571DB62210}"/>
              </a:ext>
            </a:extLst>
          </p:cNvPr>
          <p:cNvSpPr>
            <a:spLocks noGrp="1"/>
          </p:cNvSpPr>
          <p:nvPr>
            <p:ph type="title"/>
          </p:nvPr>
        </p:nvSpPr>
        <p:spPr/>
        <p:txBody>
          <a:bodyPr/>
          <a:lstStyle/>
          <a:p>
            <a:r>
              <a:rPr lang="en-US" dirty="0"/>
              <a:t>The Recommendations</a:t>
            </a:r>
          </a:p>
        </p:txBody>
      </p:sp>
    </p:spTree>
    <p:extLst>
      <p:ext uri="{BB962C8B-B14F-4D97-AF65-F5344CB8AC3E}">
        <p14:creationId xmlns:p14="http://schemas.microsoft.com/office/powerpoint/2010/main" val="2938062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550FDC-4971-95AC-8FFD-C4EF27FD4BC0}"/>
              </a:ext>
            </a:extLst>
          </p:cNvPr>
          <p:cNvSpPr>
            <a:spLocks noGrp="1"/>
          </p:cNvSpPr>
          <p:nvPr>
            <p:ph type="title"/>
          </p:nvPr>
        </p:nvSpPr>
        <p:spPr>
          <a:xfrm>
            <a:off x="838200" y="365126"/>
            <a:ext cx="10515600" cy="782188"/>
          </a:xfrm>
        </p:spPr>
        <p:txBody>
          <a:bodyPr anchor="ctr">
            <a:normAutofit/>
          </a:bodyPr>
          <a:lstStyle/>
          <a:p>
            <a:r>
              <a:rPr lang="en-US"/>
              <a:t>Recommendations Summary</a:t>
            </a:r>
          </a:p>
        </p:txBody>
      </p:sp>
      <p:graphicFrame>
        <p:nvGraphicFramePr>
          <p:cNvPr id="10" name="Content Placeholder 7">
            <a:extLst>
              <a:ext uri="{FF2B5EF4-FFF2-40B4-BE49-F238E27FC236}">
                <a16:creationId xmlns:a16="http://schemas.microsoft.com/office/drawing/2014/main" id="{4C0B15C2-EA37-8FE6-D410-A46F34C137B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183802069"/>
              </p:ext>
            </p:extLst>
          </p:nvPr>
        </p:nvGraphicFramePr>
        <p:xfrm>
          <a:off x="838200" y="1258888"/>
          <a:ext cx="10515600" cy="5233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4681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6A7701-E707-1A40-F3F4-C1FA46E9AAE1}"/>
              </a:ext>
            </a:extLst>
          </p:cNvPr>
          <p:cNvSpPr>
            <a:spLocks noGrp="1"/>
          </p:cNvSpPr>
          <p:nvPr>
            <p:ph type="title"/>
          </p:nvPr>
        </p:nvSpPr>
        <p:spPr>
          <a:xfrm>
            <a:off x="838200" y="365126"/>
            <a:ext cx="10515600" cy="782188"/>
          </a:xfrm>
        </p:spPr>
        <p:txBody>
          <a:bodyPr/>
          <a:lstStyle/>
          <a:p>
            <a:r>
              <a:rPr lang="en-US"/>
              <a:t>Setting </a:t>
            </a:r>
            <a:r>
              <a:rPr lang="en-US" dirty="0"/>
              <a:t>Expectations</a:t>
            </a:r>
          </a:p>
        </p:txBody>
      </p:sp>
      <p:sp>
        <p:nvSpPr>
          <p:cNvPr id="8" name="Content Placeholder 7">
            <a:extLst>
              <a:ext uri="{FF2B5EF4-FFF2-40B4-BE49-F238E27FC236}">
                <a16:creationId xmlns:a16="http://schemas.microsoft.com/office/drawing/2014/main" id="{855A4441-2231-DA3F-C3C1-572C20F71B58}"/>
              </a:ext>
              <a:ext uri="{C183D7F6-B498-43B3-948B-1728B52AA6E4}">
                <adec:decorative xmlns:adec="http://schemas.microsoft.com/office/drawing/2017/decorative" val="1"/>
              </a:ext>
            </a:extLst>
          </p:cNvPr>
          <p:cNvSpPr>
            <a:spLocks noGrp="1"/>
          </p:cNvSpPr>
          <p:nvPr>
            <p:ph sz="half" idx="2"/>
          </p:nvPr>
        </p:nvSpPr>
        <p:spPr>
          <a:xfrm>
            <a:off x="6172200" y="1319842"/>
            <a:ext cx="5181600" cy="5173033"/>
          </a:xfrm>
        </p:spPr>
        <p:txBody>
          <a:bodyPr/>
          <a:lstStyle/>
          <a:p>
            <a:pPr lvl="1"/>
            <a:endParaRPr lang="en-US" dirty="0"/>
          </a:p>
          <a:p>
            <a:pPr lvl="1"/>
            <a:endParaRPr lang="en-US" dirty="0"/>
          </a:p>
        </p:txBody>
      </p:sp>
      <p:graphicFrame>
        <p:nvGraphicFramePr>
          <p:cNvPr id="10" name="Diagram 9">
            <a:extLst>
              <a:ext uri="{FF2B5EF4-FFF2-40B4-BE49-F238E27FC236}">
                <a16:creationId xmlns:a16="http://schemas.microsoft.com/office/drawing/2014/main" id="{02500BAE-184C-6C43-54AB-9E62239955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9619216"/>
              </p:ext>
            </p:extLst>
          </p:nvPr>
        </p:nvGraphicFramePr>
        <p:xfrm>
          <a:off x="2108200" y="119702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Graphic 14">
            <a:extLst>
              <a:ext uri="{FF2B5EF4-FFF2-40B4-BE49-F238E27FC236}">
                <a16:creationId xmlns:a16="http://schemas.microsoft.com/office/drawing/2014/main" id="{1A0BCEF1-1664-DA9A-861C-6712981BB3E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65302" y="971550"/>
            <a:ext cx="914400" cy="914400"/>
          </a:xfrm>
          <a:prstGeom prst="rect">
            <a:avLst/>
          </a:prstGeom>
        </p:spPr>
      </p:pic>
      <p:pic>
        <p:nvPicPr>
          <p:cNvPr id="17" name="Graphic 16">
            <a:extLst>
              <a:ext uri="{FF2B5EF4-FFF2-40B4-BE49-F238E27FC236}">
                <a16:creationId xmlns:a16="http://schemas.microsoft.com/office/drawing/2014/main" id="{917DEBD6-6D45-23CB-BD47-B78BED27E42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00751" y="971550"/>
            <a:ext cx="914400" cy="914400"/>
          </a:xfrm>
          <a:prstGeom prst="rect">
            <a:avLst/>
          </a:prstGeom>
        </p:spPr>
      </p:pic>
    </p:spTree>
    <p:extLst>
      <p:ext uri="{BB962C8B-B14F-4D97-AF65-F5344CB8AC3E}">
        <p14:creationId xmlns:p14="http://schemas.microsoft.com/office/powerpoint/2010/main" val="2981932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e92f591-fef0-4e56-bcdb-68517ebaeddf" xsi:nil="true"/>
    <lcf76f155ced4ddcb4097134ff3c332f xmlns="3d97bd58-e52b-4d9c-8e98-a9b109a3acd7">
      <Terms xmlns="http://schemas.microsoft.com/office/infopath/2007/PartnerControls"/>
    </lcf76f155ced4ddcb4097134ff3c332f>
    <Details xmlns="3d97bd58-e52b-4d9c-8e98-a9b109a3acd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CA91E19DF7904292EC091A86DC9761" ma:contentTypeVersion="13" ma:contentTypeDescription="Create a new document." ma:contentTypeScope="" ma:versionID="e8f5550fa0a08de61f58b3a1543f371d">
  <xsd:schema xmlns:xsd="http://www.w3.org/2001/XMLSchema" xmlns:xs="http://www.w3.org/2001/XMLSchema" xmlns:p="http://schemas.microsoft.com/office/2006/metadata/properties" xmlns:ns2="3d97bd58-e52b-4d9c-8e98-a9b109a3acd7" xmlns:ns3="8e92f591-fef0-4e56-bcdb-68517ebaeddf" targetNamespace="http://schemas.microsoft.com/office/2006/metadata/properties" ma:root="true" ma:fieldsID="0b80f02714b6746d6637f23d63be8e7c" ns2:_="" ns3:_="">
    <xsd:import namespace="3d97bd58-e52b-4d9c-8e98-a9b109a3acd7"/>
    <xsd:import namespace="8e92f591-fef0-4e56-bcdb-68517ebaedd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97bd58-e52b-4d9c-8e98-a9b109a3ac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Details" ma:index="16" nillable="true" ma:displayName="Details" ma:description="Describe this repeatable communication. Who should receive." ma:format="Dropdown" ma:internalName="Details">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072a751-c2a1-410f-8384-0186ab4766e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92f591-fef0-4e56-bcdb-68517ebaeddf"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92c7ec1-d0ab-468f-aa9e-8ec6650effce}" ma:internalName="TaxCatchAll" ma:showField="CatchAllData" ma:web="8e92f591-fef0-4e56-bcdb-68517ebaed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1438B5-3A1E-4D0F-9B82-85DF4BAEF2AD}">
  <ds:schemaRefs>
    <ds:schemaRef ds:uri="http://purl.org/dc/terms/"/>
    <ds:schemaRef ds:uri="http://purl.org/dc/elements/1.1/"/>
    <ds:schemaRef ds:uri="8e92f591-fef0-4e56-bcdb-68517ebaeddf"/>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3d97bd58-e52b-4d9c-8e98-a9b109a3acd7"/>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496803A4-4953-42BD-BAAF-C7212A61CD03}">
  <ds:schemaRefs>
    <ds:schemaRef ds:uri="http://schemas.microsoft.com/sharepoint/v3/contenttype/forms"/>
  </ds:schemaRefs>
</ds:datastoreItem>
</file>

<file path=customXml/itemProps3.xml><?xml version="1.0" encoding="utf-8"?>
<ds:datastoreItem xmlns:ds="http://schemas.openxmlformats.org/officeDocument/2006/customXml" ds:itemID="{83AE1A6A-951F-451A-AFEE-1898E83B3B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97bd58-e52b-4d9c-8e98-a9b109a3acd7"/>
    <ds:schemaRef ds:uri="8e92f591-fef0-4e56-bcdb-68517ebaed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958</TotalTime>
  <Words>3265</Words>
  <Application>Microsoft Office PowerPoint</Application>
  <PresentationFormat>Widescreen</PresentationFormat>
  <Paragraphs>471</Paragraphs>
  <Slides>50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Aptos</vt:lpstr>
      <vt:lpstr>Aptos Display</vt:lpstr>
      <vt:lpstr>Arial</vt:lpstr>
      <vt:lpstr>Office Theme</vt:lpstr>
      <vt:lpstr>Travel &amp; Expense Process Alignment Task Force Final Recommendations</vt:lpstr>
      <vt:lpstr>Introductions</vt:lpstr>
      <vt:lpstr>Background</vt:lpstr>
      <vt:lpstr>Task Force Members</vt:lpstr>
      <vt:lpstr>Task Force Responsibility</vt:lpstr>
      <vt:lpstr>Scope</vt:lpstr>
      <vt:lpstr>The Recommendations</vt:lpstr>
      <vt:lpstr>Recommendations Summary</vt:lpstr>
      <vt:lpstr>Setting Expectations</vt:lpstr>
      <vt:lpstr>Finding 1</vt:lpstr>
      <vt:lpstr>Finding 2</vt:lpstr>
      <vt:lpstr>Finding 3</vt:lpstr>
      <vt:lpstr>Overall Themes</vt:lpstr>
      <vt:lpstr>Organization</vt:lpstr>
      <vt:lpstr>1. Travel Employee Profile</vt:lpstr>
      <vt:lpstr>1.1 Display Name</vt:lpstr>
      <vt:lpstr>1.2 Default Profile </vt:lpstr>
      <vt:lpstr>1.3 Default Profile Query Check</vt:lpstr>
      <vt:lpstr>1.4 Default Chartstring</vt:lpstr>
      <vt:lpstr>1.4 Default Chartstring Options</vt:lpstr>
      <vt:lpstr>1.5 Cash Advance Level</vt:lpstr>
      <vt:lpstr>1.6 Expense Defaults</vt:lpstr>
      <vt:lpstr>1.7 Expense Types Defaults</vt:lpstr>
      <vt:lpstr>1.8 ACH</vt:lpstr>
      <vt:lpstr>2. Travel Authorizations</vt:lpstr>
      <vt:lpstr>2.1 Over Per Diem Functionality </vt:lpstr>
      <vt:lpstr>2.2 Accounting Default</vt:lpstr>
      <vt:lpstr>2.3 Quick-Fill</vt:lpstr>
      <vt:lpstr>2.4 Quick-Fill Enhancement Request</vt:lpstr>
      <vt:lpstr>2.5 Updated Expense Types</vt:lpstr>
      <vt:lpstr>2.6 Expense Details Check</vt:lpstr>
      <vt:lpstr>2.7 Expense Lines Enhancement Request</vt:lpstr>
      <vt:lpstr>3. Cash Advance</vt:lpstr>
      <vt:lpstr>3.1 Cash Advance Chartstring</vt:lpstr>
      <vt:lpstr>3.2 Reference Field</vt:lpstr>
      <vt:lpstr>3.3 Reference Label Enhancement Request </vt:lpstr>
      <vt:lpstr>3.4 System Check Label Enhancement Request</vt:lpstr>
      <vt:lpstr>4. Expense Reports</vt:lpstr>
      <vt:lpstr>4.1 Requiring Receipts Functionality </vt:lpstr>
      <vt:lpstr>4.2 Personal Expense Label Enhancement Request</vt:lpstr>
      <vt:lpstr>4.3 EXC4500 Report</vt:lpstr>
      <vt:lpstr>5. Other</vt:lpstr>
      <vt:lpstr>5.1 Classic vs. Fluid</vt:lpstr>
      <vt:lpstr>5.2 Auditor Roles</vt:lpstr>
      <vt:lpstr>5.3 Error Messages Enhancement Request</vt:lpstr>
      <vt:lpstr>5.4 Training </vt:lpstr>
      <vt:lpstr>Summary of Global Adoption Recommendations</vt:lpstr>
      <vt:lpstr>Grouping of Items for Implementation </vt:lpstr>
      <vt:lpstr>New Expense Type Descriptions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&amp; Expense_x000b_Process Alignment Task Force_x000b_Final Recommendations</dc:title>
  <dc:subject>May 14, 2025</dc:subject>
  <dc:creator>Homeister, Lia</dc:creator>
  <cp:lastModifiedBy>Sherry Nelson</cp:lastModifiedBy>
  <cp:revision>2</cp:revision>
  <cp:lastPrinted>2025-05-14T15:32:55Z</cp:lastPrinted>
  <dcterms:created xsi:type="dcterms:W3CDTF">2025-05-11T17:42:29Z</dcterms:created>
  <dcterms:modified xsi:type="dcterms:W3CDTF">2025-05-14T20:04:31Z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0x010100ECCA91E19DF7904292EC091A86DC9761</vt:lpwstr>
  </property>
  <property fmtid="{D5CDD505-2E9C-101B-9397-08002B2CF9AE}" pid="3" name="MediaServiceImageTags">
    <vt:lpwstr/>
  </property>
</Properties>
</file>