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9"/>
  </p:notesMasterIdLst>
  <p:handoutMasterIdLst>
    <p:handoutMasterId r:id="rId20"/>
  </p:handoutMasterIdLst>
  <p:sldIdLst>
    <p:sldId id="259" r:id="rId6"/>
    <p:sldId id="262" r:id="rId7"/>
    <p:sldId id="263" r:id="rId8"/>
    <p:sldId id="265" r:id="rId9"/>
    <p:sldId id="266" r:id="rId10"/>
    <p:sldId id="267" r:id="rId11"/>
    <p:sldId id="268" r:id="rId12"/>
    <p:sldId id="269" r:id="rId13"/>
    <p:sldId id="270" r:id="rId14"/>
    <p:sldId id="271" r:id="rId15"/>
    <p:sldId id="272" r:id="rId16"/>
    <p:sldId id="273"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11/7/2024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186" y="3863688"/>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5"/>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pic>
        <p:nvPicPr>
          <p:cNvPr id="6" name="Picture 5"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362523" y="0"/>
            <a:ext cx="6829477" cy="3749964"/>
          </a:xfrm>
          <a:prstGeom prst="rect">
            <a:avLst/>
          </a:prstGeom>
        </p:spPr>
      </p:pic>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8"/>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3"/>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D050C99A-C753-4499-A91D-5F42026EA8F2}" type="datetime1">
              <a:rPr lang="en-US" smtClean="0"/>
              <a:t>11/7/2024</a:t>
            </a:fld>
            <a:endParaRPr lang="en-US"/>
          </a:p>
        </p:txBody>
      </p:sp>
      <p:sp>
        <p:nvSpPr>
          <p:cNvPr id="11"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832"/>
            <a:ext cx="4067706" cy="1481791"/>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D050C99A-C753-4499-A91D-5F42026EA8F2}" type="datetime1">
              <a:rPr lang="en-US" smtClean="0"/>
              <a:t>11/7/2024</a:t>
            </a:fld>
            <a:endParaRPr lang="en-US"/>
          </a:p>
        </p:txBody>
      </p:sp>
      <p:sp>
        <p:nvSpPr>
          <p:cNvPr id="11"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692720" y="294201"/>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692722" y="1174172"/>
            <a:ext cx="11115967"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476958"/>
            <a:ext cx="105156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838200" y="2265367"/>
            <a:ext cx="105156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107823" y="6445502"/>
            <a:ext cx="5046616"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5218"/>
            <a:ext cx="4067706" cy="1481791"/>
          </a:xfrm>
          <a:prstGeom prst="rect">
            <a:avLst/>
          </a:prstGeom>
        </p:spPr>
      </p:pic>
      <p:grpSp>
        <p:nvGrpSpPr>
          <p:cNvPr id="17" name="Group 16"/>
          <p:cNvGrpSpPr/>
          <p:nvPr userDrawn="1"/>
        </p:nvGrpSpPr>
        <p:grpSpPr>
          <a:xfrm>
            <a:off x="627417" y="6435076"/>
            <a:ext cx="480406" cy="228600"/>
            <a:chOff x="973916" y="6435073"/>
            <a:chExt cx="480406" cy="228600"/>
          </a:xfrm>
        </p:grpSpPr>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9" name="Picture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pic>
        <p:nvPicPr>
          <p:cNvPr id="20" name="Picture 1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itle 1"/>
          <p:cNvSpPr>
            <a:spLocks noGrp="1"/>
          </p:cNvSpPr>
          <p:nvPr>
            <p:ph type="title"/>
          </p:nvPr>
        </p:nvSpPr>
        <p:spPr>
          <a:xfrm>
            <a:off x="715815"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5"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F79CB6C7-AD96-437F-A75B-A1987D8D9ACA}" type="datetime1">
              <a:rPr lang="en-US" smtClean="0"/>
              <a:t>11/7/2024</a:t>
            </a:fld>
            <a:endParaRPr lang="en-US"/>
          </a:p>
        </p:txBody>
      </p:sp>
      <p:sp>
        <p:nvSpPr>
          <p:cNvPr id="16"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8" y="6483929"/>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051"/>
            <a:ext cx="4067706" cy="1481791"/>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1"/>
          <p:cNvSpPr>
            <a:spLocks noGrp="1"/>
          </p:cNvSpPr>
          <p:nvPr>
            <p:ph type="title"/>
          </p:nvPr>
        </p:nvSpPr>
        <p:spPr>
          <a:xfrm>
            <a:off x="776625" y="1709747"/>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5" y="4589472"/>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0E68BEF8-F67A-4B64-B2F2-CC4AA048128C}" type="datetime1">
              <a:rPr lang="en-US" smtClean="0"/>
              <a:t>11/7/2024</a:t>
            </a:fld>
            <a:endParaRPr lang="en-US"/>
          </a:p>
        </p:txBody>
      </p:sp>
      <p:sp>
        <p:nvSpPr>
          <p:cNvPr id="16"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4834"/>
            <a:ext cx="4067706" cy="1481791"/>
          </a:xfrm>
          <a:prstGeom prst="rect">
            <a:avLst/>
          </a:prstGeom>
        </p:spPr>
      </p:pic>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3"/>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7"/>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1001848F-E7F6-4E55-B1DE-CC691BBD4F09}" type="datetime1">
              <a:rPr lang="en-US" smtClean="0"/>
              <a:t>11/7/2024</a:t>
            </a:fld>
            <a:endParaRPr lang="en-US"/>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Title 1"/>
          <p:cNvSpPr>
            <a:spLocks noGrp="1"/>
          </p:cNvSpPr>
          <p:nvPr>
            <p:ph type="title"/>
          </p:nvPr>
        </p:nvSpPr>
        <p:spPr>
          <a:xfrm>
            <a:off x="676369"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7"/>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3"/>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3"/>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5E48A247-4D0D-4017-954A-CBEE1B524F16}" type="datetime1">
              <a:rPr lang="en-US" smtClean="0"/>
              <a:t>11/7/2024</a:t>
            </a:fld>
            <a:endParaRPr lang="en-US"/>
          </a:p>
        </p:txBody>
      </p:sp>
      <p:sp>
        <p:nvSpPr>
          <p:cNvPr id="22"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25" name="Picture 2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3F43D62C-E4AB-4F6C-BB6E-7C3A3BBC5E2B}" type="datetime1">
              <a:rPr lang="en-US" smtClean="0"/>
              <a:t>11/7/2024</a:t>
            </a:fld>
            <a:endParaRPr lang="en-US"/>
          </a:p>
        </p:txBody>
      </p:sp>
      <p:sp>
        <p:nvSpPr>
          <p:cNvPr id="14"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92275FF0-9E97-4E0A-B533-109FB6621FD2}" type="datetime1">
              <a:rPr lang="en-US" smtClean="0"/>
              <a:t>11/7/2024</a:t>
            </a:fld>
            <a:endParaRPr lang="en-US"/>
          </a:p>
        </p:txBody>
      </p:sp>
      <p:sp>
        <p:nvSpPr>
          <p:cNvPr id="12"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0"/>
            <a:ext cx="4067706" cy="1481791"/>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206051"/>
            <a:ext cx="3080223" cy="1097280"/>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Title 1"/>
          <p:cNvSpPr>
            <a:spLocks noGrp="1"/>
          </p:cNvSpPr>
          <p:nvPr>
            <p:ph type="title"/>
          </p:nvPr>
        </p:nvSpPr>
        <p:spPr>
          <a:xfrm>
            <a:off x="648661"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61"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9"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A3C062AC-1CC2-40A8-B531-F2154AC26E35}" type="datetime1">
              <a:rPr lang="en-US" smtClean="0"/>
              <a:t>11/7/2024</a:t>
            </a:fld>
            <a:endParaRPr lang="en-US"/>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5140"/>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185269"/>
            <a:ext cx="3080223" cy="1097280"/>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Title 1"/>
          <p:cNvSpPr>
            <a:spLocks noGrp="1"/>
          </p:cNvSpPr>
          <p:nvPr>
            <p:ph type="title"/>
          </p:nvPr>
        </p:nvSpPr>
        <p:spPr>
          <a:xfrm>
            <a:off x="537829"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9" y="2888676"/>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7" y="1569029"/>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9"/>
            <a:ext cx="2743200" cy="237549"/>
          </a:xfrm>
          <a:prstGeom prst="rect">
            <a:avLst/>
          </a:prstGeom>
        </p:spPr>
        <p:txBody>
          <a:bodyPr/>
          <a:lstStyle>
            <a:lvl1pPr>
              <a:defRPr sz="1100"/>
            </a:lvl1pPr>
          </a:lstStyle>
          <a:p>
            <a:fld id="{06EA93EB-E55E-4DBB-B6AA-C54A9BA5E4A4}" type="datetime1">
              <a:rPr lang="en-US" smtClean="0"/>
              <a:t>11/7/2024</a:t>
            </a:fld>
            <a:endParaRPr lang="en-US"/>
          </a:p>
        </p:txBody>
      </p:sp>
      <p:sp>
        <p:nvSpPr>
          <p:cNvPr id="18" name="Footer Placeholder 4"/>
          <p:cNvSpPr>
            <a:spLocks noGrp="1"/>
          </p:cNvSpPr>
          <p:nvPr>
            <p:ph type="ftr" sz="quarter" idx="11"/>
          </p:nvPr>
        </p:nvSpPr>
        <p:spPr>
          <a:xfrm>
            <a:off x="4038600" y="6483929"/>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3" y="6529855"/>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descr="Header triangles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42267"/>
          <a:stretch/>
        </p:blipFill>
        <p:spPr>
          <a:xfrm>
            <a:off x="8124294" y="-11111"/>
            <a:ext cx="4067706" cy="1481791"/>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56" y="185269"/>
            <a:ext cx="3080223" cy="1097280"/>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vsundby@sbctc.edu"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resources/documents/colleges-staff/programs-services/legislative-outreach/2025/2025-operating-request.pdf" TargetMode="External"/><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sbctc.edu/resources/documents/colleges-staff/programs-services/legislative-outreach/2025/2025-capital-request.pdf" TargetMode="External"/><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awfilesext.leg.wa.gov/biennium/2023-24/Pdf/Bills/Session%20Laws/Senate/5048-S2.SL.pdf?q=20241002090936" TargetMode="External"/><Relationship Id="rId2" Type="http://schemas.openxmlformats.org/officeDocument/2006/relationships/hyperlink" Target="https://www.sbctc.edu/resources/documents/colleges-staff/programs-services/legislative-outreach/college-in-hs-repo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93184" y="4824265"/>
            <a:ext cx="11185237" cy="679016"/>
          </a:xfrm>
        </p:spPr>
        <p:txBody>
          <a:bodyPr/>
          <a:lstStyle/>
          <a:p>
            <a:r>
              <a:rPr lang="en-US" dirty="0"/>
              <a:t>Fall 2024 Updates</a:t>
            </a:r>
          </a:p>
        </p:txBody>
      </p:sp>
      <p:sp>
        <p:nvSpPr>
          <p:cNvPr id="4" name="Title 3"/>
          <p:cNvSpPr>
            <a:spLocks noGrp="1"/>
          </p:cNvSpPr>
          <p:nvPr>
            <p:ph type="title"/>
          </p:nvPr>
        </p:nvSpPr>
        <p:spPr>
          <a:xfrm>
            <a:off x="359834" y="3220890"/>
            <a:ext cx="11115967" cy="999259"/>
          </a:xfrm>
        </p:spPr>
        <p:txBody>
          <a:bodyPr/>
          <a:lstStyle/>
          <a:p>
            <a:r>
              <a:rPr lang="en-US" dirty="0"/>
              <a:t>State Board for community </a:t>
            </a:r>
            <a:br>
              <a:rPr lang="en-US" dirty="0"/>
            </a:br>
            <a:r>
              <a:rPr lang="en-US" dirty="0"/>
              <a:t>and technical college</a:t>
            </a:r>
          </a:p>
        </p:txBody>
      </p:sp>
      <p:sp>
        <p:nvSpPr>
          <p:cNvPr id="6" name="Text Placeholder 5"/>
          <p:cNvSpPr>
            <a:spLocks noGrp="1"/>
          </p:cNvSpPr>
          <p:nvPr>
            <p:ph type="body" sz="quarter" idx="10"/>
          </p:nvPr>
        </p:nvSpPr>
        <p:spPr>
          <a:xfrm>
            <a:off x="493184" y="5527959"/>
            <a:ext cx="11115967" cy="758825"/>
          </a:xfrm>
        </p:spPr>
        <p:txBody>
          <a:bodyPr/>
          <a:lstStyle/>
          <a:p>
            <a:r>
              <a:rPr lang="en-US" dirty="0"/>
              <a:t>Val Sundby, Director of Transfer Education</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AD4FD-87FB-B14B-3F45-D24957200358}"/>
              </a:ext>
            </a:extLst>
          </p:cNvPr>
          <p:cNvSpPr>
            <a:spLocks noGrp="1"/>
          </p:cNvSpPr>
          <p:nvPr>
            <p:ph type="title"/>
          </p:nvPr>
        </p:nvSpPr>
        <p:spPr/>
        <p:txBody>
          <a:bodyPr/>
          <a:lstStyle/>
          <a:p>
            <a:r>
              <a:rPr lang="en-US" dirty="0"/>
              <a:t>Student success tool </a:t>
            </a:r>
            <a:r>
              <a:rPr lang="en-US" dirty="0" err="1"/>
              <a:t>rfp</a:t>
            </a:r>
            <a:endParaRPr lang="en-US" dirty="0"/>
          </a:p>
        </p:txBody>
      </p:sp>
      <p:sp>
        <p:nvSpPr>
          <p:cNvPr id="3" name="Content Placeholder 2">
            <a:extLst>
              <a:ext uri="{FF2B5EF4-FFF2-40B4-BE49-F238E27FC236}">
                <a16:creationId xmlns:a16="http://schemas.microsoft.com/office/drawing/2014/main" id="{5DD8EA73-05E9-EF2C-42C9-29E8D1FDD83C}"/>
              </a:ext>
            </a:extLst>
          </p:cNvPr>
          <p:cNvSpPr>
            <a:spLocks noGrp="1"/>
          </p:cNvSpPr>
          <p:nvPr>
            <p:ph idx="1"/>
          </p:nvPr>
        </p:nvSpPr>
        <p:spPr/>
        <p:txBody>
          <a:bodyPr/>
          <a:lstStyle/>
          <a:p>
            <a:r>
              <a:rPr lang="en-US" dirty="0"/>
              <a:t>RPF is complete; vendor responses under review</a:t>
            </a:r>
          </a:p>
          <a:p>
            <a:r>
              <a:rPr lang="en-US" dirty="0"/>
              <a:t>Final vendor selection expected by end of November</a:t>
            </a:r>
          </a:p>
          <a:p>
            <a:r>
              <a:rPr lang="en-US" dirty="0"/>
              <a:t>A plan is being developed to support colleges with implementation</a:t>
            </a:r>
          </a:p>
        </p:txBody>
      </p:sp>
      <p:sp>
        <p:nvSpPr>
          <p:cNvPr id="4" name="Slide Number Placeholder 3">
            <a:extLst>
              <a:ext uri="{FF2B5EF4-FFF2-40B4-BE49-F238E27FC236}">
                <a16:creationId xmlns:a16="http://schemas.microsoft.com/office/drawing/2014/main" id="{D8BEFB5D-0FC3-AD82-4712-4BE201D370E8}"/>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54318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E7545-AEA2-1942-9E4A-14A6412D8260}"/>
              </a:ext>
            </a:extLst>
          </p:cNvPr>
          <p:cNvSpPr>
            <a:spLocks noGrp="1"/>
          </p:cNvSpPr>
          <p:nvPr>
            <p:ph type="title"/>
          </p:nvPr>
        </p:nvSpPr>
        <p:spPr/>
        <p:txBody>
          <a:bodyPr/>
          <a:lstStyle/>
          <a:p>
            <a:r>
              <a:rPr lang="en-US" dirty="0"/>
              <a:t>Computer science expansion funding	</a:t>
            </a:r>
          </a:p>
        </p:txBody>
      </p:sp>
      <p:sp>
        <p:nvSpPr>
          <p:cNvPr id="3" name="Content Placeholder 2">
            <a:extLst>
              <a:ext uri="{FF2B5EF4-FFF2-40B4-BE49-F238E27FC236}">
                <a16:creationId xmlns:a16="http://schemas.microsoft.com/office/drawing/2014/main" id="{E5704CA2-E36C-8910-4833-B5C47B4D7C7C}"/>
              </a:ext>
            </a:extLst>
          </p:cNvPr>
          <p:cNvSpPr>
            <a:spLocks noGrp="1"/>
          </p:cNvSpPr>
          <p:nvPr>
            <p:ph idx="1"/>
          </p:nvPr>
        </p:nvSpPr>
        <p:spPr/>
        <p:txBody>
          <a:bodyPr/>
          <a:lstStyle/>
          <a:p>
            <a:r>
              <a:rPr lang="en-US" dirty="0"/>
              <a:t>Funds were distributed to 18 colleges in Allocation #4</a:t>
            </a:r>
          </a:p>
          <a:p>
            <a:r>
              <a:rPr lang="en-US" dirty="0"/>
              <a:t>These funds have flexible spending guidelines to allow colleges to invest in the areas most critical to their development and/or expansion of Bachelor of Science in Computer Science programs</a:t>
            </a:r>
          </a:p>
          <a:p>
            <a:r>
              <a:rPr lang="en-US" dirty="0"/>
              <a:t>Funds are expected to be ongoing, however specific allocation amounts will vary across years based on total funding and number of participating colleges </a:t>
            </a:r>
          </a:p>
        </p:txBody>
      </p:sp>
      <p:sp>
        <p:nvSpPr>
          <p:cNvPr id="4" name="Slide Number Placeholder 3">
            <a:extLst>
              <a:ext uri="{FF2B5EF4-FFF2-40B4-BE49-F238E27FC236}">
                <a16:creationId xmlns:a16="http://schemas.microsoft.com/office/drawing/2014/main" id="{083B6DE8-1EF2-556E-9999-B2D23E857409}"/>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239046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8439-DB2A-0CEC-CC29-4DDFF30A5B22}"/>
              </a:ext>
            </a:extLst>
          </p:cNvPr>
          <p:cNvSpPr>
            <a:spLocks noGrp="1"/>
          </p:cNvSpPr>
          <p:nvPr>
            <p:ph type="title"/>
          </p:nvPr>
        </p:nvSpPr>
        <p:spPr/>
        <p:txBody>
          <a:bodyPr/>
          <a:lstStyle/>
          <a:p>
            <a:r>
              <a:rPr lang="en-US" dirty="0"/>
              <a:t>Statewide degrees under review</a:t>
            </a:r>
          </a:p>
        </p:txBody>
      </p:sp>
      <p:sp>
        <p:nvSpPr>
          <p:cNvPr id="3" name="Content Placeholder 2">
            <a:extLst>
              <a:ext uri="{FF2B5EF4-FFF2-40B4-BE49-F238E27FC236}">
                <a16:creationId xmlns:a16="http://schemas.microsoft.com/office/drawing/2014/main" id="{A173C87D-D096-7527-706D-669A3E70B0E0}"/>
              </a:ext>
            </a:extLst>
          </p:cNvPr>
          <p:cNvSpPr>
            <a:spLocks noGrp="1"/>
          </p:cNvSpPr>
          <p:nvPr>
            <p:ph idx="1"/>
          </p:nvPr>
        </p:nvSpPr>
        <p:spPr/>
        <p:txBody>
          <a:bodyPr/>
          <a:lstStyle/>
          <a:p>
            <a:r>
              <a:rPr lang="en-US" dirty="0"/>
              <a:t>Computer Science</a:t>
            </a:r>
          </a:p>
          <a:p>
            <a:pPr lvl="1"/>
            <a:r>
              <a:rPr lang="en-US" dirty="0"/>
              <a:t>New CS DTA/MRP approved</a:t>
            </a:r>
          </a:p>
          <a:p>
            <a:pPr lvl="1"/>
            <a:r>
              <a:rPr lang="en-US" dirty="0"/>
              <a:t>Elimination of the CS pathway in the AS-T Track 2 degree up for a final vote this fall</a:t>
            </a:r>
          </a:p>
          <a:p>
            <a:r>
              <a:rPr lang="en-US" dirty="0" err="1"/>
              <a:t>PreNursing</a:t>
            </a:r>
            <a:endParaRPr lang="en-US" dirty="0"/>
          </a:p>
          <a:p>
            <a:pPr lvl="1"/>
            <a:r>
              <a:rPr lang="en-US" dirty="0"/>
              <a:t>Workgroup has formed; work is morphing to a pre allied health degree</a:t>
            </a:r>
          </a:p>
          <a:p>
            <a:r>
              <a:rPr lang="en-US" dirty="0"/>
              <a:t>Biology DTA/MRP and AS-T Track 1</a:t>
            </a:r>
          </a:p>
          <a:p>
            <a:pPr lvl="1"/>
            <a:r>
              <a:rPr lang="en-US" dirty="0"/>
              <a:t>Working is being formed and will begin in January</a:t>
            </a:r>
          </a:p>
          <a:p>
            <a:pPr lvl="1"/>
            <a:r>
              <a:rPr lang="en-US" dirty="0"/>
              <a:t>Will build on the work done via the STEM Transfer Partnerships grant</a:t>
            </a:r>
          </a:p>
          <a:p>
            <a:pPr marL="0" indent="0">
              <a:buNone/>
            </a:pPr>
            <a:endParaRPr lang="en-US" dirty="0"/>
          </a:p>
        </p:txBody>
      </p:sp>
      <p:sp>
        <p:nvSpPr>
          <p:cNvPr id="4" name="Slide Number Placeholder 3">
            <a:extLst>
              <a:ext uri="{FF2B5EF4-FFF2-40B4-BE49-F238E27FC236}">
                <a16:creationId xmlns:a16="http://schemas.microsoft.com/office/drawing/2014/main" id="{896D76AA-8177-3CF6-8944-9FC406D0EA28}"/>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461815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1AB10D3-49E9-B37E-5DC0-068274318600}"/>
              </a:ext>
            </a:extLst>
          </p:cNvPr>
          <p:cNvSpPr>
            <a:spLocks noGrp="1"/>
          </p:cNvSpPr>
          <p:nvPr>
            <p:ph type="title"/>
          </p:nvPr>
        </p:nvSpPr>
        <p:spPr/>
        <p:txBody>
          <a:bodyPr/>
          <a:lstStyle/>
          <a:p>
            <a:r>
              <a:rPr lang="en-US" dirty="0"/>
              <a:t>Questions? </a:t>
            </a:r>
          </a:p>
        </p:txBody>
      </p:sp>
      <p:sp>
        <p:nvSpPr>
          <p:cNvPr id="10" name="Content Placeholder 9">
            <a:extLst>
              <a:ext uri="{FF2B5EF4-FFF2-40B4-BE49-F238E27FC236}">
                <a16:creationId xmlns:a16="http://schemas.microsoft.com/office/drawing/2014/main" id="{DE597346-B3BD-93DF-E156-A10C6BAB5A8C}"/>
              </a:ext>
            </a:extLst>
          </p:cNvPr>
          <p:cNvSpPr>
            <a:spLocks noGrp="1"/>
          </p:cNvSpPr>
          <p:nvPr>
            <p:ph sz="half" idx="1"/>
          </p:nvPr>
        </p:nvSpPr>
        <p:spPr>
          <a:xfrm>
            <a:off x="2416102" y="2274370"/>
            <a:ext cx="8079311" cy="3969327"/>
          </a:xfrm>
        </p:spPr>
        <p:txBody>
          <a:bodyPr/>
          <a:lstStyle/>
          <a:p>
            <a:pPr marL="0" indent="0">
              <a:buNone/>
            </a:pPr>
            <a:r>
              <a:rPr lang="en-US" dirty="0"/>
              <a:t>Val Sundby</a:t>
            </a:r>
          </a:p>
          <a:p>
            <a:pPr marL="0" indent="0">
              <a:buNone/>
            </a:pPr>
            <a:r>
              <a:rPr lang="en-US" dirty="0"/>
              <a:t>Director of Transfer Education </a:t>
            </a:r>
          </a:p>
          <a:p>
            <a:pPr marL="0" indent="0">
              <a:buNone/>
            </a:pPr>
            <a:r>
              <a:rPr lang="en-US" i="1" dirty="0">
                <a:hlinkClick r:id="rId2"/>
              </a:rPr>
              <a:t>vsundby@sbctc.edu</a:t>
            </a:r>
            <a:r>
              <a:rPr lang="en-US" i="1" dirty="0"/>
              <a:t> </a:t>
            </a: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9352-A4CE-6315-6613-030215D918C0}"/>
              </a:ext>
            </a:extLst>
          </p:cNvPr>
          <p:cNvSpPr>
            <a:spLocks noGrp="1"/>
          </p:cNvSpPr>
          <p:nvPr>
            <p:ph type="title"/>
          </p:nvPr>
        </p:nvSpPr>
        <p:spPr/>
        <p:txBody>
          <a:bodyPr/>
          <a:lstStyle/>
          <a:p>
            <a:r>
              <a:rPr lang="en-US" dirty="0"/>
              <a:t>2025-27 operating budget request</a:t>
            </a:r>
          </a:p>
        </p:txBody>
      </p:sp>
      <p:sp>
        <p:nvSpPr>
          <p:cNvPr id="3" name="Content Placeholder 2">
            <a:extLst>
              <a:ext uri="{FF2B5EF4-FFF2-40B4-BE49-F238E27FC236}">
                <a16:creationId xmlns:a16="http://schemas.microsoft.com/office/drawing/2014/main" id="{4F48C9F2-6AAD-3A88-0930-8BFABE485545}"/>
              </a:ext>
            </a:extLst>
          </p:cNvPr>
          <p:cNvSpPr>
            <a:spLocks noGrp="1"/>
          </p:cNvSpPr>
          <p:nvPr>
            <p:ph sz="half" idx="1"/>
          </p:nvPr>
        </p:nvSpPr>
        <p:spPr/>
        <p:txBody>
          <a:bodyPr/>
          <a:lstStyle/>
          <a:p>
            <a:r>
              <a:rPr lang="en-US" dirty="0"/>
              <a:t>Maintain previously approved state allocation ($28.6 million in fiscal year 2025, carried forward in 2025-27)</a:t>
            </a:r>
          </a:p>
          <a:p>
            <a:r>
              <a:rPr lang="en-US" dirty="0"/>
              <a:t>Provide Fully Funded, Competitive Compensation ($183 million)</a:t>
            </a:r>
          </a:p>
          <a:p>
            <a:r>
              <a:rPr lang="en-US" dirty="0"/>
              <a:t>Support College Operations ($90 million)</a:t>
            </a:r>
          </a:p>
          <a:p>
            <a:pPr marL="0" indent="0" algn="ctr">
              <a:buNone/>
            </a:pPr>
            <a:endParaRPr lang="en-US" dirty="0"/>
          </a:p>
        </p:txBody>
      </p:sp>
      <p:pic>
        <p:nvPicPr>
          <p:cNvPr id="7" name="Content Placeholder 6">
            <a:extLst>
              <a:ext uri="{FF2B5EF4-FFF2-40B4-BE49-F238E27FC236}">
                <a16:creationId xmlns:a16="http://schemas.microsoft.com/office/drawing/2014/main" id="{EDE4980A-2AC4-3B7F-4045-D3CB4C5D1E02}"/>
              </a:ext>
            </a:extLst>
          </p:cNvPr>
          <p:cNvPicPr>
            <a:picLocks noGrp="1" noChangeAspect="1"/>
          </p:cNvPicPr>
          <p:nvPr>
            <p:ph sz="half" idx="2"/>
          </p:nvPr>
        </p:nvPicPr>
        <p:blipFill>
          <a:blip r:embed="rId2"/>
          <a:srcRect r="7030"/>
          <a:stretch/>
        </p:blipFill>
        <p:spPr>
          <a:xfrm>
            <a:off x="6096000" y="2319923"/>
            <a:ext cx="5846619" cy="2638825"/>
          </a:xfrm>
        </p:spPr>
      </p:pic>
      <p:sp>
        <p:nvSpPr>
          <p:cNvPr id="4" name="Slide Number Placeholder 3">
            <a:extLst>
              <a:ext uri="{FF2B5EF4-FFF2-40B4-BE49-F238E27FC236}">
                <a16:creationId xmlns:a16="http://schemas.microsoft.com/office/drawing/2014/main" id="{C03D38A1-D608-C4E0-D9E2-F6492C3917C0}"/>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
        <p:nvSpPr>
          <p:cNvPr id="9" name="TextBox 8">
            <a:extLst>
              <a:ext uri="{FF2B5EF4-FFF2-40B4-BE49-F238E27FC236}">
                <a16:creationId xmlns:a16="http://schemas.microsoft.com/office/drawing/2014/main" id="{F60D8C4C-6477-CBAE-6C05-A63F65DD39B1}"/>
              </a:ext>
            </a:extLst>
          </p:cNvPr>
          <p:cNvSpPr txBox="1"/>
          <p:nvPr/>
        </p:nvSpPr>
        <p:spPr>
          <a:xfrm>
            <a:off x="6026045" y="4995745"/>
            <a:ext cx="6097656" cy="461665"/>
          </a:xfrm>
          <a:prstGeom prst="rect">
            <a:avLst/>
          </a:prstGeom>
          <a:noFill/>
        </p:spPr>
        <p:txBody>
          <a:bodyPr wrap="square">
            <a:spAutoFit/>
          </a:bodyPr>
          <a:lstStyle/>
          <a:p>
            <a:pPr marL="0" indent="0" algn="ctr">
              <a:buNone/>
            </a:pPr>
            <a:r>
              <a:rPr lang="en-US" sz="2400" dirty="0">
                <a:hlinkClick r:id="rId3"/>
              </a:rPr>
              <a:t>Operating Budget One-Pager</a:t>
            </a:r>
            <a:r>
              <a:rPr lang="en-US" sz="2400" dirty="0"/>
              <a:t> </a:t>
            </a:r>
          </a:p>
        </p:txBody>
      </p:sp>
    </p:spTree>
    <p:extLst>
      <p:ext uri="{BB962C8B-B14F-4D97-AF65-F5344CB8AC3E}">
        <p14:creationId xmlns:p14="http://schemas.microsoft.com/office/powerpoint/2010/main" val="375683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9722-B585-62EF-C62E-C1E9FE3D8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0E07F4-985A-DB30-3936-3FD5F20F4C17}"/>
              </a:ext>
            </a:extLst>
          </p:cNvPr>
          <p:cNvSpPr>
            <a:spLocks noGrp="1"/>
          </p:cNvSpPr>
          <p:nvPr>
            <p:ph type="title"/>
          </p:nvPr>
        </p:nvSpPr>
        <p:spPr/>
        <p:txBody>
          <a:bodyPr/>
          <a:lstStyle/>
          <a:p>
            <a:r>
              <a:rPr lang="en-US" dirty="0"/>
              <a:t>2025-27 Capital budget request</a:t>
            </a:r>
          </a:p>
        </p:txBody>
      </p:sp>
      <p:sp>
        <p:nvSpPr>
          <p:cNvPr id="3" name="Content Placeholder 2">
            <a:extLst>
              <a:ext uri="{FF2B5EF4-FFF2-40B4-BE49-F238E27FC236}">
                <a16:creationId xmlns:a16="http://schemas.microsoft.com/office/drawing/2014/main" id="{ADCE2210-916C-5F14-33C1-5A252273711A}"/>
              </a:ext>
            </a:extLst>
          </p:cNvPr>
          <p:cNvSpPr>
            <a:spLocks noGrp="1"/>
          </p:cNvSpPr>
          <p:nvPr>
            <p:ph sz="half" idx="1"/>
          </p:nvPr>
        </p:nvSpPr>
        <p:spPr/>
        <p:txBody>
          <a:bodyPr/>
          <a:lstStyle/>
          <a:p>
            <a:r>
              <a:rPr lang="en-US" dirty="0"/>
              <a:t>$652.8M for major projects, minor works, and clean buildings act compliance </a:t>
            </a:r>
          </a:p>
          <a:p>
            <a:pPr marL="0" indent="0" algn="ctr">
              <a:buNone/>
            </a:pPr>
            <a:endParaRPr lang="en-US" dirty="0"/>
          </a:p>
        </p:txBody>
      </p:sp>
      <p:sp>
        <p:nvSpPr>
          <p:cNvPr id="4" name="Slide Number Placeholder 3">
            <a:extLst>
              <a:ext uri="{FF2B5EF4-FFF2-40B4-BE49-F238E27FC236}">
                <a16:creationId xmlns:a16="http://schemas.microsoft.com/office/drawing/2014/main" id="{EBE4E798-C2C6-E6EE-DDE9-E15D5D2EE5FB}"/>
              </a:ext>
            </a:extLst>
          </p:cNvPr>
          <p:cNvSpPr>
            <a:spLocks noGrp="1"/>
          </p:cNvSpPr>
          <p:nvPr>
            <p:ph type="sldNum" sz="quarter" idx="12"/>
          </p:nvPr>
        </p:nvSpPr>
        <p:spPr/>
        <p:txBody>
          <a:bodyPr/>
          <a:lstStyle/>
          <a:p>
            <a:fld id="{DEE5BC03-7CE3-4FE3-BC0A-0ACCA8AC1F24}" type="slidenum">
              <a:rPr lang="en-US" smtClean="0"/>
              <a:pPr/>
              <a:t>3</a:t>
            </a:fld>
            <a:endParaRPr lang="en-US" dirty="0"/>
          </a:p>
        </p:txBody>
      </p:sp>
      <p:pic>
        <p:nvPicPr>
          <p:cNvPr id="6" name="Picture 5">
            <a:extLst>
              <a:ext uri="{FF2B5EF4-FFF2-40B4-BE49-F238E27FC236}">
                <a16:creationId xmlns:a16="http://schemas.microsoft.com/office/drawing/2014/main" id="{E67B759C-F2E3-96BD-19A1-321FBB90C91D}"/>
              </a:ext>
            </a:extLst>
          </p:cNvPr>
          <p:cNvPicPr>
            <a:picLocks noChangeAspect="1"/>
          </p:cNvPicPr>
          <p:nvPr/>
        </p:nvPicPr>
        <p:blipFill>
          <a:blip r:embed="rId2"/>
          <a:srcRect b="22218"/>
          <a:stretch/>
        </p:blipFill>
        <p:spPr>
          <a:xfrm>
            <a:off x="6096000" y="2182091"/>
            <a:ext cx="6023371" cy="2688083"/>
          </a:xfrm>
          <a:prstGeom prst="rect">
            <a:avLst/>
          </a:prstGeom>
        </p:spPr>
      </p:pic>
      <p:sp>
        <p:nvSpPr>
          <p:cNvPr id="12" name="TextBox 11">
            <a:extLst>
              <a:ext uri="{FF2B5EF4-FFF2-40B4-BE49-F238E27FC236}">
                <a16:creationId xmlns:a16="http://schemas.microsoft.com/office/drawing/2014/main" id="{F17CEAC0-0DBB-280A-914B-253FDD5B01C3}"/>
              </a:ext>
            </a:extLst>
          </p:cNvPr>
          <p:cNvSpPr txBox="1"/>
          <p:nvPr/>
        </p:nvSpPr>
        <p:spPr>
          <a:xfrm>
            <a:off x="6500191" y="5176794"/>
            <a:ext cx="5128394" cy="523220"/>
          </a:xfrm>
          <a:prstGeom prst="rect">
            <a:avLst/>
          </a:prstGeom>
          <a:noFill/>
        </p:spPr>
        <p:txBody>
          <a:bodyPr wrap="square">
            <a:spAutoFit/>
          </a:bodyPr>
          <a:lstStyle/>
          <a:p>
            <a:pPr algn="ctr"/>
            <a:r>
              <a:rPr lang="en-US" sz="2800" dirty="0">
                <a:hlinkClick r:id="rId3"/>
              </a:rPr>
              <a:t>Capital Budget One-Pager</a:t>
            </a:r>
            <a:r>
              <a:rPr lang="en-US" sz="2800" dirty="0"/>
              <a:t> </a:t>
            </a:r>
          </a:p>
        </p:txBody>
      </p:sp>
    </p:spTree>
    <p:extLst>
      <p:ext uri="{BB962C8B-B14F-4D97-AF65-F5344CB8AC3E}">
        <p14:creationId xmlns:p14="http://schemas.microsoft.com/office/powerpoint/2010/main" val="105909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81E8-4D5B-8A34-F60F-573DF603D578}"/>
              </a:ext>
            </a:extLst>
          </p:cNvPr>
          <p:cNvSpPr>
            <a:spLocks noGrp="1"/>
          </p:cNvSpPr>
          <p:nvPr>
            <p:ph type="title"/>
          </p:nvPr>
        </p:nvSpPr>
        <p:spPr/>
        <p:txBody>
          <a:bodyPr/>
          <a:lstStyle/>
          <a:p>
            <a:r>
              <a:rPr lang="en-US" dirty="0"/>
              <a:t>Course sharing</a:t>
            </a:r>
          </a:p>
        </p:txBody>
      </p:sp>
      <p:sp>
        <p:nvSpPr>
          <p:cNvPr id="3" name="Content Placeholder 2">
            <a:extLst>
              <a:ext uri="{FF2B5EF4-FFF2-40B4-BE49-F238E27FC236}">
                <a16:creationId xmlns:a16="http://schemas.microsoft.com/office/drawing/2014/main" id="{B50DCBDD-9944-8055-4AD2-F32468E54F1D}"/>
              </a:ext>
            </a:extLst>
          </p:cNvPr>
          <p:cNvSpPr>
            <a:spLocks noGrp="1"/>
          </p:cNvSpPr>
          <p:nvPr>
            <p:ph idx="1"/>
          </p:nvPr>
        </p:nvSpPr>
        <p:spPr/>
        <p:txBody>
          <a:bodyPr/>
          <a:lstStyle/>
          <a:p>
            <a:r>
              <a:rPr lang="en-US" dirty="0"/>
              <a:t>Final RFP for course sharing software was released in early September</a:t>
            </a:r>
          </a:p>
          <a:p>
            <a:r>
              <a:rPr lang="en-US" dirty="0"/>
              <a:t>Responsive bids are under review with the goal of selecting a winning bidder by the end of November</a:t>
            </a:r>
          </a:p>
          <a:p>
            <a:r>
              <a:rPr lang="en-US" dirty="0"/>
              <a:t>Goal: implementation in time for pilot programs to begin in time for Summer/Fall registration</a:t>
            </a:r>
          </a:p>
          <a:p>
            <a:pPr marL="0" indent="0">
              <a:buNone/>
            </a:pPr>
            <a:endParaRPr lang="en-US" dirty="0"/>
          </a:p>
        </p:txBody>
      </p:sp>
      <p:sp>
        <p:nvSpPr>
          <p:cNvPr id="4" name="Slide Number Placeholder 3">
            <a:extLst>
              <a:ext uri="{FF2B5EF4-FFF2-40B4-BE49-F238E27FC236}">
                <a16:creationId xmlns:a16="http://schemas.microsoft.com/office/drawing/2014/main" id="{5DAC92B6-F86D-B279-F5E1-640EB4978D6A}"/>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0269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5BBC9-0354-786D-51B7-E97886B790E1}"/>
              </a:ext>
            </a:extLst>
          </p:cNvPr>
          <p:cNvSpPr>
            <a:spLocks noGrp="1"/>
          </p:cNvSpPr>
          <p:nvPr>
            <p:ph type="title"/>
          </p:nvPr>
        </p:nvSpPr>
        <p:spPr/>
        <p:txBody>
          <a:bodyPr/>
          <a:lstStyle/>
          <a:p>
            <a:r>
              <a:rPr lang="en-US" dirty="0"/>
              <a:t>ADA Title II Department of justice ruling</a:t>
            </a:r>
          </a:p>
        </p:txBody>
      </p:sp>
      <p:sp>
        <p:nvSpPr>
          <p:cNvPr id="3" name="Content Placeholder 2">
            <a:extLst>
              <a:ext uri="{FF2B5EF4-FFF2-40B4-BE49-F238E27FC236}">
                <a16:creationId xmlns:a16="http://schemas.microsoft.com/office/drawing/2014/main" id="{9661C2CC-E9DF-1BE8-CD48-EC2E5A718235}"/>
              </a:ext>
            </a:extLst>
          </p:cNvPr>
          <p:cNvSpPr>
            <a:spLocks noGrp="1"/>
          </p:cNvSpPr>
          <p:nvPr>
            <p:ph idx="1"/>
          </p:nvPr>
        </p:nvSpPr>
        <p:spPr/>
        <p:txBody>
          <a:bodyPr/>
          <a:lstStyle/>
          <a:p>
            <a:r>
              <a:rPr lang="en-US" dirty="0"/>
              <a:t>All colleges must comply with regulations by April of 2026</a:t>
            </a:r>
          </a:p>
          <a:p>
            <a:r>
              <a:rPr lang="en-US" dirty="0"/>
              <a:t>SBCTC staff have presented to the State Board, WACTC, IC, and WSSSC to emphasize the impact of these regulations and the need for campus-wide engagement in meeting them</a:t>
            </a:r>
          </a:p>
          <a:p>
            <a:r>
              <a:rPr lang="en-US" dirty="0"/>
              <a:t>The requirements have broad accessibility requirements of all public facing materials (including instructional content) that must be met in advance of an individual request for accommodation</a:t>
            </a:r>
          </a:p>
          <a:p>
            <a:r>
              <a:rPr lang="en-US" dirty="0"/>
              <a:t>SBCTC staff are working on updated training and resources</a:t>
            </a:r>
          </a:p>
        </p:txBody>
      </p:sp>
      <p:sp>
        <p:nvSpPr>
          <p:cNvPr id="4" name="Slide Number Placeholder 3">
            <a:extLst>
              <a:ext uri="{FF2B5EF4-FFF2-40B4-BE49-F238E27FC236}">
                <a16:creationId xmlns:a16="http://schemas.microsoft.com/office/drawing/2014/main" id="{C403A91C-F70C-41A4-64B5-E37565D9789E}"/>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52411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696B-8348-AF66-400C-C8B505E84084}"/>
              </a:ext>
            </a:extLst>
          </p:cNvPr>
          <p:cNvSpPr>
            <a:spLocks noGrp="1"/>
          </p:cNvSpPr>
          <p:nvPr>
            <p:ph type="title"/>
          </p:nvPr>
        </p:nvSpPr>
        <p:spPr/>
        <p:txBody>
          <a:bodyPr/>
          <a:lstStyle/>
          <a:p>
            <a:r>
              <a:rPr lang="en-US" dirty="0"/>
              <a:t>Gainful employment	</a:t>
            </a:r>
          </a:p>
        </p:txBody>
      </p:sp>
      <p:sp>
        <p:nvSpPr>
          <p:cNvPr id="3" name="Content Placeholder 2">
            <a:extLst>
              <a:ext uri="{FF2B5EF4-FFF2-40B4-BE49-F238E27FC236}">
                <a16:creationId xmlns:a16="http://schemas.microsoft.com/office/drawing/2014/main" id="{4AEB74B4-0061-DF82-9656-ECEA3CF1649B}"/>
              </a:ext>
            </a:extLst>
          </p:cNvPr>
          <p:cNvSpPr>
            <a:spLocks noGrp="1"/>
          </p:cNvSpPr>
          <p:nvPr>
            <p:ph idx="1"/>
          </p:nvPr>
        </p:nvSpPr>
        <p:spPr/>
        <p:txBody>
          <a:bodyPr/>
          <a:lstStyle/>
          <a:p>
            <a:r>
              <a:rPr lang="en-US" sz="2400" dirty="0"/>
              <a:t>Gainful Employment/Financial Value Transparency (GE/FVT) Reporting has been pushed back to January 15, 2025. </a:t>
            </a:r>
          </a:p>
          <a:p>
            <a:r>
              <a:rPr lang="en-US" sz="2400" dirty="0"/>
              <a:t>SBCTC Policy Research is liaising with the National Student Clearing House for provision of baseline reports and preparing reports for those unable to access the NSC service.</a:t>
            </a:r>
          </a:p>
          <a:p>
            <a:r>
              <a:rPr lang="en-US" sz="2400" dirty="0"/>
              <a:t>ctcLink financial aid and query development experts are preparing queries colleges can use to extract and upload data not provided by NSC.</a:t>
            </a:r>
          </a:p>
          <a:p>
            <a:r>
              <a:rPr lang="en-US" sz="2400" dirty="0"/>
              <a:t>Policy Research and the Workforce staff are working with colleges to identify programs that may be impacted by the metrics, and by changes to the 150% rule if it is re-enacted.</a:t>
            </a:r>
          </a:p>
        </p:txBody>
      </p:sp>
      <p:sp>
        <p:nvSpPr>
          <p:cNvPr id="4" name="Slide Number Placeholder 3">
            <a:extLst>
              <a:ext uri="{FF2B5EF4-FFF2-40B4-BE49-F238E27FC236}">
                <a16:creationId xmlns:a16="http://schemas.microsoft.com/office/drawing/2014/main" id="{1C4E6621-4AD7-499F-41CD-C0D28788417B}"/>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550398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70818-C6ED-3A81-C380-C4D2934E6DD1}"/>
              </a:ext>
            </a:extLst>
          </p:cNvPr>
          <p:cNvSpPr>
            <a:spLocks noGrp="1"/>
          </p:cNvSpPr>
          <p:nvPr>
            <p:ph type="title"/>
          </p:nvPr>
        </p:nvSpPr>
        <p:spPr/>
        <p:txBody>
          <a:bodyPr/>
          <a:lstStyle/>
          <a:p>
            <a:r>
              <a:rPr lang="en-US" dirty="0"/>
              <a:t>System level Institutional review board</a:t>
            </a:r>
          </a:p>
        </p:txBody>
      </p:sp>
      <p:sp>
        <p:nvSpPr>
          <p:cNvPr id="3" name="Content Placeholder 2">
            <a:extLst>
              <a:ext uri="{FF2B5EF4-FFF2-40B4-BE49-F238E27FC236}">
                <a16:creationId xmlns:a16="http://schemas.microsoft.com/office/drawing/2014/main" id="{1F0F597F-ED47-8CC5-669E-2AF112EF314B}"/>
              </a:ext>
            </a:extLst>
          </p:cNvPr>
          <p:cNvSpPr>
            <a:spLocks noGrp="1"/>
          </p:cNvSpPr>
          <p:nvPr>
            <p:ph idx="1"/>
          </p:nvPr>
        </p:nvSpPr>
        <p:spPr/>
        <p:txBody>
          <a:bodyPr/>
          <a:lstStyle/>
          <a:p>
            <a:r>
              <a:rPr lang="en-US" dirty="0"/>
              <a:t>Available this fall, the system IRB will:</a:t>
            </a:r>
          </a:p>
          <a:p>
            <a:pPr lvl="1"/>
            <a:r>
              <a:rPr lang="en-US" dirty="0"/>
              <a:t>Provide individual colleges and college consortia with an IRB service for grant applications and research proposals</a:t>
            </a:r>
          </a:p>
          <a:p>
            <a:pPr lvl="1"/>
            <a:r>
              <a:rPr lang="en-US" dirty="0"/>
              <a:t>Provide an educational function, including ‘mock IRB’ opportunities as schedule permits, training and development for faculty that wish to learn more about the IRB process or serve on an IRB, and opportunities to support inclusion of IRB experience in undergraduate research projects.</a:t>
            </a:r>
          </a:p>
          <a:p>
            <a:pPr lvl="1"/>
            <a:r>
              <a:rPr lang="en-US" dirty="0"/>
              <a:t>Develop a resource center for faculty, staff and students to learn more about the IRB process.</a:t>
            </a:r>
          </a:p>
          <a:p>
            <a:endParaRPr lang="en-US" dirty="0"/>
          </a:p>
        </p:txBody>
      </p:sp>
      <p:sp>
        <p:nvSpPr>
          <p:cNvPr id="4" name="Slide Number Placeholder 3">
            <a:extLst>
              <a:ext uri="{FF2B5EF4-FFF2-40B4-BE49-F238E27FC236}">
                <a16:creationId xmlns:a16="http://schemas.microsoft.com/office/drawing/2014/main" id="{B94B27E6-7CC0-2DF1-3CC3-D2798D1DCA59}"/>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61236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8466C-FFC0-262E-F907-E2FA7E656C51}"/>
              </a:ext>
            </a:extLst>
          </p:cNvPr>
          <p:cNvSpPr>
            <a:spLocks noGrp="1"/>
          </p:cNvSpPr>
          <p:nvPr>
            <p:ph type="title"/>
          </p:nvPr>
        </p:nvSpPr>
        <p:spPr/>
        <p:txBody>
          <a:bodyPr/>
          <a:lstStyle/>
          <a:p>
            <a:r>
              <a:rPr lang="en-US" dirty="0"/>
              <a:t>College in the high school </a:t>
            </a:r>
          </a:p>
        </p:txBody>
      </p:sp>
      <p:sp>
        <p:nvSpPr>
          <p:cNvPr id="3" name="Content Placeholder 2">
            <a:extLst>
              <a:ext uri="{FF2B5EF4-FFF2-40B4-BE49-F238E27FC236}">
                <a16:creationId xmlns:a16="http://schemas.microsoft.com/office/drawing/2014/main" id="{B752A595-497E-BF86-2E67-A51511AB81DE}"/>
              </a:ext>
            </a:extLst>
          </p:cNvPr>
          <p:cNvSpPr>
            <a:spLocks noGrp="1"/>
          </p:cNvSpPr>
          <p:nvPr>
            <p:ph idx="1"/>
          </p:nvPr>
        </p:nvSpPr>
        <p:spPr/>
        <p:txBody>
          <a:bodyPr/>
          <a:lstStyle/>
          <a:p>
            <a:r>
              <a:rPr lang="en-US" dirty="0"/>
              <a:t>The first </a:t>
            </a:r>
            <a:r>
              <a:rPr lang="en-US" dirty="0">
                <a:hlinkClick r:id="rId2"/>
              </a:rPr>
              <a:t>College in the High School Legislative Report </a:t>
            </a:r>
            <a:r>
              <a:rPr lang="en-US" dirty="0"/>
              <a:t> in response to </a:t>
            </a:r>
            <a:r>
              <a:rPr lang="en-US" dirty="0">
                <a:hlinkClick r:id="rId3"/>
              </a:rPr>
              <a:t>2SSB 5048 </a:t>
            </a:r>
            <a:r>
              <a:rPr lang="en-US" dirty="0"/>
              <a:t> is available now</a:t>
            </a:r>
          </a:p>
          <a:p>
            <a:r>
              <a:rPr lang="en-US" dirty="0"/>
              <a:t>SBCTC staff is submitting the 2023-2024 </a:t>
            </a:r>
            <a:r>
              <a:rPr lang="en-US" dirty="0" err="1"/>
              <a:t>CiHS</a:t>
            </a:r>
            <a:r>
              <a:rPr lang="en-US" dirty="0"/>
              <a:t> report on course enrollment to the Office of Financial Management this fall. Colleges should expect to receive their reimbursement in the January 2025 allocation.</a:t>
            </a:r>
          </a:p>
        </p:txBody>
      </p:sp>
      <p:sp>
        <p:nvSpPr>
          <p:cNvPr id="4" name="Slide Number Placeholder 3">
            <a:extLst>
              <a:ext uri="{FF2B5EF4-FFF2-40B4-BE49-F238E27FC236}">
                <a16:creationId xmlns:a16="http://schemas.microsoft.com/office/drawing/2014/main" id="{0F46958D-ED23-B20D-27B8-A0AAE43FF2A9}"/>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1434427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110D-33F1-8E06-575E-D8CC9133FC83}"/>
              </a:ext>
            </a:extLst>
          </p:cNvPr>
          <p:cNvSpPr>
            <a:spLocks noGrp="1"/>
          </p:cNvSpPr>
          <p:nvPr>
            <p:ph type="title"/>
          </p:nvPr>
        </p:nvSpPr>
        <p:spPr/>
        <p:txBody>
          <a:bodyPr/>
          <a:lstStyle/>
          <a:p>
            <a:r>
              <a:rPr lang="en-US" dirty="0"/>
              <a:t>Student Success Middle Leadership Academy</a:t>
            </a:r>
            <a:br>
              <a:rPr lang="en-US" dirty="0"/>
            </a:br>
            <a:endParaRPr lang="en-US" dirty="0"/>
          </a:p>
        </p:txBody>
      </p:sp>
      <p:sp>
        <p:nvSpPr>
          <p:cNvPr id="3" name="Content Placeholder 2">
            <a:extLst>
              <a:ext uri="{FF2B5EF4-FFF2-40B4-BE49-F238E27FC236}">
                <a16:creationId xmlns:a16="http://schemas.microsoft.com/office/drawing/2014/main" id="{E29CB6B9-778F-5163-0712-68AC6357B2EF}"/>
              </a:ext>
            </a:extLst>
          </p:cNvPr>
          <p:cNvSpPr>
            <a:spLocks noGrp="1"/>
          </p:cNvSpPr>
          <p:nvPr>
            <p:ph idx="1"/>
          </p:nvPr>
        </p:nvSpPr>
        <p:spPr/>
        <p:txBody>
          <a:bodyPr/>
          <a:lstStyle/>
          <a:p>
            <a:r>
              <a:rPr lang="en-US" sz="3200" dirty="0"/>
              <a:t>Applications open Winter 2025 for a Summer 2025 start</a:t>
            </a:r>
          </a:p>
          <a:p>
            <a:r>
              <a:rPr lang="en-US" sz="3200" dirty="0"/>
              <a:t>Curriculum topics </a:t>
            </a:r>
          </a:p>
          <a:p>
            <a:pPr lvl="1"/>
            <a:r>
              <a:rPr lang="en-US" sz="2800" dirty="0"/>
              <a:t>The Essential Roles of Leadership in Student Success</a:t>
            </a:r>
          </a:p>
          <a:p>
            <a:pPr lvl="1"/>
            <a:r>
              <a:rPr lang="en-US" sz="2800" dirty="0"/>
              <a:t>Keeping Student End Goals in Mind</a:t>
            </a:r>
          </a:p>
          <a:p>
            <a:pPr lvl="1"/>
            <a:r>
              <a:rPr lang="en-US" sz="2800" dirty="0"/>
              <a:t>Student Experience</a:t>
            </a:r>
          </a:p>
          <a:p>
            <a:pPr lvl="1"/>
            <a:r>
              <a:rPr lang="en-US" sz="2800" dirty="0"/>
              <a:t>Leadership Traits to Drive Change</a:t>
            </a:r>
          </a:p>
          <a:p>
            <a:pPr lvl="1"/>
            <a:r>
              <a:rPr lang="en-US" sz="2800" dirty="0"/>
              <a:t>Managing and Advancing Institutional Change</a:t>
            </a:r>
          </a:p>
          <a:p>
            <a:pPr lvl="1"/>
            <a:r>
              <a:rPr lang="en-US" sz="2800" dirty="0"/>
              <a:t>Effective External Partnerships and the Leadership Journey</a:t>
            </a:r>
          </a:p>
        </p:txBody>
      </p:sp>
      <p:sp>
        <p:nvSpPr>
          <p:cNvPr id="4" name="Slide Number Placeholder 3">
            <a:extLst>
              <a:ext uri="{FF2B5EF4-FFF2-40B4-BE49-F238E27FC236}">
                <a16:creationId xmlns:a16="http://schemas.microsoft.com/office/drawing/2014/main" id="{AD44B4B4-D1A0-2A41-28BE-91F624C2D6B6}"/>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379114783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2" ma:contentTypeDescription="Create a new document." ma:contentTypeScope="" ma:versionID="b2f5aace42db6ffc25899c9760a2145e">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Z7X6SQ3F62JH-64-82</_dlc_DocId>
    <_dlc_DocIdUrl xmlns="03e82ba2-b1c2-49ab-af23-43782fb35cbc">
      <Url>https://portal.sbctc.edu/sites/Intranet/publications/_layouts/15/DocIdRedir.aspx?ID=Z7X6SQ3F62JH-64-82</Url>
      <Description>Z7X6SQ3F62JH-64-82</Description>
    </_dlc_DocIdUrl>
  </documentManagement>
</p:properties>
</file>

<file path=customXml/itemProps1.xml><?xml version="1.0" encoding="utf-8"?>
<ds:datastoreItem xmlns:ds="http://schemas.openxmlformats.org/officeDocument/2006/customXml" ds:itemID="{CA6FF50B-0A89-49C3-8D41-A6FE15C6A071}">
  <ds:schemaRefs>
    <ds:schemaRef ds:uri="http://schemas.microsoft.com/sharepoint/v3/contenttype/forms"/>
  </ds:schemaRefs>
</ds:datastoreItem>
</file>

<file path=customXml/itemProps2.xml><?xml version="1.0" encoding="utf-8"?>
<ds:datastoreItem xmlns:ds="http://schemas.openxmlformats.org/officeDocument/2006/customXml" ds:itemID="{431116B9-BA68-4984-923C-8B6CEF6B1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0AE09F-FE1C-4F96-9741-C0A4360B1388}">
  <ds:schemaRefs>
    <ds:schemaRef ds:uri="http://schemas.microsoft.com/sharepoint/events"/>
  </ds:schemaRefs>
</ds:datastoreItem>
</file>

<file path=customXml/itemProps4.xml><?xml version="1.0" encoding="utf-8"?>
<ds:datastoreItem xmlns:ds="http://schemas.openxmlformats.org/officeDocument/2006/customXml" ds:itemID="{6597DA96-9767-4695-BBFA-98B102DDD4FF}">
  <ds:schemaRefs>
    <ds:schemaRef ds:uri="http://schemas.microsoft.com/office/2006/metadata/properties"/>
    <ds:schemaRef ds:uri="http://schemas.microsoft.com/office/infopath/2007/PartnerControls"/>
    <ds:schemaRef ds:uri="http://schemas.microsoft.com/sharepoint/v3"/>
    <ds:schemaRef ds:uri="d9922a8a-c8e9-487d-95d2-c6b1c2450a72"/>
    <ds:schemaRef ds:uri="03e82ba2-b1c2-49ab-af23-43782fb35cbc"/>
  </ds:schemaRefs>
</ds:datastoreItem>
</file>

<file path=docProps/app.xml><?xml version="1.0" encoding="utf-8"?>
<Properties xmlns="http://schemas.openxmlformats.org/officeDocument/2006/extended-properties" xmlns:vt="http://schemas.openxmlformats.org/officeDocument/2006/docPropsVTypes">
  <Template/>
  <TotalTime>1199</TotalTime>
  <Words>722</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State Board for community  and technical college</vt:lpstr>
      <vt:lpstr>2025-27 operating budget request</vt:lpstr>
      <vt:lpstr>2025-27 Capital budget request</vt:lpstr>
      <vt:lpstr>Course sharing</vt:lpstr>
      <vt:lpstr>ADA Title II Department of justice ruling</vt:lpstr>
      <vt:lpstr>Gainful employment </vt:lpstr>
      <vt:lpstr>System level Institutional review board</vt:lpstr>
      <vt:lpstr>College in the high school </vt:lpstr>
      <vt:lpstr>Student Success Middle Leadership Academy </vt:lpstr>
      <vt:lpstr>Student success tool rfp</vt:lpstr>
      <vt:lpstr>Computer science expansion funding </vt:lpstr>
      <vt:lpstr>Statewide degrees under review</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template--widescreen version</dc:title>
  <dc:creator>Katie Rose</dc:creator>
  <cp:lastModifiedBy>Valerie Sundby</cp:lastModifiedBy>
  <cp:revision>126</cp:revision>
  <dcterms:created xsi:type="dcterms:W3CDTF">2019-07-26T22:41:21Z</dcterms:created>
  <dcterms:modified xsi:type="dcterms:W3CDTF">2024-11-07T18:02:30Z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ef3cf2c2-af2b-4e75-83f3-94f0749296ae</vt:lpwstr>
  </property>
</Properties>
</file>