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5"/>
  </p:sldMasterIdLst>
  <p:notesMasterIdLst>
    <p:notesMasterId r:id="rId13"/>
  </p:notesMasterIdLst>
  <p:handoutMasterIdLst>
    <p:handoutMasterId r:id="rId14"/>
  </p:handoutMasterIdLst>
  <p:sldIdLst>
    <p:sldId id="259" r:id="rId6"/>
    <p:sldId id="262" r:id="rId7"/>
    <p:sldId id="263" r:id="rId8"/>
    <p:sldId id="264" r:id="rId9"/>
    <p:sldId id="265" r:id="rId10"/>
    <p:sldId id="266" r:id="rId11"/>
    <p:sldId id="26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7D8E9-3331-4291-9F17-3FF41B935400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0C177-458E-4ECB-97EC-7EDCBA19D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DBB64-96D6-42B0-8680-D8E44BBF474E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84A02-D147-49A8-A06D-A5C08FF69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9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93186" y="3863688"/>
            <a:ext cx="11115967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94144" y="4976665"/>
            <a:ext cx="11185237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493184" y="5769405"/>
            <a:ext cx="6153149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 dirty="0"/>
              <a:t>Presenter(s)</a:t>
            </a:r>
            <a:br>
              <a:rPr lang="en-US" dirty="0"/>
            </a:br>
            <a:r>
              <a:rPr lang="en-US" dirty="0"/>
              <a:t>Month Day, Year</a:t>
            </a:r>
          </a:p>
        </p:txBody>
      </p:sp>
      <p:pic>
        <p:nvPicPr>
          <p:cNvPr id="6" name="Picture 5" descr="Cover Triangle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5362523" y="0"/>
            <a:ext cx="6829477" cy="374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63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7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Rectangle 14" descr="Yellow sidebar"/>
          <p:cNvSpPr/>
          <p:nvPr userDrawn="1"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1/24/2023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3" y="6529855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 descr="Header triangles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8124294" y="-14832"/>
            <a:ext cx="4067706" cy="148179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56" y="206051"/>
            <a:ext cx="3080223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62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1/24/2023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3" y="6529855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92720" y="294201"/>
            <a:ext cx="11069783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92722" y="1174172"/>
            <a:ext cx="11115967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58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476958"/>
            <a:ext cx="10515600" cy="611619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Final Slide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2265367"/>
            <a:ext cx="10515600" cy="3428855"/>
          </a:xfrm>
          <a:prstGeom prst="rect">
            <a:avLst/>
          </a:prstGeom>
        </p:spPr>
        <p:txBody>
          <a:bodyPr/>
          <a:lstStyle>
            <a:lvl1pPr marL="457200" marR="0" indent="-45720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baseline="0">
                <a:solidFill>
                  <a:srgbClr val="003764"/>
                </a:solidFill>
              </a:defRPr>
            </a:lvl1pPr>
            <a:lvl2pPr marL="342884" indent="0">
              <a:buNone/>
              <a:defRPr>
                <a:solidFill>
                  <a:srgbClr val="003764"/>
                </a:solidFill>
              </a:defRPr>
            </a:lvl2pPr>
          </a:lstStyle>
          <a:p>
            <a:pPr marL="0" marR="0" lvl="0" indent="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Always use a Final Slide in order to include the Creative Commons footer language in the presentation.</a:t>
            </a:r>
            <a:br>
              <a:rPr lang="en-US" dirty="0"/>
            </a:br>
            <a:r>
              <a:rPr lang="en-US" dirty="0"/>
              <a:t>Ideas for the slide: Contact information; “Thank you;” “Questions?”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9A014E-7345-4161-B6F8-70E7EA234759}"/>
              </a:ext>
            </a:extLst>
          </p:cNvPr>
          <p:cNvSpPr txBox="1"/>
          <p:nvPr userDrawn="1"/>
        </p:nvSpPr>
        <p:spPr>
          <a:xfrm>
            <a:off x="1107823" y="6445502"/>
            <a:ext cx="50466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CC BY 4.0</a:t>
            </a:r>
            <a:r>
              <a:rPr lang="en-US" sz="750" b="0" i="1" u="none" kern="120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en-US" sz="750" b="0" i="1" u="none" kern="1200" baseline="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 except where otherwise noted.</a:t>
            </a:r>
            <a:endParaRPr lang="en-US" sz="750" b="0" i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4" name="Picture 13" descr="Header triangles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8124294" y="-15218"/>
            <a:ext cx="4067706" cy="1481791"/>
          </a:xfrm>
          <a:prstGeom prst="rect">
            <a:avLst/>
          </a:prstGeom>
        </p:spPr>
      </p:pic>
      <p:grpSp>
        <p:nvGrpSpPr>
          <p:cNvPr id="17" name="Group 16"/>
          <p:cNvGrpSpPr/>
          <p:nvPr userDrawn="1"/>
        </p:nvGrpSpPr>
        <p:grpSpPr>
          <a:xfrm>
            <a:off x="627417" y="6435076"/>
            <a:ext cx="480406" cy="228600"/>
            <a:chOff x="973916" y="6435073"/>
            <a:chExt cx="480406" cy="228600"/>
          </a:xfrm>
        </p:grpSpPr>
        <p:pic>
          <p:nvPicPr>
            <p:cNvPr id="18" name="Picture 17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3916" y="6435073"/>
              <a:ext cx="228600" cy="228600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5722" y="6435073"/>
              <a:ext cx="228600" cy="228600"/>
            </a:xfrm>
            <a:prstGeom prst="rect">
              <a:avLst/>
            </a:prstGeom>
          </p:spPr>
        </p:pic>
      </p:grp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56" y="206051"/>
            <a:ext cx="3080223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808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715815" y="1549936"/>
            <a:ext cx="11115967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715815" y="2415155"/>
            <a:ext cx="11115967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F79CB6C7-AD96-437F-A75B-A1987D8D9ACA}" type="datetime1">
              <a:rPr lang="en-US" smtClean="0"/>
              <a:t>1/24/2023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08328" y="6483929"/>
            <a:ext cx="623453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17" descr="Header triangles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8124294" y="-14051"/>
            <a:ext cx="4067706" cy="148179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56" y="206051"/>
            <a:ext cx="3080223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78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776625" y="1709747"/>
            <a:ext cx="11027451" cy="2852737"/>
          </a:xfrm>
          <a:prstGeom prst="rect">
            <a:avLst/>
          </a:prstGeom>
        </p:spPr>
        <p:txBody>
          <a:bodyPr anchor="b"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776625" y="4589472"/>
            <a:ext cx="11027451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1" descr="Yellow sidebar"/>
          <p:cNvSpPr/>
          <p:nvPr userDrawn="1"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E68BEF8-F67A-4B64-B2F2-CC4AA048128C}" type="datetime1">
              <a:rPr lang="en-US" smtClean="0"/>
              <a:t>1/24/2023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3" y="6529855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17" descr="Header triangles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8124294" y="-14834"/>
            <a:ext cx="4067706" cy="1481791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56" y="206051"/>
            <a:ext cx="3080223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94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63415" y="1462241"/>
            <a:ext cx="11379204" cy="71985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563415" y="2400303"/>
            <a:ext cx="5352476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6345695" y="2400307"/>
            <a:ext cx="5596924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1001848F-E7F6-4E55-B1DE-CC691BBD4F09}" type="datetime1">
              <a:rPr lang="en-US" smtClean="0"/>
              <a:t>1/24/2023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3" y="6529855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 descr="Header triangles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8124294" y="0"/>
            <a:ext cx="4067706" cy="148179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56" y="206051"/>
            <a:ext cx="3080223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18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76369" y="1485854"/>
            <a:ext cx="11113851" cy="736311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676371" y="2385437"/>
            <a:ext cx="5336504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676371" y="3003843"/>
            <a:ext cx="5336504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86943" y="2385430"/>
            <a:ext cx="5403276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6386943" y="3003843"/>
            <a:ext cx="5403276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13" descr="Yellow sidebar"/>
          <p:cNvSpPr/>
          <p:nvPr userDrawn="1"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5E48A247-4D0D-4017-954A-CBEE1B524F16}" type="datetime1">
              <a:rPr lang="en-US" smtClean="0"/>
              <a:t>1/24/2023</a:t>
            </a:fld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3" y="6529855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4" name="Picture 23" descr="Header triangles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8124294" y="0"/>
            <a:ext cx="4067706" cy="1481791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56" y="206051"/>
            <a:ext cx="3080223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36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0436" y="1457982"/>
            <a:ext cx="11069783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 descr="Yellow sidebar"/>
          <p:cNvSpPr/>
          <p:nvPr userDrawn="1"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3F43D62C-E4AB-4F6C-BB6E-7C3A3BBC5E2B}" type="datetime1">
              <a:rPr lang="en-US" smtClean="0"/>
              <a:t>1/24/2023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3" y="6529855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 descr="Header triangles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8124294" y="0"/>
            <a:ext cx="4067706" cy="148179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56" y="206051"/>
            <a:ext cx="3080223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1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descr="Yellow sidebar"/>
          <p:cNvSpPr/>
          <p:nvPr userDrawn="1"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92275FF0-9E97-4E0A-B533-109FB6621FD2}" type="datetime1">
              <a:rPr lang="en-US" smtClean="0"/>
              <a:t>1/24/2023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3" y="6529855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 descr="Header triangles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8124294" y="0"/>
            <a:ext cx="4067706" cy="148179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56" y="206051"/>
            <a:ext cx="3080223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40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48661" y="1385541"/>
            <a:ext cx="4214287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648661" y="2888673"/>
            <a:ext cx="4214287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151389" y="1569027"/>
            <a:ext cx="6721959" cy="481202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A3C062AC-1CC2-40A8-B531-F2154AC26E35}" type="datetime1">
              <a:rPr lang="en-US" smtClean="0"/>
              <a:t>1/24/2023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3" y="6529855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 descr="Header triangles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8124294" y="5140"/>
            <a:ext cx="4067706" cy="148179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56" y="185269"/>
            <a:ext cx="3080223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53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7829" y="1385541"/>
            <a:ext cx="4477519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829" y="2888676"/>
            <a:ext cx="447751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5397" y="1569029"/>
            <a:ext cx="6452531" cy="486247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6EA93EB-E55E-4DBB-B6AA-C54A9BA5E4A4}" type="datetime1">
              <a:rPr lang="en-US" smtClean="0"/>
              <a:t>1/24/2023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3" y="6529855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 descr="Header triangles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8124294" y="-11111"/>
            <a:ext cx="4067706" cy="148179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56" y="185269"/>
            <a:ext cx="3080223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74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233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51" r:id="rId10"/>
    <p:sldLayoutId id="2147483672" r:id="rId11"/>
    <p:sldLayoutId id="214748367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aglefoundation.org/Call-for-Proposals/Initiatives/Transfer-Pathways-to-the-Liberal-Arts" TargetMode="External"/><Relationship Id="rId2" Type="http://schemas.openxmlformats.org/officeDocument/2006/relationships/hyperlink" Target="https://www.uw.edu/ccri/stpdatanote1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urveymonkey.com/r/bachelorofscienceincomputerscienc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urveymonkey.com/r/Climatechange_1022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vsundby@sbctc.edu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Articulation and Transfer Council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SBCtc</a:t>
            </a:r>
            <a:r>
              <a:rPr lang="en-US" dirty="0"/>
              <a:t> updates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Val Sundby, Director of Transfer</a:t>
            </a:r>
          </a:p>
          <a:p>
            <a:r>
              <a:rPr lang="en-US" dirty="0"/>
              <a:t>October 2022</a:t>
            </a:r>
          </a:p>
        </p:txBody>
      </p:sp>
    </p:spTree>
    <p:extLst>
      <p:ext uri="{BB962C8B-B14F-4D97-AF65-F5344CB8AC3E}">
        <p14:creationId xmlns:p14="http://schemas.microsoft.com/office/powerpoint/2010/main" val="3283783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SBCTC 2023 Legislative priorities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Fully funded competitive compensation for faculty and staff</a:t>
            </a:r>
          </a:p>
          <a:p>
            <a:r>
              <a:rPr lang="en-US" dirty="0"/>
              <a:t>Advance equity, diversity and inclusion efforts already underway</a:t>
            </a:r>
          </a:p>
          <a:p>
            <a:r>
              <a:rPr lang="en-US" dirty="0"/>
              <a:t>Support workforce development programs</a:t>
            </a:r>
          </a:p>
          <a:p>
            <a:r>
              <a:rPr lang="en-US" dirty="0"/>
              <a:t>Expand learning technology for classes, equipment and IT infrastructure</a:t>
            </a:r>
          </a:p>
          <a:p>
            <a:r>
              <a:rPr lang="en-US" dirty="0"/>
              <a:t>Funding for the system's capital project list to maintain and modernize campuses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51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Statewide transfer work – lots happening!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815" y="2143126"/>
            <a:ext cx="11115967" cy="4029076"/>
          </a:xfrm>
        </p:spPr>
        <p:txBody>
          <a:bodyPr/>
          <a:lstStyle/>
          <a:p>
            <a:r>
              <a:rPr lang="en-US" dirty="0"/>
              <a:t>University of Washing CCRI Stem Transfer Partnerships</a:t>
            </a:r>
          </a:p>
          <a:p>
            <a:pPr lvl="1"/>
            <a:r>
              <a:rPr lang="en-US" dirty="0"/>
              <a:t>10 pair of CTC and public BI partners working on STEM transfer issues</a:t>
            </a:r>
          </a:p>
          <a:p>
            <a:pPr lvl="1"/>
            <a:r>
              <a:rPr lang="en-US" dirty="0">
                <a:hlinkClick r:id="rId2"/>
              </a:rPr>
              <a:t>https://www.uw.edu/ccri/stpdatanote1/</a:t>
            </a:r>
            <a:endParaRPr lang="en-US" dirty="0"/>
          </a:p>
          <a:p>
            <a:r>
              <a:rPr lang="en-US" dirty="0"/>
              <a:t>Independent Colleges of WA – Transfer Pathways to the Liberal Arts</a:t>
            </a:r>
          </a:p>
          <a:p>
            <a:pPr lvl="1"/>
            <a:r>
              <a:rPr lang="en-US" dirty="0"/>
              <a:t>Transfer conversations between CTC and private BI partners </a:t>
            </a:r>
          </a:p>
          <a:p>
            <a:pPr lvl="1"/>
            <a:r>
              <a:rPr lang="en-US" dirty="0"/>
              <a:t>Additional workgroups focusing on psychology and biology pathways</a:t>
            </a:r>
          </a:p>
          <a:p>
            <a:pPr lvl="1"/>
            <a:r>
              <a:rPr lang="en-US" dirty="0">
                <a:hlinkClick r:id="rId3"/>
              </a:rPr>
              <a:t>https://www.teaglefoundation.org/Call-for-Proposals/Initiatives/Transfer-Pathways-to-the-Liberal-Arts</a:t>
            </a:r>
            <a:endParaRPr lang="en-US" dirty="0"/>
          </a:p>
          <a:p>
            <a:r>
              <a:rPr lang="en-US" dirty="0"/>
              <a:t>JTC Degree Reviews</a:t>
            </a:r>
          </a:p>
          <a:p>
            <a:pPr lvl="1"/>
            <a:r>
              <a:rPr lang="en-US" dirty="0"/>
              <a:t>Computer Science DTA/MRP, Biology DTA/MRP, AS-T Track 1, Pre-Nursing DTA/MRP, Nursing DTA/MRP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839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14FE9-814D-9EB1-DB84-EEA9D8D1B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Bachelor of science – computer science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29EB0-8D21-7A7E-7BAA-7E8149DD5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Funding available to implement and scale Bachelor of Science in Computer Science programs </a:t>
            </a:r>
          </a:p>
          <a:p>
            <a:r>
              <a:rPr lang="en-US" dirty="0"/>
              <a:t>A minimum of $20,000 is available to each college to support program development or expansion. These funds are </a:t>
            </a:r>
            <a:r>
              <a:rPr lang="en-US" i="1" dirty="0"/>
              <a:t>flexible</a:t>
            </a:r>
            <a:r>
              <a:rPr lang="en-US" dirty="0"/>
              <a:t> and there may be more available so </a:t>
            </a:r>
            <a:r>
              <a:rPr lang="en-US" i="1" u="sng" dirty="0"/>
              <a:t>ask for what you need</a:t>
            </a:r>
            <a:r>
              <a:rPr lang="en-US" dirty="0"/>
              <a:t>! </a:t>
            </a:r>
          </a:p>
          <a:p>
            <a:r>
              <a:rPr lang="en-US" dirty="0"/>
              <a:t>There is also funding for 2 different faculty workgroups focused on equity in Computer Science </a:t>
            </a:r>
          </a:p>
          <a:p>
            <a:r>
              <a:rPr lang="en-US" sz="2400" dirty="0">
                <a:hlinkClick r:id="rId2"/>
              </a:rPr>
              <a:t>https://www.surveymonkey.com/r/bachelorofscienceincomputerscience</a:t>
            </a:r>
            <a:br>
              <a:rPr lang="en-US" sz="2400" dirty="0"/>
            </a:br>
            <a:endParaRPr lang="en-US" sz="2400" dirty="0"/>
          </a:p>
          <a:p>
            <a:pPr marL="457200" lvl="1" indent="0" algn="ctr">
              <a:buNone/>
            </a:pPr>
            <a:r>
              <a:rPr lang="en-US" sz="2800" b="1" dirty="0">
                <a:solidFill>
                  <a:srgbClr val="FF0000"/>
                </a:solidFill>
              </a:rPr>
              <a:t>Funding Survey is Due 10/28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3AD695-5019-0B11-0042-0FBED098B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53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9FF42-B9BB-2C0E-D959-D3CF38AD2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Climate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A7631-8664-536E-6DE3-E460D3894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815" y="2347006"/>
            <a:ext cx="11115967" cy="3825195"/>
          </a:xfrm>
        </p:spPr>
        <p:txBody>
          <a:bodyPr/>
          <a:lstStyle/>
          <a:p>
            <a:r>
              <a:rPr lang="en-US" dirty="0"/>
              <a:t>Funding available for a variety of programs focused on integrating climate solutions and climate justice across the curriculum</a:t>
            </a:r>
          </a:p>
          <a:p>
            <a:r>
              <a:rPr lang="en-US" dirty="0"/>
              <a:t>Lots of opportunity for faculty engagement:</a:t>
            </a:r>
          </a:p>
          <a:p>
            <a:pPr lvl="1"/>
            <a:r>
              <a:rPr lang="en-US" dirty="0"/>
              <a:t>Climate Justice Faculty Leads (transfer discipline focused)</a:t>
            </a:r>
          </a:p>
          <a:p>
            <a:pPr lvl="1"/>
            <a:r>
              <a:rPr lang="en-US" dirty="0"/>
              <a:t>Workforce Faculty Retreats</a:t>
            </a:r>
          </a:p>
          <a:p>
            <a:pPr lvl="1"/>
            <a:r>
              <a:rPr lang="en-US" dirty="0"/>
              <a:t>Curriculum Development Workshop </a:t>
            </a:r>
          </a:p>
          <a:p>
            <a:r>
              <a:rPr lang="en-US" dirty="0"/>
              <a:t>Additional opportunities for facilities directors </a:t>
            </a:r>
          </a:p>
          <a:p>
            <a:r>
              <a:rPr lang="en-US" dirty="0">
                <a:hlinkClick r:id="rId2"/>
              </a:rPr>
              <a:t>https://www.surveymonkey.com/r/Climatechange_1022</a:t>
            </a:r>
            <a:br>
              <a:rPr lang="en-US" dirty="0"/>
            </a:br>
            <a:endParaRPr lang="en-US" dirty="0"/>
          </a:p>
          <a:p>
            <a:pPr marL="0" indent="0" algn="ctr">
              <a:buNone/>
            </a:pPr>
            <a:r>
              <a:rPr lang="en-US" sz="2800" b="1" dirty="0">
                <a:solidFill>
                  <a:srgbClr val="FF0000"/>
                </a:solidFill>
              </a:rPr>
              <a:t>Funding Survey is Due 10/28</a:t>
            </a:r>
          </a:p>
          <a:p>
            <a:pPr marL="0" indent="0" algn="ctr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1902F4-6FC3-A313-0BDD-61B5C21D0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71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2AA5D-82DB-5A5B-4371-6575E5A68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Education division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79091-498B-EA01-730D-FDB66031A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lots of exciting programs happening in Student Services, the Student Success Center, Basic Education for Adults, and Tribal Government Relations </a:t>
            </a:r>
          </a:p>
          <a:p>
            <a:r>
              <a:rPr lang="en-US" dirty="0"/>
              <a:t>Check out the Fall Common Messaging Document in the chat for all the details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8F9645-4015-2C8F-5F0E-343ACBE63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C4B564A-E308-8636-00A6-73B708263F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676" r="2030"/>
          <a:stretch/>
        </p:blipFill>
        <p:spPr>
          <a:xfrm>
            <a:off x="4838700" y="4213622"/>
            <a:ext cx="5743575" cy="2026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307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	Val Sundby</a:t>
            </a:r>
            <a:br>
              <a:rPr lang="en-US" dirty="0"/>
            </a:br>
            <a:r>
              <a:rPr lang="en-US" dirty="0"/>
              <a:t>	Director of Transfer</a:t>
            </a:r>
            <a:br>
              <a:rPr lang="en-US" dirty="0"/>
            </a:br>
            <a:r>
              <a:rPr lang="en-US" dirty="0"/>
              <a:t>	</a:t>
            </a:r>
            <a:r>
              <a:rPr lang="en-US" i="1" dirty="0">
                <a:hlinkClick r:id="rId2"/>
              </a:rPr>
              <a:t>vsundby@sbctc.edu</a:t>
            </a:r>
            <a:endParaRPr lang="en-US" i="1" dirty="0"/>
          </a:p>
          <a:p>
            <a:pPr marL="0" indent="0">
              <a:buNone/>
            </a:pPr>
            <a:r>
              <a:rPr lang="en-US" i="1" dirty="0"/>
              <a:t>	360.972.0872 (c)</a:t>
            </a:r>
          </a:p>
          <a:p>
            <a:pPr marL="0" indent="0">
              <a:buNone/>
            </a:pPr>
            <a:br>
              <a:rPr lang="en-US" i="1" dirty="0"/>
            </a:b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188286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BCTC">
      <a:dk1>
        <a:srgbClr val="003764"/>
      </a:dk1>
      <a:lt1>
        <a:sysClr val="window" lastClr="FFFFFF"/>
      </a:lt1>
      <a:dk2>
        <a:srgbClr val="0071CE"/>
      </a:dk2>
      <a:lt2>
        <a:srgbClr val="C3C6C8"/>
      </a:lt2>
      <a:accent1>
        <a:srgbClr val="F4CD00"/>
      </a:accent1>
      <a:accent2>
        <a:srgbClr val="65CBC9"/>
      </a:accent2>
      <a:accent3>
        <a:srgbClr val="FFB547"/>
      </a:accent3>
      <a:accent4>
        <a:srgbClr val="00C18B"/>
      </a:accent4>
      <a:accent5>
        <a:srgbClr val="3D6489"/>
      </a:accent5>
      <a:accent6>
        <a:srgbClr val="2A70B8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ECA933C-E61D-4F0A-B8CC-7399F5DE585F}" vid="{FB695196-C725-406F-B47F-C1D50E497C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948E665ECF7842A8E9F6A6D42CD1A8" ma:contentTypeVersion="512" ma:contentTypeDescription="Create a new document." ma:contentTypeScope="" ma:versionID="b2f5aace42db6ffc25899c9760a2145e">
  <xsd:schema xmlns:xsd="http://www.w3.org/2001/XMLSchema" xmlns:xs="http://www.w3.org/2001/XMLSchema" xmlns:p="http://schemas.microsoft.com/office/2006/metadata/properties" xmlns:ns1="http://schemas.microsoft.com/sharepoint/v3" xmlns:ns2="d9922a8a-c8e9-487d-95d2-c6b1c2450a72" xmlns:ns3="03e82ba2-b1c2-49ab-af23-43782fb35cbc" targetNamespace="http://schemas.microsoft.com/office/2006/metadata/properties" ma:root="true" ma:fieldsID="3bdb47f55d4bbc6b9ca2f98c66e7a660" ns1:_="" ns2:_="" ns3:_="">
    <xsd:import namespace="http://schemas.microsoft.com/sharepoint/v3"/>
    <xsd:import namespace="d9922a8a-c8e9-487d-95d2-c6b1c2450a72"/>
    <xsd:import namespace="03e82ba2-b1c2-49ab-af23-43782fb35cbc"/>
    <xsd:element name="properties">
      <xsd:complexType>
        <xsd:sequence>
          <xsd:element name="documentManagement">
            <xsd:complexType>
              <xsd:all>
                <xsd:element ref="ns2:Menu_x0020_Group" minOccurs="0"/>
                <xsd:element ref="ns2:Category" minOccurs="0"/>
                <xsd:element ref="ns2:Content_x0020_Owner" minOccurs="0"/>
                <xsd:element ref="ns3:_dlc_DocId" minOccurs="0"/>
                <xsd:element ref="ns3:_dlc_DocIdUrl" minOccurs="0"/>
                <xsd:element ref="ns3:_dlc_DocIdPersistId" minOccurs="0"/>
                <xsd:element ref="ns2:IconOverlay" minOccurs="0"/>
                <xsd:element ref="ns1:PublishingExpirationDate" minOccurs="0"/>
                <xsd:element ref="ns1:PublishingStartDate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ExpirationDate" ma:index="15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  <xsd:element name="PublishingStartDate" ma:index="16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922a8a-c8e9-487d-95d2-c6b1c2450a72" elementFormDefault="qualified">
    <xsd:import namespace="http://schemas.microsoft.com/office/2006/documentManagement/types"/>
    <xsd:import namespace="http://schemas.microsoft.com/office/infopath/2007/PartnerControls"/>
    <xsd:element name="Menu_x0020_Group" ma:index="2" nillable="true" ma:displayName="Menu Group" ma:default="Publications &amp; Printing" ma:format="Dropdown" ma:internalName="Menu_x0020_Group" ma:readOnly="false">
      <xsd:simpleType>
        <xsd:restriction base="dms:Choice">
          <xsd:enumeration value="Publications &amp; Printing"/>
        </xsd:restriction>
      </xsd:simpleType>
    </xsd:element>
    <xsd:element name="Category" ma:index="3" nillable="true" ma:displayName="Category" ma:format="Dropdown" ma:internalName="Category" ma:readOnly="false">
      <xsd:simpleType>
        <xsd:restriction base="dms:Choice">
          <xsd:enumeration value="Business Cards"/>
          <xsd:enumeration value="Name Badges"/>
          <xsd:enumeration value="Logos"/>
          <xsd:enumeration value="SBCTC Templates"/>
          <xsd:enumeration value="Style Guide"/>
          <xsd:enumeration value="Zoom Backgrounds"/>
        </xsd:restriction>
      </xsd:simpleType>
    </xsd:element>
    <xsd:element name="Content_x0020_Owner" ma:index="10" nillable="true" ma:displayName="Content Owner" ma:list="UserInfo" ma:SharePointGroup="0" ma:internalName="Content_x0020_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conOverlay" ma:index="14" nillable="true" ma:displayName="IconOverlay" ma:internalName="IconOverlay" ma:readOnly="false">
      <xsd:simpleType>
        <xsd:restriction base="dms:Text"/>
      </xsd:simpleType>
    </xsd:element>
    <xsd:element name="MediaServiceMetadata" ma:index="1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8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e82ba2-b1c2-49ab-af23-43782fb35cbc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Content_x0020_Owner xmlns="d9922a8a-c8e9-487d-95d2-c6b1c2450a72">
      <UserInfo>
        <DisplayName>Katie Rose</DisplayName>
        <AccountId>85</AccountId>
        <AccountType/>
      </UserInfo>
    </Content_x0020_Owner>
    <IconOverlay xmlns="d9922a8a-c8e9-487d-95d2-c6b1c2450a72" xsi:nil="true"/>
    <Menu_x0020_Group xmlns="d9922a8a-c8e9-487d-95d2-c6b1c2450a72">Publications &amp; Printing</Menu_x0020_Group>
    <Category xmlns="d9922a8a-c8e9-487d-95d2-c6b1c2450a72">SBCTC Templates</Category>
    <_dlc_DocId xmlns="03e82ba2-b1c2-49ab-af23-43782fb35cbc">Z7X6SQ3F62JH-64-82</_dlc_DocId>
    <_dlc_DocIdUrl xmlns="03e82ba2-b1c2-49ab-af23-43782fb35cbc">
      <Url>https://portal.sbctc.edu/sites/Intranet/publications/_layouts/15/DocIdRedir.aspx?ID=Z7X6SQ3F62JH-64-82</Url>
      <Description>Z7X6SQ3F62JH-64-82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31116B9-BA68-4984-923C-8B6CEF6B12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9922a8a-c8e9-487d-95d2-c6b1c2450a72"/>
    <ds:schemaRef ds:uri="03e82ba2-b1c2-49ab-af23-43782fb35c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0AE09F-FE1C-4F96-9741-C0A4360B1388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6597DA96-9767-4695-BBFA-98B102DDD4FF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d9922a8a-c8e9-487d-95d2-c6b1c2450a72"/>
    <ds:schemaRef ds:uri="03e82ba2-b1c2-49ab-af23-43782fb35cbc"/>
  </ds:schemaRefs>
</ds:datastoreItem>
</file>

<file path=customXml/itemProps4.xml><?xml version="1.0" encoding="utf-8"?>
<ds:datastoreItem xmlns:ds="http://schemas.openxmlformats.org/officeDocument/2006/customXml" ds:itemID="{CA6FF50B-0A89-49C3-8D41-A6FE15C6A07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</TotalTime>
  <Words>389</Words>
  <Application>Microsoft Office PowerPoint</Application>
  <PresentationFormat>Widescreen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Franklin Gothic Book</vt:lpstr>
      <vt:lpstr>Franklin Gothic Medium</vt:lpstr>
      <vt:lpstr>Office Theme</vt:lpstr>
      <vt:lpstr>SBCtc updates</vt:lpstr>
      <vt:lpstr>SBCTC 2023 Legislative priorities</vt:lpstr>
      <vt:lpstr>Statewide transfer work – lots happening!</vt:lpstr>
      <vt:lpstr>Bachelor of science – computer science</vt:lpstr>
      <vt:lpstr>Climate solutions</vt:lpstr>
      <vt:lpstr>Education division updates</vt:lpstr>
      <vt:lpstr>Questions?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SBCTC PowerPoint template--widescreen version</dc:title>
  <dc:creator>Katie Rose</dc:creator>
  <cp:lastModifiedBy>Roma Bert</cp:lastModifiedBy>
  <cp:revision>16</cp:revision>
  <dcterms:created xsi:type="dcterms:W3CDTF">2019-07-26T22:41:21Z</dcterms:created>
  <dcterms:modified xsi:type="dcterms:W3CDTF">2023-01-25T00:10:00Z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0x0101001F948E665ECF7842A8E9F6A6D42CD1A8</vt:lpwstr>
  </property>
  <property fmtid="{D5CDD505-2E9C-101B-9397-08002B2CF9AE}" pid="3" name="_dlc_DocIdItemGuid">
    <vt:lpwstr>ef3cf2c2-af2b-4e75-83f3-94f0749296ae</vt:lpwstr>
  </property>
</Properties>
</file>