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5"/>
  </p:sldMasterIdLst>
  <p:notesMasterIdLst>
    <p:notesMasterId r:id="rId24"/>
  </p:notesMasterIdLst>
  <p:handoutMasterIdLst>
    <p:handoutMasterId r:id="rId25"/>
  </p:handoutMasterIdLst>
  <p:sldIdLst>
    <p:sldId id="259" r:id="rId6"/>
    <p:sldId id="268" r:id="rId7"/>
    <p:sldId id="269" r:id="rId8"/>
    <p:sldId id="270" r:id="rId9"/>
    <p:sldId id="272" r:id="rId10"/>
    <p:sldId id="279" r:id="rId11"/>
    <p:sldId id="273" r:id="rId12"/>
    <p:sldId id="280" r:id="rId13"/>
    <p:sldId id="262" r:id="rId14"/>
    <p:sldId id="263" r:id="rId15"/>
    <p:sldId id="265" r:id="rId16"/>
    <p:sldId id="266" r:id="rId17"/>
    <p:sldId id="267" r:id="rId18"/>
    <p:sldId id="282" r:id="rId19"/>
    <p:sldId id="277" r:id="rId20"/>
    <p:sldId id="275" r:id="rId21"/>
    <p:sldId id="281" r:id="rId22"/>
    <p:sldId id="261"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7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DCB8F7-3D17-46CC-AED6-6D9859C750B1}" v="14" dt="2024-11-07T05:14:53.610"/>
    <p1510:client id="{4F7FBF46-4218-030D-51BF-B21B2CA452CE}" v="4" dt="2024-11-07T19:17:53.0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6247" autoAdjust="0"/>
  </p:normalViewPr>
  <p:slideViewPr>
    <p:cSldViewPr snapToGrid="0">
      <p:cViewPr varScale="1">
        <p:scale>
          <a:sx n="111" d="100"/>
          <a:sy n="111" d="100"/>
        </p:scale>
        <p:origin x="1650" y="96"/>
      </p:cViewPr>
      <p:guideLst/>
    </p:cSldViewPr>
  </p:slideViewPr>
  <p:notesTextViewPr>
    <p:cViewPr>
      <p:scale>
        <a:sx n="1" d="1"/>
        <a:sy n="1" d="1"/>
      </p:scale>
      <p:origin x="0" y="0"/>
    </p:cViewPr>
  </p:notesTextViewPr>
  <p:notesViewPr>
    <p:cSldViewPr snapToGrid="0">
      <p:cViewPr varScale="1">
        <p:scale>
          <a:sx n="69" d="100"/>
          <a:sy n="69" d="100"/>
        </p:scale>
        <p:origin x="326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5/10/relationships/revisionInfo" Target="revisionInfo.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oah Overby" userId="S::noverby@sbctc.edu::b0d1f137-f5bd-4e0c-b8a7-d285b2318bd1" providerId="AD" clId="Web-{4F7FBF46-4218-030D-51BF-B21B2CA452CE}"/>
    <pc:docChg chg="modSld sldOrd">
      <pc:chgData name="Noah Overby" userId="S::noverby@sbctc.edu::b0d1f137-f5bd-4e0c-b8a7-d285b2318bd1" providerId="AD" clId="Web-{4F7FBF46-4218-030D-51BF-B21B2CA452CE}" dt="2024-11-07T19:17:53.038" v="3"/>
      <pc:docMkLst>
        <pc:docMk/>
      </pc:docMkLst>
      <pc:sldChg chg="mod ord modShow">
        <pc:chgData name="Noah Overby" userId="S::noverby@sbctc.edu::b0d1f137-f5bd-4e0c-b8a7-d285b2318bd1" providerId="AD" clId="Web-{4F7FBF46-4218-030D-51BF-B21B2CA452CE}" dt="2024-11-07T19:17:53.038" v="2"/>
        <pc:sldMkLst>
          <pc:docMk/>
          <pc:sldMk cId="3628959394" sldId="275"/>
        </pc:sldMkLst>
      </pc:sldChg>
      <pc:sldChg chg="mod ord modShow">
        <pc:chgData name="Noah Overby" userId="S::noverby@sbctc.edu::b0d1f137-f5bd-4e0c-b8a7-d285b2318bd1" providerId="AD" clId="Web-{4F7FBF46-4218-030D-51BF-B21B2CA452CE}" dt="2024-11-07T19:17:53.038" v="3"/>
        <pc:sldMkLst>
          <pc:docMk/>
          <pc:sldMk cId="2156542353" sldId="277"/>
        </pc:sldMkLst>
      </pc:sldChg>
    </pc:docChg>
  </pc:docChgLst>
  <pc:docChgLst>
    <pc:chgData name="Noah Overby" userId="b0d1f137-f5bd-4e0c-b8a7-d285b2318bd1" providerId="ADAL" clId="{0EDCB8F7-3D17-46CC-AED6-6D9859C750B1}"/>
    <pc:docChg chg="undo redo custSel addSld delSld modSld sldOrd">
      <pc:chgData name="Noah Overby" userId="b0d1f137-f5bd-4e0c-b8a7-d285b2318bd1" providerId="ADAL" clId="{0EDCB8F7-3D17-46CC-AED6-6D9859C750B1}" dt="2024-11-07T05:58:19.227" v="6759" actId="20577"/>
      <pc:docMkLst>
        <pc:docMk/>
      </pc:docMkLst>
      <pc:sldChg chg="modSp mod">
        <pc:chgData name="Noah Overby" userId="b0d1f137-f5bd-4e0c-b8a7-d285b2318bd1" providerId="ADAL" clId="{0EDCB8F7-3D17-46CC-AED6-6D9859C750B1}" dt="2024-11-07T05:53:05.293" v="6582" actId="20577"/>
        <pc:sldMkLst>
          <pc:docMk/>
          <pc:sldMk cId="3283783469" sldId="259"/>
        </pc:sldMkLst>
        <pc:spChg chg="mod">
          <ac:chgData name="Noah Overby" userId="b0d1f137-f5bd-4e0c-b8a7-d285b2318bd1" providerId="ADAL" clId="{0EDCB8F7-3D17-46CC-AED6-6D9859C750B1}" dt="2024-11-07T05:52:36.683" v="6529" actId="20577"/>
          <ac:spMkLst>
            <pc:docMk/>
            <pc:sldMk cId="3283783469" sldId="259"/>
            <ac:spMk id="4" creationId="{00000000-0000-0000-0000-000000000000}"/>
          </ac:spMkLst>
        </pc:spChg>
        <pc:spChg chg="mod">
          <ac:chgData name="Noah Overby" userId="b0d1f137-f5bd-4e0c-b8a7-d285b2318bd1" providerId="ADAL" clId="{0EDCB8F7-3D17-46CC-AED6-6D9859C750B1}" dt="2024-11-07T05:53:05.293" v="6582" actId="20577"/>
          <ac:spMkLst>
            <pc:docMk/>
            <pc:sldMk cId="3283783469" sldId="259"/>
            <ac:spMk id="5" creationId="{00000000-0000-0000-0000-000000000000}"/>
          </ac:spMkLst>
        </pc:spChg>
        <pc:spChg chg="mod">
          <ac:chgData name="Noah Overby" userId="b0d1f137-f5bd-4e0c-b8a7-d285b2318bd1" providerId="ADAL" clId="{0EDCB8F7-3D17-46CC-AED6-6D9859C750B1}" dt="2024-11-06T18:39:37.897" v="347" actId="20577"/>
          <ac:spMkLst>
            <pc:docMk/>
            <pc:sldMk cId="3283783469" sldId="259"/>
            <ac:spMk id="6" creationId="{00000000-0000-0000-0000-000000000000}"/>
          </ac:spMkLst>
        </pc:spChg>
      </pc:sldChg>
      <pc:sldChg chg="modSp mod">
        <pc:chgData name="Noah Overby" userId="b0d1f137-f5bd-4e0c-b8a7-d285b2318bd1" providerId="ADAL" clId="{0EDCB8F7-3D17-46CC-AED6-6D9859C750B1}" dt="2024-11-07T05:51:41.620" v="6507" actId="404"/>
        <pc:sldMkLst>
          <pc:docMk/>
          <pc:sldMk cId="4188286279" sldId="261"/>
        </pc:sldMkLst>
        <pc:spChg chg="mod">
          <ac:chgData name="Noah Overby" userId="b0d1f137-f5bd-4e0c-b8a7-d285b2318bd1" providerId="ADAL" clId="{0EDCB8F7-3D17-46CC-AED6-6D9859C750B1}" dt="2024-11-07T04:58:53.189" v="5453" actId="20577"/>
          <ac:spMkLst>
            <pc:docMk/>
            <pc:sldMk cId="4188286279" sldId="261"/>
            <ac:spMk id="2" creationId="{00000000-0000-0000-0000-000000000000}"/>
          </ac:spMkLst>
        </pc:spChg>
        <pc:spChg chg="mod">
          <ac:chgData name="Noah Overby" userId="b0d1f137-f5bd-4e0c-b8a7-d285b2318bd1" providerId="ADAL" clId="{0EDCB8F7-3D17-46CC-AED6-6D9859C750B1}" dt="2024-11-07T05:51:41.620" v="6507" actId="404"/>
          <ac:spMkLst>
            <pc:docMk/>
            <pc:sldMk cId="4188286279" sldId="261"/>
            <ac:spMk id="3" creationId="{00000000-0000-0000-0000-000000000000}"/>
          </ac:spMkLst>
        </pc:spChg>
      </pc:sldChg>
      <pc:sldChg chg="modSp mod modNotesTx">
        <pc:chgData name="Noah Overby" userId="b0d1f137-f5bd-4e0c-b8a7-d285b2318bd1" providerId="ADAL" clId="{0EDCB8F7-3D17-46CC-AED6-6D9859C750B1}" dt="2024-11-07T05:49:21.354" v="6474" actId="6549"/>
        <pc:sldMkLst>
          <pc:docMk/>
          <pc:sldMk cId="61151943" sldId="262"/>
        </pc:sldMkLst>
        <pc:spChg chg="mod">
          <ac:chgData name="Noah Overby" userId="b0d1f137-f5bd-4e0c-b8a7-d285b2318bd1" providerId="ADAL" clId="{0EDCB8F7-3D17-46CC-AED6-6D9859C750B1}" dt="2024-11-06T23:52:34.408" v="3888" actId="20577"/>
          <ac:spMkLst>
            <pc:docMk/>
            <pc:sldMk cId="61151943" sldId="262"/>
            <ac:spMk id="2" creationId="{00000000-0000-0000-0000-000000000000}"/>
          </ac:spMkLst>
        </pc:spChg>
        <pc:spChg chg="mod">
          <ac:chgData name="Noah Overby" userId="b0d1f137-f5bd-4e0c-b8a7-d285b2318bd1" providerId="ADAL" clId="{0EDCB8F7-3D17-46CC-AED6-6D9859C750B1}" dt="2024-11-07T05:49:21.354" v="6474" actId="6549"/>
          <ac:spMkLst>
            <pc:docMk/>
            <pc:sldMk cId="61151943" sldId="262"/>
            <ac:spMk id="3" creationId="{00000000-0000-0000-0000-000000000000}"/>
          </ac:spMkLst>
        </pc:spChg>
      </pc:sldChg>
      <pc:sldChg chg="modSp mod">
        <pc:chgData name="Noah Overby" userId="b0d1f137-f5bd-4e0c-b8a7-d285b2318bd1" providerId="ADAL" clId="{0EDCB8F7-3D17-46CC-AED6-6D9859C750B1}" dt="2024-11-06T19:23:29.374" v="1176" actId="20577"/>
        <pc:sldMkLst>
          <pc:docMk/>
          <pc:sldMk cId="3588780392" sldId="263"/>
        </pc:sldMkLst>
        <pc:spChg chg="mod">
          <ac:chgData name="Noah Overby" userId="b0d1f137-f5bd-4e0c-b8a7-d285b2318bd1" providerId="ADAL" clId="{0EDCB8F7-3D17-46CC-AED6-6D9859C750B1}" dt="2024-11-06T19:23:29.374" v="1176" actId="20577"/>
          <ac:spMkLst>
            <pc:docMk/>
            <pc:sldMk cId="3588780392" sldId="263"/>
            <ac:spMk id="3" creationId="{2EA13FA1-3D24-9173-0F8B-E0EF2DAEB421}"/>
          </ac:spMkLst>
        </pc:spChg>
      </pc:sldChg>
      <pc:sldChg chg="modSp mod modNotesTx">
        <pc:chgData name="Noah Overby" userId="b0d1f137-f5bd-4e0c-b8a7-d285b2318bd1" providerId="ADAL" clId="{0EDCB8F7-3D17-46CC-AED6-6D9859C750B1}" dt="2024-11-07T05:58:19.227" v="6759" actId="20577"/>
        <pc:sldMkLst>
          <pc:docMk/>
          <pc:sldMk cId="3896045976" sldId="265"/>
        </pc:sldMkLst>
        <pc:spChg chg="mod">
          <ac:chgData name="Noah Overby" userId="b0d1f137-f5bd-4e0c-b8a7-d285b2318bd1" providerId="ADAL" clId="{0EDCB8F7-3D17-46CC-AED6-6D9859C750B1}" dt="2024-11-04T01:43:52.027" v="14" actId="404"/>
          <ac:spMkLst>
            <pc:docMk/>
            <pc:sldMk cId="3896045976" sldId="265"/>
            <ac:spMk id="2" creationId="{298780AF-B01B-359D-7788-7F9E2DB87F06}"/>
          </ac:spMkLst>
        </pc:spChg>
        <pc:spChg chg="mod">
          <ac:chgData name="Noah Overby" userId="b0d1f137-f5bd-4e0c-b8a7-d285b2318bd1" providerId="ADAL" clId="{0EDCB8F7-3D17-46CC-AED6-6D9859C750B1}" dt="2024-11-07T05:58:19.227" v="6759" actId="20577"/>
          <ac:spMkLst>
            <pc:docMk/>
            <pc:sldMk cId="3896045976" sldId="265"/>
            <ac:spMk id="3" creationId="{2F5E73A3-09CA-B13E-935A-137083DD050C}"/>
          </ac:spMkLst>
        </pc:spChg>
      </pc:sldChg>
      <pc:sldChg chg="delSp modSp mod modNotesTx">
        <pc:chgData name="Noah Overby" userId="b0d1f137-f5bd-4e0c-b8a7-d285b2318bd1" providerId="ADAL" clId="{0EDCB8F7-3D17-46CC-AED6-6D9859C750B1}" dt="2024-11-07T02:39:12.005" v="4983" actId="20577"/>
        <pc:sldMkLst>
          <pc:docMk/>
          <pc:sldMk cId="3147483796" sldId="266"/>
        </pc:sldMkLst>
        <pc:spChg chg="mod">
          <ac:chgData name="Noah Overby" userId="b0d1f137-f5bd-4e0c-b8a7-d285b2318bd1" providerId="ADAL" clId="{0EDCB8F7-3D17-46CC-AED6-6D9859C750B1}" dt="2024-11-06T19:08:51.794" v="1034" actId="403"/>
          <ac:spMkLst>
            <pc:docMk/>
            <pc:sldMk cId="3147483796" sldId="266"/>
            <ac:spMk id="2" creationId="{142FDFEE-AB66-BF5A-0790-9AFD7672A2C3}"/>
          </ac:spMkLst>
        </pc:spChg>
        <pc:spChg chg="mod">
          <ac:chgData name="Noah Overby" userId="b0d1f137-f5bd-4e0c-b8a7-d285b2318bd1" providerId="ADAL" clId="{0EDCB8F7-3D17-46CC-AED6-6D9859C750B1}" dt="2024-11-07T02:39:12.005" v="4983" actId="20577"/>
          <ac:spMkLst>
            <pc:docMk/>
            <pc:sldMk cId="3147483796" sldId="266"/>
            <ac:spMk id="3" creationId="{D0507629-D486-B6DD-C6ED-5B0D7493091D}"/>
          </ac:spMkLst>
        </pc:spChg>
        <pc:spChg chg="del">
          <ac:chgData name="Noah Overby" userId="b0d1f137-f5bd-4e0c-b8a7-d285b2318bd1" providerId="ADAL" clId="{0EDCB8F7-3D17-46CC-AED6-6D9859C750B1}" dt="2024-11-04T01:45:23.134" v="73" actId="478"/>
          <ac:spMkLst>
            <pc:docMk/>
            <pc:sldMk cId="3147483796" sldId="266"/>
            <ac:spMk id="5" creationId="{2F798A6B-CCE0-F7E7-BB98-0491E80DA4DA}"/>
          </ac:spMkLst>
        </pc:spChg>
      </pc:sldChg>
      <pc:sldChg chg="modSp mod modNotesTx">
        <pc:chgData name="Noah Overby" userId="b0d1f137-f5bd-4e0c-b8a7-d285b2318bd1" providerId="ADAL" clId="{0EDCB8F7-3D17-46CC-AED6-6D9859C750B1}" dt="2024-11-07T05:27:25.850" v="6284" actId="255"/>
        <pc:sldMkLst>
          <pc:docMk/>
          <pc:sldMk cId="2869812268" sldId="267"/>
        </pc:sldMkLst>
        <pc:spChg chg="mod">
          <ac:chgData name="Noah Overby" userId="b0d1f137-f5bd-4e0c-b8a7-d285b2318bd1" providerId="ADAL" clId="{0EDCB8F7-3D17-46CC-AED6-6D9859C750B1}" dt="2024-11-06T19:23:47.053" v="1186" actId="20577"/>
          <ac:spMkLst>
            <pc:docMk/>
            <pc:sldMk cId="2869812268" sldId="267"/>
            <ac:spMk id="2" creationId="{43EAA149-A4FA-E5B8-A531-54C722F7772D}"/>
          </ac:spMkLst>
        </pc:spChg>
        <pc:spChg chg="mod">
          <ac:chgData name="Noah Overby" userId="b0d1f137-f5bd-4e0c-b8a7-d285b2318bd1" providerId="ADAL" clId="{0EDCB8F7-3D17-46CC-AED6-6D9859C750B1}" dt="2024-11-07T05:27:25.850" v="6284" actId="255"/>
          <ac:spMkLst>
            <pc:docMk/>
            <pc:sldMk cId="2869812268" sldId="267"/>
            <ac:spMk id="3" creationId="{BE7A3B56-2C5A-D6D9-287E-B2FD93AA23B7}"/>
          </ac:spMkLst>
        </pc:spChg>
      </pc:sldChg>
      <pc:sldChg chg="modSp add mod">
        <pc:chgData name="Noah Overby" userId="b0d1f137-f5bd-4e0c-b8a7-d285b2318bd1" providerId="ADAL" clId="{0EDCB8F7-3D17-46CC-AED6-6D9859C750B1}" dt="2024-11-06T18:40:06.656" v="397" actId="6549"/>
        <pc:sldMkLst>
          <pc:docMk/>
          <pc:sldMk cId="3968755236" sldId="268"/>
        </pc:sldMkLst>
        <pc:spChg chg="mod">
          <ac:chgData name="Noah Overby" userId="b0d1f137-f5bd-4e0c-b8a7-d285b2318bd1" providerId="ADAL" clId="{0EDCB8F7-3D17-46CC-AED6-6D9859C750B1}" dt="2024-11-06T18:40:06.656" v="397" actId="6549"/>
          <ac:spMkLst>
            <pc:docMk/>
            <pc:sldMk cId="3968755236" sldId="268"/>
            <ac:spMk id="3" creationId="{A5BC5AAF-83F2-B18E-69CB-07068B509101}"/>
          </ac:spMkLst>
        </pc:spChg>
      </pc:sldChg>
      <pc:sldChg chg="modSp add mod">
        <pc:chgData name="Noah Overby" userId="b0d1f137-f5bd-4e0c-b8a7-d285b2318bd1" providerId="ADAL" clId="{0EDCB8F7-3D17-46CC-AED6-6D9859C750B1}" dt="2024-11-07T05:54:17.843" v="6619" actId="20577"/>
        <pc:sldMkLst>
          <pc:docMk/>
          <pc:sldMk cId="4278600937" sldId="269"/>
        </pc:sldMkLst>
        <pc:spChg chg="mod">
          <ac:chgData name="Noah Overby" userId="b0d1f137-f5bd-4e0c-b8a7-d285b2318bd1" providerId="ADAL" clId="{0EDCB8F7-3D17-46CC-AED6-6D9859C750B1}" dt="2024-11-06T18:42:09.356" v="574" actId="6549"/>
          <ac:spMkLst>
            <pc:docMk/>
            <pc:sldMk cId="4278600937" sldId="269"/>
            <ac:spMk id="2" creationId="{FE21ED66-7DE6-9B90-DF9A-CAD8EF9CADBC}"/>
          </ac:spMkLst>
        </pc:spChg>
        <pc:spChg chg="mod">
          <ac:chgData name="Noah Overby" userId="b0d1f137-f5bd-4e0c-b8a7-d285b2318bd1" providerId="ADAL" clId="{0EDCB8F7-3D17-46CC-AED6-6D9859C750B1}" dt="2024-11-07T05:54:17.843" v="6619" actId="20577"/>
          <ac:spMkLst>
            <pc:docMk/>
            <pc:sldMk cId="4278600937" sldId="269"/>
            <ac:spMk id="3" creationId="{A4AC9831-3B14-EACE-10DE-EFB2CBA1198A}"/>
          </ac:spMkLst>
        </pc:spChg>
      </pc:sldChg>
      <pc:sldChg chg="add">
        <pc:chgData name="Noah Overby" userId="b0d1f137-f5bd-4e0c-b8a7-d285b2318bd1" providerId="ADAL" clId="{0EDCB8F7-3D17-46CC-AED6-6D9859C750B1}" dt="2024-11-06T18:42:35.750" v="575"/>
        <pc:sldMkLst>
          <pc:docMk/>
          <pc:sldMk cId="2895065835" sldId="270"/>
        </pc:sldMkLst>
      </pc:sldChg>
      <pc:sldChg chg="add">
        <pc:chgData name="Noah Overby" userId="b0d1f137-f5bd-4e0c-b8a7-d285b2318bd1" providerId="ADAL" clId="{0EDCB8F7-3D17-46CC-AED6-6D9859C750B1}" dt="2024-11-06T18:42:35.750" v="575"/>
        <pc:sldMkLst>
          <pc:docMk/>
          <pc:sldMk cId="227409035" sldId="272"/>
        </pc:sldMkLst>
      </pc:sldChg>
      <pc:sldChg chg="addSp modSp new mod">
        <pc:chgData name="Noah Overby" userId="b0d1f137-f5bd-4e0c-b8a7-d285b2318bd1" providerId="ADAL" clId="{0EDCB8F7-3D17-46CC-AED6-6D9859C750B1}" dt="2024-11-07T05:57:30.503" v="6750" actId="20577"/>
        <pc:sldMkLst>
          <pc:docMk/>
          <pc:sldMk cId="178156481" sldId="273"/>
        </pc:sldMkLst>
        <pc:spChg chg="mod">
          <ac:chgData name="Noah Overby" userId="b0d1f137-f5bd-4e0c-b8a7-d285b2318bd1" providerId="ADAL" clId="{0EDCB8F7-3D17-46CC-AED6-6D9859C750B1}" dt="2024-11-06T18:58:48.957" v="596" actId="20577"/>
          <ac:spMkLst>
            <pc:docMk/>
            <pc:sldMk cId="178156481" sldId="273"/>
            <ac:spMk id="2" creationId="{813C6E0A-D37A-0E9E-086A-753671D62078}"/>
          </ac:spMkLst>
        </pc:spChg>
        <pc:spChg chg="mod">
          <ac:chgData name="Noah Overby" userId="b0d1f137-f5bd-4e0c-b8a7-d285b2318bd1" providerId="ADAL" clId="{0EDCB8F7-3D17-46CC-AED6-6D9859C750B1}" dt="2024-11-07T05:57:30.503" v="6750" actId="20577"/>
          <ac:spMkLst>
            <pc:docMk/>
            <pc:sldMk cId="178156481" sldId="273"/>
            <ac:spMk id="3" creationId="{3AE6C091-A8DC-9240-297A-29D2F4099574}"/>
          </ac:spMkLst>
        </pc:spChg>
        <pc:spChg chg="add mod">
          <ac:chgData name="Noah Overby" userId="b0d1f137-f5bd-4e0c-b8a7-d285b2318bd1" providerId="ADAL" clId="{0EDCB8F7-3D17-46CC-AED6-6D9859C750B1}" dt="2024-11-06T19:03:31.461" v="646" actId="207"/>
          <ac:spMkLst>
            <pc:docMk/>
            <pc:sldMk cId="178156481" sldId="273"/>
            <ac:spMk id="7" creationId="{0BD82219-5A27-22DD-E953-DE39FE122551}"/>
          </ac:spMkLst>
        </pc:spChg>
        <pc:picChg chg="add mod">
          <ac:chgData name="Noah Overby" userId="b0d1f137-f5bd-4e0c-b8a7-d285b2318bd1" providerId="ADAL" clId="{0EDCB8F7-3D17-46CC-AED6-6D9859C750B1}" dt="2024-11-06T19:01:58.378" v="644" actId="1076"/>
          <ac:picMkLst>
            <pc:docMk/>
            <pc:sldMk cId="178156481" sldId="273"/>
            <ac:picMk id="6" creationId="{9FE7C992-3E13-97BA-153B-BFB12EE373D0}"/>
          </ac:picMkLst>
        </pc:picChg>
      </pc:sldChg>
      <pc:sldChg chg="modSp new del mod">
        <pc:chgData name="Noah Overby" userId="b0d1f137-f5bd-4e0c-b8a7-d285b2318bd1" providerId="ADAL" clId="{0EDCB8F7-3D17-46CC-AED6-6D9859C750B1}" dt="2024-11-06T21:44:48.941" v="1525" actId="2696"/>
        <pc:sldMkLst>
          <pc:docMk/>
          <pc:sldMk cId="1591135722" sldId="274"/>
        </pc:sldMkLst>
        <pc:spChg chg="mod">
          <ac:chgData name="Noah Overby" userId="b0d1f137-f5bd-4e0c-b8a7-d285b2318bd1" providerId="ADAL" clId="{0EDCB8F7-3D17-46CC-AED6-6D9859C750B1}" dt="2024-11-06T19:25:24.582" v="1221" actId="313"/>
          <ac:spMkLst>
            <pc:docMk/>
            <pc:sldMk cId="1591135722" sldId="274"/>
            <ac:spMk id="2" creationId="{C82814E6-F2DA-BC03-899F-06B5AD107000}"/>
          </ac:spMkLst>
        </pc:spChg>
        <pc:spChg chg="mod">
          <ac:chgData name="Noah Overby" userId="b0d1f137-f5bd-4e0c-b8a7-d285b2318bd1" providerId="ADAL" clId="{0EDCB8F7-3D17-46CC-AED6-6D9859C750B1}" dt="2024-11-06T19:32:09.505" v="1506"/>
          <ac:spMkLst>
            <pc:docMk/>
            <pc:sldMk cId="1591135722" sldId="274"/>
            <ac:spMk id="3" creationId="{688B03EC-7E23-CB36-2992-557F8EEB875F}"/>
          </ac:spMkLst>
        </pc:spChg>
      </pc:sldChg>
      <pc:sldChg chg="modSp new mod ord modShow modNotesTx">
        <pc:chgData name="Noah Overby" userId="b0d1f137-f5bd-4e0c-b8a7-d285b2318bd1" providerId="ADAL" clId="{0EDCB8F7-3D17-46CC-AED6-6D9859C750B1}" dt="2024-11-07T05:51:03.001" v="6478"/>
        <pc:sldMkLst>
          <pc:docMk/>
          <pc:sldMk cId="3628959394" sldId="275"/>
        </pc:sldMkLst>
        <pc:spChg chg="mod">
          <ac:chgData name="Noah Overby" userId="b0d1f137-f5bd-4e0c-b8a7-d285b2318bd1" providerId="ADAL" clId="{0EDCB8F7-3D17-46CC-AED6-6D9859C750B1}" dt="2024-11-07T05:17:22.304" v="6005" actId="20577"/>
          <ac:spMkLst>
            <pc:docMk/>
            <pc:sldMk cId="3628959394" sldId="275"/>
            <ac:spMk id="2" creationId="{40A07A6B-CFE7-751D-F074-597B0C959C0A}"/>
          </ac:spMkLst>
        </pc:spChg>
        <pc:spChg chg="mod">
          <ac:chgData name="Noah Overby" userId="b0d1f137-f5bd-4e0c-b8a7-d285b2318bd1" providerId="ADAL" clId="{0EDCB8F7-3D17-46CC-AED6-6D9859C750B1}" dt="2024-11-07T05:18:07.017" v="6140" actId="20577"/>
          <ac:spMkLst>
            <pc:docMk/>
            <pc:sldMk cId="3628959394" sldId="275"/>
            <ac:spMk id="3" creationId="{37FF9E7A-4CD4-F591-12C9-C4CBC8ABCAF2}"/>
          </ac:spMkLst>
        </pc:spChg>
      </pc:sldChg>
      <pc:sldChg chg="modSp new del mod">
        <pc:chgData name="Noah Overby" userId="b0d1f137-f5bd-4e0c-b8a7-d285b2318bd1" providerId="ADAL" clId="{0EDCB8F7-3D17-46CC-AED6-6D9859C750B1}" dt="2024-11-06T22:21:38.166" v="2349" actId="47"/>
        <pc:sldMkLst>
          <pc:docMk/>
          <pc:sldMk cId="1230628602" sldId="276"/>
        </pc:sldMkLst>
        <pc:spChg chg="mod">
          <ac:chgData name="Noah Overby" userId="b0d1f137-f5bd-4e0c-b8a7-d285b2318bd1" providerId="ADAL" clId="{0EDCB8F7-3D17-46CC-AED6-6D9859C750B1}" dt="2024-11-06T20:09:14.331" v="1519" actId="14100"/>
          <ac:spMkLst>
            <pc:docMk/>
            <pc:sldMk cId="1230628602" sldId="276"/>
            <ac:spMk id="4" creationId="{792CF8EF-8831-44C6-DA47-CEDE9D5510CE}"/>
          </ac:spMkLst>
        </pc:spChg>
        <pc:spChg chg="mod">
          <ac:chgData name="Noah Overby" userId="b0d1f137-f5bd-4e0c-b8a7-d285b2318bd1" providerId="ADAL" clId="{0EDCB8F7-3D17-46CC-AED6-6D9859C750B1}" dt="2024-11-06T19:33:49.370" v="1514" actId="404"/>
          <ac:spMkLst>
            <pc:docMk/>
            <pc:sldMk cId="1230628602" sldId="276"/>
            <ac:spMk id="6" creationId="{E7A005D9-3A2F-55FB-ADC4-2FF0B892AC32}"/>
          </ac:spMkLst>
        </pc:spChg>
      </pc:sldChg>
      <pc:sldChg chg="modSp add mod ord modShow modNotesTx">
        <pc:chgData name="Noah Overby" userId="b0d1f137-f5bd-4e0c-b8a7-d285b2318bd1" providerId="ADAL" clId="{0EDCB8F7-3D17-46CC-AED6-6D9859C750B1}" dt="2024-11-07T05:51:00.962" v="6476"/>
        <pc:sldMkLst>
          <pc:docMk/>
          <pc:sldMk cId="2156542353" sldId="277"/>
        </pc:sldMkLst>
        <pc:spChg chg="mod">
          <ac:chgData name="Noah Overby" userId="b0d1f137-f5bd-4e0c-b8a7-d285b2318bd1" providerId="ADAL" clId="{0EDCB8F7-3D17-46CC-AED6-6D9859C750B1}" dt="2024-11-07T04:55:10.855" v="5186" actId="20577"/>
          <ac:spMkLst>
            <pc:docMk/>
            <pc:sldMk cId="2156542353" sldId="277"/>
            <ac:spMk id="2" creationId="{11817B4C-C034-9F94-EE96-5984B95D773D}"/>
          </ac:spMkLst>
        </pc:spChg>
        <pc:spChg chg="mod">
          <ac:chgData name="Noah Overby" userId="b0d1f137-f5bd-4e0c-b8a7-d285b2318bd1" providerId="ADAL" clId="{0EDCB8F7-3D17-46CC-AED6-6D9859C750B1}" dt="2024-11-07T05:00:49.036" v="5533" actId="20577"/>
          <ac:spMkLst>
            <pc:docMk/>
            <pc:sldMk cId="2156542353" sldId="277"/>
            <ac:spMk id="3" creationId="{2AA96C97-B39A-01FA-04E5-09E24D6EB7DF}"/>
          </ac:spMkLst>
        </pc:spChg>
      </pc:sldChg>
      <pc:sldChg chg="addSp delSp modSp new del mod">
        <pc:chgData name="Noah Overby" userId="b0d1f137-f5bd-4e0c-b8a7-d285b2318bd1" providerId="ADAL" clId="{0EDCB8F7-3D17-46CC-AED6-6D9859C750B1}" dt="2024-11-07T04:55:03.338" v="5185" actId="47"/>
        <pc:sldMkLst>
          <pc:docMk/>
          <pc:sldMk cId="2305017554" sldId="278"/>
        </pc:sldMkLst>
        <pc:spChg chg="mod">
          <ac:chgData name="Noah Overby" userId="b0d1f137-f5bd-4e0c-b8a7-d285b2318bd1" providerId="ADAL" clId="{0EDCB8F7-3D17-46CC-AED6-6D9859C750B1}" dt="2024-11-06T22:14:29.803" v="1909" actId="20577"/>
          <ac:spMkLst>
            <pc:docMk/>
            <pc:sldMk cId="2305017554" sldId="278"/>
            <ac:spMk id="2" creationId="{2954952A-1525-988E-ECF9-AFBA01A9456A}"/>
          </ac:spMkLst>
        </pc:spChg>
        <pc:spChg chg="del mod">
          <ac:chgData name="Noah Overby" userId="b0d1f137-f5bd-4e0c-b8a7-d285b2318bd1" providerId="ADAL" clId="{0EDCB8F7-3D17-46CC-AED6-6D9859C750B1}" dt="2024-11-06T22:43:16.854" v="2387" actId="22"/>
          <ac:spMkLst>
            <pc:docMk/>
            <pc:sldMk cId="2305017554" sldId="278"/>
            <ac:spMk id="3" creationId="{21078F63-8308-FED0-CDC5-96B477BEB18A}"/>
          </ac:spMkLst>
        </pc:spChg>
        <pc:spChg chg="add mod">
          <ac:chgData name="Noah Overby" userId="b0d1f137-f5bd-4e0c-b8a7-d285b2318bd1" providerId="ADAL" clId="{0EDCB8F7-3D17-46CC-AED6-6D9859C750B1}" dt="2024-11-06T22:43:25.784" v="2389" actId="478"/>
          <ac:spMkLst>
            <pc:docMk/>
            <pc:sldMk cId="2305017554" sldId="278"/>
            <ac:spMk id="8" creationId="{5DDA709F-81AD-0842-57C4-699F2139CF9F}"/>
          </ac:spMkLst>
        </pc:spChg>
        <pc:picChg chg="add del mod ord">
          <ac:chgData name="Noah Overby" userId="b0d1f137-f5bd-4e0c-b8a7-d285b2318bd1" providerId="ADAL" clId="{0EDCB8F7-3D17-46CC-AED6-6D9859C750B1}" dt="2024-11-06T22:43:25.784" v="2389" actId="478"/>
          <ac:picMkLst>
            <pc:docMk/>
            <pc:sldMk cId="2305017554" sldId="278"/>
            <ac:picMk id="6" creationId="{21CC229C-523D-6DB9-AF9E-A539B149A891}"/>
          </ac:picMkLst>
        </pc:picChg>
      </pc:sldChg>
      <pc:sldChg chg="addSp delSp modSp new mod modClrScheme chgLayout modNotesTx">
        <pc:chgData name="Noah Overby" userId="b0d1f137-f5bd-4e0c-b8a7-d285b2318bd1" providerId="ADAL" clId="{0EDCB8F7-3D17-46CC-AED6-6D9859C750B1}" dt="2024-11-07T05:55:05.173" v="6621"/>
        <pc:sldMkLst>
          <pc:docMk/>
          <pc:sldMk cId="2740099588" sldId="279"/>
        </pc:sldMkLst>
        <pc:spChg chg="mod ord">
          <ac:chgData name="Noah Overby" userId="b0d1f137-f5bd-4e0c-b8a7-d285b2318bd1" providerId="ADAL" clId="{0EDCB8F7-3D17-46CC-AED6-6D9859C750B1}" dt="2024-11-06T23:45:45.837" v="3382" actId="26606"/>
          <ac:spMkLst>
            <pc:docMk/>
            <pc:sldMk cId="2740099588" sldId="279"/>
            <ac:spMk id="2" creationId="{0E126E43-3B2C-C13D-2CBC-239BE46391C4}"/>
          </ac:spMkLst>
        </pc:spChg>
        <pc:spChg chg="add del mod">
          <ac:chgData name="Noah Overby" userId="b0d1f137-f5bd-4e0c-b8a7-d285b2318bd1" providerId="ADAL" clId="{0EDCB8F7-3D17-46CC-AED6-6D9859C750B1}" dt="2024-11-07T05:55:05.173" v="6621"/>
          <ac:spMkLst>
            <pc:docMk/>
            <pc:sldMk cId="2740099588" sldId="279"/>
            <ac:spMk id="3" creationId="{304CA63E-E0DD-3B14-BE23-BED52C01D025}"/>
          </ac:spMkLst>
        </pc:spChg>
        <pc:spChg chg="mod">
          <ac:chgData name="Noah Overby" userId="b0d1f137-f5bd-4e0c-b8a7-d285b2318bd1" providerId="ADAL" clId="{0EDCB8F7-3D17-46CC-AED6-6D9859C750B1}" dt="2024-11-06T23:45:45.837" v="3382" actId="26606"/>
          <ac:spMkLst>
            <pc:docMk/>
            <pc:sldMk cId="2740099588" sldId="279"/>
            <ac:spMk id="4" creationId="{E7C1A3CA-52CE-E1BD-7092-1086302DFC77}"/>
          </ac:spMkLst>
        </pc:spChg>
        <pc:graphicFrameChg chg="add del mod">
          <ac:chgData name="Noah Overby" userId="b0d1f137-f5bd-4e0c-b8a7-d285b2318bd1" providerId="ADAL" clId="{0EDCB8F7-3D17-46CC-AED6-6D9859C750B1}" dt="2024-11-06T23:45:45.837" v="3382" actId="26606"/>
          <ac:graphicFrameMkLst>
            <pc:docMk/>
            <pc:sldMk cId="2740099588" sldId="279"/>
            <ac:graphicFrameMk id="6" creationId="{B6673750-73F7-FA03-AAE6-6D9B38C8D66D}"/>
          </ac:graphicFrameMkLst>
        </pc:graphicFrameChg>
      </pc:sldChg>
      <pc:sldChg chg="delSp modSp new mod modNotesTx">
        <pc:chgData name="Noah Overby" userId="b0d1f137-f5bd-4e0c-b8a7-d285b2318bd1" providerId="ADAL" clId="{0EDCB8F7-3D17-46CC-AED6-6D9859C750B1}" dt="2024-11-06T23:52:17.368" v="3873" actId="20577"/>
        <pc:sldMkLst>
          <pc:docMk/>
          <pc:sldMk cId="3004643146" sldId="280"/>
        </pc:sldMkLst>
        <pc:spChg chg="mod">
          <ac:chgData name="Noah Overby" userId="b0d1f137-f5bd-4e0c-b8a7-d285b2318bd1" providerId="ADAL" clId="{0EDCB8F7-3D17-46CC-AED6-6D9859C750B1}" dt="2024-11-06T23:48:59.175" v="3410" actId="1076"/>
          <ac:spMkLst>
            <pc:docMk/>
            <pc:sldMk cId="3004643146" sldId="280"/>
            <ac:spMk id="2" creationId="{1CAF1417-6356-B41D-F59D-AF1D2EC66325}"/>
          </ac:spMkLst>
        </pc:spChg>
        <pc:spChg chg="del">
          <ac:chgData name="Noah Overby" userId="b0d1f137-f5bd-4e0c-b8a7-d285b2318bd1" providerId="ADAL" clId="{0EDCB8F7-3D17-46CC-AED6-6D9859C750B1}" dt="2024-11-06T23:48:55.761" v="3409" actId="478"/>
          <ac:spMkLst>
            <pc:docMk/>
            <pc:sldMk cId="3004643146" sldId="280"/>
            <ac:spMk id="3" creationId="{F5DE547C-B5C2-498D-551C-1317FE065CAA}"/>
          </ac:spMkLst>
        </pc:spChg>
      </pc:sldChg>
      <pc:sldChg chg="modSp new mod">
        <pc:chgData name="Noah Overby" userId="b0d1f137-f5bd-4e0c-b8a7-d285b2318bd1" providerId="ADAL" clId="{0EDCB8F7-3D17-46CC-AED6-6D9859C750B1}" dt="2024-11-07T05:42:55.221" v="6410"/>
        <pc:sldMkLst>
          <pc:docMk/>
          <pc:sldMk cId="1700929568" sldId="281"/>
        </pc:sldMkLst>
        <pc:spChg chg="mod">
          <ac:chgData name="Noah Overby" userId="b0d1f137-f5bd-4e0c-b8a7-d285b2318bd1" providerId="ADAL" clId="{0EDCB8F7-3D17-46CC-AED6-6D9859C750B1}" dt="2024-11-07T04:56:22.442" v="5202" actId="20577"/>
          <ac:spMkLst>
            <pc:docMk/>
            <pc:sldMk cId="1700929568" sldId="281"/>
            <ac:spMk id="2" creationId="{66408F8D-30AF-0EDA-29B6-68762A138053}"/>
          </ac:spMkLst>
        </pc:spChg>
        <pc:spChg chg="mod">
          <ac:chgData name="Noah Overby" userId="b0d1f137-f5bd-4e0c-b8a7-d285b2318bd1" providerId="ADAL" clId="{0EDCB8F7-3D17-46CC-AED6-6D9859C750B1}" dt="2024-11-07T05:42:55.221" v="6410"/>
          <ac:spMkLst>
            <pc:docMk/>
            <pc:sldMk cId="1700929568" sldId="281"/>
            <ac:spMk id="3" creationId="{1204CD0B-3162-B94F-AB9C-FC676B0A2CF1}"/>
          </ac:spMkLst>
        </pc:spChg>
      </pc:sldChg>
      <pc:sldChg chg="addSp delSp modSp new mod modClrScheme chgLayout">
        <pc:chgData name="Noah Overby" userId="b0d1f137-f5bd-4e0c-b8a7-d285b2318bd1" providerId="ADAL" clId="{0EDCB8F7-3D17-46CC-AED6-6D9859C750B1}" dt="2024-11-07T05:16:11.790" v="6003" actId="20577"/>
        <pc:sldMkLst>
          <pc:docMk/>
          <pc:sldMk cId="2123795557" sldId="282"/>
        </pc:sldMkLst>
        <pc:spChg chg="mod">
          <ac:chgData name="Noah Overby" userId="b0d1f137-f5bd-4e0c-b8a7-d285b2318bd1" providerId="ADAL" clId="{0EDCB8F7-3D17-46CC-AED6-6D9859C750B1}" dt="2024-11-07T05:12:35.049" v="5966" actId="20577"/>
          <ac:spMkLst>
            <pc:docMk/>
            <pc:sldMk cId="2123795557" sldId="282"/>
            <ac:spMk id="2" creationId="{7EE523C0-3541-00B7-9677-0092C2E033D2}"/>
          </ac:spMkLst>
        </pc:spChg>
        <pc:spChg chg="del mod">
          <ac:chgData name="Noah Overby" userId="b0d1f137-f5bd-4e0c-b8a7-d285b2318bd1" providerId="ADAL" clId="{0EDCB8F7-3D17-46CC-AED6-6D9859C750B1}" dt="2024-11-07T05:02:25.955" v="5550" actId="22"/>
          <ac:spMkLst>
            <pc:docMk/>
            <pc:sldMk cId="2123795557" sldId="282"/>
            <ac:spMk id="3" creationId="{48B88952-6716-B9FF-DB57-1041061172F9}"/>
          </ac:spMkLst>
        </pc:spChg>
        <pc:spChg chg="mod">
          <ac:chgData name="Noah Overby" userId="b0d1f137-f5bd-4e0c-b8a7-d285b2318bd1" providerId="ADAL" clId="{0EDCB8F7-3D17-46CC-AED6-6D9859C750B1}" dt="2024-11-07T05:08:45.779" v="5741" actId="26606"/>
          <ac:spMkLst>
            <pc:docMk/>
            <pc:sldMk cId="2123795557" sldId="282"/>
            <ac:spMk id="4" creationId="{A9D748CF-801E-02C2-66A9-881F81135A96}"/>
          </ac:spMkLst>
        </pc:spChg>
        <pc:spChg chg="add mod">
          <ac:chgData name="Noah Overby" userId="b0d1f137-f5bd-4e0c-b8a7-d285b2318bd1" providerId="ADAL" clId="{0EDCB8F7-3D17-46CC-AED6-6D9859C750B1}" dt="2024-11-07T05:16:11.790" v="6003" actId="20577"/>
          <ac:spMkLst>
            <pc:docMk/>
            <pc:sldMk cId="2123795557" sldId="282"/>
            <ac:spMk id="7" creationId="{C021C544-C32D-4929-7D2C-009D3FDF407E}"/>
          </ac:spMkLst>
        </pc:spChg>
        <pc:spChg chg="add mod ord">
          <ac:chgData name="Noah Overby" userId="b0d1f137-f5bd-4e0c-b8a7-d285b2318bd1" providerId="ADAL" clId="{0EDCB8F7-3D17-46CC-AED6-6D9859C750B1}" dt="2024-11-07T05:12:12.021" v="5951" actId="1076"/>
          <ac:spMkLst>
            <pc:docMk/>
            <pc:sldMk cId="2123795557" sldId="282"/>
            <ac:spMk id="11" creationId="{0AC77D9A-5100-A4BC-CE0C-8584130FFACA}"/>
          </ac:spMkLst>
        </pc:spChg>
        <pc:picChg chg="add mod ord">
          <ac:chgData name="Noah Overby" userId="b0d1f137-f5bd-4e0c-b8a7-d285b2318bd1" providerId="ADAL" clId="{0EDCB8F7-3D17-46CC-AED6-6D9859C750B1}" dt="2024-11-07T05:12:08.097" v="5950" actId="14100"/>
          <ac:picMkLst>
            <pc:docMk/>
            <pc:sldMk cId="2123795557" sldId="282"/>
            <ac:picMk id="6" creationId="{36FB0A97-F590-3DE2-D5A8-0124635C04BE}"/>
          </ac:picMkLst>
        </pc:picChg>
      </pc:sldChg>
      <pc:sldChg chg="new del">
        <pc:chgData name="Noah Overby" userId="b0d1f137-f5bd-4e0c-b8a7-d285b2318bd1" providerId="ADAL" clId="{0EDCB8F7-3D17-46CC-AED6-6D9859C750B1}" dt="2024-11-07T05:41:26.488" v="6352" actId="2696"/>
        <pc:sldMkLst>
          <pc:docMk/>
          <pc:sldMk cId="3383318882" sldId="283"/>
        </pc:sldMkLst>
      </pc:sldChg>
      <pc:sldChg chg="new del">
        <pc:chgData name="Noah Overby" userId="b0d1f137-f5bd-4e0c-b8a7-d285b2318bd1" providerId="ADAL" clId="{0EDCB8F7-3D17-46CC-AED6-6D9859C750B1}" dt="2024-11-07T05:41:38.029" v="6353" actId="2696"/>
        <pc:sldMkLst>
          <pc:docMk/>
          <pc:sldMk cId="3709850376" sldId="28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A7D8E9-3331-4291-9F17-3FF41B935400}" type="datetimeFigureOut">
              <a:rPr lang="en-US" smtClean="0"/>
              <a:t>11/7/2024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60C177-458E-4ECB-97EC-7EDCBA19DAB6}" type="slidenum">
              <a:rPr lang="en-US" smtClean="0"/>
              <a:t>‹#›</a:t>
            </a:fld>
            <a:endParaRPr lang="en-US"/>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6DBB64-96D6-42B0-8680-D8E44BBF474E}" type="datetimeFigureOut">
              <a:rPr lang="en-US" smtClean="0"/>
              <a:t>11/7/2024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384A02-D147-49A8-A06D-A5C08FF69055}" type="slidenum">
              <a:rPr lang="en-US" smtClean="0"/>
              <a:t>‹#›</a:t>
            </a:fld>
            <a:endParaRPr lang="en-US"/>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Enrollment: </a:t>
            </a:r>
          </a:p>
          <a:p>
            <a:pPr marL="171450" indent="-171450">
              <a:buFont typeface="Arial" panose="020B0604020202020204" pitchFamily="34" charset="0"/>
              <a:buChar char="•"/>
            </a:pPr>
            <a:r>
              <a:rPr lang="en-US" dirty="0"/>
              <a:t>FTE &amp; HC tabs</a:t>
            </a:r>
          </a:p>
          <a:p>
            <a:pPr marL="171450" indent="-171450">
              <a:buFont typeface="Arial" panose="020B0604020202020204" pitchFamily="34" charset="0"/>
              <a:buChar char="•"/>
            </a:pPr>
            <a:r>
              <a:rPr lang="en-US" dirty="0"/>
              <a:t>Demographics – this is useful for comparing between campuses</a:t>
            </a:r>
          </a:p>
          <a:p>
            <a:pPr marL="171450" indent="-171450">
              <a:buFont typeface="Arial" panose="020B0604020202020204" pitchFamily="34" charset="0"/>
              <a:buChar char="•"/>
            </a:pPr>
            <a:r>
              <a:rPr lang="en-US" dirty="0"/>
              <a:t>Enrollment Trends – Useful for looking at changes over time, either at the system level or at a specific institution.</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Credentials Awarded</a:t>
            </a:r>
          </a:p>
          <a:p>
            <a:pPr marL="0" indent="0">
              <a:buFont typeface="Arial" panose="020B0604020202020204" pitchFamily="34" charset="0"/>
              <a:buNone/>
            </a:pPr>
            <a:r>
              <a:rPr lang="en-US" dirty="0"/>
              <a:t>Credentials Table with Demographics – snapshot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Credential / Program Type / Award is an important distinction</a:t>
            </a:r>
          </a:p>
          <a:p>
            <a:pPr marL="0" indent="0">
              <a:buFont typeface="Arial" panose="020B0604020202020204" pitchFamily="34" charset="0"/>
              <a:buNone/>
            </a:pPr>
            <a:r>
              <a:rPr lang="en-US" dirty="0"/>
              <a:t>Credential – highest aggregate level/ Program Type – introduces transfer v. prof/tech, long v. short certificate, different kinds of Basic Skills credentials / Award – different kinds of degrees. </a:t>
            </a:r>
          </a:p>
          <a:p>
            <a:pPr marL="0" indent="0">
              <a:buFont typeface="Arial" panose="020B0604020202020204" pitchFamily="34" charset="0"/>
              <a:buNone/>
            </a:pPr>
            <a:r>
              <a:rPr lang="en-US" dirty="0"/>
              <a:t>Exit Code Table is what I regularly use in this dashboard.</a:t>
            </a:r>
          </a:p>
        </p:txBody>
      </p:sp>
      <p:sp>
        <p:nvSpPr>
          <p:cNvPr id="4" name="Slide Number Placeholder 3"/>
          <p:cNvSpPr>
            <a:spLocks noGrp="1"/>
          </p:cNvSpPr>
          <p:nvPr>
            <p:ph type="sldNum" sz="quarter" idx="5"/>
          </p:nvPr>
        </p:nvSpPr>
        <p:spPr/>
        <p:txBody>
          <a:bodyPr/>
          <a:lstStyle/>
          <a:p>
            <a:fld id="{87384A02-D147-49A8-A06D-A5C08FF69055}" type="slidenum">
              <a:rPr lang="en-US" smtClean="0"/>
              <a:t>6</a:t>
            </a:fld>
            <a:endParaRPr lang="en-US"/>
          </a:p>
        </p:txBody>
      </p:sp>
    </p:spTree>
    <p:extLst>
      <p:ext uri="{BB962C8B-B14F-4D97-AF65-F5344CB8AC3E}">
        <p14:creationId xmlns:p14="http://schemas.microsoft.com/office/powerpoint/2010/main" val="1538598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8</a:t>
            </a:fld>
            <a:endParaRPr lang="en-US"/>
          </a:p>
        </p:txBody>
      </p:sp>
    </p:spTree>
    <p:extLst>
      <p:ext uri="{BB962C8B-B14F-4D97-AF65-F5344CB8AC3E}">
        <p14:creationId xmlns:p14="http://schemas.microsoft.com/office/powerpoint/2010/main" val="2345980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Questions about that?</a:t>
            </a:r>
          </a:p>
        </p:txBody>
      </p:sp>
      <p:sp>
        <p:nvSpPr>
          <p:cNvPr id="4" name="Slide Number Placeholder 3"/>
          <p:cNvSpPr>
            <a:spLocks noGrp="1"/>
          </p:cNvSpPr>
          <p:nvPr>
            <p:ph type="sldNum" sz="quarter" idx="5"/>
          </p:nvPr>
        </p:nvSpPr>
        <p:spPr/>
        <p:txBody>
          <a:bodyPr/>
          <a:lstStyle/>
          <a:p>
            <a:fld id="{87384A02-D147-49A8-A06D-A5C08FF69055}" type="slidenum">
              <a:rPr lang="en-US" smtClean="0"/>
              <a:t>9</a:t>
            </a:fld>
            <a:endParaRPr lang="en-US"/>
          </a:p>
        </p:txBody>
      </p:sp>
    </p:spTree>
    <p:extLst>
      <p:ext uri="{BB962C8B-B14F-4D97-AF65-F5344CB8AC3E}">
        <p14:creationId xmlns:p14="http://schemas.microsoft.com/office/powerpoint/2010/main" val="36473414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10</a:t>
            </a:fld>
            <a:endParaRPr lang="en-US"/>
          </a:p>
        </p:txBody>
      </p:sp>
    </p:spTree>
    <p:extLst>
      <p:ext uri="{BB962C8B-B14F-4D97-AF65-F5344CB8AC3E}">
        <p14:creationId xmlns:p14="http://schemas.microsoft.com/office/powerpoint/2010/main" val="19677185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last CTC attended before transfer is flagged as the transfer from institution</a:t>
            </a:r>
          </a:p>
          <a:p>
            <a:endParaRPr lang="en-US" dirty="0"/>
          </a:p>
          <a:p>
            <a:r>
              <a:rPr lang="en-US" dirty="0"/>
              <a:t>Institutions – we found that National Student Clearinghouse data does not show which branch campus a UW student went to. We’ve collapsed branch campuses in the data set and only report by institution. They are all reported under the Seattle campus. So UW means Seattle, Tacoma, or </a:t>
            </a:r>
            <a:r>
              <a:rPr lang="en-US" dirty="0" err="1"/>
              <a:t>BothelL</a:t>
            </a:r>
            <a:endParaRPr lang="en-US" dirty="0"/>
          </a:p>
          <a:p>
            <a:r>
              <a:rPr lang="en-US" dirty="0"/>
              <a:t>Western Washington University however, has several branch campuses and could result in a lot of transfers ) not being shown or 2) being duplicated if and when they move between campuses.</a:t>
            </a:r>
          </a:p>
          <a:p>
            <a:endParaRPr lang="en-US" dirty="0"/>
          </a:p>
          <a:p>
            <a:r>
              <a:rPr lang="en-US" b="1" dirty="0"/>
              <a:t>Are any of those sector or institution definitions problematic for folks?</a:t>
            </a:r>
          </a:p>
          <a:p>
            <a:endParaRPr lang="en-US" b="1" dirty="0"/>
          </a:p>
          <a:p>
            <a:endParaRPr lang="en-US" b="1" dirty="0"/>
          </a:p>
        </p:txBody>
      </p:sp>
      <p:sp>
        <p:nvSpPr>
          <p:cNvPr id="4" name="Slide Number Placeholder 3"/>
          <p:cNvSpPr>
            <a:spLocks noGrp="1"/>
          </p:cNvSpPr>
          <p:nvPr>
            <p:ph type="sldNum" sz="quarter" idx="5"/>
          </p:nvPr>
        </p:nvSpPr>
        <p:spPr/>
        <p:txBody>
          <a:bodyPr/>
          <a:lstStyle/>
          <a:p>
            <a:fld id="{87384A02-D147-49A8-A06D-A5C08FF69055}" type="slidenum">
              <a:rPr lang="en-US" smtClean="0"/>
              <a:t>11</a:t>
            </a:fld>
            <a:endParaRPr lang="en-US"/>
          </a:p>
        </p:txBody>
      </p:sp>
    </p:spTree>
    <p:extLst>
      <p:ext uri="{BB962C8B-B14F-4D97-AF65-F5344CB8AC3E}">
        <p14:creationId xmlns:p14="http://schemas.microsoft.com/office/powerpoint/2010/main" val="13629701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Are there outcomes after transfer other than these that folks feel are essential?</a:t>
            </a:r>
          </a:p>
        </p:txBody>
      </p:sp>
      <p:sp>
        <p:nvSpPr>
          <p:cNvPr id="4" name="Slide Number Placeholder 3"/>
          <p:cNvSpPr>
            <a:spLocks noGrp="1"/>
          </p:cNvSpPr>
          <p:nvPr>
            <p:ph type="sldNum" sz="quarter" idx="5"/>
          </p:nvPr>
        </p:nvSpPr>
        <p:spPr/>
        <p:txBody>
          <a:bodyPr/>
          <a:lstStyle/>
          <a:p>
            <a:fld id="{87384A02-D147-49A8-A06D-A5C08FF69055}" type="slidenum">
              <a:rPr lang="en-US" smtClean="0"/>
              <a:t>12</a:t>
            </a:fld>
            <a:endParaRPr lang="en-US"/>
          </a:p>
        </p:txBody>
      </p:sp>
    </p:spTree>
    <p:extLst>
      <p:ext uri="{BB962C8B-B14F-4D97-AF65-F5344CB8AC3E}">
        <p14:creationId xmlns:p14="http://schemas.microsoft.com/office/powerpoint/2010/main" val="15845052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Are there other effectiveness questions other than these that folks feel are essential?</a:t>
            </a:r>
          </a:p>
        </p:txBody>
      </p:sp>
      <p:sp>
        <p:nvSpPr>
          <p:cNvPr id="4" name="Slide Number Placeholder 3"/>
          <p:cNvSpPr>
            <a:spLocks noGrp="1"/>
          </p:cNvSpPr>
          <p:nvPr>
            <p:ph type="sldNum" sz="quarter" idx="5"/>
          </p:nvPr>
        </p:nvSpPr>
        <p:spPr/>
        <p:txBody>
          <a:bodyPr/>
          <a:lstStyle/>
          <a:p>
            <a:fld id="{87384A02-D147-49A8-A06D-A5C08FF69055}" type="slidenum">
              <a:rPr lang="en-US" smtClean="0"/>
              <a:t>13</a:t>
            </a:fld>
            <a:endParaRPr lang="en-US"/>
          </a:p>
        </p:txBody>
      </p:sp>
    </p:spTree>
    <p:extLst>
      <p:ext uri="{BB962C8B-B14F-4D97-AF65-F5344CB8AC3E}">
        <p14:creationId xmlns:p14="http://schemas.microsoft.com/office/powerpoint/2010/main" val="32936078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B3B0D7-C12B-0167-5698-3E1B32350CB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6A7349B-EC1B-2D0A-D9BB-6CE70927AA7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267BD83-9B9B-85BC-970C-442DFA0F42D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588081E-E949-183E-CBD3-DBC916798FA5}"/>
              </a:ext>
            </a:extLst>
          </p:cNvPr>
          <p:cNvSpPr>
            <a:spLocks noGrp="1"/>
          </p:cNvSpPr>
          <p:nvPr>
            <p:ph type="sldNum" sz="quarter" idx="5"/>
          </p:nvPr>
        </p:nvSpPr>
        <p:spPr/>
        <p:txBody>
          <a:bodyPr/>
          <a:lstStyle/>
          <a:p>
            <a:fld id="{87384A02-D147-49A8-A06D-A5C08FF69055}" type="slidenum">
              <a:rPr lang="en-US" smtClean="0"/>
              <a:t>17</a:t>
            </a:fld>
            <a:endParaRPr lang="en-US"/>
          </a:p>
        </p:txBody>
      </p:sp>
    </p:spTree>
    <p:extLst>
      <p:ext uri="{BB962C8B-B14F-4D97-AF65-F5344CB8AC3E}">
        <p14:creationId xmlns:p14="http://schemas.microsoft.com/office/powerpoint/2010/main" val="12956676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18</a:t>
            </a:fld>
            <a:endParaRPr lang="en-US"/>
          </a:p>
        </p:txBody>
      </p:sp>
    </p:spTree>
    <p:extLst>
      <p:ext uri="{BB962C8B-B14F-4D97-AF65-F5344CB8AC3E}">
        <p14:creationId xmlns:p14="http://schemas.microsoft.com/office/powerpoint/2010/main" val="28460667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4.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Click to 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11/7/2024</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68262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11/7/2024</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74584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hasCustomPrompt="1"/>
          </p:nvPr>
        </p:nvSpPr>
        <p:spPr>
          <a:xfrm>
            <a:off x="628650" y="1476958"/>
            <a:ext cx="7886700" cy="611619"/>
          </a:xfrm>
          <a:prstGeom prst="rect">
            <a:avLst/>
          </a:prstGeom>
        </p:spPr>
        <p:txBody>
          <a:bodyPr/>
          <a:lstStyle>
            <a:lvl1pPr>
              <a:defRPr sz="3500" cap="all" baseline="0">
                <a:solidFill>
                  <a:srgbClr val="003764"/>
                </a:solidFill>
              </a:defRPr>
            </a:lvl1pPr>
          </a:lstStyle>
          <a:p>
            <a:r>
              <a:rPr lang="en-US" dirty="0"/>
              <a:t>Final Slide</a:t>
            </a:r>
          </a:p>
        </p:txBody>
      </p:sp>
      <p:sp>
        <p:nvSpPr>
          <p:cNvPr id="7" name="Text Placeholder 6"/>
          <p:cNvSpPr>
            <a:spLocks noGrp="1"/>
          </p:cNvSpPr>
          <p:nvPr>
            <p:ph type="body" sz="quarter" idx="10" hasCustomPrompt="1"/>
          </p:nvPr>
        </p:nvSpPr>
        <p:spPr>
          <a:xfrm>
            <a:off x="628650" y="2265367"/>
            <a:ext cx="7886700" cy="3428855"/>
          </a:xfrm>
          <a:prstGeom prst="rect">
            <a:avLst/>
          </a:prstGeom>
        </p:spPr>
        <p:txBody>
          <a:bodyPr/>
          <a:lstStyle>
            <a:lvl1pPr marL="457200" marR="0" indent="-457200" algn="l" defTabSz="685766" rtl="0" eaLnBrk="1" fontAlgn="auto" latinLnBrk="0" hangingPunct="1">
              <a:lnSpc>
                <a:spcPct val="90000"/>
              </a:lnSpc>
              <a:spcBef>
                <a:spcPts val="750"/>
              </a:spcBef>
              <a:spcAft>
                <a:spcPts val="0"/>
              </a:spcAft>
              <a:buClrTx/>
              <a:buSzTx/>
              <a:buFont typeface="Arial" panose="020B0604020202020204" pitchFamily="34" charset="0"/>
              <a:buChar char="•"/>
              <a:tabLst/>
              <a:defRPr baseline="0">
                <a:solidFill>
                  <a:srgbClr val="003764"/>
                </a:solidFill>
              </a:defRPr>
            </a:lvl1pPr>
            <a:lvl2pPr marL="342884" indent="0">
              <a:buNone/>
              <a:defRPr>
                <a:solidFill>
                  <a:srgbClr val="003764"/>
                </a:solidFill>
              </a:defRPr>
            </a:lvl2pPr>
          </a:lstStyle>
          <a:p>
            <a:pPr marL="0" marR="0" lvl="0" indent="0" algn="l" defTabSz="685766"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Always use a Final Slide in order to include the Creative Commons footer language in the presentation.</a:t>
            </a:r>
            <a:br>
              <a:rPr lang="en-US" dirty="0"/>
            </a:br>
            <a:r>
              <a:rPr lang="en-US" dirty="0"/>
              <a:t>Ideas for the slide: Contact information; “Thank you;” “Questions?”</a:t>
            </a:r>
          </a:p>
        </p:txBody>
      </p:sp>
      <p:sp>
        <p:nvSpPr>
          <p:cNvPr id="10" name="TextBox 9">
            <a:extLst>
              <a:ext uri="{FF2B5EF4-FFF2-40B4-BE49-F238E27FC236}">
                <a16:creationId xmlns:a16="http://schemas.microsoft.com/office/drawing/2014/main" id="{AD9A014E-7345-4161-B6F8-70E7EA234759}"/>
              </a:ext>
            </a:extLst>
          </p:cNvPr>
          <p:cNvSpPr txBox="1"/>
          <p:nvPr userDrawn="1"/>
        </p:nvSpPr>
        <p:spPr>
          <a:xfrm>
            <a:off x="1454322" y="6445499"/>
            <a:ext cx="3784962" cy="207749"/>
          </a:xfrm>
          <a:prstGeom prst="rect">
            <a:avLst/>
          </a:prstGeom>
          <a:noFill/>
        </p:spPr>
        <p:txBody>
          <a:bodyPr wrap="square" rtlCol="0">
            <a:spAutoFit/>
          </a:bodyPr>
          <a:lstStyle/>
          <a:p>
            <a:r>
              <a:rPr lang="en-US" sz="750" b="0" i="1" u="sng" kern="1200" dirty="0">
                <a:solidFill>
                  <a:schemeClr val="tx1"/>
                </a:solidFill>
                <a:effectLst/>
                <a:latin typeface="+mn-lt"/>
                <a:ea typeface="+mn-ea"/>
                <a:cs typeface="+mn-cs"/>
              </a:rPr>
              <a:t>CC BY 4.0</a:t>
            </a:r>
            <a:r>
              <a:rPr lang="en-US" sz="750" b="0" i="1" u="none" kern="1200" dirty="0">
                <a:solidFill>
                  <a:schemeClr val="bg1">
                    <a:lumMod val="50000"/>
                  </a:schemeClr>
                </a:solidFill>
                <a:effectLst/>
                <a:latin typeface="+mn-lt"/>
                <a:ea typeface="+mn-ea"/>
                <a:cs typeface="+mn-cs"/>
              </a:rPr>
              <a:t>,</a:t>
            </a:r>
            <a:r>
              <a:rPr lang="en-US" sz="750" b="0" i="1" u="none" kern="1200" baseline="0" dirty="0">
                <a:solidFill>
                  <a:schemeClr val="bg1">
                    <a:lumMod val="50000"/>
                  </a:schemeClr>
                </a:solidFill>
                <a:effectLst/>
                <a:latin typeface="+mn-lt"/>
                <a:ea typeface="+mn-ea"/>
                <a:cs typeface="+mn-cs"/>
              </a:rPr>
              <a:t> except where otherwise noted.</a:t>
            </a:r>
            <a:endParaRPr lang="en-US" sz="750" b="0" i="1" dirty="0">
              <a:solidFill>
                <a:schemeClr val="bg1">
                  <a:lumMod val="50000"/>
                </a:schemeClr>
              </a:solidFill>
              <a:latin typeface="+mn-lt"/>
            </a:endParaRP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userDrawn="1"/>
        </p:nvGrpSpPr>
        <p:grpSpPr>
          <a:xfrm>
            <a:off x="973916" y="6435073"/>
            <a:ext cx="480406" cy="228600"/>
            <a:chOff x="973916" y="6435073"/>
            <a:chExt cx="480406" cy="228600"/>
          </a:xfrm>
        </p:grpSpPr>
        <p:pic>
          <p:nvPicPr>
            <p:cNvPr id="15" name="Picture 1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73916" y="6435073"/>
              <a:ext cx="228600" cy="228600"/>
            </a:xfrm>
            <a:prstGeom prst="rect">
              <a:avLst/>
            </a:prstGeom>
          </p:spPr>
        </p:pic>
        <p:pic>
          <p:nvPicPr>
            <p:cNvPr id="16" name="Picture 15"/>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225722" y="6435073"/>
              <a:ext cx="228600" cy="228600"/>
            </a:xfrm>
            <a:prstGeom prst="rect">
              <a:avLst/>
            </a:prstGeom>
          </p:spPr>
        </p:pic>
      </p:grpSp>
    </p:spTree>
    <p:extLst>
      <p:ext uri="{BB962C8B-B14F-4D97-AF65-F5344CB8AC3E}">
        <p14:creationId xmlns:p14="http://schemas.microsoft.com/office/powerpoint/2010/main" val="1303808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F79CB6C7-AD96-437F-A75B-A1987D8D9ACA}" type="datetime1">
              <a:rPr lang="en-US" smtClean="0"/>
              <a:t>11/7/2024</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801780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Click to 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E68BEF8-F67A-4B64-B2F2-CC4AA048128C}" type="datetime1">
              <a:rPr lang="en-US" smtClean="0"/>
              <a:t>11/7/2024</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7394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1001848F-E7F6-4E55-B1DE-CC691BBD4F09}" type="datetime1">
              <a:rPr lang="en-US" smtClean="0"/>
              <a:t>11/7/2024</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422718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Click to 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Click to 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E48A247-4D0D-4017-954A-CBEE1B524F16}" type="datetime1">
              <a:rPr lang="en-US" smtClean="0"/>
              <a:t>11/7/2024</a:t>
            </a:fld>
            <a:endParaRPr lang="en-US"/>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7436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3F43D62C-E4AB-4F6C-BB6E-7C3A3BBC5E2B}" type="datetime1">
              <a:rPr lang="en-US" smtClean="0"/>
              <a:t>11/7/2024</a:t>
            </a:fld>
            <a:endParaRPr lang="en-US"/>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2251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92275FF0-9E97-4E0A-B533-109FB6621FD2}" type="datetime1">
              <a:rPr lang="en-US" smtClean="0"/>
              <a:t>11/7/2024</a:t>
            </a:fld>
            <a:endParaRPr lang="en-US"/>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2640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Click to 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A3C062AC-1CC2-40A8-B531-F2154AC26E35}" type="datetime1">
              <a:rPr lang="en-US" smtClean="0"/>
              <a:t>11/7/2024</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4553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Click to 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6EA93EB-E55E-4DBB-B6AA-C54A9BA5E4A4}" type="datetime1">
              <a:rPr lang="en-US" smtClean="0"/>
              <a:t>11/7/2024</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37987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51" r:id="rId10"/>
    <p:sldLayoutId id="2147483672" r:id="rId11"/>
    <p:sldLayoutId id="214748367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kystats.ky.gov/Reports/Tableau/2023_MSPSR" TargetMode="External"/><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hyperlink" Target="https://files.eric.ed.gov/fulltext/ED540267.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sbctc.edu/colleges-staff/research/data-public/enrollment-data-dashboard.aspx"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www.sbctc.edu/colleges-staff/collegeaccess/research-data/first-time-entering-student-outcomes-dashboard" TargetMode="External"/><Relationship Id="rId4" Type="http://schemas.openxmlformats.org/officeDocument/2006/relationships/hyperlink" Target="https://www.sbctc.edu/colleges-staff/research/data-public/credentials-awarded-dashboard"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369888" y="5089609"/>
            <a:ext cx="8388928" cy="679016"/>
          </a:xfrm>
        </p:spPr>
        <p:txBody>
          <a:bodyPr/>
          <a:lstStyle/>
          <a:p>
            <a:r>
              <a:rPr lang="en-US" sz="2800" dirty="0"/>
              <a:t>Fall 2024 Articulation and Transfer Council</a:t>
            </a:r>
          </a:p>
        </p:txBody>
      </p:sp>
      <p:sp>
        <p:nvSpPr>
          <p:cNvPr id="4" name="Title 3"/>
          <p:cNvSpPr>
            <a:spLocks noGrp="1"/>
          </p:cNvSpPr>
          <p:nvPr>
            <p:ph type="title"/>
          </p:nvPr>
        </p:nvSpPr>
        <p:spPr/>
        <p:txBody>
          <a:bodyPr/>
          <a:lstStyle/>
          <a:p>
            <a:r>
              <a:rPr lang="en-US" sz="4400" dirty="0" err="1"/>
              <a:t>Sbctc</a:t>
            </a:r>
            <a:r>
              <a:rPr lang="en-US" sz="4400" dirty="0"/>
              <a:t> research dashboards</a:t>
            </a:r>
          </a:p>
        </p:txBody>
      </p:sp>
      <p:sp>
        <p:nvSpPr>
          <p:cNvPr id="6" name="Text Placeholder 5"/>
          <p:cNvSpPr>
            <a:spLocks noGrp="1"/>
          </p:cNvSpPr>
          <p:nvPr>
            <p:ph type="body" sz="quarter" idx="10"/>
          </p:nvPr>
        </p:nvSpPr>
        <p:spPr/>
        <p:txBody>
          <a:bodyPr/>
          <a:lstStyle/>
          <a:p>
            <a:r>
              <a:rPr lang="en-US" dirty="0"/>
              <a:t>Noah Overby</a:t>
            </a:r>
          </a:p>
          <a:p>
            <a:r>
              <a:rPr lang="en-US" dirty="0"/>
              <a:t>11/7/2024</a:t>
            </a:r>
          </a:p>
        </p:txBody>
      </p:sp>
    </p:spTree>
    <p:extLst>
      <p:ext uri="{BB962C8B-B14F-4D97-AF65-F5344CB8AC3E}">
        <p14:creationId xmlns:p14="http://schemas.microsoft.com/office/powerpoint/2010/main" val="3283783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84769-AEE9-247F-1A09-3A9BFB79CEE3}"/>
              </a:ext>
            </a:extLst>
          </p:cNvPr>
          <p:cNvSpPr>
            <a:spLocks noGrp="1"/>
          </p:cNvSpPr>
          <p:nvPr>
            <p:ph type="title"/>
          </p:nvPr>
        </p:nvSpPr>
        <p:spPr/>
        <p:txBody>
          <a:bodyPr/>
          <a:lstStyle/>
          <a:p>
            <a:r>
              <a:rPr lang="en-US" sz="2800" dirty="0"/>
              <a:t>Which Questions CAN THE TRANSFER DASHBOARD ANSWER?</a:t>
            </a:r>
          </a:p>
        </p:txBody>
      </p:sp>
      <p:sp>
        <p:nvSpPr>
          <p:cNvPr id="3" name="Content Placeholder 2">
            <a:extLst>
              <a:ext uri="{FF2B5EF4-FFF2-40B4-BE49-F238E27FC236}">
                <a16:creationId xmlns:a16="http://schemas.microsoft.com/office/drawing/2014/main" id="{2EA13FA1-3D24-9173-0F8B-E0EF2DAEB421}"/>
              </a:ext>
            </a:extLst>
          </p:cNvPr>
          <p:cNvSpPr>
            <a:spLocks noGrp="1"/>
          </p:cNvSpPr>
          <p:nvPr>
            <p:ph idx="1"/>
          </p:nvPr>
        </p:nvSpPr>
        <p:spPr>
          <a:xfrm>
            <a:off x="536859" y="2536943"/>
            <a:ext cx="8336975" cy="3757046"/>
          </a:xfrm>
        </p:spPr>
        <p:txBody>
          <a:bodyPr/>
          <a:lstStyle/>
          <a:p>
            <a:r>
              <a:rPr lang="en-US" dirty="0"/>
              <a:t>Where do students transfer?</a:t>
            </a:r>
          </a:p>
          <a:p>
            <a:r>
              <a:rPr lang="en-US" dirty="0"/>
              <a:t>What educational outcomes do students experience after transfer?</a:t>
            </a:r>
          </a:p>
          <a:p>
            <a:r>
              <a:rPr lang="en-US" dirty="0"/>
              <a:t>What trends can we observe regarding transfer effectiveness?</a:t>
            </a:r>
          </a:p>
        </p:txBody>
      </p:sp>
      <p:sp>
        <p:nvSpPr>
          <p:cNvPr id="4" name="Slide Number Placeholder 3">
            <a:extLst>
              <a:ext uri="{FF2B5EF4-FFF2-40B4-BE49-F238E27FC236}">
                <a16:creationId xmlns:a16="http://schemas.microsoft.com/office/drawing/2014/main" id="{F4D26B71-9015-4667-E2E4-56631D591483}"/>
              </a:ext>
            </a:extLst>
          </p:cNvPr>
          <p:cNvSpPr>
            <a:spLocks noGrp="1"/>
          </p:cNvSpPr>
          <p:nvPr>
            <p:ph type="sldNum" sz="quarter" idx="12"/>
          </p:nvPr>
        </p:nvSpPr>
        <p:spPr/>
        <p:txBody>
          <a:bodyPr/>
          <a:lstStyle/>
          <a:p>
            <a:fld id="{DEE5BC03-7CE3-4FE3-BC0A-0ACCA8AC1F24}" type="slidenum">
              <a:rPr lang="en-US" smtClean="0"/>
              <a:pPr/>
              <a:t>10</a:t>
            </a:fld>
            <a:endParaRPr lang="en-US" dirty="0"/>
          </a:p>
        </p:txBody>
      </p:sp>
    </p:spTree>
    <p:extLst>
      <p:ext uri="{BB962C8B-B14F-4D97-AF65-F5344CB8AC3E}">
        <p14:creationId xmlns:p14="http://schemas.microsoft.com/office/powerpoint/2010/main" val="3588780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90244F-9AE2-557F-02F1-408CC1839F6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98780AF-B01B-359D-7788-7F9E2DB87F06}"/>
              </a:ext>
            </a:extLst>
          </p:cNvPr>
          <p:cNvSpPr>
            <a:spLocks noGrp="1"/>
          </p:cNvSpPr>
          <p:nvPr>
            <p:ph type="title"/>
          </p:nvPr>
        </p:nvSpPr>
        <p:spPr/>
        <p:txBody>
          <a:bodyPr/>
          <a:lstStyle/>
          <a:p>
            <a:r>
              <a:rPr lang="en-US" sz="4000" dirty="0"/>
              <a:t>Where do students transfer?</a:t>
            </a:r>
          </a:p>
        </p:txBody>
      </p:sp>
      <p:sp>
        <p:nvSpPr>
          <p:cNvPr id="3" name="Content Placeholder 2">
            <a:extLst>
              <a:ext uri="{FF2B5EF4-FFF2-40B4-BE49-F238E27FC236}">
                <a16:creationId xmlns:a16="http://schemas.microsoft.com/office/drawing/2014/main" id="{2F5E73A3-09CA-B13E-935A-137083DD050C}"/>
              </a:ext>
            </a:extLst>
          </p:cNvPr>
          <p:cNvSpPr>
            <a:spLocks noGrp="1"/>
          </p:cNvSpPr>
          <p:nvPr>
            <p:ph idx="1"/>
          </p:nvPr>
        </p:nvSpPr>
        <p:spPr>
          <a:xfrm>
            <a:off x="536860" y="2347006"/>
            <a:ext cx="8336975" cy="3757046"/>
          </a:xfrm>
        </p:spPr>
        <p:txBody>
          <a:bodyPr/>
          <a:lstStyle/>
          <a:p>
            <a:r>
              <a:rPr lang="en-US" sz="2000" dirty="0">
                <a:latin typeface="Franklin Gothic Book" panose="020B0503020102020204" pitchFamily="34" charset="0"/>
                <a:ea typeface="Calibri" panose="020F0502020204030204" pitchFamily="34" charset="0"/>
                <a:cs typeface="Times New Roman" panose="02020603050405020304" pitchFamily="18" charset="0"/>
              </a:rPr>
              <a:t>By Sector</a:t>
            </a:r>
          </a:p>
          <a:p>
            <a:pPr lvl="1"/>
            <a:r>
              <a:rPr lang="en-US" sz="1800" dirty="0">
                <a:latin typeface="Franklin Gothic Book" panose="020B0503020102020204" pitchFamily="34" charset="0"/>
                <a:ea typeface="Calibri" panose="020F0502020204030204" pitchFamily="34" charset="0"/>
                <a:cs typeface="Times New Roman" panose="02020603050405020304" pitchFamily="18" charset="0"/>
              </a:rPr>
              <a:t>In-State or Out of State</a:t>
            </a:r>
          </a:p>
          <a:p>
            <a:pPr lvl="1"/>
            <a:r>
              <a:rPr lang="en-US" sz="1800" dirty="0">
                <a:effectLst/>
                <a:latin typeface="Franklin Gothic Book" panose="020B0503020102020204" pitchFamily="34" charset="0"/>
                <a:ea typeface="Calibri" panose="020F0502020204030204" pitchFamily="34" charset="0"/>
                <a:cs typeface="Times New Roman" panose="02020603050405020304" pitchFamily="18" charset="0"/>
              </a:rPr>
              <a:t>Washington public (non-CTC)</a:t>
            </a:r>
            <a:r>
              <a:rPr lang="en-US" sz="1800" dirty="0">
                <a:latin typeface="Franklin Gothic Book" panose="020B0503020102020204" pitchFamily="34" charset="0"/>
                <a:ea typeface="Calibri" panose="020F0502020204030204" pitchFamily="34" charset="0"/>
                <a:cs typeface="Times New Roman" panose="02020603050405020304" pitchFamily="18" charset="0"/>
              </a:rPr>
              <a:t>, WA CTC Baccalaureate, or Private</a:t>
            </a:r>
          </a:p>
          <a:p>
            <a:pPr lvl="1"/>
            <a:r>
              <a:rPr lang="en-US" sz="1800" dirty="0">
                <a:latin typeface="Franklin Gothic Book" panose="020B0503020102020204" pitchFamily="34" charset="0"/>
                <a:ea typeface="Calibri" panose="020F0502020204030204" pitchFamily="34" charset="0"/>
                <a:cs typeface="Times New Roman" panose="02020603050405020304" pitchFamily="18" charset="0"/>
              </a:rPr>
              <a:t>Primarily Online Institution or Not Primarily Online</a:t>
            </a:r>
          </a:p>
          <a:p>
            <a:r>
              <a:rPr lang="en-US" sz="2000" dirty="0">
                <a:latin typeface="Franklin Gothic Book" panose="020B0503020102020204" pitchFamily="34" charset="0"/>
                <a:ea typeface="Calibri" panose="020F0502020204030204" pitchFamily="34" charset="0"/>
                <a:cs typeface="Times New Roman" panose="02020603050405020304" pitchFamily="18" charset="0"/>
              </a:rPr>
              <a:t>By Institution, i.e. University of Washington</a:t>
            </a:r>
          </a:p>
          <a:p>
            <a:pPr lvl="1"/>
            <a:r>
              <a:rPr lang="en-US" sz="1800" dirty="0">
                <a:latin typeface="Franklin Gothic Book" panose="020B0503020102020204" pitchFamily="34" charset="0"/>
                <a:ea typeface="Calibri" panose="020F0502020204030204" pitchFamily="34" charset="0"/>
                <a:cs typeface="Times New Roman" panose="02020603050405020304" pitchFamily="18" charset="0"/>
              </a:rPr>
              <a:t>Branch Campuses</a:t>
            </a:r>
          </a:p>
          <a:p>
            <a:r>
              <a:rPr lang="en-US" sz="2000">
                <a:latin typeface="Franklin Gothic Book" panose="020B0503020102020204" pitchFamily="34" charset="0"/>
                <a:ea typeface="Calibri" panose="020F0502020204030204" pitchFamily="34" charset="0"/>
                <a:cs typeface="Times New Roman" panose="02020603050405020304" pitchFamily="18" charset="0"/>
              </a:rPr>
              <a:t>By Program </a:t>
            </a:r>
            <a:r>
              <a:rPr lang="en-US" sz="2000" dirty="0">
                <a:latin typeface="Franklin Gothic Book" panose="020B0503020102020204" pitchFamily="34" charset="0"/>
                <a:ea typeface="Calibri" panose="020F0502020204030204" pitchFamily="34" charset="0"/>
                <a:cs typeface="Times New Roman" panose="02020603050405020304" pitchFamily="18" charset="0"/>
              </a:rPr>
              <a:t>Exit Code</a:t>
            </a:r>
          </a:p>
          <a:p>
            <a:r>
              <a:rPr lang="en-US" sz="2000" dirty="0">
                <a:latin typeface="Franklin Gothic Book" panose="020B0503020102020204" pitchFamily="34" charset="0"/>
                <a:ea typeface="Calibri" panose="020F0502020204030204" pitchFamily="34" charset="0"/>
                <a:cs typeface="Times New Roman" panose="02020603050405020304" pitchFamily="18" charset="0"/>
              </a:rPr>
              <a:t>Measures: </a:t>
            </a:r>
          </a:p>
          <a:p>
            <a:pPr lvl="1"/>
            <a:r>
              <a:rPr lang="en-US" sz="1600" dirty="0">
                <a:latin typeface="Franklin Gothic Book" panose="020B0503020102020204" pitchFamily="34" charset="0"/>
                <a:ea typeface="Calibri" panose="020F0502020204030204" pitchFamily="34" charset="0"/>
                <a:cs typeface="Times New Roman" panose="02020603050405020304" pitchFamily="18" charset="0"/>
              </a:rPr>
              <a:t>Head Count and Percentage</a:t>
            </a:r>
            <a:endParaRPr lang="en-US" sz="1200" dirty="0">
              <a:latin typeface="Franklin Gothic Book" panose="020B0503020102020204" pitchFamily="34" charset="0"/>
              <a:ea typeface="Calibri" panose="020F0502020204030204" pitchFamily="34" charset="0"/>
              <a:cs typeface="Times New Roman" panose="02020603050405020304" pitchFamily="18" charset="0"/>
            </a:endParaRPr>
          </a:p>
          <a:p>
            <a:pPr lvl="1"/>
            <a:r>
              <a:rPr lang="en-US" sz="1600" dirty="0">
                <a:latin typeface="Franklin Gothic Book" panose="020B0503020102020204" pitchFamily="34" charset="0"/>
                <a:ea typeface="Calibri" panose="020F0502020204030204" pitchFamily="34" charset="0"/>
                <a:cs typeface="Times New Roman" panose="02020603050405020304" pitchFamily="18" charset="0"/>
              </a:rPr>
              <a:t>Median Credits Earned by Transfer</a:t>
            </a:r>
          </a:p>
          <a:p>
            <a:pPr lvl="1"/>
            <a:r>
              <a:rPr lang="en-US" sz="1600" dirty="0">
                <a:latin typeface="Franklin Gothic Book" panose="020B0503020102020204" pitchFamily="34" charset="0"/>
                <a:ea typeface="Calibri" panose="020F0502020204030204" pitchFamily="34" charset="0"/>
                <a:cs typeface="Times New Roman" panose="02020603050405020304" pitchFamily="18" charset="0"/>
              </a:rPr>
              <a:t>Median Gap in Quarters between CTC and Transfer Start</a:t>
            </a:r>
          </a:p>
        </p:txBody>
      </p:sp>
      <p:sp>
        <p:nvSpPr>
          <p:cNvPr id="4" name="Slide Number Placeholder 3">
            <a:extLst>
              <a:ext uri="{FF2B5EF4-FFF2-40B4-BE49-F238E27FC236}">
                <a16:creationId xmlns:a16="http://schemas.microsoft.com/office/drawing/2014/main" id="{E1A027C0-A826-F623-4D10-ECB117A2CDC0}"/>
              </a:ext>
            </a:extLst>
          </p:cNvPr>
          <p:cNvSpPr>
            <a:spLocks noGrp="1"/>
          </p:cNvSpPr>
          <p:nvPr>
            <p:ph type="sldNum" sz="quarter" idx="12"/>
          </p:nvPr>
        </p:nvSpPr>
        <p:spPr/>
        <p:txBody>
          <a:bodyPr/>
          <a:lstStyle/>
          <a:p>
            <a:fld id="{DEE5BC03-7CE3-4FE3-BC0A-0ACCA8AC1F24}" type="slidenum">
              <a:rPr lang="en-US" smtClean="0"/>
              <a:pPr/>
              <a:t>11</a:t>
            </a:fld>
            <a:endParaRPr lang="en-US" dirty="0"/>
          </a:p>
        </p:txBody>
      </p:sp>
    </p:spTree>
    <p:extLst>
      <p:ext uri="{BB962C8B-B14F-4D97-AF65-F5344CB8AC3E}">
        <p14:creationId xmlns:p14="http://schemas.microsoft.com/office/powerpoint/2010/main" val="3896045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FDFEE-AB66-BF5A-0790-9AFD7672A2C3}"/>
              </a:ext>
            </a:extLst>
          </p:cNvPr>
          <p:cNvSpPr>
            <a:spLocks noGrp="1"/>
          </p:cNvSpPr>
          <p:nvPr>
            <p:ph type="title"/>
          </p:nvPr>
        </p:nvSpPr>
        <p:spPr/>
        <p:txBody>
          <a:bodyPr/>
          <a:lstStyle/>
          <a:p>
            <a:r>
              <a:rPr lang="en-US" sz="3200" dirty="0"/>
              <a:t>What educational outcomes do students experience after transfer?</a:t>
            </a:r>
            <a:br>
              <a:rPr lang="en-US" sz="3200" dirty="0"/>
            </a:br>
            <a:endParaRPr lang="en-US" sz="3200" dirty="0"/>
          </a:p>
        </p:txBody>
      </p:sp>
      <p:sp>
        <p:nvSpPr>
          <p:cNvPr id="3" name="Content Placeholder 2">
            <a:extLst>
              <a:ext uri="{FF2B5EF4-FFF2-40B4-BE49-F238E27FC236}">
                <a16:creationId xmlns:a16="http://schemas.microsoft.com/office/drawing/2014/main" id="{D0507629-D486-B6DD-C6ED-5B0D7493091D}"/>
              </a:ext>
            </a:extLst>
          </p:cNvPr>
          <p:cNvSpPr>
            <a:spLocks noGrp="1"/>
          </p:cNvSpPr>
          <p:nvPr>
            <p:ph idx="1"/>
          </p:nvPr>
        </p:nvSpPr>
        <p:spPr>
          <a:xfrm>
            <a:off x="536860" y="2632472"/>
            <a:ext cx="8336975" cy="3757046"/>
          </a:xfrm>
        </p:spPr>
        <p:txBody>
          <a:bodyPr/>
          <a:lstStyle/>
          <a:p>
            <a:r>
              <a:rPr lang="en-US" dirty="0">
                <a:latin typeface="Franklin Gothic Book" panose="020B0503020102020204" pitchFamily="34" charset="0"/>
                <a:ea typeface="Calibri" panose="020F0502020204030204" pitchFamily="34" charset="0"/>
                <a:cs typeface="Times New Roman" panose="02020603050405020304" pitchFamily="18" charset="0"/>
              </a:rPr>
              <a:t>How many students persisted in a bachelor’s program or earned a bachelor's degree each year after transferring? </a:t>
            </a:r>
          </a:p>
          <a:p>
            <a:r>
              <a:rPr lang="en-US" dirty="0">
                <a:latin typeface="Franklin Gothic Book" panose="020B0503020102020204" pitchFamily="34" charset="0"/>
                <a:ea typeface="Calibri" panose="020F0502020204030204" pitchFamily="34" charset="0"/>
                <a:cs typeface="Times New Roman" panose="02020603050405020304" pitchFamily="18" charset="0"/>
              </a:rPr>
              <a:t>How many transfer students completed a bachelor's degree each year after transferring?</a:t>
            </a:r>
          </a:p>
          <a:p>
            <a:r>
              <a:rPr lang="en-US" dirty="0">
                <a:latin typeface="Franklin Gothic Book" panose="020B0503020102020204" pitchFamily="34" charset="0"/>
                <a:ea typeface="Calibri" panose="020F0502020204030204" pitchFamily="34" charset="0"/>
                <a:cs typeface="Times New Roman" panose="02020603050405020304" pitchFamily="18" charset="0"/>
              </a:rPr>
              <a:t>What was a student’s highest educational outcome each year after transfer?</a:t>
            </a:r>
          </a:p>
          <a:p>
            <a:pPr lvl="1"/>
            <a:endParaRPr lang="en-US" sz="2400" dirty="0">
              <a:latin typeface="Franklin Gothic Book" panose="020B0503020102020204" pitchFamily="34" charset="0"/>
              <a:ea typeface="Calibri" panose="020F0502020204030204" pitchFamily="34" charset="0"/>
              <a:cs typeface="Times New Roman" panose="02020603050405020304" pitchFamily="18" charset="0"/>
            </a:endParaRPr>
          </a:p>
          <a:p>
            <a:pPr lvl="1"/>
            <a:endParaRPr lang="en-US" sz="2400" dirty="0">
              <a:latin typeface="Franklin Gothic Book" panose="020B0503020102020204" pitchFamily="34" charset="0"/>
              <a:ea typeface="Calibri" panose="020F0502020204030204" pitchFamily="34" charset="0"/>
              <a:cs typeface="Times New Roman" panose="02020603050405020304" pitchFamily="18" charset="0"/>
            </a:endParaRPr>
          </a:p>
          <a:p>
            <a:pPr lvl="1"/>
            <a:endParaRPr lang="en-US" dirty="0"/>
          </a:p>
          <a:p>
            <a:pPr marL="457200" lvl="1" indent="0">
              <a:buNone/>
            </a:pPr>
            <a:endParaRPr lang="en-US" sz="2400" dirty="0">
              <a:latin typeface="Franklin Gothic Book" panose="020B0503020102020204" pitchFamily="34" charset="0"/>
              <a:ea typeface="Calibri" panose="020F0502020204030204" pitchFamily="34" charset="0"/>
              <a:cs typeface="Times New Roman" panose="02020603050405020304" pitchFamily="18" charset="0"/>
            </a:endParaRPr>
          </a:p>
          <a:p>
            <a:pPr lvl="1"/>
            <a:endParaRPr lang="en-US" sz="2400" dirty="0">
              <a:latin typeface="Franklin Gothic Book" panose="020B0503020102020204" pitchFamily="34" charset="0"/>
              <a:ea typeface="Calibri" panose="020F0502020204030204" pitchFamily="34" charset="0"/>
              <a:cs typeface="Times New Roman" panose="02020603050405020304" pitchFamily="18" charset="0"/>
            </a:endParaRPr>
          </a:p>
          <a:p>
            <a:pPr lvl="1"/>
            <a:endParaRPr lang="en-US" dirty="0"/>
          </a:p>
          <a:p>
            <a:endParaRPr lang="en-US" dirty="0"/>
          </a:p>
        </p:txBody>
      </p:sp>
      <p:sp>
        <p:nvSpPr>
          <p:cNvPr id="4" name="Slide Number Placeholder 3">
            <a:extLst>
              <a:ext uri="{FF2B5EF4-FFF2-40B4-BE49-F238E27FC236}">
                <a16:creationId xmlns:a16="http://schemas.microsoft.com/office/drawing/2014/main" id="{A9ECA59B-07CE-81CE-65AF-3F7F96B22CFE}"/>
              </a:ext>
            </a:extLst>
          </p:cNvPr>
          <p:cNvSpPr>
            <a:spLocks noGrp="1"/>
          </p:cNvSpPr>
          <p:nvPr>
            <p:ph type="sldNum" sz="quarter" idx="12"/>
          </p:nvPr>
        </p:nvSpPr>
        <p:spPr/>
        <p:txBody>
          <a:bodyPr/>
          <a:lstStyle/>
          <a:p>
            <a:fld id="{DEE5BC03-7CE3-4FE3-BC0A-0ACCA8AC1F24}" type="slidenum">
              <a:rPr lang="en-US" smtClean="0"/>
              <a:pPr/>
              <a:t>12</a:t>
            </a:fld>
            <a:endParaRPr lang="en-US" dirty="0"/>
          </a:p>
        </p:txBody>
      </p:sp>
    </p:spTree>
    <p:extLst>
      <p:ext uri="{BB962C8B-B14F-4D97-AF65-F5344CB8AC3E}">
        <p14:creationId xmlns:p14="http://schemas.microsoft.com/office/powerpoint/2010/main" val="31474837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AA149-A4FA-E5B8-A531-54C722F7772D}"/>
              </a:ext>
            </a:extLst>
          </p:cNvPr>
          <p:cNvSpPr>
            <a:spLocks noGrp="1"/>
          </p:cNvSpPr>
          <p:nvPr>
            <p:ph type="title"/>
          </p:nvPr>
        </p:nvSpPr>
        <p:spPr/>
        <p:txBody>
          <a:bodyPr/>
          <a:lstStyle/>
          <a:p>
            <a:r>
              <a:rPr lang="en-US" dirty="0"/>
              <a:t>Trends in Transfer Effectiveness</a:t>
            </a:r>
            <a:br>
              <a:rPr lang="en-US" dirty="0"/>
            </a:br>
            <a:endParaRPr lang="en-US" dirty="0"/>
          </a:p>
        </p:txBody>
      </p:sp>
      <p:sp>
        <p:nvSpPr>
          <p:cNvPr id="3" name="Content Placeholder 2">
            <a:extLst>
              <a:ext uri="{FF2B5EF4-FFF2-40B4-BE49-F238E27FC236}">
                <a16:creationId xmlns:a16="http://schemas.microsoft.com/office/drawing/2014/main" id="{BE7A3B56-2C5A-D6D9-287E-B2FD93AA23B7}"/>
              </a:ext>
            </a:extLst>
          </p:cNvPr>
          <p:cNvSpPr>
            <a:spLocks noGrp="1"/>
          </p:cNvSpPr>
          <p:nvPr>
            <p:ph idx="1"/>
          </p:nvPr>
        </p:nvSpPr>
        <p:spPr>
          <a:xfrm>
            <a:off x="536860" y="2242626"/>
            <a:ext cx="8336975" cy="3757046"/>
          </a:xfrm>
        </p:spPr>
        <p:txBody>
          <a:bodyPr/>
          <a:lstStyle/>
          <a:p>
            <a:r>
              <a:rPr lang="en-US" sz="2600" dirty="0">
                <a:latin typeface="Franklin Gothic Book" panose="020B0503020102020204" pitchFamily="34" charset="0"/>
                <a:ea typeface="Calibri" panose="020F0502020204030204" pitchFamily="34" charset="0"/>
                <a:cs typeface="Times New Roman" panose="02020603050405020304" pitchFamily="18" charset="0"/>
              </a:rPr>
              <a:t>How many students earned a credential before transfer?</a:t>
            </a:r>
          </a:p>
          <a:p>
            <a:r>
              <a:rPr lang="en-US" sz="2600" dirty="0">
                <a:latin typeface="Franklin Gothic Book" panose="020B0503020102020204" pitchFamily="34" charset="0"/>
                <a:ea typeface="Calibri" panose="020F0502020204030204" pitchFamily="34" charset="0"/>
                <a:cs typeface="Times New Roman" panose="02020603050405020304" pitchFamily="18" charset="0"/>
              </a:rPr>
              <a:t>How many CTC credits did students earn before transfer?</a:t>
            </a:r>
          </a:p>
          <a:p>
            <a:r>
              <a:rPr lang="en-US" sz="2600" dirty="0">
                <a:latin typeface="Franklin Gothic Book" panose="020B0503020102020204" pitchFamily="34" charset="0"/>
                <a:ea typeface="Calibri" panose="020F0502020204030204" pitchFamily="34" charset="0"/>
                <a:cs typeface="Times New Roman" panose="02020603050405020304" pitchFamily="18" charset="0"/>
              </a:rPr>
              <a:t>How long of a gap exists between when a student last attended a CTC and when they started a bachelor’s program?</a:t>
            </a:r>
          </a:p>
          <a:p>
            <a:r>
              <a:rPr lang="en-US" sz="2600" dirty="0">
                <a:latin typeface="Franklin Gothic Book" panose="020B0503020102020204" pitchFamily="34" charset="0"/>
                <a:ea typeface="Calibri" panose="020F0502020204030204" pitchFamily="34" charset="0"/>
                <a:cs typeface="Times New Roman" panose="02020603050405020304" pitchFamily="18" charset="0"/>
              </a:rPr>
              <a:t>Do students complete a bachelor’s degree aligned with their last CTC program?</a:t>
            </a:r>
          </a:p>
          <a:p>
            <a:endParaRPr lang="en-US" dirty="0"/>
          </a:p>
        </p:txBody>
      </p:sp>
      <p:sp>
        <p:nvSpPr>
          <p:cNvPr id="4" name="Slide Number Placeholder 3">
            <a:extLst>
              <a:ext uri="{FF2B5EF4-FFF2-40B4-BE49-F238E27FC236}">
                <a16:creationId xmlns:a16="http://schemas.microsoft.com/office/drawing/2014/main" id="{DC585271-3CA0-0F20-56A2-42E5E7A97C5D}"/>
              </a:ext>
            </a:extLst>
          </p:cNvPr>
          <p:cNvSpPr>
            <a:spLocks noGrp="1"/>
          </p:cNvSpPr>
          <p:nvPr>
            <p:ph type="sldNum" sz="quarter" idx="12"/>
          </p:nvPr>
        </p:nvSpPr>
        <p:spPr/>
        <p:txBody>
          <a:bodyPr/>
          <a:lstStyle/>
          <a:p>
            <a:fld id="{DEE5BC03-7CE3-4FE3-BC0A-0ACCA8AC1F24}" type="slidenum">
              <a:rPr lang="en-US" smtClean="0"/>
              <a:pPr/>
              <a:t>13</a:t>
            </a:fld>
            <a:endParaRPr lang="en-US" dirty="0"/>
          </a:p>
        </p:txBody>
      </p:sp>
    </p:spTree>
    <p:extLst>
      <p:ext uri="{BB962C8B-B14F-4D97-AF65-F5344CB8AC3E}">
        <p14:creationId xmlns:p14="http://schemas.microsoft.com/office/powerpoint/2010/main" val="28698122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523C0-3541-00B7-9677-0092C2E033D2}"/>
              </a:ext>
            </a:extLst>
          </p:cNvPr>
          <p:cNvSpPr>
            <a:spLocks noGrp="1"/>
          </p:cNvSpPr>
          <p:nvPr>
            <p:ph type="title"/>
          </p:nvPr>
        </p:nvSpPr>
        <p:spPr>
          <a:xfrm>
            <a:off x="422561" y="1462241"/>
            <a:ext cx="8534403" cy="719850"/>
          </a:xfrm>
        </p:spPr>
        <p:txBody>
          <a:bodyPr>
            <a:normAutofit/>
          </a:bodyPr>
          <a:lstStyle/>
          <a:p>
            <a:r>
              <a:rPr lang="en-US" dirty="0"/>
              <a:t>				      Program groups</a:t>
            </a:r>
          </a:p>
        </p:txBody>
      </p:sp>
      <p:pic>
        <p:nvPicPr>
          <p:cNvPr id="6" name="Content Placeholder 5" descr="A graph of different colored squares&#10;&#10;Description automatically generated">
            <a:extLst>
              <a:ext uri="{FF2B5EF4-FFF2-40B4-BE49-F238E27FC236}">
                <a16:creationId xmlns:a16="http://schemas.microsoft.com/office/drawing/2014/main" id="{36FB0A97-F590-3DE2-D5A8-0124635C04BE}"/>
              </a:ext>
            </a:extLst>
          </p:cNvPr>
          <p:cNvPicPr>
            <a:picLocks noGrp="1" noChangeAspect="1"/>
          </p:cNvPicPr>
          <p:nvPr>
            <p:ph sz="half" idx="1"/>
          </p:nvPr>
        </p:nvPicPr>
        <p:blipFill>
          <a:blip r:embed="rId2"/>
          <a:stretch>
            <a:fillRect/>
          </a:stretch>
        </p:blipFill>
        <p:spPr>
          <a:xfrm>
            <a:off x="538348" y="1210021"/>
            <a:ext cx="3391466" cy="4776712"/>
          </a:xfrm>
          <a:noFill/>
        </p:spPr>
      </p:pic>
      <p:sp>
        <p:nvSpPr>
          <p:cNvPr id="11" name="Text Placeholder 2">
            <a:extLst>
              <a:ext uri="{FF2B5EF4-FFF2-40B4-BE49-F238E27FC236}">
                <a16:creationId xmlns:a16="http://schemas.microsoft.com/office/drawing/2014/main" id="{0AC77D9A-5100-A4BC-CE0C-8584130FFACA}"/>
              </a:ext>
            </a:extLst>
          </p:cNvPr>
          <p:cNvSpPr>
            <a:spLocks noGrp="1"/>
          </p:cNvSpPr>
          <p:nvPr>
            <p:ph sz="half" idx="2"/>
          </p:nvPr>
        </p:nvSpPr>
        <p:spPr>
          <a:xfrm>
            <a:off x="4759271" y="2049302"/>
            <a:ext cx="4197693" cy="3969323"/>
          </a:xfrm>
        </p:spPr>
        <p:txBody>
          <a:bodyPr>
            <a:normAutofit/>
          </a:bodyPr>
          <a:lstStyle/>
          <a:p>
            <a:pPr marL="285750" indent="-285750">
              <a:buFont typeface="Arial" panose="020B0604020202020204" pitchFamily="34" charset="0"/>
              <a:buChar char="•"/>
            </a:pPr>
            <a:r>
              <a:rPr lang="en-US" sz="2200" dirty="0"/>
              <a:t>Arts and Humanities</a:t>
            </a:r>
          </a:p>
          <a:p>
            <a:pPr marL="285750" indent="-285750">
              <a:buFont typeface="Arial" panose="020B0604020202020204" pitchFamily="34" charset="0"/>
              <a:buChar char="•"/>
            </a:pPr>
            <a:r>
              <a:rPr lang="en-US" sz="2200" dirty="0"/>
              <a:t>Business and Communication</a:t>
            </a:r>
          </a:p>
          <a:p>
            <a:pPr marL="285750" indent="-285750">
              <a:buFont typeface="Arial" panose="020B0604020202020204" pitchFamily="34" charset="0"/>
              <a:buChar char="•"/>
            </a:pPr>
            <a:r>
              <a:rPr lang="en-US" sz="2200" dirty="0"/>
              <a:t>Education</a:t>
            </a:r>
          </a:p>
          <a:p>
            <a:pPr marL="285750" indent="-285750">
              <a:buFont typeface="Arial" panose="020B0604020202020204" pitchFamily="34" charset="0"/>
              <a:buChar char="•"/>
            </a:pPr>
            <a:r>
              <a:rPr lang="en-US" sz="2200" dirty="0"/>
              <a:t>Health</a:t>
            </a:r>
          </a:p>
          <a:p>
            <a:pPr marL="285750" indent="-285750">
              <a:buFont typeface="Arial" panose="020B0604020202020204" pitchFamily="34" charset="0"/>
              <a:buChar char="•"/>
            </a:pPr>
            <a:r>
              <a:rPr lang="en-US" sz="2200" dirty="0"/>
              <a:t>Social and Behavioral Sciences and Human Services</a:t>
            </a:r>
          </a:p>
          <a:p>
            <a:pPr marL="285750" indent="-285750">
              <a:buFont typeface="Arial" panose="020B0604020202020204" pitchFamily="34" charset="0"/>
              <a:buChar char="•"/>
            </a:pPr>
            <a:r>
              <a:rPr lang="en-US" sz="2200" dirty="0"/>
              <a:t>STEM</a:t>
            </a:r>
          </a:p>
          <a:p>
            <a:pPr marL="285750" indent="-285750">
              <a:buFont typeface="Arial" panose="020B0604020202020204" pitchFamily="34" charset="0"/>
              <a:buChar char="•"/>
            </a:pPr>
            <a:r>
              <a:rPr lang="en-US" sz="2200" dirty="0"/>
              <a:t>Trades</a:t>
            </a:r>
          </a:p>
          <a:p>
            <a:pPr marL="285750" indent="-285750">
              <a:buFont typeface="Arial" panose="020B0604020202020204" pitchFamily="34" charset="0"/>
              <a:buChar char="•"/>
            </a:pPr>
            <a:r>
              <a:rPr lang="en-US" sz="2200" dirty="0"/>
              <a:t>Other</a:t>
            </a:r>
          </a:p>
        </p:txBody>
      </p:sp>
      <p:sp>
        <p:nvSpPr>
          <p:cNvPr id="4" name="Slide Number Placeholder 3">
            <a:extLst>
              <a:ext uri="{FF2B5EF4-FFF2-40B4-BE49-F238E27FC236}">
                <a16:creationId xmlns:a16="http://schemas.microsoft.com/office/drawing/2014/main" id="{A9D748CF-801E-02C2-66A9-881F81135A96}"/>
              </a:ext>
            </a:extLst>
          </p:cNvPr>
          <p:cNvSpPr>
            <a:spLocks noGrp="1"/>
          </p:cNvSpPr>
          <p:nvPr>
            <p:ph type="sldNum" sz="quarter" idx="12"/>
          </p:nvPr>
        </p:nvSpPr>
        <p:spPr>
          <a:xfrm>
            <a:off x="8416636" y="6529852"/>
            <a:ext cx="457199" cy="191623"/>
          </a:xfrm>
        </p:spPr>
        <p:txBody>
          <a:bodyPr>
            <a:normAutofit/>
          </a:bodyPr>
          <a:lstStyle/>
          <a:p>
            <a:pPr>
              <a:lnSpc>
                <a:spcPct val="90000"/>
              </a:lnSpc>
              <a:spcAft>
                <a:spcPts val="600"/>
              </a:spcAft>
            </a:pPr>
            <a:fld id="{DEE5BC03-7CE3-4FE3-BC0A-0ACCA8AC1F24}" type="slidenum">
              <a:rPr lang="en-US" sz="700" smtClean="0"/>
              <a:pPr>
                <a:lnSpc>
                  <a:spcPct val="90000"/>
                </a:lnSpc>
                <a:spcAft>
                  <a:spcPts val="600"/>
                </a:spcAft>
              </a:pPr>
              <a:t>14</a:t>
            </a:fld>
            <a:endParaRPr lang="en-US" sz="700"/>
          </a:p>
        </p:txBody>
      </p:sp>
      <p:sp>
        <p:nvSpPr>
          <p:cNvPr id="7" name="TextBox 6">
            <a:extLst>
              <a:ext uri="{FF2B5EF4-FFF2-40B4-BE49-F238E27FC236}">
                <a16:creationId xmlns:a16="http://schemas.microsoft.com/office/drawing/2014/main" id="{C021C544-C32D-4929-7D2C-009D3FDF407E}"/>
              </a:ext>
            </a:extLst>
          </p:cNvPr>
          <p:cNvSpPr txBox="1"/>
          <p:nvPr/>
        </p:nvSpPr>
        <p:spPr>
          <a:xfrm>
            <a:off x="538347" y="6102443"/>
            <a:ext cx="7878289" cy="430887"/>
          </a:xfrm>
          <a:prstGeom prst="rect">
            <a:avLst/>
          </a:prstGeom>
          <a:noFill/>
        </p:spPr>
        <p:txBody>
          <a:bodyPr wrap="square" rtlCol="0">
            <a:spAutoFit/>
          </a:bodyPr>
          <a:lstStyle/>
          <a:p>
            <a:r>
              <a:rPr lang="en-US" sz="1100" dirty="0"/>
              <a:t>The Multi-State Postsecondary Report by Kentucky Center for Statistics. </a:t>
            </a:r>
            <a:r>
              <a:rPr lang="en-US" sz="1100" dirty="0">
                <a:hlinkClick r:id="rId3"/>
              </a:rPr>
              <a:t>https://kystats.ky.gov/Reports/Tableau/2023_MSPSR</a:t>
            </a:r>
            <a:r>
              <a:rPr lang="en-US" sz="1100" dirty="0"/>
              <a:t> </a:t>
            </a:r>
          </a:p>
          <a:p>
            <a:r>
              <a:rPr lang="en-US" sz="1100" dirty="0" err="1"/>
              <a:t>Zaback</a:t>
            </a:r>
            <a:r>
              <a:rPr lang="en-US" sz="1100" dirty="0"/>
              <a:t> et al (2012). </a:t>
            </a:r>
            <a:r>
              <a:rPr lang="en-US" sz="1100" dirty="0">
                <a:hlinkClick r:id="rId4"/>
              </a:rPr>
              <a:t>https://files.eric.ed.gov/fulltext/ED540267.pdf</a:t>
            </a:r>
            <a:r>
              <a:rPr lang="en-US" sz="1100" dirty="0"/>
              <a:t>  </a:t>
            </a:r>
          </a:p>
        </p:txBody>
      </p:sp>
    </p:spTree>
    <p:extLst>
      <p:ext uri="{BB962C8B-B14F-4D97-AF65-F5344CB8AC3E}">
        <p14:creationId xmlns:p14="http://schemas.microsoft.com/office/powerpoint/2010/main" val="21237955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9FC7D2-FB42-4B54-82C8-9775C7777B1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817B4C-C034-9F94-EE96-5984B95D773D}"/>
              </a:ext>
            </a:extLst>
          </p:cNvPr>
          <p:cNvSpPr>
            <a:spLocks noGrp="1"/>
          </p:cNvSpPr>
          <p:nvPr>
            <p:ph type="title"/>
          </p:nvPr>
        </p:nvSpPr>
        <p:spPr/>
        <p:txBody>
          <a:bodyPr/>
          <a:lstStyle/>
          <a:p>
            <a:r>
              <a:rPr lang="en-US" dirty="0" err="1"/>
              <a:t>dISAGGREGATION</a:t>
            </a:r>
            <a:endParaRPr lang="en-US" dirty="0"/>
          </a:p>
        </p:txBody>
      </p:sp>
      <p:sp>
        <p:nvSpPr>
          <p:cNvPr id="3" name="Content Placeholder 2">
            <a:extLst>
              <a:ext uri="{FF2B5EF4-FFF2-40B4-BE49-F238E27FC236}">
                <a16:creationId xmlns:a16="http://schemas.microsoft.com/office/drawing/2014/main" id="{2AA96C97-B39A-01FA-04E5-09E24D6EB7DF}"/>
              </a:ext>
            </a:extLst>
          </p:cNvPr>
          <p:cNvSpPr>
            <a:spLocks noGrp="1"/>
          </p:cNvSpPr>
          <p:nvPr>
            <p:ph idx="1"/>
          </p:nvPr>
        </p:nvSpPr>
        <p:spPr/>
        <p:txBody>
          <a:bodyPr numCol="3"/>
          <a:lstStyle/>
          <a:p>
            <a:pPr lvl="1"/>
            <a:r>
              <a:rPr lang="en-US" sz="2000" dirty="0">
                <a:latin typeface="Franklin Gothic Book" panose="020B0503020102020204" pitchFamily="34" charset="0"/>
                <a:ea typeface="Calibri" panose="020F0502020204030204" pitchFamily="34" charset="0"/>
                <a:cs typeface="Times New Roman" panose="02020603050405020304" pitchFamily="18" charset="0"/>
              </a:rPr>
              <a:t>Transfer Gap Years</a:t>
            </a:r>
          </a:p>
          <a:p>
            <a:pPr lvl="1"/>
            <a:r>
              <a:rPr lang="en-US" sz="2000" dirty="0">
                <a:latin typeface="Franklin Gothic Book" panose="020B0503020102020204" pitchFamily="34" charset="0"/>
                <a:ea typeface="Calibri" panose="020F0502020204030204" pitchFamily="34" charset="0"/>
                <a:cs typeface="Times New Roman" panose="02020603050405020304" pitchFamily="18" charset="0"/>
              </a:rPr>
              <a:t>Transfer From</a:t>
            </a:r>
          </a:p>
          <a:p>
            <a:pPr lvl="1"/>
            <a:r>
              <a:rPr lang="en-US" sz="2000" dirty="0">
                <a:latin typeface="Franklin Gothic Book" panose="020B0503020102020204" pitchFamily="34" charset="0"/>
                <a:ea typeface="Calibri" panose="020F0502020204030204" pitchFamily="34" charset="0"/>
                <a:cs typeface="Times New Roman" panose="02020603050405020304" pitchFamily="18" charset="0"/>
              </a:rPr>
              <a:t>Transfer To</a:t>
            </a:r>
          </a:p>
          <a:p>
            <a:pPr lvl="1"/>
            <a:r>
              <a:rPr lang="en-US" sz="2000" dirty="0">
                <a:latin typeface="Franklin Gothic Book" panose="020B0503020102020204" pitchFamily="34" charset="0"/>
                <a:ea typeface="Calibri" panose="020F0502020204030204" pitchFamily="34" charset="0"/>
                <a:cs typeface="Times New Roman" panose="02020603050405020304" pitchFamily="18" charset="0"/>
              </a:rPr>
              <a:t>Transfer with Award</a:t>
            </a:r>
          </a:p>
          <a:p>
            <a:pPr lvl="1"/>
            <a:r>
              <a:rPr lang="en-US" sz="2000" dirty="0">
                <a:latin typeface="Franklin Gothic Book" panose="020B0503020102020204" pitchFamily="34" charset="0"/>
                <a:ea typeface="Calibri" panose="020F0502020204030204" pitchFamily="34" charset="0"/>
                <a:cs typeface="Times New Roman" panose="02020603050405020304" pitchFamily="18" charset="0"/>
              </a:rPr>
              <a:t>Transfer Sector</a:t>
            </a:r>
          </a:p>
          <a:p>
            <a:pPr lvl="1"/>
            <a:r>
              <a:rPr lang="en-US" sz="2000" dirty="0">
                <a:latin typeface="Franklin Gothic Book" panose="020B0503020102020204" pitchFamily="34" charset="0"/>
                <a:ea typeface="Calibri" panose="020F0502020204030204" pitchFamily="34" charset="0"/>
                <a:cs typeface="Times New Roman" panose="02020603050405020304" pitchFamily="18" charset="0"/>
              </a:rPr>
              <a:t>Student Race/Ethnicity</a:t>
            </a:r>
          </a:p>
          <a:p>
            <a:pPr lvl="1"/>
            <a:r>
              <a:rPr lang="en-US" sz="2000" dirty="0">
                <a:latin typeface="Franklin Gothic Book" panose="020B0503020102020204" pitchFamily="34" charset="0"/>
                <a:ea typeface="Calibri" panose="020F0502020204030204" pitchFamily="34" charset="0"/>
                <a:cs typeface="Times New Roman" panose="02020603050405020304" pitchFamily="18" charset="0"/>
              </a:rPr>
              <a:t>Student of Color</a:t>
            </a:r>
          </a:p>
          <a:p>
            <a:pPr lvl="1"/>
            <a:endParaRPr lang="en-US" sz="2000" dirty="0">
              <a:latin typeface="Franklin Gothic Book" panose="020B0503020102020204" pitchFamily="34" charset="0"/>
              <a:ea typeface="Calibri" panose="020F0502020204030204" pitchFamily="34" charset="0"/>
              <a:cs typeface="Times New Roman" panose="02020603050405020304" pitchFamily="18" charset="0"/>
            </a:endParaRPr>
          </a:p>
          <a:p>
            <a:pPr marL="457200" lvl="1" indent="0">
              <a:buNone/>
            </a:pPr>
            <a:endParaRPr lang="en-US" sz="2000" dirty="0">
              <a:latin typeface="Franklin Gothic Book" panose="020B0503020102020204" pitchFamily="34" charset="0"/>
              <a:ea typeface="Calibri" panose="020F0502020204030204" pitchFamily="34" charset="0"/>
              <a:cs typeface="Times New Roman" panose="02020603050405020304" pitchFamily="18" charset="0"/>
            </a:endParaRPr>
          </a:p>
          <a:p>
            <a:pPr lvl="1"/>
            <a:r>
              <a:rPr lang="en-US" sz="2000" dirty="0">
                <a:latin typeface="Franklin Gothic Book" panose="020B0503020102020204" pitchFamily="34" charset="0"/>
                <a:ea typeface="Calibri" panose="020F0502020204030204" pitchFamily="34" charset="0"/>
                <a:cs typeface="Times New Roman" panose="02020603050405020304" pitchFamily="18" charset="0"/>
              </a:rPr>
              <a:t>Historically Underserved SOC</a:t>
            </a:r>
          </a:p>
          <a:p>
            <a:pPr lvl="1"/>
            <a:r>
              <a:rPr lang="en-US" sz="2000" dirty="0">
                <a:latin typeface="Franklin Gothic Book" panose="020B0503020102020204" pitchFamily="34" charset="0"/>
                <a:ea typeface="Calibri" panose="020F0502020204030204" pitchFamily="34" charset="0"/>
                <a:cs typeface="Times New Roman" panose="02020603050405020304" pitchFamily="18" charset="0"/>
              </a:rPr>
              <a:t>Student Age Group</a:t>
            </a:r>
          </a:p>
          <a:p>
            <a:pPr lvl="1"/>
            <a:r>
              <a:rPr lang="en-US" sz="2000" dirty="0">
                <a:latin typeface="Franklin Gothic Book" panose="020B0503020102020204" pitchFamily="34" charset="0"/>
                <a:ea typeface="Calibri" panose="020F0502020204030204" pitchFamily="34" charset="0"/>
                <a:cs typeface="Times New Roman" panose="02020603050405020304" pitchFamily="18" charset="0"/>
              </a:rPr>
              <a:t>Student Education Background</a:t>
            </a:r>
          </a:p>
          <a:p>
            <a:pPr lvl="1"/>
            <a:r>
              <a:rPr lang="en-US" sz="2000" dirty="0">
                <a:latin typeface="Franklin Gothic Book" panose="020B0503020102020204" pitchFamily="34" charset="0"/>
                <a:ea typeface="Calibri" panose="020F0502020204030204" pitchFamily="34" charset="0"/>
                <a:cs typeface="Times New Roman" panose="02020603050405020304" pitchFamily="18" charset="0"/>
              </a:rPr>
              <a:t>Student First Generation</a:t>
            </a:r>
          </a:p>
          <a:p>
            <a:pPr lvl="1"/>
            <a:r>
              <a:rPr lang="en-US" sz="2000" dirty="0">
                <a:latin typeface="Franklin Gothic Book" panose="020B0503020102020204" pitchFamily="34" charset="0"/>
                <a:ea typeface="Calibri" panose="020F0502020204030204" pitchFamily="34" charset="0"/>
                <a:cs typeface="Times New Roman" panose="02020603050405020304" pitchFamily="18" charset="0"/>
              </a:rPr>
              <a:t>Student Intent</a:t>
            </a:r>
          </a:p>
          <a:p>
            <a:pPr lvl="1"/>
            <a:r>
              <a:rPr lang="en-US" sz="2000" dirty="0">
                <a:latin typeface="Franklin Gothic Book" panose="020B0503020102020204" pitchFamily="34" charset="0"/>
                <a:ea typeface="Calibri" panose="020F0502020204030204" pitchFamily="34" charset="0"/>
                <a:cs typeface="Times New Roman" panose="02020603050405020304" pitchFamily="18" charset="0"/>
              </a:rPr>
              <a:t>Student Program</a:t>
            </a:r>
          </a:p>
          <a:p>
            <a:pPr lvl="1"/>
            <a:endParaRPr lang="en-US" sz="2000" dirty="0">
              <a:latin typeface="Franklin Gothic Book" panose="020B0503020102020204" pitchFamily="34" charset="0"/>
              <a:ea typeface="Calibri" panose="020F0502020204030204" pitchFamily="34" charset="0"/>
              <a:cs typeface="Times New Roman" panose="02020603050405020304" pitchFamily="18" charset="0"/>
            </a:endParaRPr>
          </a:p>
          <a:p>
            <a:pPr lvl="1"/>
            <a:endParaRPr lang="en-US" sz="2000" dirty="0">
              <a:latin typeface="Franklin Gothic Book" panose="020B0503020102020204" pitchFamily="34" charset="0"/>
              <a:ea typeface="Calibri" panose="020F0502020204030204" pitchFamily="34" charset="0"/>
              <a:cs typeface="Times New Roman" panose="02020603050405020304" pitchFamily="18" charset="0"/>
            </a:endParaRPr>
          </a:p>
          <a:p>
            <a:pPr lvl="1"/>
            <a:r>
              <a:rPr lang="en-US" sz="2000" dirty="0">
                <a:latin typeface="Franklin Gothic Book" panose="020B0503020102020204" pitchFamily="34" charset="0"/>
                <a:ea typeface="Calibri" panose="020F0502020204030204" pitchFamily="34" charset="0"/>
                <a:cs typeface="Times New Roman" panose="02020603050405020304" pitchFamily="18" charset="0"/>
              </a:rPr>
              <a:t>Student Received Need Based Aid</a:t>
            </a:r>
          </a:p>
          <a:p>
            <a:pPr lvl="1"/>
            <a:r>
              <a:rPr lang="en-US" sz="2000" dirty="0">
                <a:latin typeface="Franklin Gothic Book" panose="020B0503020102020204" pitchFamily="34" charset="0"/>
                <a:ea typeface="Calibri" panose="020F0502020204030204" pitchFamily="34" charset="0"/>
                <a:cs typeface="Times New Roman" panose="02020603050405020304" pitchFamily="18" charset="0"/>
              </a:rPr>
              <a:t>Student Registered Disability</a:t>
            </a:r>
          </a:p>
          <a:p>
            <a:pPr lvl="1"/>
            <a:r>
              <a:rPr lang="en-US" sz="2000" dirty="0">
                <a:latin typeface="Franklin Gothic Book" panose="020B0503020102020204" pitchFamily="34" charset="0"/>
                <a:ea typeface="Calibri" panose="020F0502020204030204" pitchFamily="34" charset="0"/>
                <a:cs typeface="Times New Roman" panose="02020603050405020304" pitchFamily="18" charset="0"/>
              </a:rPr>
              <a:t>Student Rural Urban Community Area (RUCA)</a:t>
            </a:r>
          </a:p>
          <a:p>
            <a:pPr lvl="1"/>
            <a:r>
              <a:rPr lang="en-US" sz="2000" dirty="0">
                <a:latin typeface="Franklin Gothic Book" panose="020B0503020102020204" pitchFamily="34" charset="0"/>
                <a:ea typeface="Calibri" panose="020F0502020204030204" pitchFamily="34" charset="0"/>
                <a:cs typeface="Times New Roman" panose="02020603050405020304" pitchFamily="18" charset="0"/>
              </a:rPr>
              <a:t>Student SES</a:t>
            </a:r>
          </a:p>
          <a:p>
            <a:pPr lvl="1"/>
            <a:r>
              <a:rPr lang="en-US" sz="2000" dirty="0">
                <a:latin typeface="Franklin Gothic Book" panose="020B0503020102020204" pitchFamily="34" charset="0"/>
                <a:ea typeface="Calibri" panose="020F0502020204030204" pitchFamily="34" charset="0"/>
                <a:cs typeface="Times New Roman" panose="02020603050405020304" pitchFamily="18" charset="0"/>
              </a:rPr>
              <a:t>Student Veteran Benefits</a:t>
            </a:r>
          </a:p>
        </p:txBody>
      </p:sp>
      <p:sp>
        <p:nvSpPr>
          <p:cNvPr id="4" name="Slide Number Placeholder 3">
            <a:extLst>
              <a:ext uri="{FF2B5EF4-FFF2-40B4-BE49-F238E27FC236}">
                <a16:creationId xmlns:a16="http://schemas.microsoft.com/office/drawing/2014/main" id="{7669AC3E-0E1E-9380-BEF3-ADA09420E023}"/>
              </a:ext>
            </a:extLst>
          </p:cNvPr>
          <p:cNvSpPr>
            <a:spLocks noGrp="1"/>
          </p:cNvSpPr>
          <p:nvPr>
            <p:ph type="sldNum" sz="quarter" idx="12"/>
          </p:nvPr>
        </p:nvSpPr>
        <p:spPr/>
        <p:txBody>
          <a:bodyPr/>
          <a:lstStyle/>
          <a:p>
            <a:fld id="{DEE5BC03-7CE3-4FE3-BC0A-0ACCA8AC1F24}" type="slidenum">
              <a:rPr lang="en-US" smtClean="0"/>
              <a:pPr/>
              <a:t>15</a:t>
            </a:fld>
            <a:endParaRPr lang="en-US" dirty="0"/>
          </a:p>
        </p:txBody>
      </p:sp>
    </p:spTree>
    <p:extLst>
      <p:ext uri="{BB962C8B-B14F-4D97-AF65-F5344CB8AC3E}">
        <p14:creationId xmlns:p14="http://schemas.microsoft.com/office/powerpoint/2010/main" val="21565423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07A6B-CFE7-751D-F074-597B0C959C0A}"/>
              </a:ext>
            </a:extLst>
          </p:cNvPr>
          <p:cNvSpPr>
            <a:spLocks noGrp="1"/>
          </p:cNvSpPr>
          <p:nvPr>
            <p:ph type="title"/>
          </p:nvPr>
        </p:nvSpPr>
        <p:spPr/>
        <p:txBody>
          <a:bodyPr/>
          <a:lstStyle/>
          <a:p>
            <a:r>
              <a:rPr lang="en-US" dirty="0"/>
              <a:t>Filters</a:t>
            </a:r>
          </a:p>
        </p:txBody>
      </p:sp>
      <p:sp>
        <p:nvSpPr>
          <p:cNvPr id="3" name="Content Placeholder 2">
            <a:extLst>
              <a:ext uri="{FF2B5EF4-FFF2-40B4-BE49-F238E27FC236}">
                <a16:creationId xmlns:a16="http://schemas.microsoft.com/office/drawing/2014/main" id="{37FF9E7A-4CD4-F591-12C9-C4CBC8ABCAF2}"/>
              </a:ext>
            </a:extLst>
          </p:cNvPr>
          <p:cNvSpPr>
            <a:spLocks noGrp="1"/>
          </p:cNvSpPr>
          <p:nvPr>
            <p:ph idx="1"/>
          </p:nvPr>
        </p:nvSpPr>
        <p:spPr/>
        <p:txBody>
          <a:bodyPr/>
          <a:lstStyle/>
          <a:p>
            <a:pPr marL="457200" lvl="1" indent="0">
              <a:buNone/>
            </a:pPr>
            <a:r>
              <a:rPr lang="en-US" dirty="0">
                <a:latin typeface="Franklin Gothic Book" panose="020B0503020102020204" pitchFamily="34" charset="0"/>
                <a:ea typeface="Calibri" panose="020F0502020204030204" pitchFamily="34" charset="0"/>
                <a:cs typeface="Times New Roman" panose="02020603050405020304" pitchFamily="18" charset="0"/>
              </a:rPr>
              <a:t>Any combination of the following groups is possible</a:t>
            </a:r>
          </a:p>
          <a:p>
            <a:pPr lvl="1"/>
            <a:r>
              <a:rPr lang="en-US" dirty="0">
                <a:latin typeface="Franklin Gothic Book" panose="020B0503020102020204" pitchFamily="34" charset="0"/>
                <a:ea typeface="Calibri" panose="020F0502020204030204" pitchFamily="34" charset="0"/>
                <a:cs typeface="Times New Roman" panose="02020603050405020304" pitchFamily="18" charset="0"/>
              </a:rPr>
              <a:t>Transfer from</a:t>
            </a:r>
          </a:p>
          <a:p>
            <a:pPr lvl="1"/>
            <a:r>
              <a:rPr lang="en-US" dirty="0">
                <a:latin typeface="Franklin Gothic Book" panose="020B0503020102020204" pitchFamily="34" charset="0"/>
                <a:ea typeface="Calibri" panose="020F0502020204030204" pitchFamily="34" charset="0"/>
                <a:cs typeface="Times New Roman" panose="02020603050405020304" pitchFamily="18" charset="0"/>
              </a:rPr>
              <a:t>Transfer Sector</a:t>
            </a:r>
          </a:p>
          <a:p>
            <a:pPr lvl="1"/>
            <a:r>
              <a:rPr lang="en-US" dirty="0">
                <a:latin typeface="Franklin Gothic Book" panose="020B0503020102020204" pitchFamily="34" charset="0"/>
                <a:ea typeface="Calibri" panose="020F0502020204030204" pitchFamily="34" charset="0"/>
                <a:cs typeface="Times New Roman" panose="02020603050405020304" pitchFamily="18" charset="0"/>
              </a:rPr>
              <a:t>Education Background</a:t>
            </a:r>
          </a:p>
          <a:p>
            <a:pPr lvl="1"/>
            <a:r>
              <a:rPr lang="en-US" dirty="0">
                <a:latin typeface="Franklin Gothic Book" panose="020B0503020102020204" pitchFamily="34" charset="0"/>
                <a:ea typeface="Calibri" panose="020F0502020204030204" pitchFamily="34" charset="0"/>
                <a:cs typeface="Times New Roman" panose="02020603050405020304" pitchFamily="18" charset="0"/>
              </a:rPr>
              <a:t>Program</a:t>
            </a:r>
          </a:p>
          <a:p>
            <a:pPr lvl="1"/>
            <a:r>
              <a:rPr lang="en-US" dirty="0">
                <a:latin typeface="Franklin Gothic Book" panose="020B0503020102020204" pitchFamily="34" charset="0"/>
                <a:ea typeface="Calibri" panose="020F0502020204030204" pitchFamily="34" charset="0"/>
                <a:cs typeface="Times New Roman" panose="02020603050405020304" pitchFamily="18" charset="0"/>
              </a:rPr>
              <a:t>Intent</a:t>
            </a:r>
          </a:p>
          <a:p>
            <a:pPr lvl="1"/>
            <a:r>
              <a:rPr lang="en-US" dirty="0">
                <a:latin typeface="Franklin Gothic Book" panose="020B0503020102020204" pitchFamily="34" charset="0"/>
                <a:ea typeface="Calibri" panose="020F0502020204030204" pitchFamily="34" charset="0"/>
                <a:cs typeface="Times New Roman" panose="02020603050405020304" pitchFamily="18" charset="0"/>
              </a:rPr>
              <a:t>Race/Ethnicity</a:t>
            </a:r>
          </a:p>
          <a:p>
            <a:pPr lvl="1"/>
            <a:r>
              <a:rPr lang="en-US" dirty="0">
                <a:latin typeface="Franklin Gothic Book" panose="020B0503020102020204" pitchFamily="34" charset="0"/>
                <a:ea typeface="Calibri" panose="020F0502020204030204" pitchFamily="34" charset="0"/>
                <a:cs typeface="Times New Roman" panose="02020603050405020304" pitchFamily="18" charset="0"/>
              </a:rPr>
              <a:t>Gender</a:t>
            </a:r>
          </a:p>
        </p:txBody>
      </p:sp>
      <p:sp>
        <p:nvSpPr>
          <p:cNvPr id="4" name="Slide Number Placeholder 3">
            <a:extLst>
              <a:ext uri="{FF2B5EF4-FFF2-40B4-BE49-F238E27FC236}">
                <a16:creationId xmlns:a16="http://schemas.microsoft.com/office/drawing/2014/main" id="{9ACB8A4F-DC4A-8E84-DBD5-8EEB3F095709}"/>
              </a:ext>
            </a:extLst>
          </p:cNvPr>
          <p:cNvSpPr>
            <a:spLocks noGrp="1"/>
          </p:cNvSpPr>
          <p:nvPr>
            <p:ph type="sldNum" sz="quarter" idx="12"/>
          </p:nvPr>
        </p:nvSpPr>
        <p:spPr/>
        <p:txBody>
          <a:bodyPr/>
          <a:lstStyle/>
          <a:p>
            <a:fld id="{DEE5BC03-7CE3-4FE3-BC0A-0ACCA8AC1F24}" type="slidenum">
              <a:rPr lang="en-US" smtClean="0"/>
              <a:pPr/>
              <a:t>16</a:t>
            </a:fld>
            <a:endParaRPr lang="en-US" dirty="0"/>
          </a:p>
        </p:txBody>
      </p:sp>
    </p:spTree>
    <p:extLst>
      <p:ext uri="{BB962C8B-B14F-4D97-AF65-F5344CB8AC3E}">
        <p14:creationId xmlns:p14="http://schemas.microsoft.com/office/powerpoint/2010/main" val="36289593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08F8D-30AF-0EDA-29B6-68762A138053}"/>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1204CD0B-3162-B94F-AB9C-FC676B0A2CF1}"/>
              </a:ext>
            </a:extLst>
          </p:cNvPr>
          <p:cNvSpPr>
            <a:spLocks noGrp="1"/>
          </p:cNvSpPr>
          <p:nvPr>
            <p:ph idx="1"/>
          </p:nvPr>
        </p:nvSpPr>
        <p:spPr/>
        <p:txBody>
          <a:bodyPr/>
          <a:lstStyle/>
          <a:p>
            <a:r>
              <a:rPr lang="en-US" dirty="0"/>
              <a:t>Gather feedback from this group.</a:t>
            </a:r>
          </a:p>
          <a:p>
            <a:r>
              <a:rPr lang="en-US" dirty="0"/>
              <a:t>Continue validating the data set and building out the dashboard.</a:t>
            </a:r>
          </a:p>
          <a:p>
            <a:r>
              <a:rPr lang="en-US" dirty="0"/>
              <a:t>Share out with the Research and Planning Commission</a:t>
            </a:r>
          </a:p>
          <a:p>
            <a:r>
              <a:rPr lang="en-US" dirty="0"/>
              <a:t>Have a dashboard ready to publish by winter or spring.</a:t>
            </a:r>
          </a:p>
          <a:p>
            <a:endParaRPr lang="en-US" dirty="0"/>
          </a:p>
        </p:txBody>
      </p:sp>
      <p:sp>
        <p:nvSpPr>
          <p:cNvPr id="4" name="Slide Number Placeholder 3">
            <a:extLst>
              <a:ext uri="{FF2B5EF4-FFF2-40B4-BE49-F238E27FC236}">
                <a16:creationId xmlns:a16="http://schemas.microsoft.com/office/drawing/2014/main" id="{391A70DA-52CC-90FF-AF69-B0CC7AE7F5B7}"/>
              </a:ext>
            </a:extLst>
          </p:cNvPr>
          <p:cNvSpPr>
            <a:spLocks noGrp="1"/>
          </p:cNvSpPr>
          <p:nvPr>
            <p:ph type="sldNum" sz="quarter" idx="12"/>
          </p:nvPr>
        </p:nvSpPr>
        <p:spPr/>
        <p:txBody>
          <a:bodyPr/>
          <a:lstStyle/>
          <a:p>
            <a:fld id="{DEE5BC03-7CE3-4FE3-BC0A-0ACCA8AC1F24}" type="slidenum">
              <a:rPr lang="en-US" smtClean="0"/>
              <a:pPr/>
              <a:t>17</a:t>
            </a:fld>
            <a:endParaRPr lang="en-US" dirty="0"/>
          </a:p>
        </p:txBody>
      </p:sp>
    </p:spTree>
    <p:extLst>
      <p:ext uri="{BB962C8B-B14F-4D97-AF65-F5344CB8AC3E}">
        <p14:creationId xmlns:p14="http://schemas.microsoft.com/office/powerpoint/2010/main" val="17009295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Thank you</a:t>
            </a:r>
          </a:p>
        </p:txBody>
      </p:sp>
      <p:sp>
        <p:nvSpPr>
          <p:cNvPr id="3" name="Text Placeholder 2"/>
          <p:cNvSpPr>
            <a:spLocks noGrp="1"/>
          </p:cNvSpPr>
          <p:nvPr>
            <p:ph type="body" sz="quarter" idx="10"/>
          </p:nvPr>
        </p:nvSpPr>
        <p:spPr/>
        <p:txBody>
          <a:bodyPr/>
          <a:lstStyle/>
          <a:p>
            <a:pPr marL="0" indent="0">
              <a:buNone/>
            </a:pPr>
            <a:endParaRPr lang="en-US" dirty="0"/>
          </a:p>
          <a:p>
            <a:pPr marL="0" indent="0">
              <a:buNone/>
            </a:pPr>
            <a:r>
              <a:rPr lang="en-US" sz="2400" dirty="0"/>
              <a:t>Noah Overby</a:t>
            </a:r>
          </a:p>
          <a:p>
            <a:pPr marL="0" indent="0">
              <a:buNone/>
            </a:pPr>
            <a:r>
              <a:rPr lang="en-US" sz="2400" dirty="0"/>
              <a:t>Policy Research Associate</a:t>
            </a:r>
          </a:p>
          <a:p>
            <a:pPr marL="0" indent="0">
              <a:buNone/>
            </a:pPr>
            <a:r>
              <a:rPr lang="en-US" sz="2400" dirty="0"/>
              <a:t>noverby@sbctc.edu</a:t>
            </a:r>
          </a:p>
        </p:txBody>
      </p:sp>
    </p:spTree>
    <p:extLst>
      <p:ext uri="{BB962C8B-B14F-4D97-AF65-F5344CB8AC3E}">
        <p14:creationId xmlns:p14="http://schemas.microsoft.com/office/powerpoint/2010/main" val="4188286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A7179-9A0F-8421-025E-FB4A9E6C5154}"/>
              </a:ext>
            </a:extLst>
          </p:cNvPr>
          <p:cNvSpPr>
            <a:spLocks noGrp="1"/>
          </p:cNvSpPr>
          <p:nvPr>
            <p:ph type="title"/>
          </p:nvPr>
        </p:nvSpPr>
        <p:spPr/>
        <p:txBody>
          <a:bodyPr/>
          <a:lstStyle/>
          <a:p>
            <a:r>
              <a:rPr lang="en-US" dirty="0"/>
              <a:t>Today’s session</a:t>
            </a:r>
          </a:p>
        </p:txBody>
      </p:sp>
      <p:sp>
        <p:nvSpPr>
          <p:cNvPr id="3" name="Content Placeholder 2">
            <a:extLst>
              <a:ext uri="{FF2B5EF4-FFF2-40B4-BE49-F238E27FC236}">
                <a16:creationId xmlns:a16="http://schemas.microsoft.com/office/drawing/2014/main" id="{A5BC5AAF-83F2-B18E-69CB-07068B509101}"/>
              </a:ext>
            </a:extLst>
          </p:cNvPr>
          <p:cNvSpPr>
            <a:spLocks noGrp="1"/>
          </p:cNvSpPr>
          <p:nvPr>
            <p:ph idx="1"/>
          </p:nvPr>
        </p:nvSpPr>
        <p:spPr/>
        <p:txBody>
          <a:bodyPr/>
          <a:lstStyle/>
          <a:p>
            <a:r>
              <a:rPr lang="en-US" dirty="0"/>
              <a:t>Dashboard presentation (15 minutes)</a:t>
            </a:r>
          </a:p>
          <a:p>
            <a:r>
              <a:rPr lang="en-US" dirty="0"/>
              <a:t>Hands-on exercise (15 minutes)</a:t>
            </a:r>
          </a:p>
          <a:p>
            <a:r>
              <a:rPr lang="en-US" dirty="0"/>
              <a:t>Transfer Dashboard Conversation (30 minutes)</a:t>
            </a:r>
          </a:p>
        </p:txBody>
      </p:sp>
      <p:sp>
        <p:nvSpPr>
          <p:cNvPr id="4" name="Slide Number Placeholder 3">
            <a:extLst>
              <a:ext uri="{FF2B5EF4-FFF2-40B4-BE49-F238E27FC236}">
                <a16:creationId xmlns:a16="http://schemas.microsoft.com/office/drawing/2014/main" id="{8E6AC77F-C2F4-C341-DD4F-F68CDF5D3C0D}"/>
              </a:ext>
            </a:extLst>
          </p:cNvPr>
          <p:cNvSpPr>
            <a:spLocks noGrp="1"/>
          </p:cNvSpPr>
          <p:nvPr>
            <p:ph type="sldNum" sz="quarter" idx="12"/>
          </p:nvPr>
        </p:nvSpPr>
        <p:spPr/>
        <p:txBody>
          <a:bodyPr/>
          <a:lstStyle/>
          <a:p>
            <a:fld id="{DEE5BC03-7CE3-4FE3-BC0A-0ACCA8AC1F24}" type="slidenum">
              <a:rPr lang="en-US" smtClean="0"/>
              <a:pPr/>
              <a:t>2</a:t>
            </a:fld>
            <a:endParaRPr lang="en-US" dirty="0"/>
          </a:p>
        </p:txBody>
      </p:sp>
    </p:spTree>
    <p:extLst>
      <p:ext uri="{BB962C8B-B14F-4D97-AF65-F5344CB8AC3E}">
        <p14:creationId xmlns:p14="http://schemas.microsoft.com/office/powerpoint/2010/main" val="3968755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1ED66-7DE6-9B90-DF9A-CAD8EF9CADBC}"/>
              </a:ext>
            </a:extLst>
          </p:cNvPr>
          <p:cNvSpPr>
            <a:spLocks noGrp="1"/>
          </p:cNvSpPr>
          <p:nvPr>
            <p:ph type="title"/>
          </p:nvPr>
        </p:nvSpPr>
        <p:spPr/>
        <p:txBody>
          <a:bodyPr/>
          <a:lstStyle/>
          <a:p>
            <a:r>
              <a:rPr lang="en-US" sz="3600" b="0" i="0" dirty="0">
                <a:solidFill>
                  <a:srgbClr val="003764"/>
                </a:solidFill>
                <a:effectLst/>
                <a:highlight>
                  <a:srgbClr val="FFFFFF"/>
                </a:highlight>
                <a:latin typeface="Franklin Gothic Medium" panose="020B0603020102020204" pitchFamily="34" charset="0"/>
              </a:rPr>
              <a:t>Outcomes: </a:t>
            </a:r>
            <a:br>
              <a:rPr lang="en-US" b="0" i="0" dirty="0">
                <a:solidFill>
                  <a:srgbClr val="003764"/>
                </a:solidFill>
                <a:effectLst/>
                <a:highlight>
                  <a:srgbClr val="FFFFFF"/>
                </a:highlight>
                <a:latin typeface="Franklin Gothic Book" panose="020B0503020102020204" pitchFamily="34" charset="0"/>
              </a:rPr>
            </a:br>
            <a:endParaRPr lang="en-US" dirty="0"/>
          </a:p>
        </p:txBody>
      </p:sp>
      <p:sp>
        <p:nvSpPr>
          <p:cNvPr id="3" name="Content Placeholder 2">
            <a:extLst>
              <a:ext uri="{FF2B5EF4-FFF2-40B4-BE49-F238E27FC236}">
                <a16:creationId xmlns:a16="http://schemas.microsoft.com/office/drawing/2014/main" id="{A4AC9831-3B14-EACE-10DE-EFB2CBA1198A}"/>
              </a:ext>
            </a:extLst>
          </p:cNvPr>
          <p:cNvSpPr>
            <a:spLocks noGrp="1"/>
          </p:cNvSpPr>
          <p:nvPr>
            <p:ph idx="1"/>
          </p:nvPr>
        </p:nvSpPr>
        <p:spPr/>
        <p:txBody>
          <a:bodyPr/>
          <a:lstStyle/>
          <a:p>
            <a:pPr marL="0" indent="0">
              <a:buNone/>
            </a:pPr>
            <a:r>
              <a:rPr lang="en-US" sz="2000" dirty="0"/>
              <a:t>By the end of this session attendees will be able to: </a:t>
            </a:r>
          </a:p>
          <a:p>
            <a:r>
              <a:rPr lang="en-US" sz="2000" dirty="0"/>
              <a:t>List at least one common issue and solution encountered when accessing the SBCTC Policy Research dashboards. </a:t>
            </a:r>
          </a:p>
          <a:p>
            <a:r>
              <a:rPr lang="en-US" sz="2000" dirty="0"/>
              <a:t>Describe a use for the Enrollment, Credentials Awarded, and First-Time Entering Cohort Outcomes dashboards.  </a:t>
            </a:r>
          </a:p>
          <a:p>
            <a:r>
              <a:rPr lang="en-US" sz="2000" dirty="0"/>
              <a:t>Navigate views, filters, and measures in one or more of the dashboards to answer questions regarding enrollment, completions, student demographics, or outcomes. </a:t>
            </a:r>
          </a:p>
          <a:p>
            <a:r>
              <a:rPr lang="en-US" sz="2000" dirty="0"/>
              <a:t>Provide feedback on development of the Transfer Dashboard</a:t>
            </a:r>
          </a:p>
          <a:p>
            <a:endParaRPr lang="en-US" dirty="0"/>
          </a:p>
        </p:txBody>
      </p:sp>
      <p:sp>
        <p:nvSpPr>
          <p:cNvPr id="4" name="Slide Number Placeholder 3">
            <a:extLst>
              <a:ext uri="{FF2B5EF4-FFF2-40B4-BE49-F238E27FC236}">
                <a16:creationId xmlns:a16="http://schemas.microsoft.com/office/drawing/2014/main" id="{D8BE8808-C1C2-BBD9-1F2A-160781D48A8B}"/>
              </a:ext>
            </a:extLst>
          </p:cNvPr>
          <p:cNvSpPr>
            <a:spLocks noGrp="1"/>
          </p:cNvSpPr>
          <p:nvPr>
            <p:ph type="sldNum" sz="quarter" idx="12"/>
          </p:nvPr>
        </p:nvSpPr>
        <p:spPr/>
        <p:txBody>
          <a:bodyPr/>
          <a:lstStyle/>
          <a:p>
            <a:fld id="{DEE5BC03-7CE3-4FE3-BC0A-0ACCA8AC1F24}" type="slidenum">
              <a:rPr lang="en-US" smtClean="0"/>
              <a:pPr/>
              <a:t>3</a:t>
            </a:fld>
            <a:endParaRPr lang="en-US" dirty="0"/>
          </a:p>
        </p:txBody>
      </p:sp>
    </p:spTree>
    <p:extLst>
      <p:ext uri="{BB962C8B-B14F-4D97-AF65-F5344CB8AC3E}">
        <p14:creationId xmlns:p14="http://schemas.microsoft.com/office/powerpoint/2010/main" val="4278600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0" i="0" dirty="0">
                <a:solidFill>
                  <a:srgbClr val="003764"/>
                </a:solidFill>
                <a:effectLst/>
                <a:highlight>
                  <a:srgbClr val="FFFFFF"/>
                </a:highlight>
                <a:latin typeface="Franklin Gothic Medium" panose="020B0603020102020204" pitchFamily="34" charset="0"/>
              </a:rPr>
              <a:t>Common problems/questions </a:t>
            </a:r>
            <a:endParaRPr lang="en-US" dirty="0"/>
          </a:p>
        </p:txBody>
      </p:sp>
      <p:sp>
        <p:nvSpPr>
          <p:cNvPr id="3" name="Content Placeholder 2"/>
          <p:cNvSpPr>
            <a:spLocks noGrp="1"/>
          </p:cNvSpPr>
          <p:nvPr>
            <p:ph idx="1"/>
          </p:nvPr>
        </p:nvSpPr>
        <p:spPr/>
        <p:txBody>
          <a:bodyPr/>
          <a:lstStyle/>
          <a:p>
            <a:pPr algn="l" rtl="0" fontAlgn="base">
              <a:buFont typeface="Arial" panose="020B0604020202020204" pitchFamily="34" charset="0"/>
              <a:buChar char="•"/>
            </a:pPr>
            <a:r>
              <a:rPr lang="en-US" sz="1800" b="0" i="0" dirty="0">
                <a:solidFill>
                  <a:srgbClr val="000000"/>
                </a:solidFill>
                <a:effectLst/>
                <a:highlight>
                  <a:srgbClr val="FFFFFF"/>
                </a:highlight>
                <a:latin typeface="Franklin Gothic Book" panose="020B0503020102020204" pitchFamily="34" charset="0"/>
              </a:rPr>
              <a:t>Why can’t I access the dashboard online? </a:t>
            </a:r>
          </a:p>
          <a:p>
            <a:pPr algn="l" rtl="0" fontAlgn="base">
              <a:buFont typeface="Arial" panose="020B0604020202020204" pitchFamily="34" charset="0"/>
              <a:buChar char="•"/>
            </a:pPr>
            <a:r>
              <a:rPr lang="en-US" sz="1800" b="0" i="0" dirty="0">
                <a:solidFill>
                  <a:srgbClr val="000000"/>
                </a:solidFill>
                <a:effectLst/>
                <a:highlight>
                  <a:srgbClr val="FFFFFF"/>
                </a:highlight>
                <a:latin typeface="Franklin Gothic Book" panose="020B0503020102020204" pitchFamily="34" charset="0"/>
              </a:rPr>
              <a:t>Why can’t I see any figures for [program or term]? </a:t>
            </a:r>
          </a:p>
          <a:p>
            <a:pPr marL="0" indent="0" algn="l" rtl="0" fontAlgn="base">
              <a:buNone/>
            </a:pPr>
            <a:endParaRPr lang="en-US" sz="1800" b="0" i="0" dirty="0">
              <a:solidFill>
                <a:srgbClr val="000000"/>
              </a:solidFill>
              <a:effectLst/>
              <a:highlight>
                <a:srgbClr val="FFFFFF"/>
              </a:highlight>
              <a:latin typeface="Franklin Gothic Book" panose="020B0503020102020204" pitchFamily="34" charset="0"/>
            </a:endParaRPr>
          </a:p>
          <a:p>
            <a:pPr marL="0" indent="0" algn="l" rtl="0" fontAlgn="base">
              <a:buNone/>
            </a:pPr>
            <a:r>
              <a:rPr lang="en-US" sz="1800" b="0" i="0" dirty="0">
                <a:solidFill>
                  <a:srgbClr val="0071CE"/>
                </a:solidFill>
                <a:effectLst/>
                <a:highlight>
                  <a:srgbClr val="FFFFFF"/>
                </a:highlight>
                <a:latin typeface="Franklin Gothic Medium" panose="020B0603020102020204" pitchFamily="34" charset="0"/>
              </a:rPr>
              <a:t>Access </a:t>
            </a:r>
            <a:endParaRPr lang="en-US" sz="1200" b="0" i="0" dirty="0">
              <a:solidFill>
                <a:srgbClr val="0071CE"/>
              </a:solidFill>
              <a:effectLst/>
              <a:highlight>
                <a:srgbClr val="FFFFFF"/>
              </a:highlight>
              <a:latin typeface="Segoe UI" panose="020B0502040204020203" pitchFamily="34" charset="0"/>
            </a:endParaRPr>
          </a:p>
          <a:p>
            <a:pPr algn="l" rtl="0" fontAlgn="base">
              <a:buFont typeface="Arial" panose="020B0604020202020204" pitchFamily="34" charset="0"/>
              <a:buChar char="•"/>
            </a:pPr>
            <a:r>
              <a:rPr lang="en-US" sz="1800" b="0" i="0" dirty="0">
                <a:solidFill>
                  <a:srgbClr val="000000"/>
                </a:solidFill>
                <a:effectLst/>
                <a:highlight>
                  <a:srgbClr val="FFFFFF"/>
                </a:highlight>
                <a:latin typeface="Franklin Gothic Book" panose="020B0503020102020204" pitchFamily="34" charset="0"/>
              </a:rPr>
              <a:t>SBCTC ‘college access only’ dashboards can only be reached from an IP address associated with one of the community or technical colleges in Washington state. This typically requires accessing the site from a campus computer or working with one’s local IT office to set up an alternate solution, such as a VPN. </a:t>
            </a:r>
          </a:p>
          <a:p>
            <a:pPr algn="l" rtl="0" fontAlgn="base">
              <a:buFont typeface="Arial" panose="020B0604020202020204" pitchFamily="34" charset="0"/>
              <a:buChar char="•"/>
            </a:pPr>
            <a:endParaRPr lang="en-US" sz="1800" b="0" i="0" dirty="0">
              <a:solidFill>
                <a:srgbClr val="000000"/>
              </a:solidFill>
              <a:effectLst/>
              <a:highlight>
                <a:srgbClr val="FFFFFF"/>
              </a:highlight>
              <a:latin typeface="Franklin Gothic Book" panose="020B0503020102020204" pitchFamily="34" charset="0"/>
            </a:endParaRPr>
          </a:p>
          <a:p>
            <a:pPr marL="0" indent="0">
              <a:buNone/>
            </a:pP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4</a:t>
            </a:fld>
            <a:endParaRPr lang="en-US" dirty="0"/>
          </a:p>
        </p:txBody>
      </p:sp>
    </p:spTree>
    <p:extLst>
      <p:ext uri="{BB962C8B-B14F-4D97-AF65-F5344CB8AC3E}">
        <p14:creationId xmlns:p14="http://schemas.microsoft.com/office/powerpoint/2010/main" val="2895065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DA9E7-32FA-E0DB-C3CD-6F6A5457BBBA}"/>
              </a:ext>
            </a:extLst>
          </p:cNvPr>
          <p:cNvSpPr>
            <a:spLocks noGrp="1"/>
          </p:cNvSpPr>
          <p:nvPr>
            <p:ph type="title"/>
          </p:nvPr>
        </p:nvSpPr>
        <p:spPr/>
        <p:txBody>
          <a:bodyPr/>
          <a:lstStyle/>
          <a:p>
            <a:r>
              <a:rPr lang="en-US" dirty="0"/>
              <a:t>Why doesn’t my data show up? </a:t>
            </a:r>
            <a:br>
              <a:rPr lang="en-US" dirty="0"/>
            </a:br>
            <a:endParaRPr lang="en-US" dirty="0"/>
          </a:p>
        </p:txBody>
      </p:sp>
      <p:sp>
        <p:nvSpPr>
          <p:cNvPr id="3" name="Content Placeholder 2">
            <a:extLst>
              <a:ext uri="{FF2B5EF4-FFF2-40B4-BE49-F238E27FC236}">
                <a16:creationId xmlns:a16="http://schemas.microsoft.com/office/drawing/2014/main" id="{78322924-9D26-7505-2E19-965372726181}"/>
              </a:ext>
            </a:extLst>
          </p:cNvPr>
          <p:cNvSpPr>
            <a:spLocks noGrp="1"/>
          </p:cNvSpPr>
          <p:nvPr>
            <p:ph idx="1"/>
          </p:nvPr>
        </p:nvSpPr>
        <p:spPr/>
        <p:txBody>
          <a:bodyPr/>
          <a:lstStyle/>
          <a:p>
            <a:r>
              <a:rPr lang="en-US" dirty="0"/>
              <a:t>If data is not displayed it is likely because </a:t>
            </a:r>
          </a:p>
          <a:p>
            <a:pPr marL="457200" lvl="1" indent="0">
              <a:buNone/>
            </a:pPr>
            <a:r>
              <a:rPr lang="en-US" dirty="0"/>
              <a:t>1) it is being filtered out, </a:t>
            </a:r>
          </a:p>
          <a:p>
            <a:pPr marL="457200" lvl="1" indent="0">
              <a:buNone/>
            </a:pPr>
            <a:r>
              <a:rPr lang="en-US" dirty="0"/>
              <a:t>2) the cell sizes are too small to be displayed, or </a:t>
            </a:r>
          </a:p>
          <a:p>
            <a:pPr marL="457200" lvl="1" indent="0">
              <a:buNone/>
            </a:pPr>
            <a:r>
              <a:rPr lang="en-US" dirty="0"/>
              <a:t>3) the data is not yet available </a:t>
            </a:r>
          </a:p>
          <a:p>
            <a:endParaRPr lang="en-US" dirty="0"/>
          </a:p>
        </p:txBody>
      </p:sp>
      <p:sp>
        <p:nvSpPr>
          <p:cNvPr id="4" name="Slide Number Placeholder 3">
            <a:extLst>
              <a:ext uri="{FF2B5EF4-FFF2-40B4-BE49-F238E27FC236}">
                <a16:creationId xmlns:a16="http://schemas.microsoft.com/office/drawing/2014/main" id="{58A6563F-1520-6469-AD2B-93F9A036985E}"/>
              </a:ext>
            </a:extLst>
          </p:cNvPr>
          <p:cNvSpPr>
            <a:spLocks noGrp="1"/>
          </p:cNvSpPr>
          <p:nvPr>
            <p:ph type="sldNum" sz="quarter" idx="12"/>
          </p:nvPr>
        </p:nvSpPr>
        <p:spPr/>
        <p:txBody>
          <a:bodyPr/>
          <a:lstStyle/>
          <a:p>
            <a:fld id="{DEE5BC03-7CE3-4FE3-BC0A-0ACCA8AC1F24}" type="slidenum">
              <a:rPr lang="en-US" smtClean="0"/>
              <a:pPr/>
              <a:t>5</a:t>
            </a:fld>
            <a:endParaRPr lang="en-US" dirty="0"/>
          </a:p>
        </p:txBody>
      </p:sp>
    </p:spTree>
    <p:extLst>
      <p:ext uri="{BB962C8B-B14F-4D97-AF65-F5344CB8AC3E}">
        <p14:creationId xmlns:p14="http://schemas.microsoft.com/office/powerpoint/2010/main" val="227409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26E43-3B2C-C13D-2CBC-239BE46391C4}"/>
              </a:ext>
            </a:extLst>
          </p:cNvPr>
          <p:cNvSpPr>
            <a:spLocks noGrp="1"/>
          </p:cNvSpPr>
          <p:nvPr>
            <p:ph type="title"/>
          </p:nvPr>
        </p:nvSpPr>
        <p:spPr/>
        <p:txBody>
          <a:bodyPr/>
          <a:lstStyle/>
          <a:p>
            <a:r>
              <a:rPr lang="en-US" dirty="0"/>
              <a:t>dashboards</a:t>
            </a:r>
          </a:p>
        </p:txBody>
      </p:sp>
      <p:sp>
        <p:nvSpPr>
          <p:cNvPr id="3" name="Content Placeholder 2">
            <a:extLst>
              <a:ext uri="{FF2B5EF4-FFF2-40B4-BE49-F238E27FC236}">
                <a16:creationId xmlns:a16="http://schemas.microsoft.com/office/drawing/2014/main" id="{304CA63E-E0DD-3B14-BE23-BED52C01D025}"/>
              </a:ext>
            </a:extLst>
          </p:cNvPr>
          <p:cNvSpPr>
            <a:spLocks noGrp="1"/>
          </p:cNvSpPr>
          <p:nvPr>
            <p:ph idx="1"/>
          </p:nvPr>
        </p:nvSpPr>
        <p:spPr/>
        <p:txBody>
          <a:bodyPr/>
          <a:lstStyle/>
          <a:p>
            <a:r>
              <a:rPr lang="en-US" dirty="0">
                <a:hlinkClick r:id="rId3"/>
              </a:rPr>
              <a:t>Enrollment</a:t>
            </a:r>
            <a:endParaRPr lang="en-US" dirty="0"/>
          </a:p>
          <a:p>
            <a:pPr marL="457200" lvl="1" indent="0">
              <a:buNone/>
            </a:pPr>
            <a:r>
              <a:rPr lang="en-US" sz="1400" dirty="0">
                <a:effectLst/>
                <a:latin typeface="Franklin Gothic Book" panose="020B0503020102020204" pitchFamily="34" charset="0"/>
                <a:ea typeface="Calibri" panose="020F0502020204030204" pitchFamily="34" charset="0"/>
                <a:cs typeface="Times New Roman" panose="02020603050405020304" pitchFamily="18" charset="0"/>
              </a:rPr>
              <a:t>This dashboard can help answer questions about enrollment figures, student demographics, or programs by term or academic year.</a:t>
            </a:r>
            <a:endParaRPr lang="en-US" dirty="0"/>
          </a:p>
          <a:p>
            <a:r>
              <a:rPr lang="en-US" dirty="0">
                <a:hlinkClick r:id="rId4"/>
              </a:rPr>
              <a:t>Credentials Awarded</a:t>
            </a:r>
            <a:endParaRPr lang="en-US" dirty="0"/>
          </a:p>
          <a:p>
            <a:pPr marL="457200" lvl="1" indent="0">
              <a:buNone/>
            </a:pPr>
            <a:r>
              <a:rPr lang="en-US" sz="1400" dirty="0">
                <a:effectLst/>
                <a:latin typeface="Franklin Gothic Book" panose="020B0503020102020204" pitchFamily="34" charset="0"/>
                <a:ea typeface="Calibri" panose="020F0502020204030204" pitchFamily="34" charset="0"/>
                <a:cs typeface="Times New Roman" panose="02020603050405020304" pitchFamily="18" charset="0"/>
              </a:rPr>
              <a:t>This dashboard can answer questions about the number and type of credentials awarded annually including student demographics.</a:t>
            </a:r>
            <a:endParaRPr lang="en-US" dirty="0"/>
          </a:p>
          <a:p>
            <a:r>
              <a:rPr lang="en-US" dirty="0">
                <a:hlinkClick r:id="rId5"/>
              </a:rPr>
              <a:t>First Time Entering Cohort Outcomes Dashboard</a:t>
            </a:r>
            <a:endParaRPr lang="en-US" dirty="0"/>
          </a:p>
          <a:p>
            <a:pPr marL="457200" lvl="1" indent="0">
              <a:buNone/>
            </a:pPr>
            <a:r>
              <a:rPr lang="en-US" sz="1400" dirty="0">
                <a:effectLst/>
                <a:latin typeface="Franklin Gothic Book" panose="020B0503020102020204" pitchFamily="34" charset="0"/>
                <a:ea typeface="Calibri" panose="020F0502020204030204" pitchFamily="34" charset="0"/>
                <a:cs typeface="Times New Roman" panose="02020603050405020304" pitchFamily="18" charset="0"/>
              </a:rPr>
              <a:t>Students are assigned to an entry cohort based on first enrollment as an award-seeking or dual-enrolled student. Cohorts allow trends in outcomes to be observed, including transfer, completion, and employment.</a:t>
            </a:r>
            <a:endParaRPr lang="en-US" dirty="0"/>
          </a:p>
        </p:txBody>
      </p:sp>
      <p:sp>
        <p:nvSpPr>
          <p:cNvPr id="4" name="Slide Number Placeholder 3">
            <a:extLst>
              <a:ext uri="{FF2B5EF4-FFF2-40B4-BE49-F238E27FC236}">
                <a16:creationId xmlns:a16="http://schemas.microsoft.com/office/drawing/2014/main" id="{E7C1A3CA-52CE-E1BD-7092-1086302DFC77}"/>
              </a:ext>
            </a:extLst>
          </p:cNvPr>
          <p:cNvSpPr>
            <a:spLocks noGrp="1"/>
          </p:cNvSpPr>
          <p:nvPr>
            <p:ph type="sldNum" sz="quarter" idx="12"/>
          </p:nvPr>
        </p:nvSpPr>
        <p:spPr/>
        <p:txBody>
          <a:bodyPr/>
          <a:lstStyle/>
          <a:p>
            <a:fld id="{DEE5BC03-7CE3-4FE3-BC0A-0ACCA8AC1F24}" type="slidenum">
              <a:rPr lang="en-US" smtClean="0"/>
              <a:pPr/>
              <a:t>6</a:t>
            </a:fld>
            <a:endParaRPr lang="en-US" dirty="0"/>
          </a:p>
        </p:txBody>
      </p:sp>
    </p:spTree>
    <p:extLst>
      <p:ext uri="{BB962C8B-B14F-4D97-AF65-F5344CB8AC3E}">
        <p14:creationId xmlns:p14="http://schemas.microsoft.com/office/powerpoint/2010/main" val="2740099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C6E0A-D37A-0E9E-086A-753671D62078}"/>
              </a:ext>
            </a:extLst>
          </p:cNvPr>
          <p:cNvSpPr>
            <a:spLocks noGrp="1"/>
          </p:cNvSpPr>
          <p:nvPr>
            <p:ph type="title"/>
          </p:nvPr>
        </p:nvSpPr>
        <p:spPr/>
        <p:txBody>
          <a:bodyPr/>
          <a:lstStyle/>
          <a:p>
            <a:r>
              <a:rPr lang="en-US" dirty="0"/>
              <a:t>DASHBOARD EXERCISE</a:t>
            </a:r>
          </a:p>
        </p:txBody>
      </p:sp>
      <p:sp>
        <p:nvSpPr>
          <p:cNvPr id="3" name="Content Placeholder 2">
            <a:extLst>
              <a:ext uri="{FF2B5EF4-FFF2-40B4-BE49-F238E27FC236}">
                <a16:creationId xmlns:a16="http://schemas.microsoft.com/office/drawing/2014/main" id="{3AE6C091-A8DC-9240-297A-29D2F4099574}"/>
              </a:ext>
            </a:extLst>
          </p:cNvPr>
          <p:cNvSpPr>
            <a:spLocks noGrp="1"/>
          </p:cNvSpPr>
          <p:nvPr>
            <p:ph idx="1"/>
          </p:nvPr>
        </p:nvSpPr>
        <p:spPr/>
        <p:txBody>
          <a:bodyPr/>
          <a:lstStyle/>
          <a:p>
            <a:r>
              <a:rPr lang="en-US" sz="2400" dirty="0"/>
              <a:t>See ‘ATC Dashboard Demo file’ for dashboard locations</a:t>
            </a:r>
          </a:p>
          <a:p>
            <a:endParaRPr lang="en-US" sz="2400" dirty="0"/>
          </a:p>
        </p:txBody>
      </p:sp>
      <p:sp>
        <p:nvSpPr>
          <p:cNvPr id="4" name="Slide Number Placeholder 3">
            <a:extLst>
              <a:ext uri="{FF2B5EF4-FFF2-40B4-BE49-F238E27FC236}">
                <a16:creationId xmlns:a16="http://schemas.microsoft.com/office/drawing/2014/main" id="{8521947E-CB6F-9E44-5DC1-1EBCD1306047}"/>
              </a:ext>
            </a:extLst>
          </p:cNvPr>
          <p:cNvSpPr>
            <a:spLocks noGrp="1"/>
          </p:cNvSpPr>
          <p:nvPr>
            <p:ph type="sldNum" sz="quarter" idx="12"/>
          </p:nvPr>
        </p:nvSpPr>
        <p:spPr/>
        <p:txBody>
          <a:bodyPr/>
          <a:lstStyle/>
          <a:p>
            <a:fld id="{DEE5BC03-7CE3-4FE3-BC0A-0ACCA8AC1F24}" type="slidenum">
              <a:rPr lang="en-US" smtClean="0"/>
              <a:pPr/>
              <a:t>7</a:t>
            </a:fld>
            <a:endParaRPr lang="en-US" dirty="0"/>
          </a:p>
        </p:txBody>
      </p:sp>
      <p:pic>
        <p:nvPicPr>
          <p:cNvPr id="6" name="Picture 5">
            <a:extLst>
              <a:ext uri="{FF2B5EF4-FFF2-40B4-BE49-F238E27FC236}">
                <a16:creationId xmlns:a16="http://schemas.microsoft.com/office/drawing/2014/main" id="{9FE7C992-3E13-97BA-153B-BFB12EE373D0}"/>
              </a:ext>
            </a:extLst>
          </p:cNvPr>
          <p:cNvPicPr>
            <a:picLocks noChangeAspect="1"/>
          </p:cNvPicPr>
          <p:nvPr/>
        </p:nvPicPr>
        <p:blipFill>
          <a:blip r:embed="rId2"/>
          <a:stretch>
            <a:fillRect/>
          </a:stretch>
        </p:blipFill>
        <p:spPr>
          <a:xfrm>
            <a:off x="1769941" y="3092553"/>
            <a:ext cx="5172797" cy="3391373"/>
          </a:xfrm>
          <a:prstGeom prst="rect">
            <a:avLst/>
          </a:prstGeom>
        </p:spPr>
      </p:pic>
      <p:sp>
        <p:nvSpPr>
          <p:cNvPr id="7" name="Rectangle 6">
            <a:extLst>
              <a:ext uri="{FF2B5EF4-FFF2-40B4-BE49-F238E27FC236}">
                <a16:creationId xmlns:a16="http://schemas.microsoft.com/office/drawing/2014/main" id="{0BD82219-5A27-22DD-E953-DE39FE122551}"/>
              </a:ext>
            </a:extLst>
          </p:cNvPr>
          <p:cNvSpPr/>
          <p:nvPr/>
        </p:nvSpPr>
        <p:spPr>
          <a:xfrm>
            <a:off x="1621766" y="3092553"/>
            <a:ext cx="5564038" cy="3765447"/>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8156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F1417-6356-B41D-F59D-AF1D2EC66325}"/>
              </a:ext>
            </a:extLst>
          </p:cNvPr>
          <p:cNvSpPr>
            <a:spLocks noGrp="1"/>
          </p:cNvSpPr>
          <p:nvPr>
            <p:ph type="title"/>
          </p:nvPr>
        </p:nvSpPr>
        <p:spPr>
          <a:xfrm>
            <a:off x="536860" y="3030465"/>
            <a:ext cx="8336975" cy="797070"/>
          </a:xfrm>
        </p:spPr>
        <p:txBody>
          <a:bodyPr/>
          <a:lstStyle/>
          <a:p>
            <a:r>
              <a:rPr lang="en-US" dirty="0"/>
              <a:t>Transfer Dashboard update</a:t>
            </a:r>
          </a:p>
        </p:txBody>
      </p:sp>
      <p:sp>
        <p:nvSpPr>
          <p:cNvPr id="4" name="Slide Number Placeholder 3">
            <a:extLst>
              <a:ext uri="{FF2B5EF4-FFF2-40B4-BE49-F238E27FC236}">
                <a16:creationId xmlns:a16="http://schemas.microsoft.com/office/drawing/2014/main" id="{746DF0B5-B42D-09DC-7982-DCA2A82AA208}"/>
              </a:ext>
            </a:extLst>
          </p:cNvPr>
          <p:cNvSpPr>
            <a:spLocks noGrp="1"/>
          </p:cNvSpPr>
          <p:nvPr>
            <p:ph type="sldNum" sz="quarter" idx="12"/>
          </p:nvPr>
        </p:nvSpPr>
        <p:spPr/>
        <p:txBody>
          <a:bodyPr/>
          <a:lstStyle/>
          <a:p>
            <a:fld id="{DEE5BC03-7CE3-4FE3-BC0A-0ACCA8AC1F24}" type="slidenum">
              <a:rPr lang="en-US" smtClean="0"/>
              <a:pPr/>
              <a:t>8</a:t>
            </a:fld>
            <a:endParaRPr lang="en-US" dirty="0"/>
          </a:p>
        </p:txBody>
      </p:sp>
    </p:spTree>
    <p:extLst>
      <p:ext uri="{BB962C8B-B14F-4D97-AF65-F5344CB8AC3E}">
        <p14:creationId xmlns:p14="http://schemas.microsoft.com/office/powerpoint/2010/main" val="30046431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How is a transfer defined for the dashboard?</a:t>
            </a:r>
          </a:p>
        </p:txBody>
      </p:sp>
      <p:sp>
        <p:nvSpPr>
          <p:cNvPr id="3" name="Content Placeholder 2"/>
          <p:cNvSpPr>
            <a:spLocks noGrp="1"/>
          </p:cNvSpPr>
          <p:nvPr>
            <p:ph idx="1"/>
          </p:nvPr>
        </p:nvSpPr>
        <p:spPr>
          <a:xfrm>
            <a:off x="536859" y="2632472"/>
            <a:ext cx="8336975" cy="3757046"/>
          </a:xfrm>
        </p:spPr>
        <p:txBody>
          <a:bodyPr/>
          <a:lstStyle/>
          <a:p>
            <a:pPr marL="514350" indent="-514350">
              <a:buAutoNum type="arabicParenR"/>
            </a:pPr>
            <a:r>
              <a:rPr lang="en-US" sz="2400" dirty="0"/>
              <a:t>A student enrolls in a CTC as an award-seeking or dual-enrolled student without having previously earned a bachelor’s degree.</a:t>
            </a:r>
          </a:p>
          <a:p>
            <a:pPr marL="514350" indent="-514350">
              <a:buAutoNum type="arabicParenR"/>
            </a:pPr>
            <a:r>
              <a:rPr lang="en-US" sz="2400" dirty="0"/>
              <a:t>The student subsequently enrolls in a 4-year institution or a CTC Baccalaureate program.</a:t>
            </a:r>
          </a:p>
          <a:p>
            <a:pPr marL="0" indent="0">
              <a:buNone/>
            </a:pPr>
            <a:r>
              <a:rPr lang="en-US" sz="2400" dirty="0"/>
              <a:t>The start in the 4-year program establishes their transfer year and starts the clock for outcome measures.</a:t>
            </a:r>
          </a:p>
          <a:p>
            <a:pPr marL="0" indent="0">
              <a:buNone/>
            </a:pPr>
            <a:r>
              <a:rPr lang="en-US" sz="2400" dirty="0"/>
              <a:t>A student’s last CTC is their transfer-from institution.</a:t>
            </a:r>
          </a:p>
        </p:txBody>
      </p:sp>
      <p:sp>
        <p:nvSpPr>
          <p:cNvPr id="4" name="Slide Number Placeholder 3"/>
          <p:cNvSpPr>
            <a:spLocks noGrp="1"/>
          </p:cNvSpPr>
          <p:nvPr>
            <p:ph type="sldNum" sz="quarter" idx="12"/>
          </p:nvPr>
        </p:nvSpPr>
        <p:spPr/>
        <p:txBody>
          <a:bodyPr/>
          <a:lstStyle/>
          <a:p>
            <a:fld id="{DEE5BC03-7CE3-4FE3-BC0A-0ACCA8AC1F24}" type="slidenum">
              <a:rPr lang="en-US" smtClean="0"/>
              <a:pPr/>
              <a:t>9</a:t>
            </a:fld>
            <a:endParaRPr lang="en-US" dirty="0"/>
          </a:p>
        </p:txBody>
      </p:sp>
    </p:spTree>
    <p:extLst>
      <p:ext uri="{BB962C8B-B14F-4D97-AF65-F5344CB8AC3E}">
        <p14:creationId xmlns:p14="http://schemas.microsoft.com/office/powerpoint/2010/main" val="61151943"/>
      </p:ext>
    </p:extLst>
  </p:cSld>
  <p:clrMapOvr>
    <a:masterClrMapping/>
  </p:clrMapOvr>
</p:sld>
</file>

<file path=ppt/theme/theme1.xml><?xml version="1.0" encoding="utf-8"?>
<a:theme xmlns:a="http://schemas.openxmlformats.org/drawingml/2006/main" name="Office Them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BCTC PowerPoint template--standard version" id="{704F361A-0815-4AB8-B1B1-4622852CCB7F}" vid="{757D8C9B-8E99-46F3-8389-D6EF626E272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Content_x0020_Owner xmlns="d9922a8a-c8e9-487d-95d2-c6b1c2450a72">
      <UserInfo>
        <DisplayName>Katie Rose</DisplayName>
        <AccountId>85</AccountId>
        <AccountType/>
      </UserInfo>
    </Content_x0020_Owner>
    <IconOverlay xmlns="d9922a8a-c8e9-487d-95d2-c6b1c2450a72" xsi:nil="true"/>
    <Menu_x0020_Group xmlns="d9922a8a-c8e9-487d-95d2-c6b1c2450a72">Publications &amp; Printing</Menu_x0020_Group>
    <Category xmlns="d9922a8a-c8e9-487d-95d2-c6b1c2450a72">SBCTC Templates</Category>
    <_dlc_DocId xmlns="03e82ba2-b1c2-49ab-af23-43782fb35cbc">Z7X6SQ3F62JH-64-83</_dlc_DocId>
    <_dlc_DocIdUrl xmlns="03e82ba2-b1c2-49ab-af23-43782fb35cbc">
      <Url>https://portal.sbctc.edu/sites/Intranet/publications/_layouts/15/DocIdRedir.aspx?ID=Z7X6SQ3F62JH-64-83</Url>
      <Description>Z7X6SQ3F62JH-64-83</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F948E665ECF7842A8E9F6A6D42CD1A8" ma:contentTypeVersion="513" ma:contentTypeDescription="Create a new document." ma:contentTypeScope="" ma:versionID="d440fc9625261b42707d26fb19635200">
  <xsd:schema xmlns:xsd="http://www.w3.org/2001/XMLSchema" xmlns:xs="http://www.w3.org/2001/XMLSchema" xmlns:p="http://schemas.microsoft.com/office/2006/metadata/properties" xmlns:ns1="http://schemas.microsoft.com/sharepoint/v3" xmlns:ns2="d9922a8a-c8e9-487d-95d2-c6b1c2450a72" xmlns:ns3="03e82ba2-b1c2-49ab-af23-43782fb35cbc" targetNamespace="http://schemas.microsoft.com/office/2006/metadata/properties" ma:root="true" ma:fieldsID="3bdb47f55d4bbc6b9ca2f98c66e7a660" ns1:_="" ns2:_="" ns3:_="">
    <xsd:import namespace="http://schemas.microsoft.com/sharepoint/v3"/>
    <xsd:import namespace="d9922a8a-c8e9-487d-95d2-c6b1c2450a72"/>
    <xsd:import namespace="03e82ba2-b1c2-49ab-af23-43782fb35cbc"/>
    <xsd:element name="properties">
      <xsd:complexType>
        <xsd:sequence>
          <xsd:element name="documentManagement">
            <xsd:complexType>
              <xsd:all>
                <xsd:element ref="ns2:Menu_x0020_Group" minOccurs="0"/>
                <xsd:element ref="ns2:Category" minOccurs="0"/>
                <xsd:element ref="ns2:Content_x0020_Owner" minOccurs="0"/>
                <xsd:element ref="ns3:_dlc_DocId" minOccurs="0"/>
                <xsd:element ref="ns3:_dlc_DocIdUrl" minOccurs="0"/>
                <xsd:element ref="ns3:_dlc_DocIdPersistId" minOccurs="0"/>
                <xsd:element ref="ns2:IconOverlay" minOccurs="0"/>
                <xsd:element ref="ns1:PublishingExpirationDate" minOccurs="0"/>
                <xsd:element ref="ns1:PublishingStartDate" minOccurs="0"/>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ExpirationDate" ma:index="15"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element name="PublishingStartDate" ma:index="16"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9922a8a-c8e9-487d-95d2-c6b1c2450a72" elementFormDefault="qualified">
    <xsd:import namespace="http://schemas.microsoft.com/office/2006/documentManagement/types"/>
    <xsd:import namespace="http://schemas.microsoft.com/office/infopath/2007/PartnerControls"/>
    <xsd:element name="Menu_x0020_Group" ma:index="2" nillable="true" ma:displayName="Menu Group" ma:default="Publications &amp; Printing" ma:format="Dropdown" ma:internalName="Menu_x0020_Group" ma:readOnly="false">
      <xsd:simpleType>
        <xsd:restriction base="dms:Choice">
          <xsd:enumeration value="Publications &amp; Printing"/>
        </xsd:restriction>
      </xsd:simpleType>
    </xsd:element>
    <xsd:element name="Category" ma:index="3" nillable="true" ma:displayName="Category" ma:format="Dropdown" ma:internalName="Category" ma:readOnly="false">
      <xsd:simpleType>
        <xsd:restriction base="dms:Choice">
          <xsd:enumeration value="Business Cards"/>
          <xsd:enumeration value="Name Badges"/>
          <xsd:enumeration value="Logos"/>
          <xsd:enumeration value="SBCTC Templates"/>
          <xsd:enumeration value="Style Guide"/>
          <xsd:enumeration value="Zoom Backgrounds"/>
        </xsd:restriction>
      </xsd:simpleType>
    </xsd:element>
    <xsd:element name="Content_x0020_Owner" ma:index="10" nillable="true" ma:displayName="Content Owner" ma:list="UserInfo" ma:SharePointGroup="0" ma:internalName="Content_x0020_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conOverlay" ma:index="14" nillable="true" ma:displayName="IconOverlay" ma:internalName="IconOverlay" ma:readOnly="false">
      <xsd:simpleType>
        <xsd:restriction base="dms:Text"/>
      </xsd:simpleType>
    </xsd:element>
    <xsd:element name="MediaServiceMetadata" ma:index="17" nillable="true" ma:displayName="MediaServiceMetadata" ma:hidden="true" ma:internalName="MediaServiceMetadata" ma:readOnly="true">
      <xsd:simpleType>
        <xsd:restriction base="dms:Note"/>
      </xsd:simpleType>
    </xsd:element>
    <xsd:element name="MediaServiceFastMetadata" ma:index="18"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3e82ba2-b1c2-49ab-af23-43782fb35cbc" elementFormDefault="qualified">
    <xsd:import namespace="http://schemas.microsoft.com/office/2006/documentManagement/types"/>
    <xsd:import namespace="http://schemas.microsoft.com/office/infopath/2007/PartnerControls"/>
    <xsd:element name="_dlc_DocId" ma:index="11" nillable="true" ma:displayName="Document ID Value" ma:description="The value of the document ID assigned to this item." ma:internalName="_dlc_DocId" ma:readOnly="true">
      <xsd:simpleType>
        <xsd:restriction base="dms:Text"/>
      </xsd:simpleType>
    </xsd:element>
    <xsd:element name="_dlc_DocIdUrl" ma:index="1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3"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file>

<file path=customXml/itemProps1.xml><?xml version="1.0" encoding="utf-8"?>
<ds:datastoreItem xmlns:ds="http://schemas.openxmlformats.org/officeDocument/2006/customXml" ds:itemID="{C5C388AF-9EF2-40E4-AC4E-C9E502C2E4DC}">
  <ds:schemaRefs>
    <ds:schemaRef ds:uri="http://schemas.microsoft.com/office/2006/metadata/properties"/>
    <ds:schemaRef ds:uri="http://schemas.microsoft.com/office/infopath/2007/PartnerControls"/>
    <ds:schemaRef ds:uri="http://schemas.microsoft.com/sharepoint/v3"/>
    <ds:schemaRef ds:uri="d9922a8a-c8e9-487d-95d2-c6b1c2450a72"/>
    <ds:schemaRef ds:uri="03e82ba2-b1c2-49ab-af23-43782fb35cbc"/>
  </ds:schemaRefs>
</ds:datastoreItem>
</file>

<file path=customXml/itemProps2.xml><?xml version="1.0" encoding="utf-8"?>
<ds:datastoreItem xmlns:ds="http://schemas.openxmlformats.org/officeDocument/2006/customXml" ds:itemID="{ADB5638D-D5BF-4859-98A2-1C19EAA93CE0}">
  <ds:schemaRefs>
    <ds:schemaRef ds:uri="http://schemas.microsoft.com/sharepoint/v3/contenttype/forms"/>
  </ds:schemaRefs>
</ds:datastoreItem>
</file>

<file path=customXml/itemProps3.xml><?xml version="1.0" encoding="utf-8"?>
<ds:datastoreItem xmlns:ds="http://schemas.openxmlformats.org/officeDocument/2006/customXml" ds:itemID="{02B41657-AF1B-427D-9063-778083D5AA8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9922a8a-c8e9-487d-95d2-c6b1c2450a72"/>
    <ds:schemaRef ds:uri="03e82ba2-b1c2-49ab-af23-43782fb35cb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935940EB-9295-40F5-8C8B-916A82F32F42}">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SBCTC PowerPoint template--standard version</Template>
  <TotalTime>852</TotalTime>
  <Words>1096</Words>
  <Application>Microsoft Office PowerPoint</Application>
  <PresentationFormat>On-screen Show (4:3)</PresentationFormat>
  <Paragraphs>167</Paragraphs>
  <Slides>18</Slides>
  <Notes>9</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Sbctc research dashboards</vt:lpstr>
      <vt:lpstr>Today’s session</vt:lpstr>
      <vt:lpstr>Outcomes:  </vt:lpstr>
      <vt:lpstr>Common problems/questions </vt:lpstr>
      <vt:lpstr>Why doesn’t my data show up?  </vt:lpstr>
      <vt:lpstr>dashboards</vt:lpstr>
      <vt:lpstr>DASHBOARD EXERCISE</vt:lpstr>
      <vt:lpstr>Transfer Dashboard update</vt:lpstr>
      <vt:lpstr>How is a transfer defined for the dashboard?</vt:lpstr>
      <vt:lpstr>Which Questions CAN THE TRANSFER DASHBOARD ANSWER?</vt:lpstr>
      <vt:lpstr>Where do students transfer?</vt:lpstr>
      <vt:lpstr>What educational outcomes do students experience after transfer? </vt:lpstr>
      <vt:lpstr>Trends in Transfer Effectiveness </vt:lpstr>
      <vt:lpstr>          Program groups</vt:lpstr>
      <vt:lpstr>dISAGGREGATION</vt:lpstr>
      <vt:lpstr>Filters</vt:lpstr>
      <vt:lpstr>Next STEPS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Noah Overby</dc:creator>
  <cp:lastModifiedBy>Noah Overby</cp:lastModifiedBy>
  <cp:revision>4</cp:revision>
  <dcterms:created xsi:type="dcterms:W3CDTF">2024-11-01T21:13:51Z</dcterms:created>
  <dcterms:modified xsi:type="dcterms:W3CDTF">2024-11-07T19:18:01Z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0x0101001F948E665ECF7842A8E9F6A6D42CD1A8</vt:lpwstr>
  </property>
  <property fmtid="{D5CDD505-2E9C-101B-9397-08002B2CF9AE}" pid="3" name="_dlc_DocIdItemGuid">
    <vt:lpwstr>bc372a88-358c-4bb6-8d38-dd951ccab0b4</vt:lpwstr>
  </property>
</Properties>
</file>