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12192000"/>
  <p:notesSz cx="6858000" cy="9144000"/>
  <p:embeddedFontLst>
    <p:embeddedFont>
      <p:font typeface="Libre Franklin"/>
      <p:regular r:id="rId20"/>
      <p:bold r:id="rId21"/>
      <p:italic r:id="rId22"/>
      <p:boldItalic r:id="rId23"/>
    </p:embeddedFont>
    <p:embeddedFont>
      <p:font typeface="Libre Franklin Medium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8" roundtripDataSignature="AMtx7mjK+hZCaoPzlZEXERVbtjbEtclL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ibreFranklin-regular.fntdata"/><Relationship Id="rId22" Type="http://schemas.openxmlformats.org/officeDocument/2006/relationships/font" Target="fonts/LibreFranklin-italic.fntdata"/><Relationship Id="rId21" Type="http://schemas.openxmlformats.org/officeDocument/2006/relationships/font" Target="fonts/LibreFranklin-bold.fntdata"/><Relationship Id="rId24" Type="http://schemas.openxmlformats.org/officeDocument/2006/relationships/font" Target="fonts/LibreFranklinMedium-regular.fntdata"/><Relationship Id="rId23" Type="http://schemas.openxmlformats.org/officeDocument/2006/relationships/font" Target="fonts/LibreFranklin-boldItalic.fntdata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font" Target="fonts/LibreFranklinMedium-italic.fntdata"/><Relationship Id="rId25" Type="http://schemas.openxmlformats.org/officeDocument/2006/relationships/font" Target="fonts/LibreFranklinMedium-bold.fntdata"/><Relationship Id="rId28" Type="http://customschemas.google.com/relationships/presentationmetadata" Target="metadata"/><Relationship Id="rId27" Type="http://schemas.openxmlformats.org/officeDocument/2006/relationships/font" Target="fonts/LibreFranklinMedium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5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6"/>
          <p:cNvSpPr txBox="1"/>
          <p:nvPr>
            <p:ph type="title"/>
          </p:nvPr>
        </p:nvSpPr>
        <p:spPr>
          <a:xfrm>
            <a:off x="493186" y="3863688"/>
            <a:ext cx="11115967" cy="999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4800"/>
              <a:buFont typeface="Libre Franklin Medium"/>
              <a:buNone/>
              <a:defRPr b="0" i="0" sz="4800" u="none" cap="none" strike="noStrik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6"/>
          <p:cNvSpPr txBox="1"/>
          <p:nvPr>
            <p:ph idx="1" type="subTitle"/>
          </p:nvPr>
        </p:nvSpPr>
        <p:spPr>
          <a:xfrm>
            <a:off x="494144" y="4976665"/>
            <a:ext cx="11185237" cy="6790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Arial"/>
              <a:buNone/>
              <a:defRPr b="0" i="0" sz="3500" u="none" cap="none" strike="noStrik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2" type="body"/>
          </p:nvPr>
        </p:nvSpPr>
        <p:spPr>
          <a:xfrm>
            <a:off x="493184" y="5769405"/>
            <a:ext cx="6153149" cy="758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pic>
        <p:nvPicPr>
          <p:cNvPr descr="Cover Triangle Pattern" id="14" name="Google Shape;14;p16"/>
          <p:cNvPicPr preferRelativeResize="0"/>
          <p:nvPr/>
        </p:nvPicPr>
        <p:blipFill rotWithShape="1">
          <a:blip r:embed="rId2">
            <a:alphaModFix/>
          </a:blip>
          <a:srcRect b="0" l="0" r="0" t="12978"/>
          <a:stretch/>
        </p:blipFill>
        <p:spPr>
          <a:xfrm>
            <a:off x="5362523" y="0"/>
            <a:ext cx="6829477" cy="37499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ection Header">
  <p:cSld name="1_Section Header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7"/>
          <p:cNvSpPr txBox="1"/>
          <p:nvPr>
            <p:ph type="title"/>
          </p:nvPr>
        </p:nvSpPr>
        <p:spPr>
          <a:xfrm>
            <a:off x="831851" y="170974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b="0" i="0" sz="3500" u="none" cap="none" strike="noStrik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2" name="Google Shape;92;p27"/>
          <p:cNvSpPr txBox="1"/>
          <p:nvPr>
            <p:ph idx="1" type="body"/>
          </p:nvPr>
        </p:nvSpPr>
        <p:spPr>
          <a:xfrm>
            <a:off x="831851" y="458947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350"/>
              <a:buFont typeface="Arial"/>
              <a:buNone/>
              <a:defRPr b="0" i="0" sz="135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descr="Yellow sidebar" id="93" name="Google Shape;93;p27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 cap="flat" cmpd="sng" w="12700">
            <a:solidFill>
              <a:srgbClr val="F4CE1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4" name="Google Shape;94;p27"/>
          <p:cNvSpPr txBox="1"/>
          <p:nvPr>
            <p:ph idx="10" type="dt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5" name="Google Shape;95;p27"/>
          <p:cNvSpPr txBox="1"/>
          <p:nvPr>
            <p:ph idx="11" type="ftr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6" name="Google Shape;96;p27"/>
          <p:cNvSpPr txBox="1"/>
          <p:nvPr>
            <p:ph idx="12" type="sldNum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Header triangles pattern" id="97" name="Google Shape;97;p27"/>
          <p:cNvPicPr preferRelativeResize="0"/>
          <p:nvPr/>
        </p:nvPicPr>
        <p:blipFill rotWithShape="1">
          <a:blip r:embed="rId2">
            <a:alphaModFix/>
          </a:blip>
          <a:srcRect b="0" l="0" r="0" t="42266"/>
          <a:stretch/>
        </p:blipFill>
        <p:spPr>
          <a:xfrm>
            <a:off x="8124294" y="-14832"/>
            <a:ext cx="4067706" cy="1481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656" y="206051"/>
            <a:ext cx="3080223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Section Header">
  <p:cSld name="2_Section Header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Yellow sidebar" id="100" name="Google Shape;100;p28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 cap="flat" cmpd="sng" w="12700">
            <a:solidFill>
              <a:srgbClr val="F4CE1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01" name="Google Shape;101;p28"/>
          <p:cNvSpPr txBox="1"/>
          <p:nvPr>
            <p:ph idx="10" type="dt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02" name="Google Shape;102;p28"/>
          <p:cNvSpPr txBox="1"/>
          <p:nvPr>
            <p:ph idx="11" type="ftr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03" name="Google Shape;103;p28"/>
          <p:cNvSpPr txBox="1"/>
          <p:nvPr>
            <p:ph idx="12" type="sldNum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4" name="Google Shape;104;p28"/>
          <p:cNvSpPr txBox="1"/>
          <p:nvPr>
            <p:ph type="title"/>
          </p:nvPr>
        </p:nvSpPr>
        <p:spPr>
          <a:xfrm>
            <a:off x="692720" y="294201"/>
            <a:ext cx="11069783" cy="786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b="0" i="0" sz="3500" u="none" cap="none" strike="noStrik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5" name="Google Shape;105;p28"/>
          <p:cNvSpPr txBox="1"/>
          <p:nvPr>
            <p:ph idx="1" type="body"/>
          </p:nvPr>
        </p:nvSpPr>
        <p:spPr>
          <a:xfrm>
            <a:off x="692722" y="1174172"/>
            <a:ext cx="11115967" cy="49668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inal Slide">
  <p:cSld name="Final Slide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9"/>
          <p:cNvSpPr txBox="1"/>
          <p:nvPr>
            <p:ph type="title"/>
          </p:nvPr>
        </p:nvSpPr>
        <p:spPr>
          <a:xfrm>
            <a:off x="838200" y="1476958"/>
            <a:ext cx="10515600" cy="611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b="0" i="0" sz="3500" u="none" cap="none" strike="noStrik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8" name="Google Shape;108;p29"/>
          <p:cNvSpPr txBox="1"/>
          <p:nvPr>
            <p:ph idx="1" type="body"/>
          </p:nvPr>
        </p:nvSpPr>
        <p:spPr>
          <a:xfrm>
            <a:off x="838200" y="2265367"/>
            <a:ext cx="10515600" cy="34288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09" name="Google Shape;109;p29"/>
          <p:cNvSpPr txBox="1"/>
          <p:nvPr/>
        </p:nvSpPr>
        <p:spPr>
          <a:xfrm>
            <a:off x="1107823" y="6445502"/>
            <a:ext cx="5046616" cy="2077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750" u="sng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CC BY 4.0</a:t>
            </a:r>
            <a:r>
              <a:rPr b="0" i="1" lang="en-US" sz="750" u="none" cap="none" strike="noStrike">
                <a:solidFill>
                  <a:srgbClr val="7F7F7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except where otherwise noted.</a:t>
            </a:r>
            <a:endParaRPr b="0" i="1" sz="750">
              <a:solidFill>
                <a:srgbClr val="7F7F7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descr="Yellow sidebar" id="110" name="Google Shape;110;p29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 cap="flat" cmpd="sng" w="12700">
            <a:solidFill>
              <a:srgbClr val="F4CE1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descr="Header triangles pattern" id="111" name="Google Shape;111;p29"/>
          <p:cNvPicPr preferRelativeResize="0"/>
          <p:nvPr/>
        </p:nvPicPr>
        <p:blipFill rotWithShape="1">
          <a:blip r:embed="rId2">
            <a:alphaModFix/>
          </a:blip>
          <a:srcRect b="0" l="0" r="0" t="42266"/>
          <a:stretch/>
        </p:blipFill>
        <p:spPr>
          <a:xfrm>
            <a:off x="8124294" y="-15218"/>
            <a:ext cx="4067706" cy="148179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2" name="Google Shape;112;p29"/>
          <p:cNvGrpSpPr/>
          <p:nvPr/>
        </p:nvGrpSpPr>
        <p:grpSpPr>
          <a:xfrm>
            <a:off x="627417" y="6435076"/>
            <a:ext cx="480406" cy="228600"/>
            <a:chOff x="973916" y="6435073"/>
            <a:chExt cx="480406" cy="228600"/>
          </a:xfrm>
        </p:grpSpPr>
        <p:pic>
          <p:nvPicPr>
            <p:cNvPr id="113" name="Google Shape;113;p2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73916" y="6435073"/>
              <a:ext cx="228600" cy="228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" name="Google Shape;114;p2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225722" y="6435073"/>
              <a:ext cx="228600" cy="2286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15" name="Google Shape;115;p2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0656" y="206051"/>
            <a:ext cx="3080223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type="title"/>
          </p:nvPr>
        </p:nvSpPr>
        <p:spPr>
          <a:xfrm>
            <a:off x="715814" y="1549936"/>
            <a:ext cx="11115967" cy="797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b="0" i="0" sz="3500" u="none" cap="none" strike="noStrik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9" name="Google Shape;119;p19"/>
          <p:cNvSpPr txBox="1"/>
          <p:nvPr>
            <p:ph idx="1" type="body"/>
          </p:nvPr>
        </p:nvSpPr>
        <p:spPr>
          <a:xfrm>
            <a:off x="715814" y="2415155"/>
            <a:ext cx="11115967" cy="3757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descr="Yellow sidebar" id="120" name="Google Shape;120;p19"/>
          <p:cNvSpPr/>
          <p:nvPr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 cap="flat" cmpd="sng" w="12700">
            <a:solidFill>
              <a:srgbClr val="F4CE1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1" name="Google Shape;121;p19"/>
          <p:cNvSpPr txBox="1"/>
          <p:nvPr>
            <p:ph idx="10" type="dt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22" name="Google Shape;122;p19"/>
          <p:cNvSpPr txBox="1"/>
          <p:nvPr>
            <p:ph idx="11" type="ftr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23" name="Google Shape;123;p19"/>
          <p:cNvSpPr txBox="1"/>
          <p:nvPr>
            <p:ph idx="12" type="sldNum"/>
          </p:nvPr>
        </p:nvSpPr>
        <p:spPr>
          <a:xfrm>
            <a:off x="11208327" y="6483927"/>
            <a:ext cx="623453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Header triangles pattern" id="124" name="Google Shape;124;p19"/>
          <p:cNvPicPr preferRelativeResize="0"/>
          <p:nvPr/>
        </p:nvPicPr>
        <p:blipFill rotWithShape="1">
          <a:blip r:embed="rId2">
            <a:alphaModFix/>
          </a:blip>
          <a:srcRect b="0" l="0" r="0" t="42266"/>
          <a:stretch/>
        </p:blipFill>
        <p:spPr>
          <a:xfrm>
            <a:off x="8124294" y="-14051"/>
            <a:ext cx="4067706" cy="1481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656" y="206051"/>
            <a:ext cx="3080223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/>
          <p:nvPr>
            <p:ph type="title"/>
          </p:nvPr>
        </p:nvSpPr>
        <p:spPr>
          <a:xfrm>
            <a:off x="715815" y="1549936"/>
            <a:ext cx="11115967" cy="797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b="0" i="0" sz="3500" u="none" cap="none" strike="noStrik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17"/>
          <p:cNvSpPr txBox="1"/>
          <p:nvPr>
            <p:ph idx="1" type="body"/>
          </p:nvPr>
        </p:nvSpPr>
        <p:spPr>
          <a:xfrm>
            <a:off x="715815" y="2415155"/>
            <a:ext cx="11115967" cy="3757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descr="Yellow sidebar" id="18" name="Google Shape;18;p17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 cap="flat" cmpd="sng" w="12700">
            <a:solidFill>
              <a:srgbClr val="F4CE1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9" name="Google Shape;19;p17"/>
          <p:cNvSpPr txBox="1"/>
          <p:nvPr>
            <p:ph idx="10" type="dt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20" name="Google Shape;20;p17"/>
          <p:cNvSpPr txBox="1"/>
          <p:nvPr>
            <p:ph idx="11" type="ftr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21" name="Google Shape;21;p17"/>
          <p:cNvSpPr txBox="1"/>
          <p:nvPr>
            <p:ph idx="12" type="sldNum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Header triangles pattern" id="22" name="Google Shape;22;p17"/>
          <p:cNvPicPr preferRelativeResize="0"/>
          <p:nvPr/>
        </p:nvPicPr>
        <p:blipFill rotWithShape="1">
          <a:blip r:embed="rId2">
            <a:alphaModFix/>
          </a:blip>
          <a:srcRect b="0" l="0" r="0" t="42266"/>
          <a:stretch/>
        </p:blipFill>
        <p:spPr>
          <a:xfrm>
            <a:off x="8124294" y="-14051"/>
            <a:ext cx="4067706" cy="1481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656" y="206051"/>
            <a:ext cx="3080223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0"/>
          <p:cNvSpPr txBox="1"/>
          <p:nvPr>
            <p:ph type="title"/>
          </p:nvPr>
        </p:nvSpPr>
        <p:spPr>
          <a:xfrm>
            <a:off x="563415" y="1462241"/>
            <a:ext cx="11379204" cy="719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b="0" i="0" sz="3500" u="none" cap="none" strike="noStrik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20"/>
          <p:cNvSpPr txBox="1"/>
          <p:nvPr>
            <p:ph idx="1" type="body"/>
          </p:nvPr>
        </p:nvSpPr>
        <p:spPr>
          <a:xfrm>
            <a:off x="563415" y="2400303"/>
            <a:ext cx="5352476" cy="39693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27" name="Google Shape;27;p20"/>
          <p:cNvSpPr txBox="1"/>
          <p:nvPr>
            <p:ph idx="2" type="body"/>
          </p:nvPr>
        </p:nvSpPr>
        <p:spPr>
          <a:xfrm>
            <a:off x="6345695" y="2400307"/>
            <a:ext cx="5596924" cy="3969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descr="Yellow sidebar" id="28" name="Google Shape;28;p20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 cap="flat" cmpd="sng" w="12700">
            <a:solidFill>
              <a:srgbClr val="F4CE1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9" name="Google Shape;29;p20"/>
          <p:cNvSpPr txBox="1"/>
          <p:nvPr>
            <p:ph idx="10" type="dt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30" name="Google Shape;30;p20"/>
          <p:cNvSpPr txBox="1"/>
          <p:nvPr>
            <p:ph idx="11" type="ftr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31" name="Google Shape;31;p20"/>
          <p:cNvSpPr txBox="1"/>
          <p:nvPr>
            <p:ph idx="12" type="sldNum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Header triangles pattern" id="32" name="Google Shape;32;p20"/>
          <p:cNvPicPr preferRelativeResize="0"/>
          <p:nvPr/>
        </p:nvPicPr>
        <p:blipFill rotWithShape="1">
          <a:blip r:embed="rId2">
            <a:alphaModFix/>
          </a:blip>
          <a:srcRect b="0" l="0" r="0" t="42266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656" y="206051"/>
            <a:ext cx="3080223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1"/>
          <p:cNvSpPr txBox="1"/>
          <p:nvPr>
            <p:ph type="title"/>
          </p:nvPr>
        </p:nvSpPr>
        <p:spPr>
          <a:xfrm>
            <a:off x="776625" y="1709747"/>
            <a:ext cx="1102745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4800"/>
              <a:buFont typeface="Libre Franklin Medium"/>
              <a:buNone/>
              <a:defRPr b="0" i="0" sz="4800" u="none" cap="none" strike="noStrik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6" name="Google Shape;36;p21"/>
          <p:cNvSpPr txBox="1"/>
          <p:nvPr>
            <p:ph idx="1" type="body"/>
          </p:nvPr>
        </p:nvSpPr>
        <p:spPr>
          <a:xfrm>
            <a:off x="776625" y="4589472"/>
            <a:ext cx="11027451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E9D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E9D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descr="Yellow sidebar" id="37" name="Google Shape;37;p21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 cap="flat" cmpd="sng" w="12700">
            <a:solidFill>
              <a:srgbClr val="F4CE1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8" name="Google Shape;38;p21"/>
          <p:cNvSpPr txBox="1"/>
          <p:nvPr>
            <p:ph idx="10" type="dt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39" name="Google Shape;39;p21"/>
          <p:cNvSpPr txBox="1"/>
          <p:nvPr>
            <p:ph idx="11" type="ftr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40" name="Google Shape;40;p21"/>
          <p:cNvSpPr txBox="1"/>
          <p:nvPr>
            <p:ph idx="12" type="sldNum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Header triangles pattern" id="41" name="Google Shape;41;p21"/>
          <p:cNvPicPr preferRelativeResize="0"/>
          <p:nvPr/>
        </p:nvPicPr>
        <p:blipFill rotWithShape="1">
          <a:blip r:embed="rId2">
            <a:alphaModFix/>
          </a:blip>
          <a:srcRect b="0" l="0" r="0" t="42266"/>
          <a:stretch/>
        </p:blipFill>
        <p:spPr>
          <a:xfrm>
            <a:off x="8124294" y="-14834"/>
            <a:ext cx="4067706" cy="1481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656" y="206051"/>
            <a:ext cx="3080223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 txBox="1"/>
          <p:nvPr>
            <p:ph type="title"/>
          </p:nvPr>
        </p:nvSpPr>
        <p:spPr>
          <a:xfrm>
            <a:off x="676369" y="1485854"/>
            <a:ext cx="11113851" cy="736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b="0" i="0" sz="3500" u="none" cap="none" strike="noStrik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Google Shape;45;p22"/>
          <p:cNvSpPr txBox="1"/>
          <p:nvPr>
            <p:ph idx="1" type="body"/>
          </p:nvPr>
        </p:nvSpPr>
        <p:spPr>
          <a:xfrm>
            <a:off x="676371" y="2385437"/>
            <a:ext cx="5336504" cy="5248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46" name="Google Shape;46;p22"/>
          <p:cNvSpPr txBox="1"/>
          <p:nvPr>
            <p:ph idx="2" type="body"/>
          </p:nvPr>
        </p:nvSpPr>
        <p:spPr>
          <a:xfrm>
            <a:off x="676371" y="3003843"/>
            <a:ext cx="5336504" cy="3313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47" name="Google Shape;47;p22"/>
          <p:cNvSpPr txBox="1"/>
          <p:nvPr>
            <p:ph idx="3" type="body"/>
          </p:nvPr>
        </p:nvSpPr>
        <p:spPr>
          <a:xfrm>
            <a:off x="6386943" y="2385430"/>
            <a:ext cx="5403276" cy="5248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48" name="Google Shape;48;p22"/>
          <p:cNvSpPr txBox="1"/>
          <p:nvPr>
            <p:ph idx="4" type="body"/>
          </p:nvPr>
        </p:nvSpPr>
        <p:spPr>
          <a:xfrm>
            <a:off x="6386943" y="3003843"/>
            <a:ext cx="5403276" cy="3313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descr="Yellow sidebar" id="49" name="Google Shape;49;p22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 cap="flat" cmpd="sng" w="12700">
            <a:solidFill>
              <a:srgbClr val="F4CE1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0" name="Google Shape;50;p22"/>
          <p:cNvSpPr txBox="1"/>
          <p:nvPr>
            <p:ph idx="10" type="dt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51" name="Google Shape;51;p22"/>
          <p:cNvSpPr txBox="1"/>
          <p:nvPr>
            <p:ph idx="11" type="ftr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52" name="Google Shape;52;p22"/>
          <p:cNvSpPr txBox="1"/>
          <p:nvPr>
            <p:ph idx="12" type="sldNum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Header triangles pattern" id="53" name="Google Shape;53;p22"/>
          <p:cNvPicPr preferRelativeResize="0"/>
          <p:nvPr/>
        </p:nvPicPr>
        <p:blipFill rotWithShape="1">
          <a:blip r:embed="rId2">
            <a:alphaModFix/>
          </a:blip>
          <a:srcRect b="0" l="0" r="0" t="42266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656" y="206051"/>
            <a:ext cx="3080223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3"/>
          <p:cNvSpPr txBox="1"/>
          <p:nvPr>
            <p:ph type="title"/>
          </p:nvPr>
        </p:nvSpPr>
        <p:spPr>
          <a:xfrm>
            <a:off x="720436" y="1457982"/>
            <a:ext cx="11069783" cy="786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b="0" i="0" sz="3500" u="none" cap="none" strike="noStrik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descr="Yellow sidebar" id="57" name="Google Shape;57;p23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 cap="flat" cmpd="sng" w="12700">
            <a:solidFill>
              <a:srgbClr val="F4CE1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58" name="Google Shape;58;p23"/>
          <p:cNvSpPr txBox="1"/>
          <p:nvPr>
            <p:ph idx="10" type="dt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59" name="Google Shape;59;p23"/>
          <p:cNvSpPr txBox="1"/>
          <p:nvPr>
            <p:ph idx="11" type="ftr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60" name="Google Shape;60;p23"/>
          <p:cNvSpPr txBox="1"/>
          <p:nvPr>
            <p:ph idx="12" type="sldNum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Header triangles pattern" id="61" name="Google Shape;61;p23"/>
          <p:cNvPicPr preferRelativeResize="0"/>
          <p:nvPr/>
        </p:nvPicPr>
        <p:blipFill rotWithShape="1">
          <a:blip r:embed="rId2">
            <a:alphaModFix/>
          </a:blip>
          <a:srcRect b="0" l="0" r="0" t="42266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656" y="206051"/>
            <a:ext cx="3080223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Yellow sidebar" id="64" name="Google Shape;64;p24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 cap="flat" cmpd="sng" w="12700">
            <a:solidFill>
              <a:srgbClr val="F4CE1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5" name="Google Shape;65;p24"/>
          <p:cNvSpPr txBox="1"/>
          <p:nvPr>
            <p:ph idx="10" type="dt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66" name="Google Shape;66;p24"/>
          <p:cNvSpPr txBox="1"/>
          <p:nvPr>
            <p:ph idx="11" type="ftr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67" name="Google Shape;67;p24"/>
          <p:cNvSpPr txBox="1"/>
          <p:nvPr>
            <p:ph idx="12" type="sldNum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Header triangles pattern" id="68" name="Google Shape;68;p24"/>
          <p:cNvPicPr preferRelativeResize="0"/>
          <p:nvPr/>
        </p:nvPicPr>
        <p:blipFill rotWithShape="1">
          <a:blip r:embed="rId2">
            <a:alphaModFix/>
          </a:blip>
          <a:srcRect b="0" l="0" r="0" t="42266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656" y="206051"/>
            <a:ext cx="3080223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 txBox="1"/>
          <p:nvPr>
            <p:ph type="title"/>
          </p:nvPr>
        </p:nvSpPr>
        <p:spPr>
          <a:xfrm>
            <a:off x="648661" y="1385541"/>
            <a:ext cx="4214287" cy="1409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b="0" i="0" sz="3500" u="none" cap="none" strike="noStrik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2" name="Google Shape;72;p25"/>
          <p:cNvSpPr txBox="1"/>
          <p:nvPr>
            <p:ph idx="1" type="body"/>
          </p:nvPr>
        </p:nvSpPr>
        <p:spPr>
          <a:xfrm>
            <a:off x="648661" y="2888673"/>
            <a:ext cx="4214287" cy="34923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73" name="Google Shape;73;p25"/>
          <p:cNvSpPr txBox="1"/>
          <p:nvPr>
            <p:ph idx="2" type="body"/>
          </p:nvPr>
        </p:nvSpPr>
        <p:spPr>
          <a:xfrm>
            <a:off x="5151389" y="1569027"/>
            <a:ext cx="6721959" cy="4812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descr="Yellow sidebar" id="74" name="Google Shape;74;p25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 cap="flat" cmpd="sng" w="12700">
            <a:solidFill>
              <a:srgbClr val="F4CE1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5" name="Google Shape;75;p25"/>
          <p:cNvSpPr txBox="1"/>
          <p:nvPr>
            <p:ph idx="10" type="dt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76" name="Google Shape;76;p25"/>
          <p:cNvSpPr txBox="1"/>
          <p:nvPr>
            <p:ph idx="11" type="ftr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77" name="Google Shape;77;p25"/>
          <p:cNvSpPr txBox="1"/>
          <p:nvPr>
            <p:ph idx="12" type="sldNum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Header triangles pattern" id="78" name="Google Shape;78;p25"/>
          <p:cNvPicPr preferRelativeResize="0"/>
          <p:nvPr/>
        </p:nvPicPr>
        <p:blipFill rotWithShape="1">
          <a:blip r:embed="rId2">
            <a:alphaModFix/>
          </a:blip>
          <a:srcRect b="0" l="0" r="0" t="42266"/>
          <a:stretch/>
        </p:blipFill>
        <p:spPr>
          <a:xfrm>
            <a:off x="8124294" y="5140"/>
            <a:ext cx="4067706" cy="1481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656" y="185269"/>
            <a:ext cx="3080223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6"/>
          <p:cNvSpPr txBox="1"/>
          <p:nvPr>
            <p:ph type="title"/>
          </p:nvPr>
        </p:nvSpPr>
        <p:spPr>
          <a:xfrm>
            <a:off x="537829" y="1385541"/>
            <a:ext cx="4477519" cy="1409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  <a:defRPr b="0" i="0" sz="3500" u="none" cap="none" strike="noStrike">
                <a:solidFill>
                  <a:srgbClr val="003764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p26"/>
          <p:cNvSpPr txBox="1"/>
          <p:nvPr>
            <p:ph idx="1" type="body"/>
          </p:nvPr>
        </p:nvSpPr>
        <p:spPr>
          <a:xfrm>
            <a:off x="537829" y="2888676"/>
            <a:ext cx="4477519" cy="3542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83" name="Google Shape;83;p26"/>
          <p:cNvSpPr txBox="1"/>
          <p:nvPr>
            <p:ph idx="2" type="body"/>
          </p:nvPr>
        </p:nvSpPr>
        <p:spPr>
          <a:xfrm>
            <a:off x="5365397" y="1569029"/>
            <a:ext cx="6452531" cy="48624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3764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descr="Yellow sidebar" id="84" name="Google Shape;84;p26"/>
          <p:cNvSpPr/>
          <p:nvPr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 cap="flat" cmpd="sng" w="12700">
            <a:solidFill>
              <a:srgbClr val="F4CE1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5" name="Google Shape;85;p26"/>
          <p:cNvSpPr txBox="1"/>
          <p:nvPr>
            <p:ph idx="10" type="dt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86" name="Google Shape;86;p26"/>
          <p:cNvSpPr txBox="1"/>
          <p:nvPr>
            <p:ph idx="11" type="ftr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87" name="Google Shape;87;p26"/>
          <p:cNvSpPr txBox="1"/>
          <p:nvPr>
            <p:ph idx="12" type="sldNum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Header triangles pattern" id="88" name="Google Shape;88;p26"/>
          <p:cNvPicPr preferRelativeResize="0"/>
          <p:nvPr/>
        </p:nvPicPr>
        <p:blipFill rotWithShape="1">
          <a:blip r:embed="rId2">
            <a:alphaModFix/>
          </a:blip>
          <a:srcRect b="0" l="0" r="0" t="42266"/>
          <a:stretch/>
        </p:blipFill>
        <p:spPr>
          <a:xfrm>
            <a:off x="8124294" y="-11111"/>
            <a:ext cx="4067706" cy="1481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656" y="185269"/>
            <a:ext cx="3080223" cy="1097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vsundby@sbctc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sbctc.edu/resources/documents/colleges-staff/programs-services/legislative-outreach/2024/2024-operating-request.pdf" TargetMode="External"/><Relationship Id="rId4" Type="http://schemas.openxmlformats.org/officeDocument/2006/relationships/hyperlink" Target="https://www.sbctc.edu/resources/documents/colleges-staff/programs-services/legislative-outreach/2024/2024-capital-request.pdf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ccrc.tc.columbia.edu/publications/whole-college-guided-pathways-reform.html" TargetMode="External"/><Relationship Id="rId4" Type="http://schemas.openxmlformats.org/officeDocument/2006/relationships/hyperlink" Target="https://ccrc.tc.columbia.edu/publications/whole-college-guided-pathways-reform.html" TargetMode="External"/><Relationship Id="rId5" Type="http://schemas.openxmlformats.org/officeDocument/2006/relationships/hyperlink" Target="https://www.sbctc.edu/colleges-staff/programs-services/student-success-center/peer-professional-learn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wa-council.org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sbctc.instructure.com/courses/1990829/modules/7403239" TargetMode="External"/><Relationship Id="rId4" Type="http://schemas.openxmlformats.org/officeDocument/2006/relationships/hyperlink" Target="https://docs.google.com/document/u/0/d/1QLu7Odv2h2hlwLLr6RqKp-8bQIHOcIV7aNmogol2zIg/edit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"/>
          <p:cNvSpPr txBox="1"/>
          <p:nvPr>
            <p:ph idx="1" type="subTitle"/>
          </p:nvPr>
        </p:nvSpPr>
        <p:spPr>
          <a:xfrm>
            <a:off x="494144" y="4976665"/>
            <a:ext cx="11185237" cy="6790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None/>
            </a:pPr>
            <a:r>
              <a:rPr lang="en-US"/>
              <a:t>Fall Quarter Updates</a:t>
            </a:r>
            <a:endParaRPr/>
          </a:p>
        </p:txBody>
      </p:sp>
      <p:sp>
        <p:nvSpPr>
          <p:cNvPr id="131" name="Google Shape;131;p1"/>
          <p:cNvSpPr txBox="1"/>
          <p:nvPr>
            <p:ph type="title"/>
          </p:nvPr>
        </p:nvSpPr>
        <p:spPr>
          <a:xfrm>
            <a:off x="493184" y="3635088"/>
            <a:ext cx="11115967" cy="999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4800"/>
              <a:buFont typeface="Libre Franklin Medium"/>
              <a:buNone/>
            </a:pPr>
            <a:r>
              <a:rPr lang="en-US"/>
              <a:t>STATE BOARD FOR COMMUNITY AND TECHNICAL COLLEGES</a:t>
            </a:r>
            <a:endParaRPr/>
          </a:p>
        </p:txBody>
      </p:sp>
      <p:sp>
        <p:nvSpPr>
          <p:cNvPr id="132" name="Google Shape;132;p1"/>
          <p:cNvSpPr txBox="1"/>
          <p:nvPr>
            <p:ph idx="2" type="body"/>
          </p:nvPr>
        </p:nvSpPr>
        <p:spPr>
          <a:xfrm>
            <a:off x="493184" y="5769405"/>
            <a:ext cx="11115967" cy="758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2000"/>
              <a:buNone/>
            </a:pPr>
            <a:r>
              <a:rPr lang="en-US"/>
              <a:t>Val Sundby, Director of Transfer Education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000"/>
              <a:buNone/>
            </a:pPr>
            <a:r>
              <a:rPr lang="en-US"/>
              <a:t>October 2023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"/>
          <p:cNvSpPr txBox="1"/>
          <p:nvPr>
            <p:ph type="title"/>
          </p:nvPr>
        </p:nvSpPr>
        <p:spPr>
          <a:xfrm>
            <a:off x="715815" y="1549936"/>
            <a:ext cx="11115967" cy="797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/>
              <a:t>OTHER STATEWIDE WORK RELATED TO TRANSFER</a:t>
            </a:r>
            <a:endParaRPr/>
          </a:p>
        </p:txBody>
      </p:sp>
      <p:sp>
        <p:nvSpPr>
          <p:cNvPr id="194" name="Google Shape;194;p10"/>
          <p:cNvSpPr txBox="1"/>
          <p:nvPr>
            <p:ph idx="1" type="body"/>
          </p:nvPr>
        </p:nvSpPr>
        <p:spPr>
          <a:xfrm>
            <a:off x="715815" y="2415155"/>
            <a:ext cx="11115967" cy="3757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Course Sharing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ACPL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JTC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Workgroups – DTA revision and Student Transfer Experience </a:t>
            </a:r>
            <a:endParaRPr/>
          </a:p>
        </p:txBody>
      </p:sp>
      <p:sp>
        <p:nvSpPr>
          <p:cNvPr id="195" name="Google Shape;195;p10"/>
          <p:cNvSpPr txBox="1"/>
          <p:nvPr>
            <p:ph idx="12" type="sldNum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1"/>
          <p:cNvSpPr txBox="1"/>
          <p:nvPr>
            <p:ph type="title"/>
          </p:nvPr>
        </p:nvSpPr>
        <p:spPr>
          <a:xfrm>
            <a:off x="715815" y="1549936"/>
            <a:ext cx="11115967" cy="797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/>
              <a:t>BS/CS CURRICULUM RETREAT</a:t>
            </a:r>
            <a:br>
              <a:rPr lang="en-US"/>
            </a:br>
            <a:endParaRPr/>
          </a:p>
        </p:txBody>
      </p:sp>
      <p:sp>
        <p:nvSpPr>
          <p:cNvPr id="201" name="Google Shape;201;p11"/>
          <p:cNvSpPr txBox="1"/>
          <p:nvPr>
            <p:ph idx="1" type="body"/>
          </p:nvPr>
        </p:nvSpPr>
        <p:spPr>
          <a:xfrm>
            <a:off x="715815" y="2415155"/>
            <a:ext cx="11115967" cy="3757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November 15-17 at Alderbook Retreat Center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Faculty focused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Combine information gathered at the two statewide convenings (as well as the work done to date by AppConnect) to inform curriculum development for a CS core that could be common across colleges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02" name="Google Shape;202;p11"/>
          <p:cNvSpPr txBox="1"/>
          <p:nvPr>
            <p:ph idx="12" type="sldNum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2"/>
          <p:cNvSpPr txBox="1"/>
          <p:nvPr>
            <p:ph type="title"/>
          </p:nvPr>
        </p:nvSpPr>
        <p:spPr>
          <a:xfrm>
            <a:off x="715814" y="1549936"/>
            <a:ext cx="11115967" cy="797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/>
              <a:t>PROGRAM STATISTICS</a:t>
            </a:r>
            <a:endParaRPr/>
          </a:p>
        </p:txBody>
      </p:sp>
      <p:sp>
        <p:nvSpPr>
          <p:cNvPr id="208" name="Google Shape;208;p12"/>
          <p:cNvSpPr txBox="1"/>
          <p:nvPr>
            <p:ph idx="1" type="body"/>
          </p:nvPr>
        </p:nvSpPr>
        <p:spPr>
          <a:xfrm>
            <a:off x="715814" y="2415155"/>
            <a:ext cx="10726769" cy="41094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157 approved bachelor degree programs at 33 colleges, including 9 Bachelor of Science in Computer Science Programs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4,357  FTES in baccalaureate-level courses during the 2022-23 academic year representing 4.6% of state support FTES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This represents a small baccalaureate FTE decrease over the previous year  (-434 FTES). The decline is expected due to enrollment declines in the associates degree programs that serve as feeder programs for these degrees.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Enrollment numbers in BAS program appear to be stabilizing and have not decreased as steeply as declines in workforce associate degree programs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3"/>
          <p:cNvSpPr txBox="1"/>
          <p:nvPr>
            <p:ph type="title"/>
          </p:nvPr>
        </p:nvSpPr>
        <p:spPr>
          <a:xfrm>
            <a:off x="715813" y="1454486"/>
            <a:ext cx="11115967" cy="797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/>
              <a:t>PROGRAM STATISTICS</a:t>
            </a:r>
            <a:endParaRPr/>
          </a:p>
        </p:txBody>
      </p:sp>
      <p:sp>
        <p:nvSpPr>
          <p:cNvPr id="214" name="Google Shape;214;p13"/>
          <p:cNvSpPr txBox="1"/>
          <p:nvPr>
            <p:ph idx="1" type="body"/>
          </p:nvPr>
        </p:nvSpPr>
        <p:spPr>
          <a:xfrm>
            <a:off x="538016" y="1987245"/>
            <a:ext cx="11115967" cy="3757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Fall to Fall retention for all students remains high at 72%.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Char char="•"/>
            </a:pPr>
            <a:r>
              <a:rPr lang="en-US"/>
              <a:t>Black or African American students - 76% (n=115)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Char char="•"/>
            </a:pPr>
            <a:r>
              <a:rPr lang="en-US"/>
              <a:t>Hispanic students - 72% (n=175)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Char char="•"/>
            </a:pPr>
            <a:r>
              <a:rPr lang="en-US"/>
              <a:t>American Indian/Alaska Native – 55% (n=11)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Char char="•"/>
            </a:pPr>
            <a:r>
              <a:rPr lang="en-US"/>
              <a:t>Native Hawaiian or Other Pacific Islander – 85% (n=13)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Char char="•"/>
            </a:pPr>
            <a:r>
              <a:rPr lang="en-US"/>
              <a:t>Two or more races – 66% (n=265)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Four-year completion rate is 70%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69% of students are employed 3 years after enrollment and earn a median wage of $54,000. By 5 years out, the wage increases to $66,000.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Business Management, Information and Technology, and Health Care, and Education are the highest enrolled program areas, with 65% of Baccalaureate enrollments.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47% of CTC Baccalaureate students received some form of need-based aid.</a:t>
            </a:r>
            <a:endParaRPr/>
          </a:p>
          <a:p>
            <a:pPr indent="-1397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400"/>
              <a:buNone/>
            </a:pPr>
            <a:r>
              <a:t/>
            </a:r>
            <a:endParaRPr i="1" sz="1400"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"/>
          <p:cNvSpPr txBox="1"/>
          <p:nvPr>
            <p:ph type="title"/>
          </p:nvPr>
        </p:nvSpPr>
        <p:spPr>
          <a:xfrm>
            <a:off x="563415" y="1462241"/>
            <a:ext cx="11379204" cy="719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/>
              <a:t>QUESTIONS? </a:t>
            </a:r>
            <a:endParaRPr/>
          </a:p>
        </p:txBody>
      </p:sp>
      <p:sp>
        <p:nvSpPr>
          <p:cNvPr id="220" name="Google Shape;220;p14"/>
          <p:cNvSpPr txBox="1"/>
          <p:nvPr>
            <p:ph idx="1" type="body"/>
          </p:nvPr>
        </p:nvSpPr>
        <p:spPr>
          <a:xfrm>
            <a:off x="2407714" y="2182091"/>
            <a:ext cx="5352476" cy="39693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2800"/>
              <a:buNone/>
            </a:pPr>
            <a:r>
              <a:rPr lang="en-US"/>
              <a:t>Val Sundby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None/>
            </a:pPr>
            <a:r>
              <a:rPr lang="en-US"/>
              <a:t>Director of Transfer Education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None/>
            </a:pPr>
            <a:r>
              <a:rPr i="1" lang="en-US" u="sng">
                <a:solidFill>
                  <a:schemeClr val="hlink"/>
                </a:solidFill>
                <a:hlinkClick r:id="rId3"/>
              </a:rPr>
              <a:t>vsundby@sbctc.edu</a:t>
            </a:r>
            <a:r>
              <a:rPr i="1" lang="en-US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None/>
            </a:pPr>
            <a:r>
              <a:t/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"/>
          <p:cNvSpPr txBox="1"/>
          <p:nvPr>
            <p:ph type="title"/>
          </p:nvPr>
        </p:nvSpPr>
        <p:spPr>
          <a:xfrm>
            <a:off x="715815" y="1549936"/>
            <a:ext cx="11115967" cy="797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/>
              <a:t>SBCTC 2024 LEGISLATIVE PRIORITIES</a:t>
            </a:r>
            <a:endParaRPr/>
          </a:p>
        </p:txBody>
      </p:sp>
      <p:sp>
        <p:nvSpPr>
          <p:cNvPr id="138" name="Google Shape;138;p2"/>
          <p:cNvSpPr txBox="1"/>
          <p:nvPr>
            <p:ph idx="1" type="body"/>
          </p:nvPr>
        </p:nvSpPr>
        <p:spPr>
          <a:xfrm>
            <a:off x="715815" y="2415155"/>
            <a:ext cx="11115967" cy="3757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Supplemental (short) Session – 60 days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Asks during a supplemental session are generally much smaller and more focused than in a full session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Operating Budget Requests</a:t>
            </a:r>
            <a:r>
              <a:rPr lang="en-US"/>
              <a:t>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Strengthening the Computer Science Workforce - $9M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Lowering Professional-Technical Textbook Costs - $600K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 u="sng">
                <a:solidFill>
                  <a:schemeClr val="hlink"/>
                </a:solidFill>
                <a:hlinkClick r:id="rId4"/>
              </a:rPr>
              <a:t>Capital Budget Requests </a:t>
            </a:r>
            <a:r>
              <a:rPr lang="en-US"/>
              <a:t>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Investing in College Campuses and Climate Recovery - $103M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Char char="•"/>
            </a:pPr>
            <a:r>
              <a:rPr lang="en-US"/>
              <a:t>Energy metering, decarbonization plans, 2 major capital projects (LCC and CBC)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39" name="Google Shape;139;p2"/>
          <p:cNvSpPr txBox="1"/>
          <p:nvPr>
            <p:ph idx="12" type="sldNum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"/>
          <p:cNvSpPr txBox="1"/>
          <p:nvPr>
            <p:ph type="title"/>
          </p:nvPr>
        </p:nvSpPr>
        <p:spPr>
          <a:xfrm>
            <a:off x="715815" y="1549936"/>
            <a:ext cx="11115967" cy="797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/>
              <a:t>STUDENT SERVICES</a:t>
            </a:r>
            <a:endParaRPr/>
          </a:p>
        </p:txBody>
      </p:sp>
      <p:sp>
        <p:nvSpPr>
          <p:cNvPr id="145" name="Google Shape;145;p3"/>
          <p:cNvSpPr txBox="1"/>
          <p:nvPr>
            <p:ph idx="1" type="body"/>
          </p:nvPr>
        </p:nvSpPr>
        <p:spPr>
          <a:xfrm>
            <a:off x="715815" y="2241755"/>
            <a:ext cx="11115967" cy="39304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Primary communication for Student Support Programs (WorkFirst, BFET, SSEH, and SEAG programs) is via Canvas; contact your SBCTC program administrator for access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Mental Health Counseling Pilot will continue through June 2024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YVC and SPSCC are piloting a Student Health Insurance program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SBCTC is participating with WSAC in a SHEEO ASAP grant to explore feasibility of the ASAP model (project colleges include CPTC, PC, and Spokane District)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New FAFSA is delayed – originally expected 10/1, now by end of the year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46" name="Google Shape;146;p3"/>
          <p:cNvSpPr txBox="1"/>
          <p:nvPr>
            <p:ph idx="12" type="sldNum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4"/>
          <p:cNvSpPr txBox="1"/>
          <p:nvPr>
            <p:ph type="title"/>
          </p:nvPr>
        </p:nvSpPr>
        <p:spPr>
          <a:xfrm>
            <a:off x="715815" y="1549936"/>
            <a:ext cx="11115967" cy="797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/>
              <a:t>STUDENT SUCCESS – GUIDED PATHWAYS </a:t>
            </a:r>
            <a:endParaRPr/>
          </a:p>
        </p:txBody>
      </p:sp>
      <p:sp>
        <p:nvSpPr>
          <p:cNvPr id="152" name="Google Shape;152;p4"/>
          <p:cNvSpPr txBox="1"/>
          <p:nvPr>
            <p:ph idx="1" type="body"/>
          </p:nvPr>
        </p:nvSpPr>
        <p:spPr>
          <a:xfrm>
            <a:off x="715963" y="2282825"/>
            <a:ext cx="11115675" cy="3757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 sz="2400"/>
              <a:t>CCRC Report</a:t>
            </a:r>
            <a:endParaRPr sz="2400" u="sng">
              <a:solidFill>
                <a:schemeClr val="hlink"/>
              </a:solidFill>
              <a:hlinkClick r:id="rId3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Char char="•"/>
            </a:pPr>
            <a:r>
              <a:rPr lang="en-US" sz="2000" u="sng">
                <a:solidFill>
                  <a:schemeClr val="hlink"/>
                </a:solidFill>
                <a:hlinkClick r:id="rId4"/>
              </a:rPr>
              <a:t>Whole-College Guided Pathways Reform Practices: Scale of Adoption by Community Colleges in Three States</a:t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 sz="2400"/>
              <a:t>Guided Pathways Advisory Council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Char char="•"/>
            </a:pPr>
            <a:r>
              <a:rPr lang="en-US" sz="2000"/>
              <a:t>Meets quarterly and is now reports to the Education Services committee at WACTC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Char char="•"/>
            </a:pPr>
            <a:r>
              <a:rPr lang="en-US" sz="2000"/>
              <a:t>Instruction has 2 representative (Kerry Levett and TBD)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 sz="2400"/>
              <a:t>The </a:t>
            </a:r>
            <a:r>
              <a:rPr lang="en-US" sz="2400" u="sng">
                <a:solidFill>
                  <a:schemeClr val="hlink"/>
                </a:solidFill>
                <a:hlinkClick r:id="rId5"/>
              </a:rPr>
              <a:t>Guided Pathways Peer and Professional Learning Calendar</a:t>
            </a:r>
            <a:r>
              <a:rPr lang="en-US" sz="2400"/>
              <a:t> has been updated for the 2023-2024 academic year.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Char char="•"/>
            </a:pPr>
            <a:r>
              <a:rPr lang="en-US" sz="2000"/>
              <a:t>Lots of Math placement and progression work happening!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 sz="2400"/>
              <a:t>Assessment Teaching and Learning (ATL) Conference is back!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Char char="•"/>
            </a:pPr>
            <a:r>
              <a:rPr lang="en-US" sz="2000"/>
              <a:t>May 2-3 at Yakima Convention Center</a:t>
            </a:r>
            <a:endParaRPr/>
          </a:p>
        </p:txBody>
      </p:sp>
      <p:sp>
        <p:nvSpPr>
          <p:cNvPr id="153" name="Google Shape;153;p4"/>
          <p:cNvSpPr txBox="1"/>
          <p:nvPr>
            <p:ph idx="12" type="sldNum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 txBox="1"/>
          <p:nvPr>
            <p:ph type="title"/>
          </p:nvPr>
        </p:nvSpPr>
        <p:spPr>
          <a:xfrm>
            <a:off x="715815" y="1321336"/>
            <a:ext cx="11115967" cy="797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/>
              <a:t>WORKFORCE EDUCATION</a:t>
            </a:r>
            <a:endParaRPr/>
          </a:p>
        </p:txBody>
      </p:sp>
      <p:sp>
        <p:nvSpPr>
          <p:cNvPr id="159" name="Google Shape;159;p5"/>
          <p:cNvSpPr txBox="1"/>
          <p:nvPr>
            <p:ph idx="1" type="body"/>
          </p:nvPr>
        </p:nvSpPr>
        <p:spPr>
          <a:xfrm>
            <a:off x="715815" y="1974778"/>
            <a:ext cx="11115967" cy="3757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Career Launch Equipment Funds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$5M in funds will be allocated through a competitive grant process with the first round of requests opening October 19th and closing November 30th.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 CTE Dual Credit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Two-year pilot is underway - this pilot specifically focuses on the region served by four of our system colleges (Whatcom, Bellingham Tech, Skagit Valley, and Everett) and NWESD 189.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Professional/Technical Faculty Skill Standards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This work is in it’s final stages (led by WEC)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Worker Retraining Funding Workgroup	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Exploring potential revisions to the funding model </a:t>
            </a:r>
            <a:endParaRPr/>
          </a:p>
        </p:txBody>
      </p:sp>
      <p:sp>
        <p:nvSpPr>
          <p:cNvPr id="160" name="Google Shape;160;p5"/>
          <p:cNvSpPr txBox="1"/>
          <p:nvPr>
            <p:ph idx="12" type="sldNum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"/>
          <p:cNvSpPr txBox="1"/>
          <p:nvPr>
            <p:ph type="title"/>
          </p:nvPr>
        </p:nvSpPr>
        <p:spPr>
          <a:xfrm>
            <a:off x="715815" y="1549936"/>
            <a:ext cx="11115967" cy="797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/>
              <a:t>BASIC EDUCATION FOR ADULTS</a:t>
            </a:r>
            <a:endParaRPr/>
          </a:p>
        </p:txBody>
      </p:sp>
      <p:sp>
        <p:nvSpPr>
          <p:cNvPr id="166" name="Google Shape;166;p6"/>
          <p:cNvSpPr txBox="1"/>
          <p:nvPr>
            <p:ph idx="1" type="body"/>
          </p:nvPr>
        </p:nvSpPr>
        <p:spPr>
          <a:xfrm>
            <a:off x="715815" y="2415155"/>
            <a:ext cx="11115967" cy="3757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Ability to Benefit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The Washington state Ability to Benefit (ATB) State Option has been renewed for a five-year period. Through this option, students can co-enroll in an I-BEST and High School+ program and receive state and federal financial aid, including the Washington Grant and Pell Grant.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Antiracist Curriculum and Assessment Project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BEdA engaged in an antiracist curriculum and assessment project, AntiColoniality in English Language Acquisition (ELA).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The project wrapped up offering a repository of scholarship on anticoloniality in English teaching and education complete with a OER (Open Educational Resources) ELA instructor’s resource guide.</a:t>
            </a:r>
            <a:endParaRPr/>
          </a:p>
        </p:txBody>
      </p:sp>
      <p:sp>
        <p:nvSpPr>
          <p:cNvPr id="167" name="Google Shape;167;p6"/>
          <p:cNvSpPr txBox="1"/>
          <p:nvPr>
            <p:ph idx="12" type="sldNum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7"/>
          <p:cNvSpPr txBox="1"/>
          <p:nvPr>
            <p:ph type="title"/>
          </p:nvPr>
        </p:nvSpPr>
        <p:spPr>
          <a:xfrm>
            <a:off x="715815" y="1549936"/>
            <a:ext cx="11115967" cy="797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/>
              <a:t>DUAL CREDIT</a:t>
            </a:r>
            <a:endParaRPr/>
          </a:p>
        </p:txBody>
      </p:sp>
      <p:sp>
        <p:nvSpPr>
          <p:cNvPr id="173" name="Google Shape;173;p7"/>
          <p:cNvSpPr txBox="1"/>
          <p:nvPr>
            <p:ph idx="1" type="body"/>
          </p:nvPr>
        </p:nvSpPr>
        <p:spPr>
          <a:xfrm>
            <a:off x="715814" y="2105439"/>
            <a:ext cx="11115967" cy="3757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Running Start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Substitute House Bill (SHB) 1316 increased the combined monthly full-time equivalent (FTE) and annual average FTE (AAFTE) enrollment limit from 1.20 to 1.40 and directed OSPI to adopt rules to allow participation in Running Start during the summer term.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College in the High School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Substitute Senate Bill (SSB) 5048 Eliminates College in the High School fees for all students in 9th   grade through 12th grade that attend a public high school or charter school and are enrolled in a public institution of higher education.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Fall Transfer Fairs returned this year!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155CC"/>
              </a:buClr>
              <a:buSzPts val="1800"/>
              <a:buChar char="•"/>
            </a:pPr>
            <a:r>
              <a:rPr lang="en-US" sz="18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 Washington Council for High School-College Relations (WCHSCR)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None/>
            </a:pPr>
            <a:r>
              <a:t/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174" name="Google Shape;174;p7"/>
          <p:cNvSpPr txBox="1"/>
          <p:nvPr>
            <p:ph idx="12" type="sldNum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8"/>
          <p:cNvSpPr txBox="1"/>
          <p:nvPr>
            <p:ph type="title"/>
          </p:nvPr>
        </p:nvSpPr>
        <p:spPr>
          <a:xfrm>
            <a:off x="715815" y="1549936"/>
            <a:ext cx="11115967" cy="797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/>
              <a:t>EDUCATIONAL TECHNOLOGY</a:t>
            </a:r>
            <a:endParaRPr/>
          </a:p>
        </p:txBody>
      </p:sp>
      <p:sp>
        <p:nvSpPr>
          <p:cNvPr id="180" name="Google Shape;180;p8"/>
          <p:cNvSpPr txBox="1"/>
          <p:nvPr>
            <p:ph idx="1" type="body"/>
          </p:nvPr>
        </p:nvSpPr>
        <p:spPr>
          <a:xfrm>
            <a:off x="715815" y="2260528"/>
            <a:ext cx="11115967" cy="3757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WA CTC students save $20 million over the past 2 years with the implementation of OER and low-cost labeling policies.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New content added to the WA Checklist Guides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Section 1: Sense of Belonging &amp; Student Engagement </a:t>
            </a:r>
            <a:r>
              <a:rPr lang="en-US"/>
              <a:t>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Canvas Credentials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As of July 30th, all campuses have access to the Canvas Credentials badging platform.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155CC"/>
              </a:buClr>
              <a:buSzPts val="1800"/>
              <a:buChar char="•"/>
            </a:pPr>
            <a:r>
              <a:rPr b="1" lang="en-US" sz="18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Canvas Credentials - Annual Status Report 06.30.23</a:t>
            </a:r>
            <a:endParaRPr sz="2800"/>
          </a:p>
        </p:txBody>
      </p:sp>
      <p:sp>
        <p:nvSpPr>
          <p:cNvPr id="181" name="Google Shape;181;p8"/>
          <p:cNvSpPr txBox="1"/>
          <p:nvPr>
            <p:ph idx="12" type="sldNum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9"/>
          <p:cNvSpPr txBox="1"/>
          <p:nvPr>
            <p:ph type="title"/>
          </p:nvPr>
        </p:nvSpPr>
        <p:spPr>
          <a:xfrm>
            <a:off x="715814" y="1481056"/>
            <a:ext cx="11115967" cy="797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Libre Franklin Medium"/>
              <a:buNone/>
            </a:pPr>
            <a:r>
              <a:rPr lang="en-US"/>
              <a:t>TRANSFER EDUCATION</a:t>
            </a:r>
            <a:endParaRPr/>
          </a:p>
        </p:txBody>
      </p:sp>
      <p:sp>
        <p:nvSpPr>
          <p:cNvPr id="187" name="Google Shape;187;p9"/>
          <p:cNvSpPr txBox="1"/>
          <p:nvPr>
            <p:ph idx="1" type="body"/>
          </p:nvPr>
        </p:nvSpPr>
        <p:spPr>
          <a:xfrm>
            <a:off x="715814" y="2074637"/>
            <a:ext cx="11115967" cy="3757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Climate Solutions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Not advanced in supplemental budget; working on strategies to continue the work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New Proposed Computer Science Transfer Degree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The feedback on the AS-T 3 went back to JTC; the workgroup is coming back together on next steps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WA45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Going to IC for review/approval (edits from the BIs have been approved by ATC)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Char char="•"/>
            </a:pPr>
            <a:r>
              <a:rPr lang="en-US"/>
              <a:t>PreNursing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Char char="•"/>
            </a:pPr>
            <a:r>
              <a:rPr lang="en-US"/>
              <a:t>Degree review coming soon!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88" name="Google Shape;188;p9"/>
          <p:cNvSpPr txBox="1"/>
          <p:nvPr>
            <p:ph idx="12" type="sldNum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BCTC PowerPoint template--standard version">
  <a:themeElements>
    <a:clrScheme name="SBCTC">
      <a:dk1>
        <a:srgbClr val="003764"/>
      </a:dk1>
      <a:lt1>
        <a:srgbClr val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SBCTC">
      <a:dk1>
        <a:srgbClr val="003764"/>
      </a:dk1>
      <a:lt1>
        <a:srgbClr val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2019-07-26T22:41:21Z</dcterms:created>
  <dc:creator>Katie Rose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0x0101001F948E665ECF7842A8E9F6A6D42CD1A8</vt:lpwstr>
  </property>
  <property fmtid="{D5CDD505-2E9C-101B-9397-08002B2CF9AE}" pid="3" name="_dlc_DocIdItemGuid">
    <vt:lpwstr>ef3cf2c2-af2b-4e75-83f3-94f0749296ae</vt:lpwstr>
  </property>
</Properties>
</file>