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8" r:id="rId10"/>
    <p:sldId id="292" r:id="rId11"/>
    <p:sldId id="269" r:id="rId12"/>
    <p:sldId id="267" r:id="rId13"/>
    <p:sldId id="279" r:id="rId14"/>
    <p:sldId id="288" r:id="rId15"/>
    <p:sldId id="270" r:id="rId16"/>
    <p:sldId id="280" r:id="rId17"/>
    <p:sldId id="278" r:id="rId18"/>
    <p:sldId id="287" r:id="rId19"/>
    <p:sldId id="282" r:id="rId20"/>
    <p:sldId id="283" r:id="rId21"/>
    <p:sldId id="284" r:id="rId22"/>
    <p:sldId id="289" r:id="rId23"/>
    <p:sldId id="275" r:id="rId24"/>
    <p:sldId id="286" r:id="rId25"/>
    <p:sldId id="276" r:id="rId26"/>
    <p:sldId id="281" r:id="rId27"/>
    <p:sldId id="290" r:id="rId28"/>
    <p:sldId id="271" r:id="rId29"/>
    <p:sldId id="272" r:id="rId30"/>
    <p:sldId id="273" r:id="rId31"/>
    <p:sldId id="274" r:id="rId32"/>
    <p:sldId id="266" r:id="rId33"/>
    <p:sldId id="265" r:id="rId34"/>
    <p:sldId id="291" r:id="rId35"/>
    <p:sldId id="293" r:id="rId36"/>
    <p:sldId id="263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8E96E2-2089-4B31-8EB5-3DC5D307D78C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4A2D63-10B1-451D-AEA8-FF4434538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e.wa.gov/partners/for-state-agencies/state-leasepurchase-progra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847088"/>
            <a:ext cx="8915399" cy="2262781"/>
          </a:xfrm>
        </p:spPr>
        <p:txBody>
          <a:bodyPr/>
          <a:lstStyle/>
          <a:p>
            <a:r>
              <a:rPr lang="en-US" dirty="0" smtClean="0"/>
              <a:t>COP – Debt Payments and ST/LT Liabilities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Sabra Sand – Clark College, Director of Business Services</a:t>
            </a:r>
          </a:p>
          <a:p>
            <a:r>
              <a:rPr lang="en-US" dirty="0" smtClean="0"/>
              <a:t>Lori </a:t>
            </a:r>
            <a:r>
              <a:rPr lang="en-US" dirty="0" err="1" smtClean="0"/>
              <a:t>Carambot</a:t>
            </a:r>
            <a:r>
              <a:rPr lang="en-US" dirty="0" smtClean="0"/>
              <a:t> – Walla Walla Community College,  Director of Special Fiscal Services</a:t>
            </a:r>
          </a:p>
        </p:txBody>
      </p:sp>
    </p:spTree>
    <p:extLst>
      <p:ext uri="{BB962C8B-B14F-4D97-AF65-F5344CB8AC3E}">
        <p14:creationId xmlns:p14="http://schemas.microsoft.com/office/powerpoint/2010/main" val="9825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Booking A/R and expenditure initial entries-Government type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0" y="2670048"/>
            <a:ext cx="9738360" cy="3241174"/>
          </a:xfrm>
        </p:spPr>
        <p:txBody>
          <a:bodyPr/>
          <a:lstStyle/>
          <a:p>
            <a:r>
              <a:rPr lang="en-US" dirty="0" smtClean="0"/>
              <a:t>Illustrative Entries</a:t>
            </a:r>
          </a:p>
          <a:p>
            <a:pPr marL="457200" lvl="1" indent="0">
              <a:buNone/>
            </a:pPr>
            <a:r>
              <a:rPr lang="en-US" u="sng" dirty="0" smtClean="0"/>
              <a:t>T/C		GLs			Account			Description			Due from			Amount</a:t>
            </a:r>
          </a:p>
          <a:p>
            <a:pPr marL="457200" lvl="1" indent="0">
              <a:buNone/>
            </a:pPr>
            <a:r>
              <a:rPr lang="en-US" dirty="0" smtClean="0"/>
              <a:t>156		1354/3221	147.xxx.xxxx.0807	PAR on COP				010	    	$7,350,000.00</a:t>
            </a:r>
          </a:p>
          <a:p>
            <a:pPr marL="457200" lvl="1" indent="0">
              <a:buNone/>
            </a:pPr>
            <a:r>
              <a:rPr lang="en-US" dirty="0" smtClean="0"/>
              <a:t>156		1354/3221	147.xxx.xxxx.0869	Record </a:t>
            </a:r>
            <a:r>
              <a:rPr lang="en-US" dirty="0" err="1" smtClean="0"/>
              <a:t>prem</a:t>
            </a:r>
            <a:r>
              <a:rPr lang="en-US" dirty="0" smtClean="0"/>
              <a:t>-UD-COI		010		$1,154,277.56</a:t>
            </a:r>
          </a:p>
          <a:p>
            <a:pPr marL="457200" lvl="1" indent="0">
              <a:buNone/>
            </a:pPr>
            <a:r>
              <a:rPr lang="en-US" dirty="0" smtClean="0"/>
              <a:t>438		1110/3221	147.xxx.xxxx.0869	UD and COI revenue				     $13,936.99</a:t>
            </a:r>
          </a:p>
          <a:p>
            <a:pPr marL="457200" lvl="1" indent="0">
              <a:buNone/>
            </a:pPr>
            <a:r>
              <a:rPr lang="en-US" dirty="0" smtClean="0"/>
              <a:t>437		6514/1110	147.xxx.xxxx.PC	UD and COI expense				     $13,936.99</a:t>
            </a:r>
          </a:p>
        </p:txBody>
      </p:sp>
    </p:spTree>
    <p:extLst>
      <p:ext uri="{BB962C8B-B14F-4D97-AF65-F5344CB8AC3E}">
        <p14:creationId xmlns:p14="http://schemas.microsoft.com/office/powerpoint/2010/main" val="171754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626"/>
          </a:xfrm>
        </p:spPr>
        <p:txBody>
          <a:bodyPr/>
          <a:lstStyle/>
          <a:p>
            <a:r>
              <a:rPr lang="en-US" dirty="0"/>
              <a:t>Booking </a:t>
            </a:r>
            <a:r>
              <a:rPr lang="en-US" dirty="0" smtClean="0"/>
              <a:t>debt </a:t>
            </a:r>
            <a:r>
              <a:rPr lang="en-US" dirty="0"/>
              <a:t>entries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860" y="1489774"/>
            <a:ext cx="5212985" cy="4595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2380" y="1049095"/>
            <a:ext cx="51389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FMS Entries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dirty="0" smtClean="0"/>
              <a:t>For FMS, only record PAR value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to determine short term vs long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*Premium or Discounts can be booked and amortized on financial statements only if material.</a:t>
            </a:r>
            <a:endParaRPr lang="en-US" sz="1400" dirty="0" smtClean="0"/>
          </a:p>
          <a:p>
            <a:endParaRPr lang="en-US" sz="1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08776" y="1847088"/>
            <a:ext cx="228600" cy="4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8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969" y="1353312"/>
            <a:ext cx="4910328" cy="1069848"/>
          </a:xfrm>
        </p:spPr>
        <p:txBody>
          <a:bodyPr/>
          <a:lstStyle/>
          <a:p>
            <a:r>
              <a:rPr lang="en-US" b="1" dirty="0" smtClean="0"/>
              <a:t>Booking Debt </a:t>
            </a:r>
            <a:r>
              <a:rPr lang="en-US" b="1" dirty="0"/>
              <a:t>E</a:t>
            </a:r>
            <a:r>
              <a:rPr lang="en-US" b="1" dirty="0" smtClean="0"/>
              <a:t>ntries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9848" y="2112246"/>
            <a:ext cx="4059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Let’s assume we received this COP in March 2017.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Book $480,000 as short term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Remaining COP debt as long term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$7,350,000-480,000=$6,870,000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984" y="330459"/>
            <a:ext cx="6422324" cy="63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Booking Debt Entries-Government Type Funds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2576" y="2233819"/>
            <a:ext cx="8942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assume we received this COP in March 2017.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governmental funds, book in fund </a:t>
            </a:r>
            <a:r>
              <a:rPr lang="en-US" sz="2400" b="1" dirty="0" smtClean="0"/>
              <a:t>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Book $480,000 as short term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Remaining COP debt as long term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$7,350,000-480,000=$6,870,000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22576" y="4361688"/>
            <a:ext cx="7616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T/C		GLs				Description					Amount		</a:t>
            </a:r>
          </a:p>
          <a:p>
            <a:r>
              <a:rPr lang="en-US" dirty="0" smtClean="0"/>
              <a:t>344		1820/5273		Book entire liability			$7,350,000</a:t>
            </a:r>
          </a:p>
          <a:p>
            <a:r>
              <a:rPr lang="en-US" dirty="0" smtClean="0"/>
              <a:t>345		5273/5173		Re-class short term liability	$480,000</a:t>
            </a:r>
          </a:p>
        </p:txBody>
      </p:sp>
    </p:spTree>
    <p:extLst>
      <p:ext uri="{BB962C8B-B14F-4D97-AF65-F5344CB8AC3E}">
        <p14:creationId xmlns:p14="http://schemas.microsoft.com/office/powerpoint/2010/main" val="38864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entries are booked, now what…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2247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can begin to draw funds if expenditures have already happened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Otherwise, your funds sit in an Local Government Investment Pool (LGIP) account and earn interest!!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034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Booking Interest Accrued as A/R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62072" y="1804051"/>
            <a:ext cx="894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assume we received this COP in March 2017.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 earn interest each month on funds held by State Treasurer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Monthly statement-State Treasurer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Book as additional receivables and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Interest is drawn on the same basis as COP funds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94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062" y="260636"/>
            <a:ext cx="6703715" cy="63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848" y="441018"/>
            <a:ext cx="8911687" cy="1280890"/>
          </a:xfrm>
        </p:spPr>
        <p:txBody>
          <a:bodyPr/>
          <a:lstStyle/>
          <a:p>
            <a:r>
              <a:rPr lang="en-US" dirty="0" smtClean="0"/>
              <a:t>Booking Interest Accrued as A/R-</a:t>
            </a:r>
            <a:r>
              <a:rPr lang="en-US" dirty="0" err="1" smtClean="0"/>
              <a:t>Governmnt</a:t>
            </a:r>
            <a:r>
              <a:rPr lang="en-US" dirty="0" smtClean="0"/>
              <a:t> Type Funds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7420" y="1831483"/>
            <a:ext cx="894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Interest earned each month until year end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97480" y="2545445"/>
            <a:ext cx="7616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T/C		GLs				Description					Amount		</a:t>
            </a:r>
          </a:p>
          <a:p>
            <a:r>
              <a:rPr lang="en-US" dirty="0"/>
              <a:t>150		1354/3205		</a:t>
            </a:r>
            <a:r>
              <a:rPr lang="en-US" dirty="0" smtClean="0"/>
              <a:t>March interest</a:t>
            </a:r>
            <a:r>
              <a:rPr lang="en-US" dirty="0"/>
              <a:t>				</a:t>
            </a:r>
            <a:r>
              <a:rPr lang="en-US" dirty="0" smtClean="0"/>
              <a:t>$4,915.63</a:t>
            </a:r>
            <a:endParaRPr lang="en-US" dirty="0"/>
          </a:p>
          <a:p>
            <a:r>
              <a:rPr lang="en-US" dirty="0"/>
              <a:t>087		3205/3210		</a:t>
            </a:r>
            <a:r>
              <a:rPr lang="en-US" dirty="0" err="1"/>
              <a:t>Reclass</a:t>
            </a:r>
            <a:r>
              <a:rPr lang="en-US" dirty="0"/>
              <a:t> revenue				</a:t>
            </a:r>
            <a:r>
              <a:rPr lang="en-US" dirty="0" smtClean="0"/>
              <a:t>$4,915.63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150		1354/3205		April interest					$5,206.12</a:t>
            </a:r>
          </a:p>
          <a:p>
            <a:r>
              <a:rPr lang="en-US" dirty="0" smtClean="0"/>
              <a:t>087		3205/3210		</a:t>
            </a:r>
            <a:r>
              <a:rPr lang="en-US" dirty="0" err="1" smtClean="0"/>
              <a:t>Reclass</a:t>
            </a:r>
            <a:r>
              <a:rPr lang="en-US" dirty="0" smtClean="0"/>
              <a:t> revenue				$5,206.12</a:t>
            </a:r>
          </a:p>
          <a:p>
            <a:endParaRPr lang="en-US" dirty="0" smtClean="0"/>
          </a:p>
          <a:p>
            <a:r>
              <a:rPr lang="en-US" dirty="0"/>
              <a:t>150		1354/3205		</a:t>
            </a:r>
            <a:r>
              <a:rPr lang="en-US" dirty="0" smtClean="0"/>
              <a:t>May </a:t>
            </a:r>
            <a:r>
              <a:rPr lang="en-US" dirty="0"/>
              <a:t>interest					</a:t>
            </a:r>
            <a:r>
              <a:rPr lang="en-US" dirty="0" smtClean="0"/>
              <a:t>$5,256.92</a:t>
            </a:r>
            <a:endParaRPr lang="en-US" dirty="0"/>
          </a:p>
          <a:p>
            <a:r>
              <a:rPr lang="en-US" dirty="0" smtClean="0"/>
              <a:t>087		3205/3210</a:t>
            </a:r>
            <a:r>
              <a:rPr lang="en-US" dirty="0"/>
              <a:t>		</a:t>
            </a:r>
            <a:r>
              <a:rPr lang="en-US" dirty="0" err="1"/>
              <a:t>Reclass</a:t>
            </a:r>
            <a:r>
              <a:rPr lang="en-US" dirty="0"/>
              <a:t> revenue				$</a:t>
            </a:r>
            <a:r>
              <a:rPr lang="en-US" dirty="0" smtClean="0"/>
              <a:t>5,256.92</a:t>
            </a:r>
          </a:p>
          <a:p>
            <a:endParaRPr lang="en-US" dirty="0" smtClean="0"/>
          </a:p>
          <a:p>
            <a:r>
              <a:rPr lang="en-US" dirty="0"/>
              <a:t>150		1354/3205		</a:t>
            </a:r>
            <a:r>
              <a:rPr lang="en-US" dirty="0" smtClean="0"/>
              <a:t>June </a:t>
            </a:r>
            <a:r>
              <a:rPr lang="en-US" dirty="0"/>
              <a:t>interest				</a:t>
            </a:r>
            <a:r>
              <a:rPr lang="en-US" dirty="0" smtClean="0"/>
              <a:t>$5,534.01</a:t>
            </a:r>
            <a:endParaRPr lang="en-US" dirty="0"/>
          </a:p>
          <a:p>
            <a:r>
              <a:rPr lang="en-US" dirty="0"/>
              <a:t>087		3205/3210		</a:t>
            </a:r>
            <a:r>
              <a:rPr lang="en-US" dirty="0" err="1"/>
              <a:t>Reclass</a:t>
            </a:r>
            <a:r>
              <a:rPr lang="en-US" dirty="0"/>
              <a:t> revenue				</a:t>
            </a:r>
            <a:r>
              <a:rPr lang="en-US" dirty="0" smtClean="0"/>
              <a:t>$5,534.01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01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521426"/>
          </a:xfrm>
        </p:spPr>
        <p:txBody>
          <a:bodyPr>
            <a:normAutofit/>
          </a:bodyPr>
          <a:lstStyle/>
          <a:p>
            <a:r>
              <a:rPr lang="en-US" dirty="0" smtClean="0"/>
              <a:t>At the same time we are earning interest, we are also drawing on the funds…</a:t>
            </a:r>
            <a:endParaRPr lang="en-US" dirty="0"/>
          </a:p>
        </p:txBody>
      </p:sp>
      <p:pic>
        <p:nvPicPr>
          <p:cNvPr id="4" name="Picture 3" descr="Beyond Prophecy: Interest Rates - A Ticking Time Bomb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2417445"/>
            <a:ext cx="5318760" cy="38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05" y="241221"/>
            <a:ext cx="8911687" cy="765778"/>
          </a:xfrm>
        </p:spPr>
        <p:txBody>
          <a:bodyPr/>
          <a:lstStyle/>
          <a:p>
            <a:r>
              <a:rPr lang="en-US" dirty="0" smtClean="0"/>
              <a:t>Drawing COP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2" y="1389888"/>
            <a:ext cx="9773476" cy="46908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Request for Release of Proceeds form</a:t>
            </a:r>
          </a:p>
          <a:p>
            <a:r>
              <a:rPr lang="en-US" sz="2400" dirty="0" smtClean="0"/>
              <a:t>Copies of all Invoices</a:t>
            </a:r>
          </a:p>
          <a:p>
            <a:r>
              <a:rPr lang="en-US" sz="2400" dirty="0" smtClean="0"/>
              <a:t>Proof of payment (Copies of checks/bank wires)</a:t>
            </a:r>
          </a:p>
          <a:p>
            <a:pPr lvl="1"/>
            <a:r>
              <a:rPr lang="en-US" sz="2200" dirty="0" smtClean="0"/>
              <a:t>If vendor by credit card</a:t>
            </a:r>
          </a:p>
          <a:p>
            <a:pPr lvl="2"/>
            <a:r>
              <a:rPr lang="en-US" sz="2000" dirty="0" smtClean="0"/>
              <a:t>Copy of payment to vendor</a:t>
            </a:r>
          </a:p>
          <a:p>
            <a:pPr lvl="2"/>
            <a:r>
              <a:rPr lang="en-US" sz="2000" dirty="0" smtClean="0"/>
              <a:t>Copy of credit card statement showing payment to vendor</a:t>
            </a:r>
          </a:p>
          <a:p>
            <a:pPr lvl="2"/>
            <a:r>
              <a:rPr lang="en-US" sz="2000" dirty="0" smtClean="0"/>
              <a:t>Copy of payment/wire to credit card company</a:t>
            </a:r>
          </a:p>
          <a:p>
            <a:r>
              <a:rPr lang="en-US" sz="2400" dirty="0" smtClean="0"/>
              <a:t>Try to avoid requesting reimbursement of labor costs</a:t>
            </a:r>
          </a:p>
          <a:p>
            <a:r>
              <a:rPr lang="en-US" sz="2400" dirty="0" smtClean="0"/>
              <a:t>Try to avoid requesting reimbursement for use tax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1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84248"/>
            <a:ext cx="8915400" cy="3926974"/>
          </a:xfrm>
        </p:spPr>
        <p:txBody>
          <a:bodyPr/>
          <a:lstStyle/>
          <a:p>
            <a:r>
              <a:rPr lang="en-US" sz="2800" dirty="0" smtClean="0"/>
              <a:t>COP stands for Certificates of Participation</a:t>
            </a:r>
          </a:p>
          <a:p>
            <a:r>
              <a:rPr lang="en-US" sz="2800" dirty="0" smtClean="0"/>
              <a:t>Debt financing thought the State Treasurer for:</a:t>
            </a:r>
          </a:p>
          <a:p>
            <a:pPr lvl="1"/>
            <a:r>
              <a:rPr lang="en-US" sz="2400" dirty="0" smtClean="0"/>
              <a:t>Equipment purchases</a:t>
            </a:r>
          </a:p>
          <a:p>
            <a:pPr lvl="1"/>
            <a:r>
              <a:rPr lang="en-US" sz="2400" dirty="0" smtClean="0"/>
              <a:t>Real estate purchase or construction (approved by the Legislature in the Capital Budget)</a:t>
            </a:r>
          </a:p>
          <a:p>
            <a:pPr lvl="1"/>
            <a:r>
              <a:rPr lang="en-US" sz="2400" dirty="0" smtClean="0"/>
              <a:t>Software purchase or construction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5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05" y="241221"/>
            <a:ext cx="8911687" cy="765778"/>
          </a:xfrm>
        </p:spPr>
        <p:txBody>
          <a:bodyPr/>
          <a:lstStyle/>
          <a:p>
            <a:r>
              <a:rPr lang="en-US" dirty="0" smtClean="0"/>
              <a:t>Drawing COP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2" y="1389888"/>
            <a:ext cx="3125788" cy="35478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Request for Release of Proceeds form</a:t>
            </a:r>
          </a:p>
          <a:p>
            <a:r>
              <a:rPr lang="en-US" sz="2000" dirty="0" smtClean="0"/>
              <a:t>Fax or mail form, invoice copies and proof of payment to State Treasurer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648" y="624110"/>
            <a:ext cx="5513832" cy="63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861" y="680133"/>
            <a:ext cx="8911687" cy="765778"/>
          </a:xfrm>
        </p:spPr>
        <p:txBody>
          <a:bodyPr/>
          <a:lstStyle/>
          <a:p>
            <a:r>
              <a:rPr lang="en-US" dirty="0" smtClean="0"/>
              <a:t>Drawing COP Funds-entries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080861" y="1856994"/>
            <a:ext cx="9029099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u="sng" dirty="0" smtClean="0"/>
              <a:t>T/C		GLs						Description				Amount	</a:t>
            </a:r>
          </a:p>
          <a:p>
            <a:pPr marL="0" indent="0">
              <a:buNone/>
            </a:pPr>
            <a:r>
              <a:rPr lang="en-US" sz="2000" b="1" dirty="0" smtClean="0"/>
              <a:t>154		1110/1354</a:t>
            </a:r>
            <a:r>
              <a:rPr lang="en-US" sz="2000" b="1" dirty="0"/>
              <a:t>		</a:t>
            </a:r>
            <a:r>
              <a:rPr lang="en-US" sz="2000" b="1" dirty="0" smtClean="0"/>
              <a:t>		COP Draw #1</a:t>
            </a:r>
            <a:r>
              <a:rPr lang="en-US" sz="2000" b="1" dirty="0"/>
              <a:t>				</a:t>
            </a:r>
            <a:r>
              <a:rPr lang="en-US" sz="2000" b="1" dirty="0" smtClean="0"/>
              <a:t>$914,459.07</a:t>
            </a:r>
          </a:p>
          <a:p>
            <a:pPr marL="0" indent="0">
              <a:buNone/>
            </a:pPr>
            <a:r>
              <a:rPr lang="en-US" sz="2000" b="1" dirty="0" smtClean="0"/>
              <a:t>040		1150/1151				Cash received				$914,459.07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437		6514/1110	(</a:t>
            </a:r>
            <a:r>
              <a:rPr lang="en-US" sz="2000" b="1" dirty="0" err="1" smtClean="0"/>
              <a:t>sobj</a:t>
            </a:r>
            <a:r>
              <a:rPr lang="en-US" sz="2000" b="1" dirty="0" smtClean="0"/>
              <a:t> JF)	Re-class expense			$914,459.07</a:t>
            </a:r>
          </a:p>
          <a:p>
            <a:pPr marL="0" indent="0">
              <a:buNone/>
            </a:pPr>
            <a:r>
              <a:rPr lang="en-US" sz="2000" b="1" dirty="0" smtClean="0"/>
              <a:t>002R	1110/6510	(</a:t>
            </a:r>
            <a:r>
              <a:rPr lang="en-US" sz="2000" b="1" dirty="0" err="1" smtClean="0"/>
              <a:t>sobj</a:t>
            </a:r>
            <a:r>
              <a:rPr lang="en-US" sz="2000" b="1" dirty="0" smtClean="0"/>
              <a:t> JF)	Re-class expense			$914,459.07</a:t>
            </a:r>
            <a:endParaRPr lang="en-US" sz="2000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0830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085" y="1922558"/>
            <a:ext cx="8911687" cy="1280890"/>
          </a:xfrm>
        </p:spPr>
        <p:txBody>
          <a:bodyPr/>
          <a:lstStyle/>
          <a:p>
            <a:r>
              <a:rPr lang="en-US" dirty="0" smtClean="0"/>
              <a:t>Year End Balancing…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83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504" y="287951"/>
            <a:ext cx="10168128" cy="1280890"/>
          </a:xfrm>
        </p:spPr>
        <p:txBody>
          <a:bodyPr/>
          <a:lstStyle/>
          <a:p>
            <a:r>
              <a:rPr lang="en-US" dirty="0" smtClean="0"/>
              <a:t>Year End – Balance debt with State Treasurer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56232" y="1081463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our previous entries, we have: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5173  Short term liability      $480,000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5273  Long term liability   $6,870,000</a:t>
            </a:r>
          </a:p>
          <a:p>
            <a:r>
              <a:rPr lang="en-US" sz="2400" dirty="0" smtClean="0"/>
              <a:t>Treasurer sends a document that must match our entries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68" y="2804190"/>
            <a:ext cx="10929087" cy="36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5778"/>
          </a:xfrm>
        </p:spPr>
        <p:txBody>
          <a:bodyPr/>
          <a:lstStyle/>
          <a:p>
            <a:r>
              <a:rPr lang="en-US" dirty="0" smtClean="0"/>
              <a:t>Year End A/R Balance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96855"/>
              </p:ext>
            </p:extLst>
          </p:nvPr>
        </p:nvGraphicFramePr>
        <p:xfrm>
          <a:off x="1642469" y="1389888"/>
          <a:ext cx="8756826" cy="442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3" imgW="4410003" imgH="2228995" progId="Excel.Sheet.12">
                  <p:embed/>
                </p:oleObj>
              </mc:Choice>
              <mc:Fallback>
                <p:oleObj name="Worksheet" r:id="rId3" imgW="4410003" imgH="22289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2469" y="1389888"/>
                        <a:ext cx="8756826" cy="442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178808" y="5477256"/>
            <a:ext cx="365760" cy="33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9687" y="569949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6/30/17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01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2" y="441018"/>
            <a:ext cx="9939528" cy="1280890"/>
          </a:xfrm>
        </p:spPr>
        <p:txBody>
          <a:bodyPr/>
          <a:lstStyle/>
          <a:p>
            <a:r>
              <a:rPr lang="en-US" dirty="0" smtClean="0"/>
              <a:t>Year End – Balance A/R with State Treasurer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7672" y="1081463"/>
            <a:ext cx="9939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Based on our entries, we have: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1354  Receivable from State Treasurer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State Treasurer posts a 5154, we must match in SMART and the 6/30 statement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837" y="2404902"/>
            <a:ext cx="7173830" cy="43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94360"/>
            <a:ext cx="9357360" cy="59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87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343182"/>
            <a:ext cx="8911687" cy="1280890"/>
          </a:xfrm>
        </p:spPr>
        <p:txBody>
          <a:bodyPr/>
          <a:lstStyle/>
          <a:p>
            <a:r>
              <a:rPr lang="en-US" dirty="0" smtClean="0"/>
              <a:t>It’s a new year! Now we have to start making payments!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4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965" y="439444"/>
            <a:ext cx="8911687" cy="1280890"/>
          </a:xfrm>
        </p:spPr>
        <p:txBody>
          <a:bodyPr/>
          <a:lstStyle/>
          <a:p>
            <a:r>
              <a:rPr lang="en-US" dirty="0" smtClean="0"/>
              <a:t>Making debt payments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8840" y="1264555"/>
            <a:ext cx="8942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First</a:t>
            </a:r>
            <a:r>
              <a:rPr lang="en-US" sz="2400" dirty="0" smtClean="0"/>
              <a:t> payment is interest only, due 12/01/2017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Need to use additional proceeds held by S/T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adjustment to short term or long term debt because it is interest only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45920" y="2810687"/>
            <a:ext cx="9546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T/C		GLs						Description							Amount		</a:t>
            </a:r>
          </a:p>
          <a:p>
            <a:r>
              <a:rPr lang="en-US" dirty="0" smtClean="0"/>
              <a:t>158		6510/1354 (</a:t>
            </a:r>
            <a:r>
              <a:rPr lang="en-US" dirty="0" err="1" smtClean="0"/>
              <a:t>sobj</a:t>
            </a:r>
            <a:r>
              <a:rPr lang="en-US" dirty="0" smtClean="0"/>
              <a:t> PE)		Interest </a:t>
            </a:r>
            <a:r>
              <a:rPr lang="en-US" dirty="0" err="1" smtClean="0"/>
              <a:t>pmt</a:t>
            </a:r>
            <a:r>
              <a:rPr lang="en-US" dirty="0" smtClean="0"/>
              <a:t>, </a:t>
            </a:r>
            <a:r>
              <a:rPr lang="en-US" dirty="0" err="1" smtClean="0"/>
              <a:t>addtnl</a:t>
            </a:r>
            <a:r>
              <a:rPr lang="en-US" dirty="0" smtClean="0"/>
              <a:t> proceeds		    $4,277.56</a:t>
            </a:r>
          </a:p>
          <a:p>
            <a:r>
              <a:rPr lang="en-US" dirty="0" smtClean="0"/>
              <a:t>002		6510/1110 (</a:t>
            </a:r>
            <a:r>
              <a:rPr lang="en-US" dirty="0" err="1" smtClean="0"/>
              <a:t>sobj</a:t>
            </a:r>
            <a:r>
              <a:rPr lang="en-US" dirty="0" smtClean="0"/>
              <a:t> PE)		Interest </a:t>
            </a:r>
            <a:r>
              <a:rPr lang="en-US" dirty="0" err="1" smtClean="0"/>
              <a:t>pmt</a:t>
            </a:r>
            <a:r>
              <a:rPr lang="en-US" dirty="0" smtClean="0"/>
              <a:t>							$300,951.61</a:t>
            </a:r>
          </a:p>
          <a:p>
            <a:endParaRPr lang="en-US" dirty="0" smtClean="0"/>
          </a:p>
          <a:p>
            <a:r>
              <a:rPr lang="en-US" dirty="0" smtClean="0"/>
              <a:t>019R	1110/1206				If State Treasurer pulls from LGIP		$300,951.61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607" y="4610063"/>
            <a:ext cx="7394401" cy="209060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67816"/>
              </p:ext>
            </p:extLst>
          </p:nvPr>
        </p:nvGraphicFramePr>
        <p:xfrm>
          <a:off x="10821988" y="4471988"/>
          <a:ext cx="7429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Acrobat Document" r:id="rId4" imgW="5838704" imgH="7543510" progId="Acrobat.Document.2015">
                  <p:embed/>
                </p:oleObj>
              </mc:Choice>
              <mc:Fallback>
                <p:oleObj name="Acrobat Document" r:id="rId4" imgW="5838704" imgH="7543510" progId="Acrobat.Document.2015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21988" y="4471988"/>
                        <a:ext cx="74295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05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debt payments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8840" y="1264555"/>
            <a:ext cx="8942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Second</a:t>
            </a:r>
            <a:r>
              <a:rPr lang="en-US" sz="2400" dirty="0" smtClean="0"/>
              <a:t> payment is interest and principal, due 06/01/2018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5688" y="2404930"/>
            <a:ext cx="8906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T/C		GLs						Description						Amount		</a:t>
            </a:r>
          </a:p>
          <a:p>
            <a:r>
              <a:rPr lang="en-US" dirty="0" smtClean="0"/>
              <a:t>002		6510/1110 (</a:t>
            </a:r>
            <a:r>
              <a:rPr lang="en-US" dirty="0" err="1" smtClean="0"/>
              <a:t>sobj</a:t>
            </a:r>
            <a:r>
              <a:rPr lang="en-US" dirty="0" smtClean="0"/>
              <a:t> PE)		Interest payment 				$183,750</a:t>
            </a:r>
          </a:p>
          <a:p>
            <a:r>
              <a:rPr lang="en-US" dirty="0" smtClean="0"/>
              <a:t>002		6510/1110 (</a:t>
            </a:r>
            <a:r>
              <a:rPr lang="en-US" dirty="0" err="1" smtClean="0"/>
              <a:t>sobj</a:t>
            </a:r>
            <a:r>
              <a:rPr lang="en-US" dirty="0" smtClean="0"/>
              <a:t> PD)		Principal payment				$480,000</a:t>
            </a:r>
          </a:p>
          <a:p>
            <a:r>
              <a:rPr lang="en-US" dirty="0" smtClean="0"/>
              <a:t>348		5173/1820				Clear short term portion			$480,000</a:t>
            </a:r>
          </a:p>
          <a:p>
            <a:endParaRPr lang="en-US" dirty="0" smtClean="0"/>
          </a:p>
          <a:p>
            <a:r>
              <a:rPr lang="en-US" dirty="0" smtClean="0"/>
              <a:t>019R	1110/1206</a:t>
            </a:r>
            <a:r>
              <a:rPr lang="en-US" dirty="0"/>
              <a:t>				</a:t>
            </a:r>
            <a:r>
              <a:rPr lang="en-US" dirty="0" smtClean="0"/>
              <a:t>If </a:t>
            </a:r>
            <a:r>
              <a:rPr lang="en-US" dirty="0"/>
              <a:t>State Treasurer pulls from </a:t>
            </a:r>
            <a:r>
              <a:rPr lang="en-US" dirty="0" smtClean="0"/>
              <a:t>LGIP	$663,750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592" y="4468634"/>
            <a:ext cx="7394401" cy="18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COP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State Treasurer typically sells bonds twice a year</a:t>
            </a:r>
          </a:p>
          <a:p>
            <a:pPr lvl="1"/>
            <a:r>
              <a:rPr lang="en-US" sz="2400" dirty="0" smtClean="0"/>
              <a:t>Late February</a:t>
            </a:r>
          </a:p>
          <a:p>
            <a:pPr lvl="1"/>
            <a:r>
              <a:rPr lang="en-US" sz="2400" dirty="0" smtClean="0"/>
              <a:t>Mid/late August</a:t>
            </a:r>
          </a:p>
          <a:p>
            <a:r>
              <a:rPr lang="en-US" sz="2400" dirty="0" smtClean="0"/>
              <a:t>All COP requests are pooled together in a sale</a:t>
            </a:r>
          </a:p>
          <a:p>
            <a:r>
              <a:rPr lang="en-US" sz="2400" dirty="0" smtClean="0"/>
              <a:t>Details are at: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www.tre.wa.gov/partners/for-state-agencies/state-leasepurchase-program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15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5448"/>
            <a:ext cx="10681653" cy="1749552"/>
          </a:xfrm>
        </p:spPr>
        <p:txBody>
          <a:bodyPr/>
          <a:lstStyle/>
          <a:p>
            <a:r>
              <a:rPr lang="en-US" dirty="0" err="1" smtClean="0"/>
              <a:t>Reclass</a:t>
            </a:r>
            <a:r>
              <a:rPr lang="en-US" dirty="0" smtClean="0"/>
              <a:t> debt entries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8408" y="1499598"/>
            <a:ext cx="10058400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/>
              <a:t>At year end, re-class short term debt for due w/in a year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Do </a:t>
            </a:r>
            <a:r>
              <a:rPr lang="en-US" sz="2400" b="1" u="sng" dirty="0" smtClean="0"/>
              <a:t>not</a:t>
            </a:r>
            <a:r>
              <a:rPr lang="en-US" sz="2400" dirty="0" smtClean="0"/>
              <a:t> net change in short term liability when you make 6/1 payment!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Re-class $625,000 from long term to short term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Leave remaining COP debt as long term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$6,870,000-625,000=$6,245,000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40" y="4426878"/>
            <a:ext cx="7516287" cy="21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840" y="441018"/>
            <a:ext cx="8911687" cy="1280890"/>
          </a:xfrm>
        </p:spPr>
        <p:txBody>
          <a:bodyPr/>
          <a:lstStyle/>
          <a:p>
            <a:r>
              <a:rPr lang="en-US" dirty="0" smtClean="0"/>
              <a:t>Rec-class debt entries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7712" y="3548640"/>
            <a:ext cx="761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T/C		GLs				Description					Amount		</a:t>
            </a:r>
          </a:p>
          <a:p>
            <a:r>
              <a:rPr lang="en-US" b="1" dirty="0" smtClean="0"/>
              <a:t>345		5273/5173		Book short term liability		$625,000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3664" y="1371582"/>
            <a:ext cx="10058400" cy="182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At year end, re-class short term debt for due w/in a year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Re-class $625,000 as short term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Leave remaining COP debt as long term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$6,870,000-625,000=$6,245,000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116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to track funds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71431"/>
              </p:ext>
            </p:extLst>
          </p:nvPr>
        </p:nvGraphicFramePr>
        <p:xfrm>
          <a:off x="1881191" y="1069848"/>
          <a:ext cx="5534593" cy="574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Worksheet" r:id="rId3" imgW="5448445" imgH="5657802" progId="Excel.Sheet.8">
                  <p:embed/>
                </p:oleObj>
              </mc:Choice>
              <mc:Fallback>
                <p:oleObj name="Worksheet" r:id="rId3" imgW="5448445" imgH="565780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1191" y="1069848"/>
                        <a:ext cx="5534593" cy="574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4696" y="3639312"/>
            <a:ext cx="282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plus additional proceeds held for interest payment equal 6/30 A/R balance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15784" y="3813048"/>
            <a:ext cx="438912" cy="118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936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Spend down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2133600"/>
            <a:ext cx="9310052" cy="37642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15% of funds must be spent within 6 months of issuance</a:t>
            </a:r>
          </a:p>
          <a:p>
            <a:r>
              <a:rPr lang="en-US" sz="2400" dirty="0" smtClean="0"/>
              <a:t>60% of funds must be spent within 12 months of issuance</a:t>
            </a:r>
          </a:p>
          <a:p>
            <a:r>
              <a:rPr lang="en-US" sz="2400" dirty="0" smtClean="0"/>
              <a:t>All funds must be spent within 18 months of issuance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*If spenddown requirements are not met, the agency will be responsible for the cost of any required arbitrage calculations and/or payments to the IRS.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84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 to 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7048"/>
            <a:ext cx="9261412" cy="49286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Interest incurred during construction - to capitalize or not?</a:t>
            </a:r>
          </a:p>
          <a:p>
            <a:pPr lvl="1"/>
            <a:r>
              <a:rPr lang="en-US" sz="2400" dirty="0" smtClean="0"/>
              <a:t>GASB currently looking at revising this guidance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Amortizing premium or discount for financial statement purposes</a:t>
            </a:r>
          </a:p>
          <a:p>
            <a:pPr lvl="1"/>
            <a:r>
              <a:rPr lang="en-US" sz="2400" dirty="0" smtClean="0"/>
              <a:t>Only if material</a:t>
            </a:r>
          </a:p>
          <a:p>
            <a:pPr lvl="1"/>
            <a:r>
              <a:rPr lang="en-US" sz="2400" dirty="0" smtClean="0"/>
              <a:t>Complicated</a:t>
            </a:r>
          </a:p>
          <a:p>
            <a:pPr lvl="1"/>
            <a:r>
              <a:rPr lang="en-US" sz="2400" dirty="0" smtClean="0"/>
              <a:t>Off books manual entry that follows the life of the COP</a:t>
            </a:r>
          </a:p>
          <a:p>
            <a:pPr lvl="1"/>
            <a:r>
              <a:rPr lang="en-US" sz="2400" dirty="0" smtClean="0"/>
              <a:t>If you capitalize interest during construction, needs to be reduced by current year amortization expense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41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Entries in this presentation are only for governmental type funds</a:t>
            </a:r>
          </a:p>
          <a:p>
            <a:r>
              <a:rPr lang="en-US" sz="2400" dirty="0" smtClean="0"/>
              <a:t>Proprietary funded COPs use different trans-codes</a:t>
            </a:r>
          </a:p>
          <a:p>
            <a:r>
              <a:rPr lang="en-US" sz="2400" dirty="0" smtClean="0"/>
              <a:t>Always notify State Board when you get a COP-OFM needs to coordinate</a:t>
            </a:r>
          </a:p>
          <a:p>
            <a:r>
              <a:rPr lang="en-US" sz="2400" dirty="0" smtClean="0"/>
              <a:t>All COPs are different, the State Board can help</a:t>
            </a:r>
          </a:p>
          <a:p>
            <a:pPr lvl="1"/>
            <a:r>
              <a:rPr lang="en-US" sz="2400" dirty="0" smtClean="0"/>
              <a:t>Contact Denise Nguyen or John Ginther for assistance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912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741" y="232489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701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a COP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91056"/>
            <a:ext cx="8915400" cy="45121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it is a real estate purchase or building construction, needs to go through the capital budget process through SBCTC</a:t>
            </a:r>
          </a:p>
          <a:p>
            <a:pPr lvl="1"/>
            <a:r>
              <a:rPr lang="en-US" sz="2400" dirty="0" smtClean="0"/>
              <a:t>Financial Contract</a:t>
            </a:r>
          </a:p>
          <a:p>
            <a:pPr lvl="1"/>
            <a:r>
              <a:rPr lang="en-US" sz="2400" dirty="0" smtClean="0"/>
              <a:t>Feasibility Study</a:t>
            </a:r>
          </a:p>
          <a:p>
            <a:r>
              <a:rPr lang="en-US" sz="2400" dirty="0" smtClean="0"/>
              <a:t>Submit a “Notice of Intent” form to the State Treasurer</a:t>
            </a:r>
          </a:p>
          <a:p>
            <a:pPr lvl="1"/>
            <a:r>
              <a:rPr lang="en-US" sz="2400" dirty="0" smtClean="0"/>
              <a:t>This establishes the earliest date you may request reimbursement </a:t>
            </a:r>
          </a:p>
          <a:p>
            <a:r>
              <a:rPr lang="en-US" sz="2400" dirty="0" smtClean="0"/>
              <a:t>Submit a “Project Overview Form” to the State Treasurer</a:t>
            </a:r>
          </a:p>
          <a:p>
            <a:r>
              <a:rPr lang="en-US" sz="2400" dirty="0" smtClean="0"/>
              <a:t>State Treasurer reviews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0469"/>
          </a:xfrm>
        </p:spPr>
        <p:txBody>
          <a:bodyPr/>
          <a:lstStyle/>
          <a:p>
            <a:r>
              <a:rPr lang="en-US" dirty="0" smtClean="0"/>
              <a:t>Requesting a COP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55064"/>
            <a:ext cx="8915400" cy="4256158"/>
          </a:xfrm>
        </p:spPr>
        <p:txBody>
          <a:bodyPr/>
          <a:lstStyle/>
          <a:p>
            <a:r>
              <a:rPr lang="en-US" sz="2400" dirty="0" smtClean="0"/>
              <a:t>For construction, a contractor must be selected before moving forward with a COP sale. (State Treasurer typically needs this about 30 days before bond sale)</a:t>
            </a:r>
          </a:p>
          <a:p>
            <a:r>
              <a:rPr lang="en-US" sz="2400" dirty="0" smtClean="0"/>
              <a:t>For equipment, a listing of equipment to be purchased is generally required (COP term cannot exceed equipment life span)</a:t>
            </a:r>
          </a:p>
          <a:p>
            <a:r>
              <a:rPr lang="en-US" sz="2400" dirty="0" smtClean="0"/>
              <a:t>Submit financing documents to State Treasurer</a:t>
            </a:r>
          </a:p>
          <a:p>
            <a:r>
              <a:rPr lang="en-US" sz="2400" dirty="0" smtClean="0"/>
              <a:t>Bond sale happens….</a:t>
            </a:r>
          </a:p>
          <a:p>
            <a:endParaRPr lang="en-US" dirty="0"/>
          </a:p>
        </p:txBody>
      </p:sp>
      <p:pic>
        <p:nvPicPr>
          <p:cNvPr id="4" name="Picture 3" descr="Imperfectly Painted: Talk It Out Tuesday: How much is it worth to you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4819510"/>
            <a:ext cx="2338197" cy="18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9786"/>
          </a:xfrm>
        </p:spPr>
        <p:txBody>
          <a:bodyPr/>
          <a:lstStyle/>
          <a:p>
            <a:r>
              <a:rPr lang="en-US" dirty="0" smtClean="0"/>
              <a:t>After Bond Sale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3896"/>
            <a:ext cx="8915400" cy="4457326"/>
          </a:xfrm>
        </p:spPr>
        <p:txBody>
          <a:bodyPr/>
          <a:lstStyle/>
          <a:p>
            <a:r>
              <a:rPr lang="en-US" sz="2400" dirty="0" smtClean="0"/>
              <a:t>Receive bond sale documents </a:t>
            </a:r>
          </a:p>
          <a:p>
            <a:pPr lvl="1"/>
            <a:r>
              <a:rPr lang="en-US" sz="2400" dirty="0" smtClean="0"/>
              <a:t>Intro letter</a:t>
            </a:r>
          </a:p>
          <a:p>
            <a:pPr lvl="1"/>
            <a:r>
              <a:rPr lang="en-US" sz="2400" dirty="0" smtClean="0"/>
              <a:t>Expenditure requirements (IRS)</a:t>
            </a:r>
          </a:p>
          <a:p>
            <a:pPr lvl="1"/>
            <a:r>
              <a:rPr lang="en-US" sz="2400" dirty="0" smtClean="0"/>
              <a:t>Repayment schedule</a:t>
            </a:r>
          </a:p>
          <a:p>
            <a:pPr lvl="1"/>
            <a:r>
              <a:rPr lang="en-US" sz="2400" dirty="0" smtClean="0"/>
              <a:t>Sources and uses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997001"/>
              </p:ext>
            </p:extLst>
          </p:nvPr>
        </p:nvGraphicFramePr>
        <p:xfrm>
          <a:off x="8735807" y="5084063"/>
          <a:ext cx="741822" cy="96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Acrobat Document" r:id="rId3" imgW="5829252" imgH="7543510" progId="Acrobat.Document.2015">
                  <p:embed/>
                </p:oleObj>
              </mc:Choice>
              <mc:Fallback>
                <p:oleObj name="Acrobat Document" r:id="rId3" imgW="5829252" imgH="754351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5807" y="5084063"/>
                        <a:ext cx="741822" cy="96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1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8930"/>
          </a:xfrm>
        </p:spPr>
        <p:txBody>
          <a:bodyPr/>
          <a:lstStyle/>
          <a:p>
            <a:r>
              <a:rPr lang="en-US" dirty="0" smtClean="0"/>
              <a:t>Booking initial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89888"/>
            <a:ext cx="8915400" cy="4521334"/>
          </a:xfrm>
        </p:spPr>
        <p:txBody>
          <a:bodyPr/>
          <a:lstStyle/>
          <a:p>
            <a:r>
              <a:rPr lang="en-US" dirty="0" smtClean="0"/>
              <a:t>Sources and uses page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32" y="1791280"/>
            <a:ext cx="5312664" cy="48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626"/>
          </a:xfrm>
        </p:spPr>
        <p:txBody>
          <a:bodyPr/>
          <a:lstStyle/>
          <a:p>
            <a:r>
              <a:rPr lang="en-US" dirty="0"/>
              <a:t>Booking initial entries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860" y="1489774"/>
            <a:ext cx="5212985" cy="4595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5392" y="1609344"/>
            <a:ext cx="513892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Amount of debt ST/LT to be booked</a:t>
            </a:r>
          </a:p>
          <a:p>
            <a:endParaRPr lang="en-US" sz="1100" dirty="0" smtClean="0"/>
          </a:p>
          <a:p>
            <a:r>
              <a:rPr lang="en-US" dirty="0" smtClean="0"/>
              <a:t>Amount of premium/discount</a:t>
            </a:r>
          </a:p>
          <a:p>
            <a:endParaRPr lang="en-US" sz="800" dirty="0" smtClean="0"/>
          </a:p>
          <a:p>
            <a:r>
              <a:rPr lang="en-US" dirty="0" smtClean="0"/>
              <a:t>Total amount including issuance cost for the   college</a:t>
            </a:r>
          </a:p>
          <a:p>
            <a:endParaRPr lang="en-US" dirty="0"/>
          </a:p>
          <a:p>
            <a:endParaRPr lang="en-US" sz="1200" dirty="0" smtClean="0"/>
          </a:p>
          <a:p>
            <a:endParaRPr lang="en-US" dirty="0"/>
          </a:p>
          <a:p>
            <a:endParaRPr lang="en-US" sz="1100" dirty="0" smtClean="0"/>
          </a:p>
          <a:p>
            <a:r>
              <a:rPr lang="en-US" dirty="0" smtClean="0"/>
              <a:t>COP request, amount that can be drawn</a:t>
            </a:r>
          </a:p>
          <a:p>
            <a:endParaRPr lang="en-US" sz="800" dirty="0"/>
          </a:p>
          <a:p>
            <a:endParaRPr lang="en-US" dirty="0" smtClean="0"/>
          </a:p>
          <a:p>
            <a:r>
              <a:rPr lang="en-US" dirty="0" smtClean="0"/>
              <a:t>Issuance cost to be booked as expense</a:t>
            </a:r>
          </a:p>
          <a:p>
            <a:r>
              <a:rPr lang="en-US" dirty="0" smtClean="0"/>
              <a:t>Issuance cost to be booked as expense</a:t>
            </a:r>
          </a:p>
          <a:p>
            <a:endParaRPr lang="en-US" sz="800" dirty="0" smtClean="0"/>
          </a:p>
          <a:p>
            <a:r>
              <a:rPr lang="en-US" dirty="0" smtClean="0"/>
              <a:t>Additional proceeds, held by State Treasurer, applied to first interest payment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208776" y="1819656"/>
            <a:ext cx="356616" cy="27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208776" y="2249424"/>
            <a:ext cx="448056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208776" y="2615184"/>
            <a:ext cx="356616" cy="13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1"/>
          </p:cNvCxnSpPr>
          <p:nvPr/>
        </p:nvCxnSpPr>
        <p:spPr>
          <a:xfrm>
            <a:off x="6208776" y="4063862"/>
            <a:ext cx="356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08776" y="4754880"/>
            <a:ext cx="356616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08776" y="5070152"/>
            <a:ext cx="356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208776" y="5477256"/>
            <a:ext cx="402336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19456"/>
            <a:ext cx="8911687" cy="1097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Booking A/R and expenditure </a:t>
            </a:r>
            <a:r>
              <a:rPr lang="en-US" dirty="0"/>
              <a:t>initial </a:t>
            </a:r>
            <a:r>
              <a:rPr lang="en-US" dirty="0" smtClean="0"/>
              <a:t>entries-Government type funds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861" y="1928686"/>
            <a:ext cx="4831596" cy="4595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6208" y="1625167"/>
            <a:ext cx="55869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FMS Entries-Government Type Funds</a:t>
            </a:r>
          </a:p>
          <a:p>
            <a:r>
              <a:rPr lang="en-US" b="1" u="sng" dirty="0" smtClean="0"/>
              <a:t>T/C		GLs									</a:t>
            </a:r>
          </a:p>
          <a:p>
            <a:r>
              <a:rPr lang="en-US" sz="1600" b="1" dirty="0" smtClean="0"/>
              <a:t>156		1354/3221</a:t>
            </a:r>
            <a:r>
              <a:rPr lang="en-US" sz="1600" b="1" dirty="0"/>
              <a:t> 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src</a:t>
            </a:r>
            <a:r>
              <a:rPr lang="en-US" sz="1600" b="1" dirty="0" smtClean="0"/>
              <a:t> 0807)	$7,350,000.00</a:t>
            </a:r>
          </a:p>
          <a:p>
            <a:r>
              <a:rPr lang="en-US" sz="1400" b="1" dirty="0" smtClean="0"/>
              <a:t>		(agency 010 – Bond retirement and interest)</a:t>
            </a:r>
            <a:endParaRPr lang="en-US" sz="1400" b="1" dirty="0"/>
          </a:p>
          <a:p>
            <a:pPr marL="342900" indent="-342900">
              <a:buAutoNum type="arabicPlain" startAt="156"/>
            </a:pPr>
            <a:endParaRPr lang="en-US" sz="1400" b="1" dirty="0" smtClean="0"/>
          </a:p>
          <a:p>
            <a:r>
              <a:rPr lang="en-US" sz="1600" b="1" dirty="0" smtClean="0"/>
              <a:t>Premium				$1,168,214.55</a:t>
            </a:r>
          </a:p>
          <a:p>
            <a:r>
              <a:rPr lang="en-US" sz="1600" b="1" dirty="0" smtClean="0"/>
              <a:t>Less:</a:t>
            </a:r>
          </a:p>
          <a:p>
            <a:r>
              <a:rPr lang="en-US" sz="1600" b="1" dirty="0"/>
              <a:t>	</a:t>
            </a:r>
            <a:r>
              <a:rPr lang="en-US" sz="1600" b="1" dirty="0" smtClean="0"/>
              <a:t>Underwriter cost	      (4,885.96)</a:t>
            </a:r>
          </a:p>
          <a:p>
            <a:r>
              <a:rPr lang="en-US" sz="1600" b="1" dirty="0"/>
              <a:t>	</a:t>
            </a:r>
            <a:r>
              <a:rPr lang="en-US" sz="1600" b="1" u="sng" dirty="0" smtClean="0"/>
              <a:t>Cost of Issuance	      (9,051.03)</a:t>
            </a:r>
            <a:endParaRPr lang="en-US" sz="1600" b="1" u="sng" dirty="0"/>
          </a:p>
          <a:p>
            <a:r>
              <a:rPr lang="en-US" sz="1600" b="1" dirty="0" smtClean="0"/>
              <a:t>					$1,154,277.56</a:t>
            </a:r>
          </a:p>
          <a:p>
            <a:endParaRPr lang="en-US" sz="1600" b="1" dirty="0"/>
          </a:p>
          <a:p>
            <a:r>
              <a:rPr lang="en-US" sz="1600" b="1" dirty="0" smtClean="0"/>
              <a:t>156		1354/3221 (0869)(OIP-UD-COI)  $1,154,277.56</a:t>
            </a:r>
          </a:p>
          <a:p>
            <a:endParaRPr lang="en-US" sz="800" b="1" dirty="0" smtClean="0"/>
          </a:p>
          <a:p>
            <a:endParaRPr lang="en-US" sz="1400" b="1" dirty="0"/>
          </a:p>
          <a:p>
            <a:r>
              <a:rPr lang="en-US" sz="1600" b="1" dirty="0" smtClean="0"/>
              <a:t>Then, book underwriter cost and cost of issuance revenue and expenditure…</a:t>
            </a:r>
          </a:p>
          <a:p>
            <a:endParaRPr lang="en-US" sz="1400" b="1" dirty="0"/>
          </a:p>
          <a:p>
            <a:r>
              <a:rPr lang="en-US" sz="1600" b="1" dirty="0" smtClean="0"/>
              <a:t>438		1110/3221 (</a:t>
            </a:r>
            <a:r>
              <a:rPr lang="en-US" sz="1600" b="1" dirty="0" err="1" smtClean="0"/>
              <a:t>src</a:t>
            </a:r>
            <a:r>
              <a:rPr lang="en-US" sz="1600" b="1" dirty="0" smtClean="0"/>
              <a:t> 0869)		$13,936.99</a:t>
            </a:r>
          </a:p>
          <a:p>
            <a:r>
              <a:rPr lang="en-US" sz="1600" b="1" dirty="0" smtClean="0"/>
              <a:t>437		6514/1110 (</a:t>
            </a:r>
            <a:r>
              <a:rPr lang="en-US" sz="1600" b="1" dirty="0" err="1" smtClean="0"/>
              <a:t>sobj</a:t>
            </a:r>
            <a:r>
              <a:rPr lang="en-US" sz="1600" b="1" dirty="0" smtClean="0"/>
              <a:t> PC)		$13,936.99	</a:t>
            </a:r>
            <a:endParaRPr lang="en-US" sz="1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52161" y="2313083"/>
            <a:ext cx="384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52161" y="2788920"/>
            <a:ext cx="384047" cy="12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52161" y="5257102"/>
            <a:ext cx="365760" cy="292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70448" y="5549710"/>
            <a:ext cx="365760" cy="118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793</TotalTime>
  <Words>1068</Words>
  <Application>Microsoft Office PowerPoint</Application>
  <PresentationFormat>Widescreen</PresentationFormat>
  <Paragraphs>222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Wingdings 3</vt:lpstr>
      <vt:lpstr>Wisp</vt:lpstr>
      <vt:lpstr>Acrobat Document</vt:lpstr>
      <vt:lpstr>Worksheet</vt:lpstr>
      <vt:lpstr>COP – Debt Payments and ST/LT Liabilities</vt:lpstr>
      <vt:lpstr>What is a COP?</vt:lpstr>
      <vt:lpstr>General COP info</vt:lpstr>
      <vt:lpstr>Requesting a COP</vt:lpstr>
      <vt:lpstr>Requesting a COP </vt:lpstr>
      <vt:lpstr>After Bond Sale </vt:lpstr>
      <vt:lpstr>Booking initial entries</vt:lpstr>
      <vt:lpstr>Booking initial entries</vt:lpstr>
      <vt:lpstr>Booking A/R and expenditure initial entries-Government type funds</vt:lpstr>
      <vt:lpstr>Booking A/R and expenditure initial entries-Government type funds</vt:lpstr>
      <vt:lpstr>Booking debt entries</vt:lpstr>
      <vt:lpstr>Booking Debt Entries</vt:lpstr>
      <vt:lpstr>Booking Debt Entries-Government Type Funds</vt:lpstr>
      <vt:lpstr>Initial entries are booked, now what…</vt:lpstr>
      <vt:lpstr>Booking Interest Accrued as A/R</vt:lpstr>
      <vt:lpstr>PowerPoint Presentation</vt:lpstr>
      <vt:lpstr>Booking Interest Accrued as A/R-Governmnt Type Funds</vt:lpstr>
      <vt:lpstr>At the same time we are earning interest, we are also drawing on the funds…</vt:lpstr>
      <vt:lpstr>Drawing COP Funds</vt:lpstr>
      <vt:lpstr>Drawing COP Funds</vt:lpstr>
      <vt:lpstr>Drawing COP Funds-entries</vt:lpstr>
      <vt:lpstr>Year End Balancing…</vt:lpstr>
      <vt:lpstr>Year End – Balance debt with State Treasurer</vt:lpstr>
      <vt:lpstr>Year End A/R Balance</vt:lpstr>
      <vt:lpstr>Year End – Balance A/R with State Treasurer</vt:lpstr>
      <vt:lpstr>PowerPoint Presentation</vt:lpstr>
      <vt:lpstr>It’s a new year! Now we have to start making payments!</vt:lpstr>
      <vt:lpstr>Making debt payments</vt:lpstr>
      <vt:lpstr>Making debt payments</vt:lpstr>
      <vt:lpstr>Reclass debt entries</vt:lpstr>
      <vt:lpstr>Rec-class debt entries</vt:lpstr>
      <vt:lpstr>Spreadsheet to track funds</vt:lpstr>
      <vt:lpstr>IRS Spend down requirements</vt:lpstr>
      <vt:lpstr>Other issues to think about…</vt:lpstr>
      <vt:lpstr>Final thoughts</vt:lpstr>
      <vt:lpstr>Questions?</vt:lpstr>
    </vt:vector>
  </TitlesOfParts>
  <Company>Clark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COPs – Debt Payments and ST/LT Liabilities</dc:title>
  <dc:creator>Sand, Sabra</dc:creator>
  <cp:lastModifiedBy>Sand, Sabra</cp:lastModifiedBy>
  <cp:revision>53</cp:revision>
  <cp:lastPrinted>2018-03-21T15:47:59Z</cp:lastPrinted>
  <dcterms:created xsi:type="dcterms:W3CDTF">2018-02-28T22:40:31Z</dcterms:created>
  <dcterms:modified xsi:type="dcterms:W3CDTF">2018-03-21T16:15:46Z</dcterms:modified>
</cp:coreProperties>
</file>