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5" r:id="rId10"/>
    <p:sldId id="268" r:id="rId11"/>
    <p:sldId id="267" r:id="rId12"/>
    <p:sldId id="269" r:id="rId13"/>
    <p:sldId id="270" r:id="rId14"/>
    <p:sldId id="271" r:id="rId15"/>
    <p:sldId id="282" r:id="rId16"/>
    <p:sldId id="272" r:id="rId17"/>
    <p:sldId id="273" r:id="rId18"/>
    <p:sldId id="274" r:id="rId19"/>
    <p:sldId id="275" r:id="rId20"/>
    <p:sldId id="276" r:id="rId21"/>
    <p:sldId id="278" r:id="rId22"/>
    <p:sldId id="279" r:id="rId23"/>
    <p:sldId id="280" r:id="rId24"/>
    <p:sldId id="281" r:id="rId25"/>
    <p:sldId id="277"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3" autoAdjust="0"/>
    <p:restoredTop sz="94312" autoAdjust="0"/>
  </p:normalViewPr>
  <p:slideViewPr>
    <p:cSldViewPr snapToGrid="0">
      <p:cViewPr varScale="1">
        <p:scale>
          <a:sx n="76" d="100"/>
          <a:sy n="76" d="100"/>
        </p:scale>
        <p:origin x="40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3/26/2018</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0777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84015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2184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2177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3331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913546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814185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86114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61229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04802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13398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2899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85446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4307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8624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38694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77860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3/26/2018</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228387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SAAM%20Ch%2030.pdf" TargetMode="External"/><Relationship Id="rId2" Type="http://schemas.openxmlformats.org/officeDocument/2006/relationships/hyperlink" Target="../FAM%20Manual.pdf" TargetMode="External"/><Relationship Id="rId1" Type="http://schemas.openxmlformats.org/officeDocument/2006/relationships/slideLayout" Target="../slideLayouts/slideLayout2.xml"/><Relationship Id="rId4" Type="http://schemas.openxmlformats.org/officeDocument/2006/relationships/hyperlink" Target="SAAM%20Ch.%2085.60%20&amp;%2085.65.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SAAM%20Ch%2030.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69400" y="457200"/>
            <a:ext cx="8574622" cy="1646767"/>
          </a:xfrm>
        </p:spPr>
        <p:txBody>
          <a:bodyPr/>
          <a:lstStyle/>
          <a:p>
            <a:r>
              <a:rPr lang="en-US" dirty="0" smtClean="0"/>
              <a:t>Fixed Assets</a:t>
            </a:r>
            <a:endParaRPr lang="en-US" dirty="0"/>
          </a:p>
        </p:txBody>
      </p:sp>
      <p:sp>
        <p:nvSpPr>
          <p:cNvPr id="3" name="Subtitle 2"/>
          <p:cNvSpPr>
            <a:spLocks noGrp="1"/>
          </p:cNvSpPr>
          <p:nvPr>
            <p:ph type="subTitle" idx="1"/>
          </p:nvPr>
        </p:nvSpPr>
        <p:spPr>
          <a:xfrm>
            <a:off x="4456377" y="2103967"/>
            <a:ext cx="6987645" cy="448733"/>
          </a:xfrm>
        </p:spPr>
        <p:txBody>
          <a:bodyPr/>
          <a:lstStyle/>
          <a:p>
            <a:r>
              <a:rPr lang="en-US" dirty="0" smtClean="0"/>
              <a:t>Tracking and recording</a:t>
            </a:r>
            <a:endParaRPr lang="en-US" dirty="0"/>
          </a:p>
        </p:txBody>
      </p:sp>
      <p:sp>
        <p:nvSpPr>
          <p:cNvPr id="4" name="TextBox 3"/>
          <p:cNvSpPr txBox="1"/>
          <p:nvPr/>
        </p:nvSpPr>
        <p:spPr>
          <a:xfrm>
            <a:off x="3184523" y="3860800"/>
            <a:ext cx="8318499" cy="646331"/>
          </a:xfrm>
          <a:prstGeom prst="rect">
            <a:avLst/>
          </a:prstGeom>
          <a:noFill/>
        </p:spPr>
        <p:txBody>
          <a:bodyPr wrap="square" rtlCol="0">
            <a:spAutoFit/>
          </a:bodyPr>
          <a:lstStyle/>
          <a:p>
            <a:pPr algn="r"/>
            <a:r>
              <a:rPr lang="en-US" dirty="0"/>
              <a:t>Sabra Sand – Clark College, Director of Business Services</a:t>
            </a:r>
          </a:p>
          <a:p>
            <a:pPr algn="r"/>
            <a:r>
              <a:rPr lang="en-US" dirty="0"/>
              <a:t>Lori Carambot – Walla Walla Community College,  Director of Special Fiscal </a:t>
            </a:r>
            <a:r>
              <a:rPr lang="en-US" dirty="0" smtClean="0"/>
              <a:t>Services</a:t>
            </a:r>
            <a:endParaRPr lang="en-US" dirty="0"/>
          </a:p>
        </p:txBody>
      </p:sp>
    </p:spTree>
    <p:extLst>
      <p:ext uri="{BB962C8B-B14F-4D97-AF65-F5344CB8AC3E}">
        <p14:creationId xmlns:p14="http://schemas.microsoft.com/office/powerpoint/2010/main" val="10497941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Land</a:t>
            </a:r>
            <a:endParaRPr lang="en-US" dirty="0"/>
          </a:p>
        </p:txBody>
      </p:sp>
      <p:sp>
        <p:nvSpPr>
          <p:cNvPr id="3" name="Content Placeholder 2"/>
          <p:cNvSpPr>
            <a:spLocks noGrp="1"/>
          </p:cNvSpPr>
          <p:nvPr>
            <p:ph idx="1"/>
          </p:nvPr>
        </p:nvSpPr>
        <p:spPr>
          <a:xfrm>
            <a:off x="1484310" y="2006601"/>
            <a:ext cx="10018713" cy="2209799"/>
          </a:xfrm>
        </p:spPr>
        <p:txBody>
          <a:bodyPr/>
          <a:lstStyle/>
          <a:p>
            <a:r>
              <a:rPr lang="en-US" dirty="0" smtClean="0"/>
              <a:t>Never depreciated</a:t>
            </a:r>
          </a:p>
          <a:p>
            <a:r>
              <a:rPr lang="en-US" dirty="0" smtClean="0"/>
              <a:t>If purchased with a building – must separate land component from building component</a:t>
            </a:r>
            <a:endParaRPr lang="en-US" dirty="0"/>
          </a:p>
        </p:txBody>
      </p:sp>
    </p:spTree>
    <p:extLst>
      <p:ext uri="{BB962C8B-B14F-4D97-AF65-F5344CB8AC3E}">
        <p14:creationId xmlns:p14="http://schemas.microsoft.com/office/powerpoint/2010/main" val="1637648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237294"/>
            <a:ext cx="10018713" cy="819150"/>
          </a:xfrm>
        </p:spPr>
        <p:txBody>
          <a:bodyPr/>
          <a:lstStyle/>
          <a:p>
            <a:r>
              <a:rPr lang="en-US" dirty="0" smtClean="0"/>
              <a:t>Buildings</a:t>
            </a:r>
            <a:endParaRPr lang="en-US" dirty="0"/>
          </a:p>
        </p:txBody>
      </p:sp>
      <p:sp>
        <p:nvSpPr>
          <p:cNvPr id="3" name="Text Placeholder 2"/>
          <p:cNvSpPr>
            <a:spLocks noGrp="1"/>
          </p:cNvSpPr>
          <p:nvPr>
            <p:ph type="body" idx="1"/>
          </p:nvPr>
        </p:nvSpPr>
        <p:spPr>
          <a:xfrm>
            <a:off x="1873777" y="1773684"/>
            <a:ext cx="4607188" cy="576262"/>
          </a:xfrm>
        </p:spPr>
        <p:txBody>
          <a:bodyPr/>
          <a:lstStyle/>
          <a:p>
            <a:r>
              <a:rPr lang="en-US" dirty="0" smtClean="0"/>
              <a:t>Included in Cost</a:t>
            </a:r>
            <a:endParaRPr lang="en-US" dirty="0"/>
          </a:p>
        </p:txBody>
      </p:sp>
      <p:sp>
        <p:nvSpPr>
          <p:cNvPr id="4" name="Content Placeholder 3"/>
          <p:cNvSpPr>
            <a:spLocks noGrp="1"/>
          </p:cNvSpPr>
          <p:nvPr>
            <p:ph sz="half" idx="2"/>
          </p:nvPr>
        </p:nvSpPr>
        <p:spPr>
          <a:xfrm>
            <a:off x="1484310" y="2349946"/>
            <a:ext cx="4895056" cy="4393754"/>
          </a:xfrm>
        </p:spPr>
        <p:txBody>
          <a:bodyPr>
            <a:normAutofit lnSpcReduction="10000"/>
          </a:bodyPr>
          <a:lstStyle/>
          <a:p>
            <a:pPr lvl="1"/>
            <a:r>
              <a:rPr lang="en-US" dirty="0"/>
              <a:t>Loading docks</a:t>
            </a:r>
          </a:p>
          <a:p>
            <a:pPr lvl="1"/>
            <a:r>
              <a:rPr lang="en-US" dirty="0"/>
              <a:t>Heating and air conditioning equipment</a:t>
            </a:r>
          </a:p>
          <a:p>
            <a:pPr lvl="1"/>
            <a:r>
              <a:rPr lang="en-US" dirty="0"/>
              <a:t>Refrigeration equipment</a:t>
            </a:r>
          </a:p>
          <a:p>
            <a:pPr lvl="1"/>
            <a:r>
              <a:rPr lang="en-US" dirty="0"/>
              <a:t>All other permanently attached that are integral parts of the </a:t>
            </a:r>
            <a:r>
              <a:rPr lang="en-US" dirty="0" smtClean="0"/>
              <a:t>structure</a:t>
            </a:r>
          </a:p>
          <a:p>
            <a:pPr lvl="1"/>
            <a:r>
              <a:rPr lang="en-US" dirty="0" smtClean="0"/>
              <a:t>Cost of preparing the site, such as demolition</a:t>
            </a:r>
          </a:p>
          <a:p>
            <a:pPr lvl="1"/>
            <a:r>
              <a:rPr lang="en-US" dirty="0" smtClean="0"/>
              <a:t>Additions to a building are included if they exceed $100,000</a:t>
            </a:r>
          </a:p>
          <a:p>
            <a:pPr lvl="1"/>
            <a:r>
              <a:rPr lang="en-US" dirty="0" smtClean="0"/>
              <a:t>Additions, replacements or extraordinary repairs ONLY if they extend the life of the </a:t>
            </a:r>
            <a:r>
              <a:rPr lang="en-US" dirty="0" smtClean="0"/>
              <a:t>building, increase capacity, or substantial improvement in quality of output or reduction in operating costs. (30.20.20.c) </a:t>
            </a:r>
          </a:p>
          <a:p>
            <a:pPr lvl="1"/>
            <a:r>
              <a:rPr lang="en-US" dirty="0" smtClean="0"/>
              <a:t>Replacements if greater than $100,000 and at least 10% of replacement value of the asset</a:t>
            </a:r>
            <a:endParaRPr lang="en-US" dirty="0"/>
          </a:p>
        </p:txBody>
      </p:sp>
      <p:sp>
        <p:nvSpPr>
          <p:cNvPr id="5" name="Text Placeholder 4"/>
          <p:cNvSpPr>
            <a:spLocks noGrp="1"/>
          </p:cNvSpPr>
          <p:nvPr>
            <p:ph type="body" sz="quarter" idx="3"/>
          </p:nvPr>
        </p:nvSpPr>
        <p:spPr>
          <a:xfrm>
            <a:off x="6982085" y="1782151"/>
            <a:ext cx="4622537" cy="576262"/>
          </a:xfrm>
        </p:spPr>
        <p:txBody>
          <a:bodyPr/>
          <a:lstStyle/>
          <a:p>
            <a:r>
              <a:rPr lang="en-US" dirty="0" smtClean="0"/>
              <a:t>Not Included</a:t>
            </a:r>
            <a:endParaRPr lang="en-US" dirty="0"/>
          </a:p>
        </p:txBody>
      </p:sp>
      <p:sp>
        <p:nvSpPr>
          <p:cNvPr id="6" name="Content Placeholder 5"/>
          <p:cNvSpPr>
            <a:spLocks noGrp="1"/>
          </p:cNvSpPr>
          <p:nvPr>
            <p:ph sz="quarter" idx="4"/>
          </p:nvPr>
        </p:nvSpPr>
        <p:spPr>
          <a:xfrm>
            <a:off x="6607966" y="2349946"/>
            <a:ext cx="4895056" cy="4393754"/>
          </a:xfrm>
        </p:spPr>
        <p:txBody>
          <a:bodyPr/>
          <a:lstStyle/>
          <a:p>
            <a:pPr lvl="1"/>
            <a:r>
              <a:rPr lang="en-US" dirty="0"/>
              <a:t>Furniture and fixtures</a:t>
            </a:r>
          </a:p>
          <a:p>
            <a:pPr lvl="1"/>
            <a:r>
              <a:rPr lang="en-US" dirty="0"/>
              <a:t>Movable </a:t>
            </a:r>
            <a:r>
              <a:rPr lang="en-US" dirty="0" smtClean="0"/>
              <a:t>equipment</a:t>
            </a:r>
          </a:p>
          <a:p>
            <a:pPr lvl="1"/>
            <a:r>
              <a:rPr lang="en-US" dirty="0" smtClean="0"/>
              <a:t>Roof Repair/Replacements</a:t>
            </a:r>
          </a:p>
          <a:p>
            <a:pPr lvl="1"/>
            <a:r>
              <a:rPr lang="en-US" dirty="0" smtClean="0"/>
              <a:t>Floor covering replacements</a:t>
            </a:r>
          </a:p>
          <a:p>
            <a:pPr lvl="1"/>
            <a:r>
              <a:rPr lang="en-US" dirty="0" smtClean="0"/>
              <a:t>HVAC system repair/replacement</a:t>
            </a:r>
          </a:p>
          <a:p>
            <a:pPr marL="457200" lvl="1" indent="0">
              <a:buNone/>
            </a:pPr>
            <a:endParaRPr lang="en-US" dirty="0"/>
          </a:p>
        </p:txBody>
      </p:sp>
      <p:sp>
        <p:nvSpPr>
          <p:cNvPr id="8" name="TextBox 7"/>
          <p:cNvSpPr txBox="1"/>
          <p:nvPr/>
        </p:nvSpPr>
        <p:spPr>
          <a:xfrm>
            <a:off x="1873777" y="1291930"/>
            <a:ext cx="8902700" cy="830997"/>
          </a:xfrm>
          <a:prstGeom prst="rect">
            <a:avLst/>
          </a:prstGeom>
          <a:noFill/>
        </p:spPr>
        <p:txBody>
          <a:bodyPr wrap="square" rtlCol="0">
            <a:spAutoFit/>
          </a:bodyPr>
          <a:lstStyle/>
          <a:p>
            <a:pPr marL="285750" indent="-285750">
              <a:buClr>
                <a:schemeClr val="accent1">
                  <a:lumMod val="75000"/>
                </a:schemeClr>
              </a:buClr>
              <a:buFont typeface="Arial" panose="020B0604020202020204" pitchFamily="34" charset="0"/>
              <a:buChar char="•"/>
            </a:pPr>
            <a:r>
              <a:rPr lang="en-US" sz="2400" dirty="0" smtClean="0"/>
              <a:t>Will only depreciate if cost is greater than $100,000</a:t>
            </a:r>
          </a:p>
          <a:p>
            <a:pPr marL="285750"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22775561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Improvements Other than Buildings (IOTB)</a:t>
            </a:r>
            <a:endParaRPr lang="en-US" dirty="0"/>
          </a:p>
        </p:txBody>
      </p:sp>
      <p:sp>
        <p:nvSpPr>
          <p:cNvPr id="3" name="Content Placeholder 2"/>
          <p:cNvSpPr>
            <a:spLocks noGrp="1"/>
          </p:cNvSpPr>
          <p:nvPr>
            <p:ph idx="1"/>
          </p:nvPr>
        </p:nvSpPr>
        <p:spPr>
          <a:xfrm>
            <a:off x="1484311" y="2070099"/>
            <a:ext cx="10018713" cy="3835401"/>
          </a:xfrm>
        </p:spPr>
        <p:txBody>
          <a:bodyPr>
            <a:normAutofit/>
          </a:bodyPr>
          <a:lstStyle/>
          <a:p>
            <a:r>
              <a:rPr lang="en-US" dirty="0" smtClean="0"/>
              <a:t>Permanent improvements to the land</a:t>
            </a:r>
          </a:p>
          <a:p>
            <a:r>
              <a:rPr lang="en-US" dirty="0" smtClean="0"/>
              <a:t>Commodity code 06xx (xx is the number of years to depreciate)</a:t>
            </a:r>
          </a:p>
          <a:p>
            <a:r>
              <a:rPr lang="en-US" dirty="0" smtClean="0"/>
              <a:t>Examples – roads, sidewalks, parking lots, outside lighting, solar projects, wind projects, storm or sewer water systems</a:t>
            </a:r>
          </a:p>
          <a:p>
            <a:r>
              <a:rPr lang="en-US" dirty="0" smtClean="0"/>
              <a:t>Capitalize only if value is $100,000 or </a:t>
            </a:r>
            <a:r>
              <a:rPr lang="en-US" dirty="0" smtClean="0"/>
              <a:t>greater</a:t>
            </a:r>
          </a:p>
          <a:p>
            <a:r>
              <a:rPr lang="en-US" dirty="0"/>
              <a:t>Replacements if greater than $100,000 and at least 10% of replacement value of the </a:t>
            </a:r>
            <a:r>
              <a:rPr lang="en-US" dirty="0" smtClean="0"/>
              <a:t>asset (examples in SAAM)</a:t>
            </a:r>
            <a:endParaRPr lang="en-US" dirty="0"/>
          </a:p>
          <a:p>
            <a:pPr marL="0" indent="0">
              <a:buNone/>
            </a:pPr>
            <a:endParaRPr lang="en-US" dirty="0"/>
          </a:p>
        </p:txBody>
      </p:sp>
    </p:spTree>
    <p:extLst>
      <p:ext uri="{BB962C8B-B14F-4D97-AF65-F5344CB8AC3E}">
        <p14:creationId xmlns:p14="http://schemas.microsoft.com/office/powerpoint/2010/main" val="2878519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292101"/>
            <a:ext cx="10018713" cy="825500"/>
          </a:xfrm>
        </p:spPr>
        <p:txBody>
          <a:bodyPr/>
          <a:lstStyle/>
          <a:p>
            <a:r>
              <a:rPr lang="en-US" dirty="0" smtClean="0"/>
              <a:t>Equipment</a:t>
            </a:r>
            <a:endParaRPr lang="en-US" dirty="0"/>
          </a:p>
        </p:txBody>
      </p:sp>
      <p:sp>
        <p:nvSpPr>
          <p:cNvPr id="3" name="Content Placeholder 2"/>
          <p:cNvSpPr>
            <a:spLocks noGrp="1"/>
          </p:cNvSpPr>
          <p:nvPr>
            <p:ph idx="1"/>
          </p:nvPr>
        </p:nvSpPr>
        <p:spPr>
          <a:xfrm>
            <a:off x="1484308" y="1244599"/>
            <a:ext cx="10018713" cy="4826001"/>
          </a:xfrm>
        </p:spPr>
        <p:txBody>
          <a:bodyPr>
            <a:normAutofit fontScale="92500" lnSpcReduction="10000"/>
          </a:bodyPr>
          <a:lstStyle/>
          <a:p>
            <a:r>
              <a:rPr lang="en-US" dirty="0" smtClean="0"/>
              <a:t>Value greater than $5,000</a:t>
            </a:r>
          </a:p>
          <a:p>
            <a:r>
              <a:rPr lang="en-US" dirty="0" smtClean="0"/>
              <a:t>Value includes sales tax, transportation/shipping, site prep, and installation</a:t>
            </a:r>
          </a:p>
          <a:p>
            <a:r>
              <a:rPr lang="en-US" dirty="0" smtClean="0"/>
              <a:t>Trade-ins – the NBV of the asset traded in is added to the cost of the replacement item to determine the total amount to capitalize for the new asset (SAAM 85.60.50)</a:t>
            </a:r>
          </a:p>
          <a:p>
            <a:r>
              <a:rPr lang="en-US" dirty="0" smtClean="0"/>
              <a:t>Donated equipment if estimated fair market value is $5,000 or greater – this will be a reconciling item between FMS and </a:t>
            </a:r>
            <a:r>
              <a:rPr lang="en-US" dirty="0" err="1" smtClean="0"/>
              <a:t>DirectLine</a:t>
            </a:r>
            <a:endParaRPr lang="en-US" dirty="0" smtClean="0"/>
          </a:p>
          <a:p>
            <a:r>
              <a:rPr lang="en-US" dirty="0" smtClean="0"/>
              <a:t>Small and Attractive</a:t>
            </a:r>
          </a:p>
          <a:p>
            <a:pPr lvl="1"/>
            <a:r>
              <a:rPr lang="en-US" dirty="0" smtClean="0"/>
              <a:t>Need policy to define</a:t>
            </a:r>
          </a:p>
          <a:p>
            <a:pPr lvl="1"/>
            <a:r>
              <a:rPr lang="en-US" dirty="0" smtClean="0"/>
              <a:t>Need a system to inventory</a:t>
            </a:r>
          </a:p>
          <a:p>
            <a:r>
              <a:rPr lang="en-US" dirty="0" smtClean="0"/>
              <a:t>May be attached to a building but capitalized separately unless it is integral to the building</a:t>
            </a:r>
            <a:endParaRPr lang="en-US" dirty="0"/>
          </a:p>
        </p:txBody>
      </p:sp>
    </p:spTree>
    <p:extLst>
      <p:ext uri="{BB962C8B-B14F-4D97-AF65-F5344CB8AC3E}">
        <p14:creationId xmlns:p14="http://schemas.microsoft.com/office/powerpoint/2010/main" val="1354859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Library Resources</a:t>
            </a:r>
            <a:endParaRPr lang="en-US" dirty="0"/>
          </a:p>
        </p:txBody>
      </p:sp>
      <p:sp>
        <p:nvSpPr>
          <p:cNvPr id="3" name="Content Placeholder 2"/>
          <p:cNvSpPr>
            <a:spLocks noGrp="1"/>
          </p:cNvSpPr>
          <p:nvPr>
            <p:ph idx="1"/>
          </p:nvPr>
        </p:nvSpPr>
        <p:spPr>
          <a:xfrm>
            <a:off x="1484311" y="1943099"/>
            <a:ext cx="10018713" cy="2641601"/>
          </a:xfrm>
        </p:spPr>
        <p:txBody>
          <a:bodyPr/>
          <a:lstStyle/>
          <a:p>
            <a:r>
              <a:rPr lang="en-US" dirty="0" smtClean="0"/>
              <a:t>Not restricted by dollar value</a:t>
            </a:r>
          </a:p>
          <a:p>
            <a:r>
              <a:rPr lang="en-US" dirty="0" smtClean="0"/>
              <a:t>Entered at year end as an aggregate amount</a:t>
            </a:r>
            <a:endParaRPr lang="en-US" dirty="0"/>
          </a:p>
        </p:txBody>
      </p:sp>
    </p:spTree>
    <p:extLst>
      <p:ext uri="{BB962C8B-B14F-4D97-AF65-F5344CB8AC3E}">
        <p14:creationId xmlns:p14="http://schemas.microsoft.com/office/powerpoint/2010/main" val="3249505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078606"/>
          </a:xfrm>
        </p:spPr>
        <p:txBody>
          <a:bodyPr/>
          <a:lstStyle/>
          <a:p>
            <a:r>
              <a:rPr lang="en-US" dirty="0" smtClean="0"/>
              <a:t>Small and Attractive</a:t>
            </a:r>
            <a:endParaRPr lang="en-US" dirty="0"/>
          </a:p>
        </p:txBody>
      </p:sp>
      <p:sp>
        <p:nvSpPr>
          <p:cNvPr id="3" name="Content Placeholder 2"/>
          <p:cNvSpPr>
            <a:spLocks noGrp="1"/>
          </p:cNvSpPr>
          <p:nvPr>
            <p:ph idx="1"/>
          </p:nvPr>
        </p:nvSpPr>
        <p:spPr>
          <a:xfrm>
            <a:off x="1484310" y="1996225"/>
            <a:ext cx="10018713" cy="4662152"/>
          </a:xfrm>
        </p:spPr>
        <p:txBody>
          <a:bodyPr>
            <a:normAutofit fontScale="92500" lnSpcReduction="10000"/>
          </a:bodyPr>
          <a:lstStyle/>
          <a:p>
            <a:r>
              <a:rPr lang="en-US" dirty="0" smtClean="0"/>
              <a:t>Must be marked/tagged and identified</a:t>
            </a:r>
          </a:p>
          <a:p>
            <a:r>
              <a:rPr lang="en-US" dirty="0" smtClean="0"/>
              <a:t>Must be recorded and inventoried</a:t>
            </a:r>
          </a:p>
          <a:p>
            <a:r>
              <a:rPr lang="en-US" dirty="0" smtClean="0"/>
              <a:t>Subject to physical inventory counts</a:t>
            </a:r>
          </a:p>
          <a:p>
            <a:r>
              <a:rPr lang="en-US" dirty="0" smtClean="0"/>
              <a:t>Perform a risk assessment to determine at risk items or classes of items</a:t>
            </a:r>
          </a:p>
          <a:p>
            <a:r>
              <a:rPr lang="en-US" dirty="0" smtClean="0"/>
              <a:t>Should have a written policy for S&amp;A</a:t>
            </a:r>
          </a:p>
          <a:p>
            <a:r>
              <a:rPr lang="en-US" dirty="0" smtClean="0"/>
              <a:t>SAAM 30.40.30</a:t>
            </a:r>
          </a:p>
          <a:p>
            <a:pPr lvl="1"/>
            <a:r>
              <a:rPr lang="en-US" dirty="0" smtClean="0"/>
              <a:t>Guns, firearms and accessories must always be included</a:t>
            </a:r>
          </a:p>
          <a:p>
            <a:pPr lvl="1"/>
            <a:r>
              <a:rPr lang="en-US" dirty="0" smtClean="0"/>
              <a:t>If no written policy then:</a:t>
            </a:r>
          </a:p>
          <a:p>
            <a:pPr lvl="2"/>
            <a:r>
              <a:rPr lang="en-US" dirty="0" smtClean="0"/>
              <a:t>Laptops, notebooks, tablets and smartphones with cost over $300</a:t>
            </a:r>
          </a:p>
          <a:p>
            <a:pPr lvl="2"/>
            <a:r>
              <a:rPr lang="en-US" dirty="0" smtClean="0"/>
              <a:t>Optical devices, binoculars, telescopes, cameras, desktop computers, TVs, DVD/Blu-ray players and video cameras with cost over $1,000 must be inventoried</a:t>
            </a:r>
          </a:p>
          <a:p>
            <a:endParaRPr lang="en-US" dirty="0" smtClean="0"/>
          </a:p>
          <a:p>
            <a:endParaRPr lang="en-US" dirty="0"/>
          </a:p>
        </p:txBody>
      </p:sp>
    </p:spTree>
    <p:extLst>
      <p:ext uri="{BB962C8B-B14F-4D97-AF65-F5344CB8AC3E}">
        <p14:creationId xmlns:p14="http://schemas.microsoft.com/office/powerpoint/2010/main" val="3583217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Recording Assets in FMS</a:t>
            </a:r>
            <a:endParaRPr lang="en-US" dirty="0"/>
          </a:p>
        </p:txBody>
      </p:sp>
      <p:sp>
        <p:nvSpPr>
          <p:cNvPr id="3" name="Content Placeholder 2"/>
          <p:cNvSpPr>
            <a:spLocks noGrp="1"/>
          </p:cNvSpPr>
          <p:nvPr>
            <p:ph idx="1"/>
          </p:nvPr>
        </p:nvSpPr>
        <p:spPr>
          <a:xfrm>
            <a:off x="1484310" y="2044699"/>
            <a:ext cx="10018713" cy="2082801"/>
          </a:xfrm>
        </p:spPr>
        <p:txBody>
          <a:bodyPr/>
          <a:lstStyle/>
          <a:p>
            <a:r>
              <a:rPr lang="en-US" dirty="0" smtClean="0"/>
              <a:t>Detailed Transaction Codes can be found in FAM 40.20.60</a:t>
            </a:r>
          </a:p>
          <a:p>
            <a:r>
              <a:rPr lang="en-US" dirty="0" smtClean="0"/>
              <a:t>Process different in Government vs Proprietary Funds</a:t>
            </a:r>
            <a:endParaRPr lang="en-US" dirty="0"/>
          </a:p>
        </p:txBody>
      </p:sp>
    </p:spTree>
    <p:extLst>
      <p:ext uri="{BB962C8B-B14F-4D97-AF65-F5344CB8AC3E}">
        <p14:creationId xmlns:p14="http://schemas.microsoft.com/office/powerpoint/2010/main" val="2659277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Depreciation</a:t>
            </a:r>
            <a:endParaRPr lang="en-US" dirty="0"/>
          </a:p>
        </p:txBody>
      </p:sp>
      <p:sp>
        <p:nvSpPr>
          <p:cNvPr id="3" name="Content Placeholder 2"/>
          <p:cNvSpPr>
            <a:spLocks noGrp="1"/>
          </p:cNvSpPr>
          <p:nvPr>
            <p:ph idx="1"/>
          </p:nvPr>
        </p:nvSpPr>
        <p:spPr>
          <a:xfrm>
            <a:off x="1484310" y="2006599"/>
            <a:ext cx="10018713" cy="2298701"/>
          </a:xfrm>
        </p:spPr>
        <p:txBody>
          <a:bodyPr/>
          <a:lstStyle/>
          <a:p>
            <a:r>
              <a:rPr lang="en-US" dirty="0" smtClean="0"/>
              <a:t>Recorded in same fund as asset</a:t>
            </a:r>
          </a:p>
          <a:p>
            <a:r>
              <a:rPr lang="en-US" dirty="0" smtClean="0"/>
              <a:t>See FAM 40.20.70 for transaction codes </a:t>
            </a:r>
            <a:endParaRPr lang="en-US" dirty="0"/>
          </a:p>
        </p:txBody>
      </p:sp>
    </p:spTree>
    <p:extLst>
      <p:ext uri="{BB962C8B-B14F-4D97-AF65-F5344CB8AC3E}">
        <p14:creationId xmlns:p14="http://schemas.microsoft.com/office/powerpoint/2010/main" val="34173703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Disposals</a:t>
            </a:r>
            <a:endParaRPr lang="en-US" dirty="0"/>
          </a:p>
        </p:txBody>
      </p:sp>
      <p:sp>
        <p:nvSpPr>
          <p:cNvPr id="3" name="Content Placeholder 2"/>
          <p:cNvSpPr>
            <a:spLocks noGrp="1"/>
          </p:cNvSpPr>
          <p:nvPr>
            <p:ph idx="1"/>
          </p:nvPr>
        </p:nvSpPr>
        <p:spPr>
          <a:xfrm>
            <a:off x="1484311" y="2184399"/>
            <a:ext cx="10018713" cy="2387601"/>
          </a:xfrm>
        </p:spPr>
        <p:txBody>
          <a:bodyPr/>
          <a:lstStyle/>
          <a:p>
            <a:r>
              <a:rPr lang="en-US" dirty="0" smtClean="0"/>
              <a:t>FAM 40.20.80</a:t>
            </a:r>
          </a:p>
          <a:p>
            <a:r>
              <a:rPr lang="en-US" dirty="0" smtClean="0"/>
              <a:t>At year end, don’t net disposals and acquisitions</a:t>
            </a:r>
          </a:p>
          <a:p>
            <a:pPr marL="0" indent="0">
              <a:buNone/>
            </a:pPr>
            <a:endParaRPr lang="en-US" dirty="0"/>
          </a:p>
        </p:txBody>
      </p:sp>
    </p:spTree>
    <p:extLst>
      <p:ext uri="{BB962C8B-B14F-4D97-AF65-F5344CB8AC3E}">
        <p14:creationId xmlns:p14="http://schemas.microsoft.com/office/powerpoint/2010/main" val="36232347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2879" y="1549399"/>
            <a:ext cx="8930747" cy="2110382"/>
          </a:xfrm>
        </p:spPr>
        <p:txBody>
          <a:bodyPr/>
          <a:lstStyle/>
          <a:p>
            <a:r>
              <a:rPr lang="en-US" dirty="0" smtClean="0"/>
              <a:t>Physical Inventory</a:t>
            </a:r>
            <a:endParaRPr lang="en-US" dirty="0"/>
          </a:p>
        </p:txBody>
      </p:sp>
    </p:spTree>
    <p:extLst>
      <p:ext uri="{BB962C8B-B14F-4D97-AF65-F5344CB8AC3E}">
        <p14:creationId xmlns:p14="http://schemas.microsoft.com/office/powerpoint/2010/main" val="4000026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Guides and Policies</a:t>
            </a:r>
            <a:endParaRPr lang="en-US" dirty="0"/>
          </a:p>
        </p:txBody>
      </p:sp>
      <p:sp>
        <p:nvSpPr>
          <p:cNvPr id="3" name="Content Placeholder 2"/>
          <p:cNvSpPr>
            <a:spLocks noGrp="1"/>
          </p:cNvSpPr>
          <p:nvPr>
            <p:ph idx="1"/>
          </p:nvPr>
        </p:nvSpPr>
        <p:spPr/>
        <p:txBody>
          <a:bodyPr>
            <a:normAutofit/>
          </a:bodyPr>
          <a:lstStyle/>
          <a:p>
            <a:r>
              <a:rPr lang="en-US" sz="2000" b="1" dirty="0">
                <a:solidFill>
                  <a:schemeClr val="tx1"/>
                </a:solidFill>
                <a:hlinkClick r:id="rId2" action="ppaction://hlinkfile"/>
              </a:rPr>
              <a:t>Fiscal Affairs Manual 40.20</a:t>
            </a:r>
            <a:endParaRPr lang="en-US" sz="2000" b="1" dirty="0">
              <a:solidFill>
                <a:schemeClr val="tx1"/>
              </a:solidFill>
            </a:endParaRPr>
          </a:p>
          <a:p>
            <a:pPr marL="0" indent="0">
              <a:buNone/>
            </a:pPr>
            <a:endParaRPr lang="en-US" sz="2000" dirty="0" smtClean="0"/>
          </a:p>
          <a:p>
            <a:r>
              <a:rPr lang="en-US" sz="2000" b="1" dirty="0" smtClean="0">
                <a:solidFill>
                  <a:schemeClr val="tx1"/>
                </a:solidFill>
                <a:hlinkClick r:id="rId3" action="ppaction://hlinkfile"/>
              </a:rPr>
              <a:t>OFM </a:t>
            </a:r>
            <a:r>
              <a:rPr lang="en-US" sz="2000" b="1" dirty="0" smtClean="0">
                <a:solidFill>
                  <a:schemeClr val="tx1"/>
                </a:solidFill>
                <a:hlinkClick r:id="rId3" action="ppaction://hlinkfile"/>
              </a:rPr>
              <a:t>SAAM Manual Chapter </a:t>
            </a:r>
            <a:r>
              <a:rPr lang="en-US" sz="2000" b="1" dirty="0" smtClean="0">
                <a:solidFill>
                  <a:schemeClr val="tx1"/>
                </a:solidFill>
                <a:hlinkClick r:id="rId3" action="ppaction://hlinkfile"/>
              </a:rPr>
              <a:t>30 </a:t>
            </a:r>
            <a:endParaRPr lang="en-US" sz="2000" b="1" dirty="0" smtClean="0">
              <a:solidFill>
                <a:schemeClr val="tx1"/>
              </a:solidFill>
            </a:endParaRPr>
          </a:p>
          <a:p>
            <a:endParaRPr lang="en-US" sz="2000" b="1" dirty="0"/>
          </a:p>
          <a:p>
            <a:r>
              <a:rPr lang="en-US" sz="2000" b="1" dirty="0" smtClean="0">
                <a:hlinkClick r:id="rId4" action="ppaction://hlinkfile"/>
              </a:rPr>
              <a:t>OFM SAAM Manual Chapter 85.60 Capital Assets Accounting Procedures and  Illustrative Entries</a:t>
            </a:r>
            <a:endParaRPr lang="en-US" sz="2000" b="1" dirty="0" smtClean="0"/>
          </a:p>
          <a:p>
            <a:pPr marL="0" indent="0">
              <a:buNone/>
            </a:pPr>
            <a:endParaRPr lang="en-US" sz="2000" b="1" dirty="0">
              <a:solidFill>
                <a:schemeClr val="accent1">
                  <a:lumMod val="60000"/>
                  <a:lumOff val="40000"/>
                </a:schemeClr>
              </a:solidFill>
            </a:endParaRPr>
          </a:p>
        </p:txBody>
      </p:sp>
    </p:spTree>
    <p:extLst>
      <p:ext uri="{BB962C8B-B14F-4D97-AF65-F5344CB8AC3E}">
        <p14:creationId xmlns:p14="http://schemas.microsoft.com/office/powerpoint/2010/main" val="2041329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215901"/>
            <a:ext cx="10018713" cy="698500"/>
          </a:xfrm>
        </p:spPr>
        <p:txBody>
          <a:bodyPr>
            <a:normAutofit fontScale="90000"/>
          </a:bodyPr>
          <a:lstStyle/>
          <a:p>
            <a:r>
              <a:rPr lang="en-US" dirty="0" smtClean="0"/>
              <a:t>Inventory</a:t>
            </a:r>
            <a:endParaRPr lang="en-US" dirty="0"/>
          </a:p>
        </p:txBody>
      </p:sp>
      <p:sp>
        <p:nvSpPr>
          <p:cNvPr id="3" name="Content Placeholder 2"/>
          <p:cNvSpPr>
            <a:spLocks noGrp="1"/>
          </p:cNvSpPr>
          <p:nvPr>
            <p:ph idx="1"/>
          </p:nvPr>
        </p:nvSpPr>
        <p:spPr>
          <a:xfrm>
            <a:off x="1484310" y="914401"/>
            <a:ext cx="10018713" cy="5727699"/>
          </a:xfrm>
        </p:spPr>
        <p:txBody>
          <a:bodyPr/>
          <a:lstStyle/>
          <a:p>
            <a:r>
              <a:rPr lang="en-US" dirty="0"/>
              <a:t>Inventory </a:t>
            </a:r>
            <a:r>
              <a:rPr lang="en-US" dirty="0" smtClean="0"/>
              <a:t>officer </a:t>
            </a:r>
            <a:r>
              <a:rPr lang="en-US" dirty="0"/>
              <a:t>issues tags when new items are </a:t>
            </a:r>
            <a:r>
              <a:rPr lang="en-US" dirty="0" smtClean="0"/>
              <a:t>received</a:t>
            </a:r>
          </a:p>
          <a:p>
            <a:pPr lvl="1"/>
            <a:r>
              <a:rPr lang="en-US" dirty="0" smtClean="0"/>
              <a:t>Sequential and destroyed tags should </a:t>
            </a:r>
            <a:r>
              <a:rPr lang="en-US" smtClean="0"/>
              <a:t>be documented</a:t>
            </a:r>
            <a:endParaRPr lang="en-US" dirty="0"/>
          </a:p>
          <a:p>
            <a:r>
              <a:rPr lang="en-US" dirty="0" smtClean="0"/>
              <a:t>Physical inventory is to be conducted </a:t>
            </a:r>
          </a:p>
          <a:p>
            <a:pPr lvl="1"/>
            <a:r>
              <a:rPr lang="en-US" dirty="0" smtClean="0"/>
              <a:t>Can be revolving or specific point in time</a:t>
            </a:r>
          </a:p>
          <a:p>
            <a:r>
              <a:rPr lang="en-US" dirty="0" smtClean="0"/>
              <a:t>During inventory watch for items that possibly should be tagged but are not</a:t>
            </a:r>
          </a:p>
          <a:p>
            <a:r>
              <a:rPr lang="en-US" dirty="0" smtClean="0"/>
              <a:t>Written inventory instructions are required and are to include</a:t>
            </a:r>
          </a:p>
          <a:p>
            <a:pPr lvl="1"/>
            <a:r>
              <a:rPr lang="en-US" dirty="0" smtClean="0"/>
              <a:t>How and where items are to be counted and information to be recorded</a:t>
            </a:r>
          </a:p>
          <a:p>
            <a:pPr lvl="1"/>
            <a:r>
              <a:rPr lang="en-US" dirty="0" smtClean="0"/>
              <a:t>Who to ask if there is a question</a:t>
            </a:r>
          </a:p>
          <a:p>
            <a:pPr lvl="1"/>
            <a:r>
              <a:rPr lang="en-US" dirty="0" smtClean="0"/>
              <a:t>What procedures are to be followed</a:t>
            </a:r>
          </a:p>
          <a:p>
            <a:r>
              <a:rPr lang="en-US" dirty="0" smtClean="0"/>
              <a:t>Count sheets are to be signed as attestation</a:t>
            </a:r>
          </a:p>
          <a:p>
            <a:endParaRPr lang="en-US" dirty="0"/>
          </a:p>
        </p:txBody>
      </p:sp>
    </p:spTree>
    <p:extLst>
      <p:ext uri="{BB962C8B-B14F-4D97-AF65-F5344CB8AC3E}">
        <p14:creationId xmlns:p14="http://schemas.microsoft.com/office/powerpoint/2010/main" val="258562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2278" y="596899"/>
            <a:ext cx="8930747" cy="2110382"/>
          </a:xfrm>
        </p:spPr>
        <p:txBody>
          <a:bodyPr/>
          <a:lstStyle/>
          <a:p>
            <a:r>
              <a:rPr lang="en-US" dirty="0" smtClean="0"/>
              <a:t>Year end disclosure</a:t>
            </a:r>
            <a:endParaRPr lang="en-US" dirty="0"/>
          </a:p>
        </p:txBody>
      </p:sp>
      <p:sp>
        <p:nvSpPr>
          <p:cNvPr id="3" name="Text Placeholder 2"/>
          <p:cNvSpPr>
            <a:spLocks noGrp="1"/>
          </p:cNvSpPr>
          <p:nvPr>
            <p:ph type="body" idx="1"/>
          </p:nvPr>
        </p:nvSpPr>
        <p:spPr>
          <a:xfrm>
            <a:off x="2572277" y="2707281"/>
            <a:ext cx="8930748" cy="860400"/>
          </a:xfrm>
        </p:spPr>
        <p:txBody>
          <a:bodyPr>
            <a:normAutofit/>
          </a:bodyPr>
          <a:lstStyle/>
          <a:p>
            <a:r>
              <a:rPr lang="en-US" sz="2800" dirty="0" smtClean="0"/>
              <a:t>Schedule E</a:t>
            </a:r>
            <a:endParaRPr lang="en-US" sz="2800" dirty="0"/>
          </a:p>
        </p:txBody>
      </p:sp>
    </p:spTree>
    <p:extLst>
      <p:ext uri="{BB962C8B-B14F-4D97-AF65-F5344CB8AC3E}">
        <p14:creationId xmlns:p14="http://schemas.microsoft.com/office/powerpoint/2010/main" val="10522059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457201"/>
            <a:ext cx="10018713" cy="5334000"/>
          </a:xfrm>
        </p:spPr>
        <p:txBody>
          <a:bodyPr/>
          <a:lstStyle/>
          <a:p>
            <a:r>
              <a:rPr lang="en-US" dirty="0" smtClean="0"/>
              <a:t>Reports Capital Asset Activity to the State for CAFR disclosure</a:t>
            </a:r>
          </a:p>
          <a:p>
            <a:r>
              <a:rPr lang="en-US" dirty="0" smtClean="0"/>
              <a:t>Use the CR2128 and Year end fixed asset entries</a:t>
            </a:r>
          </a:p>
          <a:p>
            <a:r>
              <a:rPr lang="en-US" dirty="0" smtClean="0"/>
              <a:t>Important to keep acquisition and disposal entries separate</a:t>
            </a:r>
          </a:p>
          <a:p>
            <a:pPr lvl="1"/>
            <a:r>
              <a:rPr lang="en-US" dirty="0" smtClean="0"/>
              <a:t>Increases and decreases in both acquisition/disposal and </a:t>
            </a:r>
            <a:r>
              <a:rPr lang="en-US" dirty="0" err="1" smtClean="0"/>
              <a:t>depr</a:t>
            </a:r>
            <a:r>
              <a:rPr lang="en-US" dirty="0" smtClean="0"/>
              <a:t> for acquisitions and disposals need to be recorded and reported separately</a:t>
            </a:r>
          </a:p>
          <a:p>
            <a:endParaRPr lang="en-US" dirty="0"/>
          </a:p>
        </p:txBody>
      </p:sp>
    </p:spTree>
    <p:extLst>
      <p:ext uri="{BB962C8B-B14F-4D97-AF65-F5344CB8AC3E}">
        <p14:creationId xmlns:p14="http://schemas.microsoft.com/office/powerpoint/2010/main" val="33291482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1620" y="698500"/>
            <a:ext cx="10175414" cy="5384799"/>
          </a:xfrm>
          <a:prstGeom prst="rect">
            <a:avLst/>
          </a:prstGeom>
        </p:spPr>
      </p:pic>
    </p:spTree>
    <p:extLst>
      <p:ext uri="{BB962C8B-B14F-4D97-AF65-F5344CB8AC3E}">
        <p14:creationId xmlns:p14="http://schemas.microsoft.com/office/powerpoint/2010/main" val="4001617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0000" y="130158"/>
            <a:ext cx="8432800" cy="6630454"/>
          </a:xfrm>
          <a:prstGeom prst="rect">
            <a:avLst/>
          </a:prstGeom>
        </p:spPr>
      </p:pic>
    </p:spTree>
    <p:extLst>
      <p:ext uri="{BB962C8B-B14F-4D97-AF65-F5344CB8AC3E}">
        <p14:creationId xmlns:p14="http://schemas.microsoft.com/office/powerpoint/2010/main" val="17173534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5911" y="2540000"/>
            <a:ext cx="10018713" cy="1752599"/>
          </a:xfrm>
        </p:spPr>
        <p:txBody>
          <a:bodyPr/>
          <a:lstStyle/>
          <a:p>
            <a:r>
              <a:rPr lang="en-US" dirty="0" smtClean="0"/>
              <a:t>Questions????</a:t>
            </a:r>
            <a:endParaRPr lang="en-US" dirty="0"/>
          </a:p>
        </p:txBody>
      </p:sp>
    </p:spTree>
    <p:extLst>
      <p:ext uri="{BB962C8B-B14F-4D97-AF65-F5344CB8AC3E}">
        <p14:creationId xmlns:p14="http://schemas.microsoft.com/office/powerpoint/2010/main" val="2883989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4011" y="317501"/>
            <a:ext cx="10018713" cy="787400"/>
          </a:xfrm>
        </p:spPr>
        <p:txBody>
          <a:bodyPr/>
          <a:lstStyle/>
          <a:p>
            <a:r>
              <a:rPr lang="en-US" dirty="0" smtClean="0"/>
              <a:t>Guideline Highlights</a:t>
            </a:r>
            <a:endParaRPr lang="en-US" dirty="0"/>
          </a:p>
        </p:txBody>
      </p:sp>
      <p:sp>
        <p:nvSpPr>
          <p:cNvPr id="3" name="Content Placeholder 2"/>
          <p:cNvSpPr>
            <a:spLocks noGrp="1"/>
          </p:cNvSpPr>
          <p:nvPr>
            <p:ph idx="1"/>
          </p:nvPr>
        </p:nvSpPr>
        <p:spPr>
          <a:xfrm>
            <a:off x="1624010" y="1409701"/>
            <a:ext cx="10018713" cy="4711700"/>
          </a:xfrm>
        </p:spPr>
        <p:txBody>
          <a:bodyPr>
            <a:normAutofit fontScale="77500" lnSpcReduction="20000"/>
          </a:bodyPr>
          <a:lstStyle/>
          <a:p>
            <a:r>
              <a:rPr lang="en-US" dirty="0" smtClean="0"/>
              <a:t>These are the minimum standards for fixed assets (SAAM)</a:t>
            </a:r>
          </a:p>
          <a:p>
            <a:r>
              <a:rPr lang="en-US" dirty="0" smtClean="0"/>
              <a:t>Capital assets are valued at acquisition cost including delivery, taxes and any costs for setup/installation less any trade </a:t>
            </a:r>
            <a:r>
              <a:rPr lang="en-US" dirty="0" smtClean="0"/>
              <a:t>discount </a:t>
            </a:r>
            <a:r>
              <a:rPr lang="en-US" dirty="0" smtClean="0"/>
              <a:t>amounts</a:t>
            </a:r>
          </a:p>
          <a:p>
            <a:r>
              <a:rPr lang="en-US" dirty="0" smtClean="0"/>
              <a:t>If self-constructed assets and debt is acquired to finance, add in any interest paid during the construction</a:t>
            </a:r>
          </a:p>
          <a:p>
            <a:r>
              <a:rPr lang="en-US" dirty="0" smtClean="0"/>
              <a:t>All ancillary costs are included – such as surveys, appraisals, site prep, sales tax, delivery/shipping (not feasibility studies or preliminary </a:t>
            </a:r>
            <a:r>
              <a:rPr lang="en-US" dirty="0" smtClean="0"/>
              <a:t>work)</a:t>
            </a:r>
            <a:endParaRPr lang="en-US" dirty="0" smtClean="0"/>
          </a:p>
          <a:p>
            <a:r>
              <a:rPr lang="en-US" dirty="0" smtClean="0"/>
              <a:t>Donated assets – valued at the estimated acquisition value</a:t>
            </a:r>
          </a:p>
          <a:p>
            <a:r>
              <a:rPr lang="en-US" dirty="0" smtClean="0"/>
              <a:t>General Assets are recorded in Fund 997</a:t>
            </a:r>
          </a:p>
          <a:p>
            <a:r>
              <a:rPr lang="en-US" dirty="0" smtClean="0"/>
              <a:t>Fixed Assets belonging to Internal Service Funds and Enterprise funds are recorded in their respective funds</a:t>
            </a:r>
          </a:p>
          <a:p>
            <a:r>
              <a:rPr lang="en-US" dirty="0" smtClean="0"/>
              <a:t>Never record fixed assets in agency funds</a:t>
            </a:r>
          </a:p>
          <a:p>
            <a:r>
              <a:rPr lang="en-US" dirty="0" smtClean="0"/>
              <a:t>Don’t “delete” assets</a:t>
            </a:r>
          </a:p>
          <a:p>
            <a:r>
              <a:rPr lang="en-US" dirty="0" smtClean="0"/>
              <a:t>All assets purchased through COPs must be capitalized</a:t>
            </a:r>
          </a:p>
        </p:txBody>
      </p:sp>
    </p:spTree>
    <p:extLst>
      <p:ext uri="{BB962C8B-B14F-4D97-AF65-F5344CB8AC3E}">
        <p14:creationId xmlns:p14="http://schemas.microsoft.com/office/powerpoint/2010/main" val="4114052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8561" y="133350"/>
            <a:ext cx="10018713" cy="933449"/>
          </a:xfrm>
        </p:spPr>
        <p:txBody>
          <a:bodyPr/>
          <a:lstStyle/>
          <a:p>
            <a:r>
              <a:rPr lang="en-US" dirty="0" smtClean="0"/>
              <a:t>General Ledger Accounts</a:t>
            </a:r>
            <a:endParaRPr lang="en-US" dirty="0"/>
          </a:p>
        </p:txBody>
      </p:sp>
      <p:sp>
        <p:nvSpPr>
          <p:cNvPr id="3" name="Content Placeholder 2"/>
          <p:cNvSpPr>
            <a:spLocks noGrp="1"/>
          </p:cNvSpPr>
          <p:nvPr>
            <p:ph idx="1"/>
          </p:nvPr>
        </p:nvSpPr>
        <p:spPr>
          <a:xfrm>
            <a:off x="1522410" y="1485899"/>
            <a:ext cx="10018713" cy="5505450"/>
          </a:xfrm>
        </p:spPr>
        <p:txBody>
          <a:bodyPr/>
          <a:lstStyle/>
          <a:p>
            <a:r>
              <a:rPr lang="en-US" dirty="0" smtClean="0"/>
              <a:t>2110 Land</a:t>
            </a:r>
          </a:p>
          <a:p>
            <a:r>
              <a:rPr lang="en-US" dirty="0" smtClean="0"/>
              <a:t>2140 Intangible  Assets (non-land) with Indefinite Useful Lives</a:t>
            </a:r>
          </a:p>
          <a:p>
            <a:r>
              <a:rPr lang="en-US" dirty="0" smtClean="0"/>
              <a:t>2210 Buildings</a:t>
            </a:r>
          </a:p>
          <a:p>
            <a:r>
              <a:rPr lang="en-US" dirty="0" smtClean="0"/>
              <a:t>2220 Allowance for Depreciation – Building</a:t>
            </a:r>
          </a:p>
          <a:p>
            <a:r>
              <a:rPr lang="en-US" dirty="0" smtClean="0"/>
              <a:t>2310 Improvements Other than Buildings (Infrastructure)</a:t>
            </a:r>
          </a:p>
          <a:p>
            <a:r>
              <a:rPr lang="en-US" dirty="0" smtClean="0"/>
              <a:t>2320 Allow for </a:t>
            </a:r>
            <a:r>
              <a:rPr lang="en-US" dirty="0" err="1" smtClean="0"/>
              <a:t>Depr</a:t>
            </a:r>
            <a:r>
              <a:rPr lang="en-US" dirty="0" smtClean="0"/>
              <a:t>. – IOTB</a:t>
            </a:r>
          </a:p>
          <a:p>
            <a:r>
              <a:rPr lang="en-US" dirty="0" smtClean="0"/>
              <a:t>2410 Furnishings and Equipment</a:t>
            </a:r>
          </a:p>
          <a:p>
            <a:r>
              <a:rPr lang="en-US" dirty="0" smtClean="0"/>
              <a:t>2420 Allow for </a:t>
            </a:r>
            <a:r>
              <a:rPr lang="en-US" dirty="0" err="1" smtClean="0"/>
              <a:t>Depr</a:t>
            </a:r>
            <a:r>
              <a:rPr lang="en-US" dirty="0" smtClean="0"/>
              <a:t>. – Furn. &amp; Equip.</a:t>
            </a:r>
          </a:p>
          <a:p>
            <a:endParaRPr lang="en-US" dirty="0"/>
          </a:p>
        </p:txBody>
      </p:sp>
    </p:spTree>
    <p:extLst>
      <p:ext uri="{BB962C8B-B14F-4D97-AF65-F5344CB8AC3E}">
        <p14:creationId xmlns:p14="http://schemas.microsoft.com/office/powerpoint/2010/main" val="918087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762000"/>
          </a:xfrm>
        </p:spPr>
        <p:txBody>
          <a:bodyPr>
            <a:normAutofit/>
          </a:bodyPr>
          <a:lstStyle/>
          <a:p>
            <a:pPr algn="l"/>
            <a:r>
              <a:rPr lang="en-US" sz="2800" dirty="0" smtClean="0"/>
              <a:t>(General Ledger Accounts cont.)</a:t>
            </a:r>
            <a:endParaRPr lang="en-US" sz="2800" dirty="0"/>
          </a:p>
        </p:txBody>
      </p:sp>
      <p:sp>
        <p:nvSpPr>
          <p:cNvPr id="3" name="Content Placeholder 2"/>
          <p:cNvSpPr>
            <a:spLocks noGrp="1"/>
          </p:cNvSpPr>
          <p:nvPr>
            <p:ph idx="1"/>
          </p:nvPr>
        </p:nvSpPr>
        <p:spPr>
          <a:xfrm>
            <a:off x="1484311" y="1809751"/>
            <a:ext cx="10018713" cy="3600449"/>
          </a:xfrm>
        </p:spPr>
        <p:txBody>
          <a:bodyPr/>
          <a:lstStyle/>
          <a:p>
            <a:r>
              <a:rPr lang="en-US" dirty="0"/>
              <a:t>2430 Library Resources</a:t>
            </a:r>
          </a:p>
          <a:p>
            <a:r>
              <a:rPr lang="en-US" dirty="0"/>
              <a:t>2440 Allow for </a:t>
            </a:r>
            <a:r>
              <a:rPr lang="en-US" dirty="0" err="1"/>
              <a:t>Depr</a:t>
            </a:r>
            <a:r>
              <a:rPr lang="en-US" dirty="0"/>
              <a:t>. – Library Resources</a:t>
            </a:r>
          </a:p>
          <a:p>
            <a:r>
              <a:rPr lang="en-US" dirty="0" smtClean="0"/>
              <a:t>2470 Intangible Assets with Definite Useful Lives</a:t>
            </a:r>
          </a:p>
          <a:p>
            <a:r>
              <a:rPr lang="en-US" dirty="0" smtClean="0"/>
              <a:t>2480 Allowance for Amortization = Intangible Assets</a:t>
            </a:r>
          </a:p>
          <a:p>
            <a:r>
              <a:rPr lang="en-US" dirty="0" smtClean="0"/>
              <a:t>2510 Construction in Progress</a:t>
            </a:r>
            <a:endParaRPr lang="en-US" dirty="0"/>
          </a:p>
        </p:txBody>
      </p:sp>
    </p:spTree>
    <p:extLst>
      <p:ext uri="{BB962C8B-B14F-4D97-AF65-F5344CB8AC3E}">
        <p14:creationId xmlns:p14="http://schemas.microsoft.com/office/powerpoint/2010/main" val="967108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Capital</a:t>
            </a:r>
            <a:r>
              <a:rPr lang="en-US" dirty="0" smtClean="0"/>
              <a:t> </a:t>
            </a:r>
            <a:r>
              <a:rPr lang="en-US" dirty="0" smtClean="0"/>
              <a:t>Assets (FAM 40.20)</a:t>
            </a:r>
            <a:endParaRPr lang="en-US" dirty="0"/>
          </a:p>
        </p:txBody>
      </p:sp>
      <p:sp>
        <p:nvSpPr>
          <p:cNvPr id="3" name="Content Placeholder 2"/>
          <p:cNvSpPr>
            <a:spLocks noGrp="1"/>
          </p:cNvSpPr>
          <p:nvPr>
            <p:ph idx="1"/>
          </p:nvPr>
        </p:nvSpPr>
        <p:spPr/>
        <p:txBody>
          <a:bodyPr/>
          <a:lstStyle/>
          <a:p>
            <a:r>
              <a:rPr lang="en-US" dirty="0" smtClean="0"/>
              <a:t>Definition: Long-lived assets of a relatively fixed or permanent nature, tangible, and not held for resale. Capable of repeated use and expected to last more than a year.</a:t>
            </a:r>
          </a:p>
          <a:p>
            <a:r>
              <a:rPr lang="en-US" dirty="0" smtClean="0"/>
              <a:t>Acquired through donation, purchase, capital lease or construction</a:t>
            </a:r>
          </a:p>
        </p:txBody>
      </p:sp>
    </p:spTree>
    <p:extLst>
      <p:ext uri="{BB962C8B-B14F-4D97-AF65-F5344CB8AC3E}">
        <p14:creationId xmlns:p14="http://schemas.microsoft.com/office/powerpoint/2010/main" val="35572498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361951"/>
            <a:ext cx="10018713" cy="1047750"/>
          </a:xfrm>
        </p:spPr>
        <p:txBody>
          <a:bodyPr/>
          <a:lstStyle/>
          <a:p>
            <a:r>
              <a:rPr lang="en-US" dirty="0" smtClean="0"/>
              <a:t>Capital Lease (40.20.10a)</a:t>
            </a:r>
            <a:endParaRPr lang="en-US" dirty="0"/>
          </a:p>
        </p:txBody>
      </p:sp>
      <p:sp>
        <p:nvSpPr>
          <p:cNvPr id="3" name="Content Placeholder 2"/>
          <p:cNvSpPr>
            <a:spLocks noGrp="1"/>
          </p:cNvSpPr>
          <p:nvPr>
            <p:ph idx="1"/>
          </p:nvPr>
        </p:nvSpPr>
        <p:spPr>
          <a:xfrm>
            <a:off x="1484310" y="1409702"/>
            <a:ext cx="10018713" cy="5295898"/>
          </a:xfrm>
        </p:spPr>
        <p:txBody>
          <a:bodyPr>
            <a:normAutofit/>
          </a:bodyPr>
          <a:lstStyle/>
          <a:p>
            <a:r>
              <a:rPr lang="en-US" dirty="0" smtClean="0"/>
              <a:t>Definition: Leases that transfer all the benefits and risks inherent in ownership of an asset where the title will eventually be owned by the college. One or more of the following must be met:</a:t>
            </a:r>
          </a:p>
          <a:p>
            <a:pPr lvl="1"/>
            <a:r>
              <a:rPr lang="en-US" dirty="0" smtClean="0"/>
              <a:t>By the end of the lease, ownership is transferred to the college</a:t>
            </a:r>
          </a:p>
          <a:p>
            <a:pPr lvl="1"/>
            <a:r>
              <a:rPr lang="en-US" dirty="0" smtClean="0"/>
              <a:t>The lease contains a bargain purchase option</a:t>
            </a:r>
          </a:p>
          <a:p>
            <a:pPr lvl="1"/>
            <a:r>
              <a:rPr lang="en-US" dirty="0" smtClean="0"/>
              <a:t>Lease is equal to 75% of the estimated useful life of the leased asset. Would require prior approval by GA and OFM</a:t>
            </a:r>
          </a:p>
          <a:p>
            <a:pPr lvl="1"/>
            <a:r>
              <a:rPr lang="en-US" dirty="0" smtClean="0"/>
              <a:t>If at the inception of the lease, the present value of the minimum lease payments excluding executory costs is 90% or more of the FV of the asset.</a:t>
            </a:r>
          </a:p>
          <a:p>
            <a:pPr lvl="2"/>
            <a:r>
              <a:rPr lang="en-US" dirty="0" smtClean="0"/>
              <a:t>Executory costs are usually insurance, maintenance, and taxes</a:t>
            </a:r>
          </a:p>
          <a:p>
            <a:r>
              <a:rPr lang="en-US" dirty="0" smtClean="0"/>
              <a:t>If these conditions are not met, it is considered an operational lease (record as ED or EH sub-object)</a:t>
            </a:r>
            <a:endParaRPr lang="en-US" dirty="0"/>
          </a:p>
        </p:txBody>
      </p:sp>
    </p:spTree>
    <p:extLst>
      <p:ext uri="{BB962C8B-B14F-4D97-AF65-F5344CB8AC3E}">
        <p14:creationId xmlns:p14="http://schemas.microsoft.com/office/powerpoint/2010/main" val="16737018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Life	</a:t>
            </a:r>
            <a:endParaRPr lang="en-US" dirty="0"/>
          </a:p>
        </p:txBody>
      </p:sp>
      <p:sp>
        <p:nvSpPr>
          <p:cNvPr id="3" name="Content Placeholder 2"/>
          <p:cNvSpPr>
            <a:spLocks noGrp="1"/>
          </p:cNvSpPr>
          <p:nvPr>
            <p:ph idx="1"/>
          </p:nvPr>
        </p:nvSpPr>
        <p:spPr/>
        <p:txBody>
          <a:bodyPr/>
          <a:lstStyle/>
          <a:p>
            <a:r>
              <a:rPr lang="en-US" dirty="0" smtClean="0"/>
              <a:t>Use the SAAM Commodity Code table found at </a:t>
            </a:r>
            <a:r>
              <a:rPr lang="en-US" dirty="0" smtClean="0">
                <a:hlinkClick r:id="rId2" action="ppaction://hlinkfile"/>
              </a:rPr>
              <a:t>SAAM </a:t>
            </a:r>
            <a:r>
              <a:rPr lang="en-US" dirty="0">
                <a:hlinkClick r:id="rId2" action="ppaction://hlinkfile"/>
              </a:rPr>
              <a:t>30.50 </a:t>
            </a:r>
            <a:endParaRPr lang="en-US" dirty="0" smtClean="0"/>
          </a:p>
          <a:p>
            <a:r>
              <a:rPr lang="en-US" dirty="0" smtClean="0"/>
              <a:t>This is a 4-digit code that defines the type and useful life of a capitalized fixed asset</a:t>
            </a:r>
          </a:p>
          <a:p>
            <a:r>
              <a:rPr lang="en-US" dirty="0" smtClean="0"/>
              <a:t>Do not use 0500 for </a:t>
            </a:r>
            <a:r>
              <a:rPr lang="en-US" dirty="0" smtClean="0"/>
              <a:t>buildings </a:t>
            </a:r>
            <a:r>
              <a:rPr lang="en-US" dirty="0" smtClean="0"/>
              <a:t>– use the o5xx where xx indicates useful life</a:t>
            </a:r>
            <a:endParaRPr lang="en-US" dirty="0"/>
          </a:p>
        </p:txBody>
      </p:sp>
    </p:spTree>
    <p:extLst>
      <p:ext uri="{BB962C8B-B14F-4D97-AF65-F5344CB8AC3E}">
        <p14:creationId xmlns:p14="http://schemas.microsoft.com/office/powerpoint/2010/main" val="19897162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579" y="1358899"/>
            <a:ext cx="8930747" cy="2110382"/>
          </a:xfrm>
        </p:spPr>
        <p:txBody>
          <a:bodyPr/>
          <a:lstStyle/>
          <a:p>
            <a:r>
              <a:rPr lang="en-US" dirty="0" smtClean="0"/>
              <a:t>Fixed Asset Valuation</a:t>
            </a:r>
            <a:br>
              <a:rPr lang="en-US" dirty="0" smtClean="0"/>
            </a:br>
            <a:r>
              <a:rPr lang="en-US" dirty="0" smtClean="0"/>
              <a:t>&amp; Recording</a:t>
            </a:r>
            <a:endParaRPr lang="en-US" dirty="0"/>
          </a:p>
        </p:txBody>
      </p:sp>
    </p:spTree>
    <p:extLst>
      <p:ext uri="{BB962C8B-B14F-4D97-AF65-F5344CB8AC3E}">
        <p14:creationId xmlns:p14="http://schemas.microsoft.com/office/powerpoint/2010/main" val="11977617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806</TotalTime>
  <Words>1130</Words>
  <Application>Microsoft Office PowerPoint</Application>
  <PresentationFormat>Widescreen</PresentationFormat>
  <Paragraphs>129</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Corbel</vt:lpstr>
      <vt:lpstr>Parallax</vt:lpstr>
      <vt:lpstr>Fixed Assets</vt:lpstr>
      <vt:lpstr>Guides and Policies</vt:lpstr>
      <vt:lpstr>Guideline Highlights</vt:lpstr>
      <vt:lpstr>General Ledger Accounts</vt:lpstr>
      <vt:lpstr>(General Ledger Accounts cont.)</vt:lpstr>
      <vt:lpstr>Capital Assets (FAM 40.20)</vt:lpstr>
      <vt:lpstr>Capital Lease (40.20.10a)</vt:lpstr>
      <vt:lpstr>Useful Life </vt:lpstr>
      <vt:lpstr>Fixed Asset Valuation &amp; Recording</vt:lpstr>
      <vt:lpstr>Land</vt:lpstr>
      <vt:lpstr>Buildings</vt:lpstr>
      <vt:lpstr>Improvements Other than Buildings (IOTB)</vt:lpstr>
      <vt:lpstr>Equipment</vt:lpstr>
      <vt:lpstr>Library Resources</vt:lpstr>
      <vt:lpstr>Small and Attractive</vt:lpstr>
      <vt:lpstr>Recording Assets in FMS</vt:lpstr>
      <vt:lpstr>Depreciation</vt:lpstr>
      <vt:lpstr>Disposals</vt:lpstr>
      <vt:lpstr>Physical Inventory</vt:lpstr>
      <vt:lpstr>Inventory</vt:lpstr>
      <vt:lpstr>Year end disclosure</vt:lpstr>
      <vt:lpstr>PowerPoint Presentation</vt:lpstr>
      <vt:lpstr>PowerPoint Presentation</vt:lpstr>
      <vt:lpstr>PowerPoint Presentation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Fixed Assets</dc:title>
  <dc:creator>Lori Carambot</dc:creator>
  <cp:lastModifiedBy>Lori Carambot</cp:lastModifiedBy>
  <cp:revision>50</cp:revision>
  <dcterms:created xsi:type="dcterms:W3CDTF">2018-03-09T19:52:56Z</dcterms:created>
  <dcterms:modified xsi:type="dcterms:W3CDTF">2018-03-26T18:55:44Z</dcterms:modified>
</cp:coreProperties>
</file>