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handoutMasterIdLst>
    <p:handoutMasterId r:id="rId31"/>
  </p:handoutMasterIdLst>
  <p:sldIdLst>
    <p:sldId id="256" r:id="rId2"/>
    <p:sldId id="257" r:id="rId3"/>
    <p:sldId id="258" r:id="rId4"/>
    <p:sldId id="259" r:id="rId5"/>
    <p:sldId id="260" r:id="rId6"/>
    <p:sldId id="269" r:id="rId7"/>
    <p:sldId id="287" r:id="rId8"/>
    <p:sldId id="274" r:id="rId9"/>
    <p:sldId id="273" r:id="rId10"/>
    <p:sldId id="272" r:id="rId11"/>
    <p:sldId id="271" r:id="rId12"/>
    <p:sldId id="270" r:id="rId13"/>
    <p:sldId id="263" r:id="rId14"/>
    <p:sldId id="275" r:id="rId15"/>
    <p:sldId id="268" r:id="rId16"/>
    <p:sldId id="276" r:id="rId17"/>
    <p:sldId id="284" r:id="rId18"/>
    <p:sldId id="283" r:id="rId19"/>
    <p:sldId id="282" r:id="rId20"/>
    <p:sldId id="281" r:id="rId21"/>
    <p:sldId id="286" r:id="rId22"/>
    <p:sldId id="280" r:id="rId23"/>
    <p:sldId id="279" r:id="rId24"/>
    <p:sldId id="278" r:id="rId25"/>
    <p:sldId id="285" r:id="rId26"/>
    <p:sldId id="277" r:id="rId27"/>
    <p:sldId id="267" r:id="rId28"/>
    <p:sldId id="262" r:id="rId29"/>
    <p:sldId id="266" r:id="rId3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2589B13-7A73-452D-9F35-2D236148AFB7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BAF3770-5F85-4210-B120-2CDBB61D6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8404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1532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14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061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734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925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253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626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783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72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696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4/16/2018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82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726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bctc.edu/" TargetMode="Externa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fm.wa.gov/accounting/saam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bctc.edu/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165272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General Accounting reports and processes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734218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dirty="0"/>
              <a:t>Sabra Sand – Clark College, Director of Business Services</a:t>
            </a:r>
          </a:p>
          <a:p>
            <a:pPr algn="l"/>
            <a:r>
              <a:rPr lang="en-US" dirty="0"/>
              <a:t>Lori </a:t>
            </a:r>
            <a:r>
              <a:rPr lang="en-US" dirty="0" err="1"/>
              <a:t>Carambot</a:t>
            </a:r>
            <a:r>
              <a:rPr lang="en-US" dirty="0"/>
              <a:t> – Walla Walla Community College,  Director of Special Fiscal Services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19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GA1207 –  	Posting Error File List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This report provides a detailed list of transactions by batch number that have fatal edit or posting errors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61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BM3105 </a:t>
            </a:r>
            <a:r>
              <a:rPr lang="en-US" sz="3600" dirty="0"/>
              <a:t>– 	Pending Check Report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This report is used to review checks that were entered but did not print.  Review this report to find errors in checks – typically reviewed by Accounts Payable staff or supervisor</a:t>
            </a:r>
          </a:p>
          <a:p>
            <a:endParaRPr lang="en-US" dirty="0"/>
          </a:p>
          <a:p>
            <a:r>
              <a:rPr lang="en-US" dirty="0" smtClean="0"/>
              <a:t>Possible errors to look for: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Check payment date of 999999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Out of balance payment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Also</a:t>
            </a:r>
            <a:r>
              <a:rPr lang="en-US" dirty="0" smtClean="0"/>
              <a:t> includes checks scheduled to be printed in the future (i.e. payroll related liabilities)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49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BM3109 –  	Payroll Handwrites and Cancellations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Can be used to verify cancelled checks</a:t>
            </a:r>
          </a:p>
          <a:p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“entry from GL” indicates a manual check cancellation, may need to adjust your monthly cash flow statement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55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Frequently used reports – after every payroll run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GA1337 - 	Payroll Handwrites </a:t>
            </a:r>
            <a:r>
              <a:rPr lang="en-US" dirty="0" err="1" smtClean="0"/>
              <a:t>Subledger</a:t>
            </a:r>
            <a:endParaRPr lang="en-US" dirty="0" smtClean="0"/>
          </a:p>
          <a:p>
            <a:pPr marL="20116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01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GA1337 - 	Payroll Handwrites </a:t>
            </a:r>
            <a:r>
              <a:rPr lang="en-US" sz="3600" dirty="0" err="1"/>
              <a:t>Subledger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This report compares payroll handwrite checks (entered through AP) to the payroll run</a:t>
            </a:r>
          </a:p>
          <a:p>
            <a:r>
              <a:rPr lang="en-US" dirty="0" smtClean="0"/>
              <a:t>Need to ensure each entry matches off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Payroll batch is equivalent to the AP batch for each employee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43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Frequently used reports-run monthly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78818"/>
          </a:xfrm>
        </p:spPr>
        <p:txBody>
          <a:bodyPr>
            <a:normAutofit/>
          </a:bodyPr>
          <a:lstStyle/>
          <a:p>
            <a:pPr defTabSz="457200">
              <a:spcBef>
                <a:spcPts val="600"/>
              </a:spcBef>
            </a:pPr>
            <a:r>
              <a:rPr lang="en-US" sz="1800" dirty="0" smtClean="0"/>
              <a:t>GA1331 –  	General Ledger</a:t>
            </a:r>
          </a:p>
          <a:p>
            <a:pPr defTabSz="457200">
              <a:spcBef>
                <a:spcPts val="600"/>
              </a:spcBef>
            </a:pPr>
            <a:r>
              <a:rPr lang="en-US" sz="1800" dirty="0" smtClean="0"/>
              <a:t>GA1332 –  	Fund Ledger</a:t>
            </a:r>
          </a:p>
          <a:p>
            <a:pPr defTabSz="457200">
              <a:spcBef>
                <a:spcPts val="600"/>
              </a:spcBef>
            </a:pPr>
            <a:r>
              <a:rPr lang="en-US" sz="1800" dirty="0" smtClean="0"/>
              <a:t>GA1335 – 	Program/Organization Trial Balance</a:t>
            </a:r>
          </a:p>
          <a:p>
            <a:pPr defTabSz="457200">
              <a:spcBef>
                <a:spcPts val="600"/>
              </a:spcBef>
            </a:pPr>
            <a:r>
              <a:rPr lang="en-US" sz="1800" dirty="0" smtClean="0"/>
              <a:t>GA2103 – 	Monthly Detail Revenue Report</a:t>
            </a:r>
          </a:p>
          <a:p>
            <a:pPr defTabSz="457200">
              <a:spcBef>
                <a:spcPts val="600"/>
              </a:spcBef>
            </a:pPr>
            <a:r>
              <a:rPr lang="en-US" sz="1800" dirty="0" smtClean="0"/>
              <a:t>GA2104 </a:t>
            </a:r>
            <a:r>
              <a:rPr lang="en-US" sz="1800" dirty="0"/>
              <a:t> – </a:t>
            </a:r>
            <a:r>
              <a:rPr lang="en-US" sz="1800" dirty="0" smtClean="0"/>
              <a:t>	Summary of Receipts, Transfers and Fund Balances </a:t>
            </a:r>
          </a:p>
          <a:p>
            <a:pPr defTabSz="457200">
              <a:spcBef>
                <a:spcPts val="600"/>
              </a:spcBef>
            </a:pPr>
            <a:r>
              <a:rPr lang="en-US" sz="1800" dirty="0"/>
              <a:t>GA3230 – </a:t>
            </a:r>
            <a:r>
              <a:rPr lang="en-US" sz="1800" dirty="0" smtClean="0"/>
              <a:t>	Monthly Operations Expenditure Report</a:t>
            </a:r>
          </a:p>
          <a:p>
            <a:pPr defTabSz="457200">
              <a:spcBef>
                <a:spcPts val="600"/>
              </a:spcBef>
            </a:pPr>
            <a:r>
              <a:rPr lang="en-US" sz="1800" dirty="0" smtClean="0"/>
              <a:t>GA3231 –  	Vendor Payment Advance Report</a:t>
            </a:r>
          </a:p>
          <a:p>
            <a:pPr defTabSz="457200">
              <a:spcBef>
                <a:spcPts val="600"/>
              </a:spcBef>
            </a:pPr>
            <a:r>
              <a:rPr lang="en-US" sz="1800" dirty="0"/>
              <a:t>GA3233 –  	GL Allotment Balances by </a:t>
            </a:r>
            <a:r>
              <a:rPr lang="en-US" sz="1800" dirty="0" smtClean="0"/>
              <a:t>Fund/Appropriation</a:t>
            </a:r>
            <a:endParaRPr lang="en-US" sz="1800" dirty="0"/>
          </a:p>
          <a:p>
            <a:pPr defTabSz="457200">
              <a:spcBef>
                <a:spcPts val="600"/>
              </a:spcBef>
            </a:pPr>
            <a:r>
              <a:rPr lang="en-US" sz="1800" dirty="0"/>
              <a:t>BA1201 –  	Budget Status Report by </a:t>
            </a:r>
            <a:r>
              <a:rPr lang="en-US" sz="1800" dirty="0" smtClean="0"/>
              <a:t>Organization</a:t>
            </a:r>
            <a:endParaRPr lang="en-US" sz="1800" dirty="0"/>
          </a:p>
          <a:p>
            <a:pPr defTabSz="457200">
              <a:spcBef>
                <a:spcPts val="600"/>
              </a:spcBef>
            </a:pPr>
            <a:r>
              <a:rPr lang="en-US" sz="1800" dirty="0"/>
              <a:t>BA1211 –  	Salary and Wage Expenditure </a:t>
            </a:r>
            <a:r>
              <a:rPr lang="en-US" sz="1800" dirty="0" smtClean="0"/>
              <a:t>Report</a:t>
            </a:r>
            <a:endParaRPr lang="en-US" sz="1800" dirty="0"/>
          </a:p>
          <a:p>
            <a:pPr defTabSz="457200">
              <a:spcBef>
                <a:spcPts val="600"/>
              </a:spcBef>
            </a:pPr>
            <a:r>
              <a:rPr lang="en-US" sz="1800" dirty="0"/>
              <a:t>PM1201 –  	Budget Status Report for Grants </a:t>
            </a:r>
            <a:r>
              <a:rPr lang="en-US" sz="1800" dirty="0" smtClean="0"/>
              <a:t>and </a:t>
            </a:r>
            <a:r>
              <a:rPr lang="en-US" sz="1800" dirty="0"/>
              <a:t>Capital Project Funds</a:t>
            </a:r>
          </a:p>
          <a:p>
            <a:pPr defTabSz="457200">
              <a:spcBef>
                <a:spcPts val="600"/>
              </a:spcBef>
            </a:pPr>
            <a:r>
              <a:rPr lang="en-US" sz="1800" dirty="0"/>
              <a:t>PM1209 –  	Grants and Capital Projects </a:t>
            </a:r>
            <a:r>
              <a:rPr lang="en-US" sz="1800" dirty="0" smtClean="0"/>
              <a:t>Cumulative </a:t>
            </a:r>
            <a:r>
              <a:rPr lang="en-US" sz="1800" dirty="0"/>
              <a:t>Activity Report</a:t>
            </a:r>
          </a:p>
          <a:p>
            <a:pPr defTabSz="457200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5877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GA1331 –  	General Ledger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Shows general ledger at the corporate level – all rolled up into one entity</a:t>
            </a:r>
          </a:p>
          <a:p>
            <a:endParaRPr lang="en-US" dirty="0"/>
          </a:p>
          <a:p>
            <a:r>
              <a:rPr lang="en-US" dirty="0" smtClean="0"/>
              <a:t>Commonly used to determine college-wide amounts such as assets, liabilities, etc. </a:t>
            </a:r>
          </a:p>
          <a:p>
            <a:endParaRPr lang="en-US" dirty="0"/>
          </a:p>
          <a:p>
            <a:r>
              <a:rPr lang="en-US" dirty="0" smtClean="0"/>
              <a:t>Used to compare to college wide financial statements.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71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GA1332 –  	Fund Ledger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Shows general ledger at the fund level</a:t>
            </a:r>
          </a:p>
          <a:p>
            <a:r>
              <a:rPr lang="en-US" dirty="0" smtClean="0"/>
              <a:t>Used to determine amounts at each fund’s level, such as cash in fund 147,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24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GA1335 – 	Program/Organization Trial Balance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Shows general ledger trial balance at the </a:t>
            </a:r>
            <a:r>
              <a:rPr lang="en-US" dirty="0" err="1" smtClean="0"/>
              <a:t>prg</a:t>
            </a:r>
            <a:r>
              <a:rPr lang="en-US" dirty="0" smtClean="0"/>
              <a:t>/org level</a:t>
            </a:r>
          </a:p>
          <a:p>
            <a:r>
              <a:rPr lang="en-US" dirty="0" smtClean="0"/>
              <a:t>Use to look at the department specific balances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93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GA2103 – 	Monthly Detail Revenue Report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Give detail report for revenue by Fund, G/L, Source, and sub source</a:t>
            </a:r>
          </a:p>
          <a:p>
            <a:r>
              <a:rPr lang="en-US" dirty="0" smtClean="0"/>
              <a:t>Shows revenue for current month only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08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online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FAM Manual-written by the colleges for the colleges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hlinkClick r:id="rId2"/>
              </a:rPr>
              <a:t>https://www.sbctc.edu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click on “For College &amp; SBCTC Staff”</a:t>
            </a:r>
          </a:p>
          <a:p>
            <a:pPr marL="0" indent="0">
              <a:buNone/>
            </a:pPr>
            <a:r>
              <a:rPr lang="en-US" dirty="0" smtClean="0"/>
              <a:t>   scroll down and click on “Commissions and Councils”</a:t>
            </a:r>
          </a:p>
          <a:p>
            <a:pPr marL="0" indent="0">
              <a:buNone/>
            </a:pPr>
            <a:r>
              <a:rPr lang="en-US" dirty="0" smtClean="0"/>
              <a:t>   scroll down and click on “Budget, Accounting and Reporting </a:t>
            </a:r>
            <a:r>
              <a:rPr lang="en-US" dirty="0"/>
              <a:t>C</a:t>
            </a:r>
            <a:r>
              <a:rPr lang="en-US" dirty="0" smtClean="0"/>
              <a:t>ouncil (BAR)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57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GA3230 -  	Monthly Operations Expenditure Report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3" y="1855783"/>
            <a:ext cx="10363826" cy="3424107"/>
          </a:xfrm>
        </p:spPr>
        <p:txBody>
          <a:bodyPr/>
          <a:lstStyle/>
          <a:p>
            <a:r>
              <a:rPr lang="en-US" dirty="0" smtClean="0"/>
              <a:t>Shows detail expenditures</a:t>
            </a:r>
          </a:p>
          <a:p>
            <a:r>
              <a:rPr lang="en-US" dirty="0" smtClean="0"/>
              <a:t>Details expenditures for current month only, by account</a:t>
            </a:r>
          </a:p>
          <a:p>
            <a:r>
              <a:rPr lang="en-US" dirty="0" smtClean="0"/>
              <a:t>Shows encumbrance balances by account and individual encumbrance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264" y="3135350"/>
            <a:ext cx="8911693" cy="3516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83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GA2104</a:t>
            </a:r>
            <a:r>
              <a:rPr lang="en-US" sz="3600" dirty="0"/>
              <a:t>–  	</a:t>
            </a:r>
            <a:r>
              <a:rPr lang="en-US" sz="3600" dirty="0" smtClean="0"/>
              <a:t>Summary of Receipts, Transfers </a:t>
            </a:r>
            <a:br>
              <a:rPr lang="en-US" sz="3600" dirty="0" smtClean="0"/>
            </a:br>
            <a:r>
              <a:rPr lang="en-US" sz="3600" dirty="0" smtClean="0"/>
              <a:t>			and Fund Balances</a:t>
            </a:r>
            <a:endParaRPr lang="en-US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This report can be used to ensure that revenues set up to distribute have all been distributed at month-end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Sometimes older receivables are paid and there is no longer a distribution set up and an amount will show up here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8542" y="3490926"/>
            <a:ext cx="9593384" cy="922979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8015845" y="3540161"/>
            <a:ext cx="1294410" cy="344385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842" y="2914297"/>
            <a:ext cx="7244195" cy="468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6552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GA3231 –  	Vendor Payment Advance Report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Use this report to balance the VPA and create reimbursement requests to the Treasurer office</a:t>
            </a:r>
          </a:p>
          <a:p>
            <a:pPr marL="475488" lvl="2" indent="0">
              <a:buNone/>
            </a:pPr>
            <a:endParaRPr lang="en-US" dirty="0"/>
          </a:p>
          <a:p>
            <a:pPr marL="578358" lvl="1" indent="-285750"/>
            <a:r>
              <a:rPr lang="en-US" sz="2000" dirty="0" smtClean="0"/>
              <a:t>At Year-end this report needs adjusted for any accruals</a:t>
            </a:r>
          </a:p>
          <a:p>
            <a:pPr marL="761238" lvl="2" indent="-285750"/>
            <a:r>
              <a:rPr lang="en-US" sz="1600" dirty="0"/>
              <a:t>K</a:t>
            </a:r>
            <a:r>
              <a:rPr lang="en-US" sz="1600" dirty="0" smtClean="0"/>
              <a:t>eep a detailed list which will help with summary information </a:t>
            </a:r>
          </a:p>
          <a:p>
            <a:pPr marL="761238" lvl="2" indent="-285750"/>
            <a:endParaRPr lang="en-US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452927"/>
              </p:ext>
            </p:extLst>
          </p:nvPr>
        </p:nvGraphicFramePr>
        <p:xfrm>
          <a:off x="913774" y="4079145"/>
          <a:ext cx="5410200" cy="14878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3300">
                  <a:extLst>
                    <a:ext uri="{9D8B030D-6E8A-4147-A177-3AD203B41FA5}">
                      <a16:colId xmlns:a16="http://schemas.microsoft.com/office/drawing/2014/main" val="249384632"/>
                    </a:ext>
                  </a:extLst>
                </a:gridCol>
                <a:gridCol w="393700">
                  <a:extLst>
                    <a:ext uri="{9D8B030D-6E8A-4147-A177-3AD203B41FA5}">
                      <a16:colId xmlns:a16="http://schemas.microsoft.com/office/drawing/2014/main" val="2703152547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4076349772"/>
                    </a:ext>
                  </a:extLst>
                </a:gridCol>
                <a:gridCol w="393700">
                  <a:extLst>
                    <a:ext uri="{9D8B030D-6E8A-4147-A177-3AD203B41FA5}">
                      <a16:colId xmlns:a16="http://schemas.microsoft.com/office/drawing/2014/main" val="3725673618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0335186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138785800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754484690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152053789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Batch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Appr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Prog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Org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Desc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 Amt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Fund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419685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49-170710-01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801R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ACLQ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A-L COMPRESSED GASES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          32.90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17782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49-170710-01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801R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DRTQ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A-L COMPRESSED GASES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    1,888.39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69636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49-170710-01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801R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DRTQ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A-L COMPRESSED GASES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    7,717.40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5874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49-170710-01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801R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DRTQ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A-L COMPRESSED GASES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    1,830.90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41673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49-170710-01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801R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DRTQ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AMERICAN METALS CORP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        691.91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44587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49-170710-01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801R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4Z7A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DAILY JOURNAL OF COMMERCE INC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          82.00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503038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648675"/>
              </p:ext>
            </p:extLst>
          </p:nvPr>
        </p:nvGraphicFramePr>
        <p:xfrm>
          <a:off x="7975287" y="4079145"/>
          <a:ext cx="16510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300">
                  <a:extLst>
                    <a:ext uri="{9D8B030D-6E8A-4147-A177-3AD203B41FA5}">
                      <a16:colId xmlns:a16="http://schemas.microsoft.com/office/drawing/2014/main" val="886393054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47464149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Batch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(All)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36361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475520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Row Labels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Sum of Amt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17034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001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  44,155.27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442233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060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139,246.70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15616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Grand Total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183,401.97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9378983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80449" y="3688533"/>
            <a:ext cx="21494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Pivot table summary</a:t>
            </a:r>
            <a:endParaRPr lang="en-US" sz="1400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913774" y="3688532"/>
            <a:ext cx="541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13</a:t>
            </a:r>
            <a:r>
              <a:rPr lang="en-US" sz="1400" u="sng" baseline="30000" dirty="0" smtClean="0"/>
              <a:t>th</a:t>
            </a:r>
            <a:r>
              <a:rPr lang="en-US" sz="1400" u="sng" dirty="0" smtClean="0"/>
              <a:t> Period Accrual Details</a:t>
            </a:r>
            <a:endParaRPr lang="en-US" sz="1400" u="sng" dirty="0"/>
          </a:p>
        </p:txBody>
      </p:sp>
    </p:spTree>
    <p:extLst>
      <p:ext uri="{BB962C8B-B14F-4D97-AF65-F5344CB8AC3E}">
        <p14:creationId xmlns:p14="http://schemas.microsoft.com/office/powerpoint/2010/main" val="423785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GA3233 –  	GL Allotment Balances by Fund/Appropriation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This is one report where you want the balance column to be a negative number.  If it is a positive number then you’ve overspent your allocation.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245" y="3328772"/>
            <a:ext cx="8832355" cy="1910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7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Budget </a:t>
            </a:r>
            <a:r>
              <a:rPr lang="en-US" sz="3600" dirty="0"/>
              <a:t>Status </a:t>
            </a:r>
            <a:r>
              <a:rPr lang="en-US" sz="3600" dirty="0" smtClean="0"/>
              <a:t>Reports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BA1201 – Report by </a:t>
            </a:r>
            <a:r>
              <a:rPr lang="en-US" dirty="0" err="1" smtClean="0"/>
              <a:t>Prg</a:t>
            </a:r>
            <a:r>
              <a:rPr lang="en-US" dirty="0" smtClean="0"/>
              <a:t>/Org</a:t>
            </a:r>
          </a:p>
          <a:p>
            <a:r>
              <a:rPr lang="en-US" dirty="0" smtClean="0"/>
              <a:t>BA1202 – Report by Division</a:t>
            </a:r>
          </a:p>
          <a:p>
            <a:r>
              <a:rPr lang="en-US" dirty="0" smtClean="0"/>
              <a:t>BA1203 – Report by Program</a:t>
            </a:r>
          </a:p>
          <a:p>
            <a:r>
              <a:rPr lang="en-US" dirty="0" smtClean="0"/>
              <a:t>BA1204 – Report by Fund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46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BA 1201- Budget </a:t>
            </a:r>
            <a:r>
              <a:rPr lang="en-US" sz="3600" dirty="0"/>
              <a:t>Status </a:t>
            </a:r>
            <a:r>
              <a:rPr lang="en-US" sz="3600" dirty="0" smtClean="0"/>
              <a:t>Report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121408"/>
            <a:ext cx="10363826" cy="366979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Shows the budget and compares to revenue and expenditure data to date for all accounts other than grants and contracts, and capital, sorted by </a:t>
            </a:r>
            <a:r>
              <a:rPr lang="en-US" dirty="0" err="1" smtClean="0"/>
              <a:t>prog</a:t>
            </a:r>
            <a:r>
              <a:rPr lang="en-US" dirty="0" smtClean="0"/>
              <a:t>-org</a:t>
            </a:r>
          </a:p>
          <a:p>
            <a:r>
              <a:rPr lang="en-US" dirty="0" smtClean="0"/>
              <a:t>Columns: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Category of expenditure/revenue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Permanent budget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Temp budget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Total budget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Budget to date (1/12 times number of months to date)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Expenditure/revenue to 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Encumbrance (total only)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Balances to date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BA1211 –  	Salary and Wage Expenditure Report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Details the monthly salary and benefits paid to each employee</a:t>
            </a:r>
          </a:p>
          <a:p>
            <a:r>
              <a:rPr lang="en-US" dirty="0" smtClean="0"/>
              <a:t>Important columns: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Employee name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Current month budget (1/12 annual)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Current month salary/benefit expenditures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Budget to date (1/12 budget times number of months so far)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Expenditures to date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Lists employees individually but benefits are grouped together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33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PM1201 –  	Budget Status Report for Grants and Capital Project Funds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lvl="0">
              <a:buClr>
                <a:srgbClr val="E48312"/>
              </a:buClr>
            </a:pP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Shows the budget and compares to revenue and expenditure data to date for all </a:t>
            </a:r>
            <a:r>
              <a:rPr lang="en-US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grants </a:t>
            </a: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and contracts, and capital, sorted by </a:t>
            </a:r>
            <a:r>
              <a:rPr lang="en-US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prog</a:t>
            </a: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-org</a:t>
            </a:r>
          </a:p>
          <a:p>
            <a:pPr lvl="0">
              <a:buClr>
                <a:srgbClr val="E48312"/>
              </a:buClr>
            </a:pP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Columns:</a:t>
            </a:r>
          </a:p>
          <a:p>
            <a:pPr lvl="1">
              <a:buClr>
                <a:srgbClr val="E4831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Category of expenditure/revenue</a:t>
            </a:r>
          </a:p>
          <a:p>
            <a:pPr lvl="1">
              <a:buClr>
                <a:srgbClr val="E48312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Project </a:t>
            </a: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budget</a:t>
            </a:r>
          </a:p>
          <a:p>
            <a:pPr lvl="1">
              <a:buClr>
                <a:srgbClr val="E48312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Fiscal year budget</a:t>
            </a:r>
            <a:endParaRPr lang="en-US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lvl="1">
              <a:buClr>
                <a:srgbClr val="E48312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Project expenditure/revenue </a:t>
            </a:r>
          </a:p>
          <a:p>
            <a:pPr lvl="1">
              <a:buClr>
                <a:srgbClr val="E48312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Fiscal year expenditure/revenue </a:t>
            </a: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to date</a:t>
            </a:r>
          </a:p>
          <a:p>
            <a:pPr lvl="1">
              <a:buClr>
                <a:srgbClr val="E48312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Current month expenditure/revenue</a:t>
            </a:r>
            <a:endParaRPr lang="en-US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lvl="1">
              <a:buClr>
                <a:srgbClr val="E4831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Encumbrance (total only)</a:t>
            </a:r>
          </a:p>
          <a:p>
            <a:pPr lvl="1">
              <a:buClr>
                <a:srgbClr val="E4831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Balances to 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90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PM1209 –  	Grants and Capital Projects Cumulative Activity Report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Similar to the PM1201, but does not compare to budget</a:t>
            </a:r>
          </a:p>
          <a:p>
            <a:pPr lvl="0">
              <a:buClr>
                <a:srgbClr val="E48312"/>
              </a:buClr>
            </a:pP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Columns:</a:t>
            </a:r>
          </a:p>
          <a:p>
            <a:pPr lvl="1">
              <a:buClr>
                <a:srgbClr val="E48312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Category of expenditure/revenue</a:t>
            </a:r>
          </a:p>
          <a:p>
            <a:pPr lvl="1">
              <a:buClr>
                <a:srgbClr val="E48312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Current month expenditures/revenue</a:t>
            </a:r>
          </a:p>
          <a:p>
            <a:pPr lvl="1">
              <a:buClr>
                <a:srgbClr val="E48312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Fiscal </a:t>
            </a: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year expenditure/revenue to date</a:t>
            </a:r>
          </a:p>
          <a:p>
            <a:pPr lvl="1">
              <a:buClr>
                <a:srgbClr val="E4831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Project expenditure/revenue </a:t>
            </a:r>
            <a:r>
              <a:rPr lang="en-US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to date</a:t>
            </a:r>
            <a:endParaRPr lang="en-US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lvl="1">
              <a:buClr>
                <a:srgbClr val="E48312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Encumbrance </a:t>
            </a: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(total only)</a:t>
            </a:r>
          </a:p>
          <a:p>
            <a:pPr lvl="1">
              <a:buClr>
                <a:srgbClr val="E4831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Balances to 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5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reports do you use?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Are there any reports that you rely on that we haven’t mentioned here?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87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online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SAAM Manual-statewide governmental accounting </a:t>
            </a:r>
            <a:r>
              <a:rPr lang="en-US" dirty="0" smtClean="0"/>
              <a:t>manual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www.ofm.wa.gov/accounting/saam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68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online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SBCTC IT documentation – shows screen definitions, job scheduling info, </a:t>
            </a:r>
            <a:r>
              <a:rPr lang="en-US" dirty="0" err="1" smtClean="0"/>
              <a:t>etc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>
                <a:hlinkClick r:id="rId2"/>
              </a:rPr>
              <a:t>https://www.sbctc.edu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 click on </a:t>
            </a:r>
            <a:r>
              <a:rPr lang="en-US" dirty="0" smtClean="0"/>
              <a:t>“For College </a:t>
            </a:r>
            <a:r>
              <a:rPr lang="en-US" dirty="0"/>
              <a:t>&amp; </a:t>
            </a:r>
            <a:r>
              <a:rPr lang="en-US" dirty="0" smtClean="0"/>
              <a:t>SBCTC Staff</a:t>
            </a:r>
            <a:r>
              <a:rPr lang="en-US" dirty="0"/>
              <a:t>”</a:t>
            </a:r>
          </a:p>
          <a:p>
            <a:pPr marL="0" indent="0">
              <a:buNone/>
            </a:pPr>
            <a:r>
              <a:rPr lang="en-US" dirty="0"/>
              <a:t>   scroll down and click on </a:t>
            </a:r>
            <a:r>
              <a:rPr lang="en-US" dirty="0" smtClean="0"/>
              <a:t>“System IT Support”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click on “Legacy Applications” located on the right side of the screen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03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Frequently used reports-daily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GA1333 –	Monthly reconciliation of Cash Ledgers</a:t>
            </a:r>
          </a:p>
          <a:p>
            <a:r>
              <a:rPr lang="en-US" dirty="0" smtClean="0"/>
              <a:t>GA1201 –  	Daily Batch Summary</a:t>
            </a:r>
          </a:p>
          <a:p>
            <a:r>
              <a:rPr lang="en-US" dirty="0" smtClean="0"/>
              <a:t>GA1202 –  	Daily Batch List</a:t>
            </a:r>
          </a:p>
          <a:p>
            <a:r>
              <a:rPr lang="en-US" dirty="0" smtClean="0"/>
              <a:t>GA1207 –  	Posting Error File List</a:t>
            </a:r>
          </a:p>
          <a:p>
            <a:r>
              <a:rPr lang="en-US" dirty="0" smtClean="0"/>
              <a:t>GA3105 – 	Pending Check Report</a:t>
            </a:r>
          </a:p>
          <a:p>
            <a:r>
              <a:rPr lang="en-US" dirty="0" smtClean="0"/>
              <a:t>BM3109 –  	Payroll Handwrites and Cancellations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79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GA1333 –	Monthly reconciliation of Cash Ledgers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835752"/>
            <a:ext cx="10363826" cy="4008994"/>
          </a:xfrm>
        </p:spPr>
        <p:txBody>
          <a:bodyPr>
            <a:normAutofit/>
          </a:bodyPr>
          <a:lstStyle/>
          <a:p>
            <a:r>
              <a:rPr lang="en-US" dirty="0" smtClean="0"/>
              <a:t>This report is used to help keep cash in balance</a:t>
            </a:r>
          </a:p>
          <a:p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Know batch ID </a:t>
            </a:r>
            <a:r>
              <a:rPr lang="en-US" dirty="0" smtClean="0"/>
              <a:t> - person checking this report needs to know wh</a:t>
            </a:r>
            <a:r>
              <a:rPr lang="en-US" dirty="0" smtClean="0"/>
              <a:t>o is responsible for batch so it can be fixed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Example of batch with an issue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01168" lvl="1" indent="0">
              <a:buNone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Left side of the report says cash and cash control are out of </a:t>
            </a:r>
            <a:r>
              <a:rPr lang="en-US" dirty="0" smtClean="0"/>
              <a:t>balance; right side errors mean the VPA is out of balance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847" y="3174417"/>
            <a:ext cx="7735380" cy="1571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8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GA1333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corrections by batch ID so report is clean by end of </a:t>
            </a:r>
            <a:r>
              <a:rPr lang="en-US" dirty="0" smtClean="0"/>
              <a:t>month – if all errors are corrected by month end, the report will appear as follows with the only items being the payroll system generated batches that zero out.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2775758"/>
            <a:ext cx="10012393" cy="2685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83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GA1201 –  	Daily Batch Summary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We use this report to ensure that all batch support has been turned in and matches uploads/entries.</a:t>
            </a:r>
          </a:p>
          <a:p>
            <a:r>
              <a:rPr lang="en-US" dirty="0" smtClean="0"/>
              <a:t>Walla Walla uses a GAT upload process and hand keys very minimally</a:t>
            </a:r>
          </a:p>
          <a:p>
            <a:r>
              <a:rPr lang="en-US" dirty="0" smtClean="0"/>
              <a:t>This report has two sections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Processed Batches – used to confirm supporting documentation supplied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Daily listing only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Pending Batches – given to supervisor to ensure pended batches are cleared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Stays on report until resolved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7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GA1202 –  	Daily Batch List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Daily detail of batches posted – single day data only</a:t>
            </a:r>
          </a:p>
          <a:p>
            <a:r>
              <a:rPr lang="en-US" dirty="0" smtClean="0"/>
              <a:t>We use this to verify accounts payable check backup and vendor payments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34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739</TotalTime>
  <Words>1075</Words>
  <Application>Microsoft Office PowerPoint</Application>
  <PresentationFormat>Widescreen</PresentationFormat>
  <Paragraphs>236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Retrospect</vt:lpstr>
      <vt:lpstr>General Accounting reports and processes</vt:lpstr>
      <vt:lpstr>Key online resources</vt:lpstr>
      <vt:lpstr>Key online resources</vt:lpstr>
      <vt:lpstr>Key online resources</vt:lpstr>
      <vt:lpstr>Frequently used reports-daily</vt:lpstr>
      <vt:lpstr>GA1333 – Monthly reconciliation of Cash Ledgers </vt:lpstr>
      <vt:lpstr>GA1333 cont.</vt:lpstr>
      <vt:lpstr>GA1201 –   Daily Batch Summary </vt:lpstr>
      <vt:lpstr>GA1202 –   Daily Batch List </vt:lpstr>
      <vt:lpstr>GA1207 –   Posting Error File List </vt:lpstr>
      <vt:lpstr>BM3105 –  Pending Check Report </vt:lpstr>
      <vt:lpstr>BM3109 –   Payroll Handwrites and Cancellations </vt:lpstr>
      <vt:lpstr>Frequently used reports – after every payroll run</vt:lpstr>
      <vt:lpstr>GA1337 -  Payroll Handwrites Subledger </vt:lpstr>
      <vt:lpstr>Frequently used reports-run monthly </vt:lpstr>
      <vt:lpstr>GA1331 –   General Ledger </vt:lpstr>
      <vt:lpstr>GA1332 –   Fund Ledger </vt:lpstr>
      <vt:lpstr>GA1335 –  Program/Organization Trial Balance </vt:lpstr>
      <vt:lpstr>GA2103 –  Monthly Detail Revenue Report </vt:lpstr>
      <vt:lpstr>GA3230 -   Monthly Operations Expenditure Report </vt:lpstr>
      <vt:lpstr>GA2104–   Summary of Receipts, Transfers     and Fund Balances</vt:lpstr>
      <vt:lpstr>GA3231 –   Vendor Payment Advance Report </vt:lpstr>
      <vt:lpstr>GA3233 –   GL Allotment Balances by Fund/Appropriation </vt:lpstr>
      <vt:lpstr>Budget Status Reports </vt:lpstr>
      <vt:lpstr>BA 1201- Budget Status Report </vt:lpstr>
      <vt:lpstr>BA1211 –   Salary and Wage Expenditure Report </vt:lpstr>
      <vt:lpstr>PM1201 –   Budget Status Report for Grants and Capital Project Funds </vt:lpstr>
      <vt:lpstr>PM1209 –   Grants and Capital Projects Cumulative Activity Report </vt:lpstr>
      <vt:lpstr>What reports do you use?</vt:lpstr>
    </vt:vector>
  </TitlesOfParts>
  <Company>Clark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Accounting reports and processes</dc:title>
  <dc:creator>Sand, Sabra</dc:creator>
  <cp:lastModifiedBy>Lori Carambot</cp:lastModifiedBy>
  <cp:revision>35</cp:revision>
  <cp:lastPrinted>2018-03-26T21:28:23Z</cp:lastPrinted>
  <dcterms:created xsi:type="dcterms:W3CDTF">2018-03-02T20:33:40Z</dcterms:created>
  <dcterms:modified xsi:type="dcterms:W3CDTF">2018-04-17T04:43:08Z</dcterms:modified>
</cp:coreProperties>
</file>