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43" r:id="rId1"/>
  </p:sldMasterIdLst>
  <p:sldIdLst>
    <p:sldId id="256" r:id="rId2"/>
    <p:sldId id="261" r:id="rId3"/>
    <p:sldId id="257" r:id="rId4"/>
    <p:sldId id="265" r:id="rId5"/>
    <p:sldId id="262" r:id="rId6"/>
    <p:sldId id="267" r:id="rId7"/>
    <p:sldId id="268" r:id="rId8"/>
    <p:sldId id="258" r:id="rId9"/>
    <p:sldId id="270" r:id="rId10"/>
    <p:sldId id="269" r:id="rId11"/>
    <p:sldId id="272" r:id="rId12"/>
    <p:sldId id="271" r:id="rId13"/>
    <p:sldId id="273" r:id="rId14"/>
    <p:sldId id="282" r:id="rId15"/>
    <p:sldId id="274" r:id="rId16"/>
    <p:sldId id="277" r:id="rId17"/>
    <p:sldId id="283" r:id="rId18"/>
    <p:sldId id="284" r:id="rId19"/>
    <p:sldId id="260" r:id="rId20"/>
    <p:sldId id="275" r:id="rId21"/>
    <p:sldId id="263" r:id="rId22"/>
    <p:sldId id="278" r:id="rId23"/>
    <p:sldId id="285" r:id="rId24"/>
    <p:sldId id="280" r:id="rId25"/>
    <p:sldId id="281" r:id="rId26"/>
    <p:sldId id="279" r:id="rId27"/>
    <p:sldId id="264" r:id="rId28"/>
    <p:sldId id="276" r:id="rId2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3344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6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23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1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9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513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4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4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56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6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10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1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  <p:sldLayoutId id="214748405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m.wa.gov/sites/default/files/public/legacy/policy/85.74.htm" TargetMode="External"/><Relationship Id="rId2" Type="http://schemas.openxmlformats.org/officeDocument/2006/relationships/hyperlink" Target="https://fam.sbctc.edu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sbctc.edu/colleges-staff/commissions-councils/bar/bar-subject-matter-experts-contacts.aspx" TargetMode="External"/><Relationship Id="rId5" Type="http://schemas.openxmlformats.org/officeDocument/2006/relationships/hyperlink" Target="https://www.sbctc.edu/resources/documents/colleges-staff/programs-services/accounting/vpa-fy17.xlsx" TargetMode="External"/><Relationship Id="rId4" Type="http://schemas.openxmlformats.org/officeDocument/2006/relationships/hyperlink" Target="https://www.sbctc.edu/resources/documents/colleges-staff/programs-services/accounting/vpa-simplified-fy17.xlsx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bctc.edu/resources/documents/colleges-staff/programs-services/accounting/vpa-fy17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bctc.edu/resources/documents/colleges-staff/programs-services/accounting/vpa-fy17.xls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106" y="501706"/>
            <a:ext cx="10396451" cy="3252713"/>
          </a:xfrm>
        </p:spPr>
        <p:txBody>
          <a:bodyPr>
            <a:normAutofit/>
          </a:bodyPr>
          <a:lstStyle/>
          <a:p>
            <a:pPr algn="ctr"/>
            <a:r>
              <a:rPr lang="en-US" sz="5500" dirty="0" smtClean="0"/>
              <a:t>Vendor Payment Advance</a:t>
            </a:r>
            <a:br>
              <a:rPr lang="en-US" sz="5500" dirty="0" smtClean="0"/>
            </a:br>
            <a:r>
              <a:rPr lang="en-US" sz="5500" dirty="0" smtClean="0"/>
              <a:t>&amp; a couple other tidbits</a:t>
            </a:r>
            <a:endParaRPr lang="en-US" sz="5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4216998"/>
            <a:ext cx="8767860" cy="1807284"/>
          </a:xfrm>
        </p:spPr>
        <p:txBody>
          <a:bodyPr>
            <a:normAutofit/>
          </a:bodyPr>
          <a:lstStyle/>
          <a:p>
            <a:r>
              <a:rPr lang="en-US" dirty="0"/>
              <a:t>Sabra Sand – Clark College, Director of Business Services</a:t>
            </a:r>
          </a:p>
          <a:p>
            <a:r>
              <a:rPr lang="en-US" dirty="0"/>
              <a:t>Lori </a:t>
            </a:r>
            <a:r>
              <a:rPr lang="en-US" dirty="0" err="1"/>
              <a:t>Carambot</a:t>
            </a:r>
            <a:r>
              <a:rPr lang="en-US" dirty="0"/>
              <a:t> – Walla Walla Community College,  Director of Special Fiscal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GA3231 Report-VPA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31" y="2205318"/>
            <a:ext cx="9742025" cy="4109421"/>
          </a:xfrm>
        </p:spPr>
      </p:pic>
    </p:spTree>
    <p:extLst>
      <p:ext uri="{BB962C8B-B14F-4D97-AF65-F5344CB8AC3E}">
        <p14:creationId xmlns:p14="http://schemas.microsoft.com/office/powerpoint/2010/main" val="26492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Monthly GA3231 Report-VPA – Balancing to GA1332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99" y="1618736"/>
            <a:ext cx="5945752" cy="253265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147" y="4356847"/>
            <a:ext cx="7914850" cy="2355925"/>
          </a:xfrm>
        </p:spPr>
      </p:pic>
      <p:cxnSp>
        <p:nvCxnSpPr>
          <p:cNvPr id="8" name="Straight Arrow Connector 7"/>
          <p:cNvCxnSpPr/>
          <p:nvPr/>
        </p:nvCxnSpPr>
        <p:spPr>
          <a:xfrm>
            <a:off x="5830645" y="4034118"/>
            <a:ext cx="2192927" cy="17642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91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Request reimbursement from the State Treasurer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2885" y="1964353"/>
            <a:ext cx="923006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Request reimbursement for the summary total amount on the GA3231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Complete an A-7A form and fax to the State Treasurer’s office detailing: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Each fund requested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Amount requested by fund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Debit or credit depending on whether you are requesting or sending funds back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Signatures must be signed in full names</a:t>
            </a:r>
          </a:p>
          <a:p>
            <a:pPr marL="64008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A-8A form if your total summary is a negative and you are returning funds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738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reimbursement from the State Treasurer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2885" y="2065468"/>
            <a:ext cx="9230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944" y="1690258"/>
            <a:ext cx="6734735" cy="51677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5" y="4195875"/>
            <a:ext cx="4917744" cy="20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5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VPA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2373330"/>
            <a:ext cx="8595360" cy="380680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At month end, FG012M is run – monthly general ledger reporting</a:t>
            </a:r>
          </a:p>
          <a:p>
            <a:r>
              <a:rPr lang="en-US" sz="2000" dirty="0" smtClean="0"/>
              <a:t>This job group contains a job, GA3200J</a:t>
            </a:r>
          </a:p>
          <a:p>
            <a:pPr lvl="1"/>
            <a:r>
              <a:rPr lang="en-US" sz="1800" dirty="0" smtClean="0"/>
              <a:t>Automatically creates the T/C 504 entries (6510/6505 and 5150/4310)</a:t>
            </a:r>
          </a:p>
          <a:p>
            <a:pPr lvl="1"/>
            <a:r>
              <a:rPr lang="en-US" sz="1800" dirty="0" smtClean="0"/>
              <a:t>Assumes you have requested all funds from the State Treasurer per your GA3231 report</a:t>
            </a:r>
          </a:p>
          <a:p>
            <a:r>
              <a:rPr lang="en-US" sz="2000" dirty="0" smtClean="0"/>
              <a:t>This is one way that your GL can get out of balance if you do not request funds or send back funds as appropriate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309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about payroll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2076226"/>
            <a:ext cx="8595360" cy="410391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College’s payroll is paid out through a central payroll bank account at the State Board</a:t>
            </a:r>
          </a:p>
          <a:p>
            <a:r>
              <a:rPr lang="en-US" sz="2400" dirty="0" smtClean="0"/>
              <a:t>When payroll is expended for state appropriated funds the </a:t>
            </a:r>
            <a:r>
              <a:rPr lang="en-US" sz="2400" dirty="0"/>
              <a:t>S</a:t>
            </a:r>
            <a:r>
              <a:rPr lang="en-US" sz="2400" dirty="0" smtClean="0"/>
              <a:t>tate Board requests the funds from the State Treasurer on your behalf</a:t>
            </a:r>
          </a:p>
          <a:p>
            <a:r>
              <a:rPr lang="en-US" sz="2400" dirty="0" smtClean="0"/>
              <a:t>You still need to track them, and they are automatically booked as though you received the funds</a:t>
            </a:r>
          </a:p>
          <a:p>
            <a:r>
              <a:rPr lang="en-US" sz="2400" dirty="0" smtClean="0"/>
              <a:t>Essentially it is charged against your appropriations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3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VPA Errors / Out of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If you don’t request or send back appropriate funds to the State Treasurer each month, it will create an in process out of balance</a:t>
            </a:r>
          </a:p>
          <a:p>
            <a:r>
              <a:rPr lang="en-US" sz="2000" dirty="0" smtClean="0"/>
              <a:t>If your due to/due </a:t>
            </a:r>
            <a:r>
              <a:rPr lang="en-US" sz="2000" dirty="0" err="1" smtClean="0"/>
              <a:t>from’s</a:t>
            </a:r>
            <a:r>
              <a:rPr lang="en-US" sz="2000" dirty="0" smtClean="0"/>
              <a:t> aren’t entered correctly, you could be out of balance (1350/5150)</a:t>
            </a:r>
          </a:p>
          <a:p>
            <a:r>
              <a:rPr lang="en-US" sz="2000" dirty="0"/>
              <a:t>Try to complete all entries the day before month end</a:t>
            </a:r>
          </a:p>
          <a:p>
            <a:r>
              <a:rPr lang="en-US" sz="2000" dirty="0" smtClean="0"/>
              <a:t>Upload your smart data the day of month end to assure you are in balance</a:t>
            </a:r>
          </a:p>
          <a:p>
            <a:r>
              <a:rPr lang="en-US" sz="2000" dirty="0" smtClean="0"/>
              <a:t>Smart pages 404 and 405 can help identify out of balance issues</a:t>
            </a:r>
          </a:p>
          <a:p>
            <a:r>
              <a:rPr lang="en-US" sz="2000" dirty="0" smtClean="0"/>
              <a:t>GA1409D – total funds in GL 1350 should match off the individual funds GL 5150</a:t>
            </a:r>
          </a:p>
        </p:txBody>
      </p:sp>
    </p:spTree>
    <p:extLst>
      <p:ext uri="{BB962C8B-B14F-4D97-AF65-F5344CB8AC3E}">
        <p14:creationId xmlns:p14="http://schemas.microsoft.com/office/powerpoint/2010/main" val="342095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1804" y="544530"/>
            <a:ext cx="8110220" cy="613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2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9073" y="182225"/>
            <a:ext cx="7325475" cy="65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25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029" y="222830"/>
            <a:ext cx="7477982" cy="1143392"/>
          </a:xfrm>
        </p:spPr>
        <p:txBody>
          <a:bodyPr/>
          <a:lstStyle/>
          <a:p>
            <a:r>
              <a:rPr lang="en-US" dirty="0" smtClean="0"/>
              <a:t>VPA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6029" y="1857083"/>
            <a:ext cx="8534400" cy="450117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 worked with SAO to develop a tracking document that the auditors like to use to account for our VPA dollars on an annual basis</a:t>
            </a:r>
          </a:p>
          <a:p>
            <a:r>
              <a:rPr lang="en-US" sz="2000" dirty="0" smtClean="0"/>
              <a:t>This helps identify any areas where it might be out of balance with the financial statements</a:t>
            </a:r>
          </a:p>
          <a:p>
            <a:r>
              <a:rPr lang="en-US" sz="2000" dirty="0" smtClean="0"/>
              <a:t>VPA tracking and balancing can also be achieved through a cash flow document as well as various uses of downloaded information</a:t>
            </a:r>
          </a:p>
          <a:p>
            <a:r>
              <a:rPr lang="en-US" sz="2000" dirty="0" smtClean="0"/>
              <a:t>Need to remember to account for the payroll </a:t>
            </a:r>
          </a:p>
          <a:p>
            <a:r>
              <a:rPr lang="en-US" sz="2000" dirty="0" smtClean="0"/>
              <a:t>Need to remember to account for revolving funds, you don’t seek reimbursement for those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89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005435"/>
          </a:xfrm>
        </p:spPr>
        <p:txBody>
          <a:bodyPr/>
          <a:lstStyle/>
          <a:p>
            <a:r>
              <a:rPr lang="en-US" dirty="0" smtClean="0"/>
              <a:t>What we are going to cover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2216075"/>
            <a:ext cx="11348645" cy="437893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VPA-what is it?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Initial Advance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End of the Biennium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Monthly VPA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Payroll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VPA errors/out of balance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VPA tracking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Operating transfers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Year end negative cash transfers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611" y="222829"/>
            <a:ext cx="8534400" cy="874451"/>
          </a:xfrm>
        </p:spPr>
        <p:txBody>
          <a:bodyPr/>
          <a:lstStyle/>
          <a:p>
            <a:r>
              <a:rPr lang="en-US" dirty="0" smtClean="0"/>
              <a:t>VPA Tracking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16" y="1270340"/>
            <a:ext cx="9922175" cy="5388643"/>
          </a:xfrm>
        </p:spPr>
      </p:pic>
    </p:spTree>
    <p:extLst>
      <p:ext uri="{BB962C8B-B14F-4D97-AF65-F5344CB8AC3E}">
        <p14:creationId xmlns:p14="http://schemas.microsoft.com/office/powerpoint/2010/main" val="31505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829" y="366030"/>
            <a:ext cx="8534400" cy="1507067"/>
          </a:xfrm>
        </p:spPr>
        <p:txBody>
          <a:bodyPr/>
          <a:lstStyle/>
          <a:p>
            <a:r>
              <a:rPr lang="en-US" dirty="0" smtClean="0"/>
              <a:t>Things to watch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5829" y="2143190"/>
            <a:ext cx="8534400" cy="4258988"/>
          </a:xfrm>
        </p:spPr>
        <p:txBody>
          <a:bodyPr/>
          <a:lstStyle/>
          <a:p>
            <a:r>
              <a:rPr lang="en-US" sz="2400" dirty="0" smtClean="0"/>
              <a:t>Capital reimbursement requests can be requested when paid or as part of your month end process</a:t>
            </a:r>
          </a:p>
          <a:p>
            <a:r>
              <a:rPr lang="en-US" sz="2400" dirty="0" smtClean="0"/>
              <a:t>Journal (GAT) adjustments – don’t forget to add the 502 entry and the correct fund source when posting to fund 840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46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2130014"/>
            <a:ext cx="8595360" cy="4050123"/>
          </a:xfrm>
        </p:spPr>
        <p:txBody>
          <a:bodyPr/>
          <a:lstStyle/>
          <a:p>
            <a:r>
              <a:rPr lang="en-US" sz="2200" dirty="0" smtClean="0"/>
              <a:t>Operating transfers reflect one fund giving cash to another fund</a:t>
            </a:r>
          </a:p>
          <a:p>
            <a:r>
              <a:rPr lang="en-US" sz="2200" dirty="0" smtClean="0"/>
              <a:t>Specific revenue source codes and transcodes must be used to accurately reflect these transfers</a:t>
            </a:r>
          </a:p>
          <a:p>
            <a:r>
              <a:rPr lang="en-US" sz="2200" dirty="0" smtClean="0"/>
              <a:t>Remember to also use the due to/due from field </a:t>
            </a:r>
          </a:p>
          <a:p>
            <a:r>
              <a:rPr lang="en-US" sz="2200" dirty="0" smtClean="0"/>
              <a:t>Smart page 401 checks for errors in operating transfers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3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0668" y="1037690"/>
            <a:ext cx="9536341" cy="509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5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transfers – within the same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2130014"/>
            <a:ext cx="8595360" cy="4050123"/>
          </a:xfrm>
        </p:spPr>
        <p:txBody>
          <a:bodyPr/>
          <a:lstStyle/>
          <a:p>
            <a:r>
              <a:rPr lang="en-US" sz="2200" dirty="0" smtClean="0"/>
              <a:t>Use revenue source code 0782 for both sides and transcodes 023 for receiver and 024 for giver</a:t>
            </a:r>
          </a:p>
          <a:p>
            <a:r>
              <a:rPr lang="en-US" sz="2200" dirty="0" smtClean="0"/>
              <a:t>Never use 023R for operating transfers</a:t>
            </a:r>
          </a:p>
          <a:p>
            <a:endParaRPr lang="en-US" sz="22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940" y="3860930"/>
            <a:ext cx="100869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5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transfers – different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2130014"/>
            <a:ext cx="8595360" cy="4050123"/>
          </a:xfrm>
        </p:spPr>
        <p:txBody>
          <a:bodyPr/>
          <a:lstStyle/>
          <a:p>
            <a:r>
              <a:rPr lang="en-US" sz="2200" dirty="0" smtClean="0"/>
              <a:t>For the giver use T/C 024 with source revenue code 0622</a:t>
            </a:r>
          </a:p>
          <a:p>
            <a:r>
              <a:rPr lang="en-US" sz="2200" dirty="0" smtClean="0"/>
              <a:t>For the receiver use T/C 023 with source revenue code 0621</a:t>
            </a:r>
          </a:p>
          <a:p>
            <a:r>
              <a:rPr lang="en-US" sz="2200" dirty="0" smtClean="0"/>
              <a:t>Don’t forget the subsidiary field for due to/due from</a:t>
            </a:r>
          </a:p>
          <a:p>
            <a:r>
              <a:rPr lang="en-US" sz="2200" dirty="0" smtClean="0"/>
              <a:t>Never use 023R for operating transfers</a:t>
            </a:r>
          </a:p>
          <a:p>
            <a:endParaRPr lang="en-US" sz="22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66" y="4332287"/>
            <a:ext cx="1008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43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43087"/>
          </a:xfrm>
        </p:spPr>
        <p:txBody>
          <a:bodyPr/>
          <a:lstStyle/>
          <a:p>
            <a:r>
              <a:rPr lang="en-US" dirty="0" smtClean="0"/>
              <a:t>Year end negative cash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434353"/>
            <a:ext cx="8595360" cy="4984377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/>
              <a:t>RCW 43.88.260 states that </a:t>
            </a:r>
            <a:r>
              <a:rPr lang="en-US" sz="2200" dirty="0"/>
              <a:t>n</a:t>
            </a:r>
            <a:r>
              <a:rPr lang="en-US" sz="2200" dirty="0" smtClean="0"/>
              <a:t>o fund can have negative cash at the end of a </a:t>
            </a:r>
            <a:r>
              <a:rPr lang="en-US" sz="2200" dirty="0" smtClean="0"/>
              <a:t>biennium</a:t>
            </a:r>
          </a:p>
          <a:p>
            <a:r>
              <a:rPr lang="en-US" sz="2200" dirty="0"/>
              <a:t>The transfer of cash between funds must have the approval of the College Board or designee </a:t>
            </a:r>
            <a:endParaRPr lang="en-US" sz="2200" dirty="0" smtClean="0"/>
          </a:p>
          <a:p>
            <a:r>
              <a:rPr lang="en-US" sz="2200" dirty="0" smtClean="0"/>
              <a:t>Do not do negative transfers to state appropriated funds</a:t>
            </a:r>
            <a:endParaRPr lang="en-US" sz="2200" dirty="0"/>
          </a:p>
          <a:p>
            <a:r>
              <a:rPr lang="en-US" sz="2200" dirty="0" smtClean="0"/>
              <a:t>Do </a:t>
            </a:r>
            <a:r>
              <a:rPr lang="en-US" sz="2200" dirty="0" smtClean="0"/>
              <a:t>temporary entries to clear up the negative cash</a:t>
            </a:r>
          </a:p>
          <a:p>
            <a:r>
              <a:rPr lang="en-US" sz="2200" dirty="0" smtClean="0"/>
              <a:t>In the example below, Fund 850 has negative cash so we are borrowing from Fund 148</a:t>
            </a: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Remember </a:t>
            </a:r>
            <a:r>
              <a:rPr lang="en-US" sz="2200" dirty="0" smtClean="0"/>
              <a:t>to reverse the entry in the new year!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341" y="4095094"/>
            <a:ext cx="8973671" cy="170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005435"/>
          </a:xfrm>
        </p:spPr>
        <p:txBody>
          <a:bodyPr/>
          <a:lstStyle/>
          <a:p>
            <a:r>
              <a:rPr lang="en-US" dirty="0" err="1" smtClean="0"/>
              <a:t>Vpa</a:t>
            </a:r>
            <a:r>
              <a:rPr lang="en-US" dirty="0" smtClean="0"/>
              <a:t>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691235"/>
            <a:ext cx="11348645" cy="490377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Fiscal Affairs Manual (FAM) 50.65 – Vendor Payment Advance  </a:t>
            </a:r>
            <a:r>
              <a:rPr lang="en-US" dirty="0" smtClean="0">
                <a:hlinkClick r:id="rId2"/>
              </a:rPr>
              <a:t>https://fam.sbctc.edu/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State Administrative and Accounting Manual (SAAM) 85.74  </a:t>
            </a:r>
            <a:r>
              <a:rPr lang="en-US" dirty="0" smtClean="0">
                <a:hlinkClick r:id="rId3"/>
              </a:rPr>
              <a:t>https://www.ofm.wa.gov/sites/default/files/public/legacy/policy/85.74.htm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4"/>
              </a:rPr>
              <a:t>Vendor Payment Advance FY17 – simplified (Excel)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Vendor Payment Advance FY17 (Excel)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BAR Subject </a:t>
            </a:r>
            <a:r>
              <a:rPr lang="en-US" dirty="0">
                <a:solidFill>
                  <a:schemeClr val="tx1"/>
                </a:solidFill>
              </a:rPr>
              <a:t>matter experts can </a:t>
            </a:r>
            <a:r>
              <a:rPr lang="en-US" dirty="0" smtClean="0">
                <a:solidFill>
                  <a:schemeClr val="tx1"/>
                </a:solidFill>
              </a:rPr>
              <a:t>help! </a:t>
            </a:r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www.sbctc.edu/colleges-staff/commissions-councils/bar/bar-subject-matter-experts-contacts.aspx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1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0475" y="1656677"/>
            <a:ext cx="4518212" cy="2581835"/>
          </a:xfrm>
        </p:spPr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1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753" y="147719"/>
            <a:ext cx="8534400" cy="1487136"/>
          </a:xfrm>
        </p:spPr>
        <p:txBody>
          <a:bodyPr/>
          <a:lstStyle/>
          <a:p>
            <a:r>
              <a:rPr lang="en-US" dirty="0" smtClean="0"/>
              <a:t>VPA-What is it??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753" y="2011680"/>
            <a:ext cx="8534400" cy="449669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Vendor Payment Advance (</a:t>
            </a:r>
            <a:r>
              <a:rPr lang="en-US" sz="2000" dirty="0" err="1" smtClean="0"/>
              <a:t>VPA</a:t>
            </a:r>
            <a:r>
              <a:rPr lang="en-US" sz="2000" dirty="0" smtClean="0"/>
              <a:t>) is unique to the Community and Technical College system.</a:t>
            </a:r>
          </a:p>
          <a:p>
            <a:r>
              <a:rPr lang="en-US" sz="2000" dirty="0" smtClean="0"/>
              <a:t>Since the Colleges are able to maintain their own bank accounts, we are not required to utilize the Treasurer to pay our vendors directly.  VPA is used to:</a:t>
            </a:r>
          </a:p>
          <a:p>
            <a:pPr lvl="1"/>
            <a:r>
              <a:rPr lang="en-US" sz="2000" dirty="0" smtClean="0"/>
              <a:t>1) </a:t>
            </a:r>
            <a:r>
              <a:rPr lang="en-US" sz="2000" dirty="0"/>
              <a:t>P</a:t>
            </a:r>
            <a:r>
              <a:rPr lang="en-US" sz="2000" dirty="0" smtClean="0"/>
              <a:t>rovide funds up front to help with cash flow and </a:t>
            </a:r>
          </a:p>
          <a:p>
            <a:pPr lvl="1"/>
            <a:r>
              <a:rPr lang="en-US" sz="2000" dirty="0" smtClean="0"/>
              <a:t>2) A monthly reimbursement process when using Treasury Funds (001, 057, 060, 08A, 253 and a few others).</a:t>
            </a:r>
          </a:p>
          <a:p>
            <a:r>
              <a:rPr lang="en-US" sz="2000" dirty="0" smtClean="0"/>
              <a:t>Setup as an initial advance, and then a monthly reimbursement process each month as the year progresses</a:t>
            </a:r>
          </a:p>
          <a:p>
            <a:r>
              <a:rPr lang="en-US" sz="2000" dirty="0" smtClean="0"/>
              <a:t>“Advance” must be returned at the end of each biennium</a:t>
            </a:r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46972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753" y="147719"/>
            <a:ext cx="8534400" cy="1487136"/>
          </a:xfrm>
        </p:spPr>
        <p:txBody>
          <a:bodyPr/>
          <a:lstStyle/>
          <a:p>
            <a:r>
              <a:rPr lang="en-US" dirty="0" smtClean="0"/>
              <a:t>Initial advance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753" y="2086984"/>
            <a:ext cx="8534400" cy="442139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For the Colleges utilizing the Advance, SBCTC provides the amount the College is authorized to draw at the beginning of each biennium.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The amount is roughly 17% of the preceding biennium’s monthly allocation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The Advance is deposited in the College’s bank account to help with its cash flow</a:t>
            </a:r>
          </a:p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39975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50852"/>
            <a:ext cx="8534400" cy="104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Initial Advance - end of the biennium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495313"/>
            <a:ext cx="8534400" cy="30874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If you are a College that requests a VPA at the beginning of each biennium you will need to request the funds from the State Treasurer and book the following entry:</a:t>
            </a:r>
          </a:p>
          <a:p>
            <a:pPr marL="0" indent="0">
              <a:buNone/>
            </a:pPr>
            <a:r>
              <a:rPr lang="en-US" dirty="0" smtClean="0"/>
              <a:t>New biennium Initial VPA: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2893020"/>
            <a:ext cx="10807201" cy="337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64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50851"/>
            <a:ext cx="8534400" cy="1050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Initial Advance – end of the biennium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527585"/>
            <a:ext cx="8534400" cy="5140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you are a College that has as advance, you must return it to the State Treasurer at the end of the biennium prior to close. Here are the entries:</a:t>
            </a:r>
          </a:p>
          <a:p>
            <a:pPr marL="0" indent="0">
              <a:buNone/>
            </a:pPr>
            <a:r>
              <a:rPr lang="en-US" dirty="0" smtClean="0"/>
              <a:t>Initial </a:t>
            </a:r>
            <a:r>
              <a:rPr lang="en-US" dirty="0" err="1" smtClean="0"/>
              <a:t>VPA</a:t>
            </a:r>
            <a:r>
              <a:rPr lang="en-US" dirty="0" smtClean="0"/>
              <a:t> Return from prior biennium: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2868814"/>
            <a:ext cx="10807201" cy="337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14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VPA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As you pay bills in Accounts Payable, the trans-codes you use really are what generate your monthly VPA reimbursement request information.</a:t>
            </a:r>
          </a:p>
          <a:p>
            <a:r>
              <a:rPr lang="en-US" sz="2000" dirty="0" smtClean="0"/>
              <a:t>In Accounts Payable, a T/C 503 is used for expenditures against state appropriated funds.</a:t>
            </a:r>
          </a:p>
          <a:p>
            <a:r>
              <a:rPr lang="en-US" sz="2000" dirty="0" smtClean="0"/>
              <a:t>The daily job group FG001D generates the reimbursement entry needed for VPA.</a:t>
            </a:r>
          </a:p>
          <a:p>
            <a:r>
              <a:rPr lang="en-US" sz="2000" dirty="0" smtClean="0"/>
              <a:t>It creates a matching T/C 502 entry for each 503 entry made in A/P.</a:t>
            </a:r>
          </a:p>
          <a:p>
            <a:r>
              <a:rPr lang="en-US" sz="2000" dirty="0" smtClean="0"/>
              <a:t>The 503 entries </a:t>
            </a:r>
            <a:r>
              <a:rPr lang="en-US" sz="2000" dirty="0" smtClean="0"/>
              <a:t>populate the monthly GA3231 report listing out all expenditures, totaled by fund that you will need to seek reimbursement for from the State Treasurer.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308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430" y="50979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78" y="694464"/>
            <a:ext cx="11226434" cy="1484513"/>
          </a:xfrm>
        </p:spPr>
        <p:txBody>
          <a:bodyPr>
            <a:normAutofit/>
          </a:bodyPr>
          <a:lstStyle/>
          <a:p>
            <a:r>
              <a:rPr lang="en-US" sz="2000" cap="none" dirty="0" smtClean="0"/>
              <a:t>Checks written on A/P invoice screen in a state appropriated fund (BM3002) utilizing trans code 503 automatically posts as:</a:t>
            </a:r>
            <a:br>
              <a:rPr lang="en-US" sz="2000" cap="none" dirty="0" smtClean="0"/>
            </a:br>
            <a:r>
              <a:rPr lang="en-US" sz="2000" cap="none" dirty="0"/>
              <a:t/>
            </a:r>
            <a:br>
              <a:rPr lang="en-US" sz="2000" cap="none" dirty="0"/>
            </a:br>
            <a:r>
              <a:rPr lang="en-US" sz="2000" cap="none" dirty="0" smtClean="0"/>
              <a:t>6505 Accrued Expenditure / 5150 Due to Fund 840 (refer to SUBSID ACCT)  </a:t>
            </a:r>
            <a:endParaRPr lang="en-US" sz="2000" cap="non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 flipV="1">
            <a:off x="0" y="177493"/>
            <a:ext cx="8534400" cy="4213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77" y="2395243"/>
            <a:ext cx="10531349" cy="398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6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430" y="50979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78" y="694464"/>
            <a:ext cx="11226434" cy="148451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automatically post a transcode 502 for each fund used in current batch posting as: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1350 Due from xxx Fund / 1110 Local Cash</a:t>
            </a:r>
            <a:br>
              <a:rPr lang="en-US" sz="2000" dirty="0">
                <a:solidFill>
                  <a:schemeClr val="bg1"/>
                </a:solidFill>
              </a:rPr>
            </a:br>
            <a:endParaRPr lang="en-US" sz="2000" cap="non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 flipV="1">
            <a:off x="0" y="177493"/>
            <a:ext cx="8534400" cy="4213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23149" y="852813"/>
            <a:ext cx="8011251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System will automatically post a transcode 502 for each fund used in current batch posting as</a:t>
            </a:r>
            <a:r>
              <a:rPr lang="en-US" sz="2200" dirty="0" smtClean="0"/>
              <a:t>:</a:t>
            </a:r>
          </a:p>
          <a:p>
            <a:endParaRPr lang="en-US" sz="2200" dirty="0"/>
          </a:p>
          <a:p>
            <a:r>
              <a:rPr lang="en-US" sz="2200" dirty="0"/>
              <a:t>1350 Due from xxx Fund / 1110 Local </a:t>
            </a:r>
            <a:r>
              <a:rPr lang="en-US" sz="2200" dirty="0" smtClean="0"/>
              <a:t>Cash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915" y="2488490"/>
            <a:ext cx="10607959" cy="384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5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3048</TotalTime>
  <Words>1197</Words>
  <Application>Microsoft Office PowerPoint</Application>
  <PresentationFormat>Widescreen</PresentationFormat>
  <Paragraphs>127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Century Schoolbook</vt:lpstr>
      <vt:lpstr>Wingdings 2</vt:lpstr>
      <vt:lpstr>View</vt:lpstr>
      <vt:lpstr>Vendor Payment Advance &amp; a couple other tidbits</vt:lpstr>
      <vt:lpstr>What we are going to cover</vt:lpstr>
      <vt:lpstr>VPA-What is it??</vt:lpstr>
      <vt:lpstr>Initial advance</vt:lpstr>
      <vt:lpstr>Initial Advance - end of the biennium</vt:lpstr>
      <vt:lpstr>Initial Advance – end of the biennium</vt:lpstr>
      <vt:lpstr>Monthly VPA Process</vt:lpstr>
      <vt:lpstr>Checks written on A/P invoice screen in a state appropriated fund (BM3002) utilizing trans code 503 automatically posts as:  6505 Accrued Expenditure / 5150 Due to Fund 840 (refer to SUBSID ACCT)  </vt:lpstr>
      <vt:lpstr> automatically post a transcode 502 for each fund used in current batch posting as: 1350 Due from xxx Fund / 1110 Local Cash </vt:lpstr>
      <vt:lpstr>Monthly GA3231 Report-VPA</vt:lpstr>
      <vt:lpstr>Monthly GA3231 Report-VPA – Balancing to GA1332</vt:lpstr>
      <vt:lpstr>Request reimbursement from the State Treasurer</vt:lpstr>
      <vt:lpstr>Request reimbursement from the State Treasurer</vt:lpstr>
      <vt:lpstr>Monthly VPA Process</vt:lpstr>
      <vt:lpstr>A word about payroll</vt:lpstr>
      <vt:lpstr>VPA Errors / Out of Balance</vt:lpstr>
      <vt:lpstr>PowerPoint Presentation</vt:lpstr>
      <vt:lpstr>PowerPoint Presentation</vt:lpstr>
      <vt:lpstr>VPA Tracking</vt:lpstr>
      <vt:lpstr>VPA Tracking</vt:lpstr>
      <vt:lpstr>Things to watch for</vt:lpstr>
      <vt:lpstr>Operating transfers</vt:lpstr>
      <vt:lpstr>PowerPoint Presentation</vt:lpstr>
      <vt:lpstr>Operating transfers – within the same fund</vt:lpstr>
      <vt:lpstr>Operating transfers – different funds</vt:lpstr>
      <vt:lpstr>Year end negative cash</vt:lpstr>
      <vt:lpstr>Vpa Resources</vt:lpstr>
      <vt:lpstr>Questions??</vt:lpstr>
    </vt:vector>
  </TitlesOfParts>
  <Company>PENINSULA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Carie Edmiston</dc:creator>
  <cp:lastModifiedBy>Sand, Sabra</cp:lastModifiedBy>
  <cp:revision>45</cp:revision>
  <cp:lastPrinted>2018-03-21T16:59:11Z</cp:lastPrinted>
  <dcterms:created xsi:type="dcterms:W3CDTF">2018-03-15T02:10:15Z</dcterms:created>
  <dcterms:modified xsi:type="dcterms:W3CDTF">2018-03-24T16:33:24Z</dcterms:modified>
</cp:coreProperties>
</file>