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6" r:id="rId9"/>
    <p:sldId id="260" r:id="rId10"/>
    <p:sldId id="267" r:id="rId11"/>
    <p:sldId id="269" r:id="rId12"/>
    <p:sldId id="261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6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184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25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56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2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68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34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80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8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8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75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580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612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00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fam.sbctc.edu/" TargetMode="External"/><Relationship Id="rId2" Type="http://schemas.openxmlformats.org/officeDocument/2006/relationships/hyperlink" Target="https://www.ofm.wa.gov/accounting/saam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sbctc.edu/colleges-staff/commissions-councils/bar/bar-subject-matter-experts-contacts.aspx" TargetMode="External"/><Relationship Id="rId5" Type="http://schemas.openxmlformats.org/officeDocument/2006/relationships/hyperlink" Target="https://www.sbctc.edu/colleges-staff/programs-services/accounting-business/accounting.aspx" TargetMode="External"/><Relationship Id="rId4" Type="http://schemas.openxmlformats.org/officeDocument/2006/relationships/hyperlink" Target="https://smart.sbctc.edu/logon.asp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mart.sbctc.edu/logon.asp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Year End closing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Sabra Sand – Clark College, Director of Business Services</a:t>
            </a:r>
          </a:p>
          <a:p>
            <a:r>
              <a:rPr lang="en-US" dirty="0"/>
              <a:t>Lori </a:t>
            </a:r>
            <a:r>
              <a:rPr lang="en-US" dirty="0" err="1"/>
              <a:t>Carambot</a:t>
            </a:r>
            <a:r>
              <a:rPr lang="en-US" dirty="0"/>
              <a:t> – Walla Walla Community College,  Director of Special Fiscal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1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</a:t>
            </a:r>
            <a:r>
              <a:rPr lang="en-US" dirty="0" err="1" smtClean="0"/>
              <a:t>july</a:t>
            </a:r>
            <a:r>
              <a:rPr lang="en-US" dirty="0" smtClean="0"/>
              <a:t> before </a:t>
            </a:r>
            <a:r>
              <a:rPr lang="en-US" dirty="0" err="1" smtClean="0"/>
              <a:t>june</a:t>
            </a:r>
            <a:r>
              <a:rPr lang="en-US" dirty="0" smtClean="0"/>
              <a:t>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82496"/>
            <a:ext cx="10363826" cy="4108703"/>
          </a:xfrm>
        </p:spPr>
        <p:txBody>
          <a:bodyPr>
            <a:normAutofit/>
          </a:bodyPr>
          <a:lstStyle/>
          <a:p>
            <a:r>
              <a:rPr lang="en-US" dirty="0" smtClean="0"/>
              <a:t>Accrue any expenditures as needed</a:t>
            </a:r>
          </a:p>
          <a:p>
            <a:r>
              <a:rPr lang="en-US" dirty="0" smtClean="0"/>
              <a:t>R2T4s</a:t>
            </a:r>
          </a:p>
          <a:p>
            <a:r>
              <a:rPr lang="en-US" dirty="0" smtClean="0"/>
              <a:t>Enter any final transfers</a:t>
            </a:r>
          </a:p>
          <a:p>
            <a:r>
              <a:rPr lang="en-US" dirty="0" smtClean="0"/>
              <a:t>Cutoff day recommended-nothing entered on day of closing</a:t>
            </a:r>
          </a:p>
          <a:p>
            <a:r>
              <a:rPr lang="en-US" dirty="0" smtClean="0"/>
              <a:t>Book allotment and expenditures for revolving funds from SBCTC</a:t>
            </a:r>
          </a:p>
          <a:p>
            <a:pPr lvl="1"/>
            <a:r>
              <a:rPr lang="en-US" dirty="0" smtClean="0"/>
              <a:t>Use T/C 002, </a:t>
            </a:r>
            <a:r>
              <a:rPr lang="en-US" u="sng" dirty="0" smtClean="0"/>
              <a:t>not</a:t>
            </a:r>
            <a:r>
              <a:rPr lang="en-US" dirty="0" smtClean="0"/>
              <a:t> 503 to fund 101 (001); you </a:t>
            </a:r>
            <a:r>
              <a:rPr lang="en-US" b="1" u="sng" dirty="0" smtClean="0"/>
              <a:t>do not </a:t>
            </a:r>
            <a:r>
              <a:rPr lang="en-US" dirty="0" smtClean="0"/>
              <a:t>request VPA reimbursement for these</a:t>
            </a:r>
          </a:p>
          <a:p>
            <a:pPr lvl="1"/>
            <a:r>
              <a:rPr lang="en-US" dirty="0" smtClean="0"/>
              <a:t>SBCTC books an offsetting 002R</a:t>
            </a:r>
          </a:p>
        </p:txBody>
      </p:sp>
    </p:spTree>
    <p:extLst>
      <p:ext uri="{BB962C8B-B14F-4D97-AF65-F5344CB8AC3E}">
        <p14:creationId xmlns:p14="http://schemas.microsoft.com/office/powerpoint/2010/main" val="371607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</a:t>
            </a:r>
            <a:r>
              <a:rPr lang="en-US" dirty="0" err="1" smtClean="0"/>
              <a:t>july</a:t>
            </a:r>
            <a:r>
              <a:rPr lang="en-US" dirty="0" smtClean="0"/>
              <a:t> before </a:t>
            </a:r>
            <a:r>
              <a:rPr lang="en-US" dirty="0" err="1" smtClean="0"/>
              <a:t>june</a:t>
            </a:r>
            <a:r>
              <a:rPr lang="en-US" dirty="0" smtClean="0"/>
              <a:t>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55648"/>
            <a:ext cx="10363826" cy="4035551"/>
          </a:xfrm>
        </p:spPr>
        <p:txBody>
          <a:bodyPr>
            <a:normAutofit/>
          </a:bodyPr>
          <a:lstStyle/>
          <a:p>
            <a:r>
              <a:rPr lang="en-US" dirty="0" smtClean="0"/>
              <a:t>Continue to monitor ga3233</a:t>
            </a:r>
          </a:p>
          <a:p>
            <a:pPr lvl="1"/>
            <a:r>
              <a:rPr lang="en-US" dirty="0" smtClean="0"/>
              <a:t>After </a:t>
            </a:r>
            <a:r>
              <a:rPr lang="en-US" dirty="0"/>
              <a:t>J</a:t>
            </a:r>
            <a:r>
              <a:rPr lang="en-US" dirty="0" smtClean="0"/>
              <a:t>une final payroll runs</a:t>
            </a:r>
          </a:p>
          <a:p>
            <a:pPr lvl="2"/>
            <a:r>
              <a:rPr lang="en-US" dirty="0" smtClean="0"/>
              <a:t>Ensure no appropriation is overspent</a:t>
            </a:r>
          </a:p>
          <a:p>
            <a:pPr lvl="2"/>
            <a:r>
              <a:rPr lang="en-US" dirty="0" smtClean="0"/>
              <a:t>Transfer expenditures as needed</a:t>
            </a:r>
          </a:p>
          <a:p>
            <a:pPr lvl="2"/>
            <a:r>
              <a:rPr lang="en-US" dirty="0" smtClean="0"/>
              <a:t>No expenditures to appropriated funds after </a:t>
            </a:r>
            <a:r>
              <a:rPr lang="en-US" dirty="0"/>
              <a:t>J</a:t>
            </a:r>
            <a:r>
              <a:rPr lang="en-US" dirty="0" smtClean="0"/>
              <a:t>une close-recommended</a:t>
            </a:r>
          </a:p>
          <a:p>
            <a:r>
              <a:rPr lang="en-US" dirty="0" smtClean="0"/>
              <a:t>Reconcile financial aid funds</a:t>
            </a:r>
          </a:p>
          <a:p>
            <a:pPr lvl="1"/>
            <a:r>
              <a:rPr lang="en-US" dirty="0" smtClean="0"/>
              <a:t>Return any funds</a:t>
            </a:r>
          </a:p>
          <a:p>
            <a:pPr lvl="1"/>
            <a:r>
              <a:rPr lang="en-US" dirty="0" smtClean="0"/>
              <a:t>Accrue any receivables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2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45920"/>
            <a:ext cx="10363826" cy="4251960"/>
          </a:xfrm>
        </p:spPr>
        <p:txBody>
          <a:bodyPr>
            <a:normAutofit/>
          </a:bodyPr>
          <a:lstStyle/>
          <a:p>
            <a:r>
              <a:rPr lang="en-US" dirty="0" smtClean="0"/>
              <a:t>Balance retainage</a:t>
            </a:r>
          </a:p>
          <a:p>
            <a:r>
              <a:rPr lang="en-US" dirty="0" smtClean="0"/>
              <a:t>Upload smart daily</a:t>
            </a:r>
          </a:p>
          <a:p>
            <a:r>
              <a:rPr lang="en-US" dirty="0" smtClean="0"/>
              <a:t>Monitor due to/due from</a:t>
            </a:r>
          </a:p>
          <a:p>
            <a:r>
              <a:rPr lang="en-US" dirty="0" smtClean="0"/>
              <a:t>Invoice all state agencies by </a:t>
            </a:r>
            <a:r>
              <a:rPr lang="en-US" dirty="0"/>
              <a:t>J</a:t>
            </a:r>
            <a:r>
              <a:rPr lang="en-US" dirty="0" smtClean="0"/>
              <a:t>uly 15</a:t>
            </a:r>
            <a:r>
              <a:rPr lang="en-US" baseline="30000" dirty="0" smtClean="0"/>
              <a:t>th</a:t>
            </a:r>
            <a:r>
              <a:rPr lang="en-US" dirty="0" smtClean="0"/>
              <a:t>, estimate if necessary</a:t>
            </a:r>
          </a:p>
          <a:p>
            <a:r>
              <a:rPr lang="en-US" dirty="0" smtClean="0"/>
              <a:t>Ensure COP amounts are in balance with State Treasurer</a:t>
            </a:r>
          </a:p>
          <a:p>
            <a:pPr lvl="1"/>
            <a:r>
              <a:rPr lang="en-US" dirty="0" smtClean="0"/>
              <a:t>Reclassify long term debt to short term for amount due in 1 year</a:t>
            </a:r>
          </a:p>
          <a:p>
            <a:pPr lvl="1"/>
            <a:r>
              <a:rPr lang="en-US" dirty="0" smtClean="0"/>
              <a:t>If there is a receivable, ensure it balances to the state treasurer due to/due from</a:t>
            </a:r>
          </a:p>
          <a:p>
            <a:r>
              <a:rPr lang="en-US" dirty="0" smtClean="0"/>
              <a:t>Invoice State Board before their deadline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1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45336"/>
            <a:ext cx="10363826" cy="4443984"/>
          </a:xfrm>
        </p:spPr>
        <p:txBody>
          <a:bodyPr>
            <a:normAutofit/>
          </a:bodyPr>
          <a:lstStyle/>
          <a:p>
            <a:r>
              <a:rPr lang="en-US" dirty="0" smtClean="0"/>
              <a:t>Accrue expenditures for goods and services received by </a:t>
            </a:r>
            <a:r>
              <a:rPr lang="en-US" dirty="0"/>
              <a:t>J</a:t>
            </a:r>
            <a:r>
              <a:rPr lang="en-US" dirty="0" smtClean="0"/>
              <a:t>une 30</a:t>
            </a:r>
            <a:r>
              <a:rPr lang="en-US" baseline="30000" dirty="0" smtClean="0"/>
              <a:t>th</a:t>
            </a:r>
            <a:r>
              <a:rPr lang="en-US" dirty="0" smtClean="0"/>
              <a:t>, but not invoiced</a:t>
            </a:r>
          </a:p>
          <a:p>
            <a:r>
              <a:rPr lang="en-US" dirty="0" smtClean="0"/>
              <a:t>Reconcile </a:t>
            </a:r>
            <a:r>
              <a:rPr lang="en-US" dirty="0"/>
              <a:t>J</a:t>
            </a:r>
            <a:r>
              <a:rPr lang="en-US" dirty="0" smtClean="0"/>
              <a:t>une bank statement and make any adjusting entries necessary</a:t>
            </a:r>
          </a:p>
          <a:p>
            <a:pPr lvl="1"/>
            <a:r>
              <a:rPr lang="en-US" dirty="0" smtClean="0"/>
              <a:t>Book deposits in transit</a:t>
            </a:r>
          </a:p>
          <a:p>
            <a:r>
              <a:rPr lang="en-US" dirty="0" smtClean="0"/>
              <a:t>Ensure all travel advances zero out</a:t>
            </a:r>
          </a:p>
          <a:p>
            <a:r>
              <a:rPr lang="en-US" dirty="0" smtClean="0"/>
              <a:t>Ensure all new inventory is added to FAE or </a:t>
            </a:r>
            <a:r>
              <a:rPr lang="en-US" dirty="0" err="1"/>
              <a:t>D</a:t>
            </a:r>
            <a:r>
              <a:rPr lang="en-US" dirty="0" err="1" smtClean="0"/>
              <a:t>irectline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uildings</a:t>
            </a:r>
          </a:p>
          <a:p>
            <a:pPr lvl="1"/>
            <a:r>
              <a:rPr lang="en-US" dirty="0" smtClean="0"/>
              <a:t>Library books (all JD expenditures)</a:t>
            </a:r>
          </a:p>
          <a:p>
            <a:pPr lvl="1"/>
            <a:r>
              <a:rPr lang="en-US" dirty="0" smtClean="0"/>
              <a:t>CIP</a:t>
            </a:r>
          </a:p>
          <a:p>
            <a:pPr lvl="1"/>
            <a:r>
              <a:rPr lang="en-US" dirty="0" smtClean="0"/>
              <a:t>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7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81912"/>
            <a:ext cx="10363826" cy="4407408"/>
          </a:xfrm>
        </p:spPr>
        <p:txBody>
          <a:bodyPr>
            <a:normAutofit/>
          </a:bodyPr>
          <a:lstStyle/>
          <a:p>
            <a:r>
              <a:rPr lang="en-US" dirty="0" smtClean="0"/>
              <a:t>Year end entries for fixed assets</a:t>
            </a:r>
          </a:p>
          <a:p>
            <a:pPr lvl="1"/>
            <a:r>
              <a:rPr lang="en-US" dirty="0" smtClean="0"/>
              <a:t>Run CR2128 in </a:t>
            </a:r>
            <a:r>
              <a:rPr lang="en-US" dirty="0" err="1"/>
              <a:t>D</a:t>
            </a:r>
            <a:r>
              <a:rPr lang="en-US" dirty="0" err="1" smtClean="0"/>
              <a:t>irectline</a:t>
            </a:r>
            <a:r>
              <a:rPr lang="en-US" dirty="0" smtClean="0"/>
              <a:t> or FAE</a:t>
            </a:r>
          </a:p>
          <a:p>
            <a:pPr lvl="1"/>
            <a:r>
              <a:rPr lang="en-US" dirty="0" smtClean="0"/>
              <a:t>Balance beginning GL balances for each asset type and depreciation</a:t>
            </a:r>
          </a:p>
          <a:p>
            <a:pPr lvl="2"/>
            <a:r>
              <a:rPr lang="en-US" dirty="0" smtClean="0"/>
              <a:t>Research any differences</a:t>
            </a:r>
          </a:p>
          <a:p>
            <a:pPr lvl="1"/>
            <a:r>
              <a:rPr lang="en-US" dirty="0" smtClean="0"/>
              <a:t>Book depreciation by asset type in FMS</a:t>
            </a:r>
          </a:p>
          <a:p>
            <a:pPr lvl="2"/>
            <a:r>
              <a:rPr lang="en-US" dirty="0" smtClean="0"/>
              <a:t>Sample a few depreciation calculations manually to ensure accuracy</a:t>
            </a:r>
          </a:p>
          <a:p>
            <a:pPr lvl="1"/>
            <a:r>
              <a:rPr lang="en-US" dirty="0" smtClean="0"/>
              <a:t>Book changes to assets in FMS (ensure you can balance the detail of these)</a:t>
            </a:r>
          </a:p>
          <a:p>
            <a:pPr lvl="1"/>
            <a:r>
              <a:rPr lang="en-US" dirty="0" smtClean="0"/>
              <a:t>Book additions in FMS (ensure you can balance the detail of these)</a:t>
            </a:r>
          </a:p>
          <a:p>
            <a:pPr lvl="1"/>
            <a:r>
              <a:rPr lang="en-US" dirty="0" smtClean="0"/>
              <a:t>Book disposals in FMS (ensure you can balance the detail of these for gains/losses)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80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9072"/>
            <a:ext cx="10363826" cy="4270248"/>
          </a:xfrm>
        </p:spPr>
        <p:txBody>
          <a:bodyPr>
            <a:normAutofit/>
          </a:bodyPr>
          <a:lstStyle/>
          <a:p>
            <a:r>
              <a:rPr lang="en-US" dirty="0" smtClean="0"/>
              <a:t>Year end entries for fixed assets</a:t>
            </a:r>
          </a:p>
          <a:p>
            <a:pPr lvl="1"/>
            <a:r>
              <a:rPr lang="en-US" dirty="0" smtClean="0"/>
              <a:t>Rerun GA1335, GA1332, and GA1331</a:t>
            </a:r>
          </a:p>
          <a:p>
            <a:pPr lvl="1"/>
            <a:r>
              <a:rPr lang="en-US" dirty="0" smtClean="0"/>
              <a:t>Check to ensure ending balance matches the CR2128</a:t>
            </a:r>
          </a:p>
          <a:p>
            <a:pPr lvl="1"/>
            <a:r>
              <a:rPr lang="en-US" dirty="0" smtClean="0"/>
              <a:t>Ensure depreciation expense matches current year depreciation</a:t>
            </a:r>
          </a:p>
          <a:p>
            <a:pPr lvl="2"/>
            <a:r>
              <a:rPr lang="en-US" dirty="0" smtClean="0"/>
              <a:t>Note any differences, will need for financial statements</a:t>
            </a:r>
          </a:p>
          <a:p>
            <a:pPr lvl="2"/>
            <a:r>
              <a:rPr lang="en-US" dirty="0" smtClean="0"/>
              <a:t>Keep track of any salary, benefits or t’s that may have been capitalized, will need for financial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0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28216"/>
            <a:ext cx="10363826" cy="4261104"/>
          </a:xfrm>
        </p:spPr>
        <p:txBody>
          <a:bodyPr>
            <a:normAutofit/>
          </a:bodyPr>
          <a:lstStyle/>
          <a:p>
            <a:r>
              <a:rPr lang="en-US" dirty="0" smtClean="0"/>
              <a:t>Year end entries for sick leave and vacation leave liabilities</a:t>
            </a:r>
          </a:p>
          <a:p>
            <a:pPr lvl="1"/>
            <a:r>
              <a:rPr lang="en-US" dirty="0" smtClean="0"/>
              <a:t>SBCTC sends spreadsheets for calculations</a:t>
            </a:r>
          </a:p>
          <a:p>
            <a:pPr lvl="1"/>
            <a:r>
              <a:rPr lang="en-US" dirty="0" smtClean="0"/>
              <a:t>Run PS2160J for balances by fund for CSL, VAC &amp; COMP</a:t>
            </a:r>
          </a:p>
          <a:p>
            <a:pPr lvl="1"/>
            <a:r>
              <a:rPr lang="en-US" dirty="0" smtClean="0"/>
              <a:t>Compare beginning balance in SNCTC workbook to GL by type</a:t>
            </a:r>
          </a:p>
          <a:p>
            <a:pPr lvl="2"/>
            <a:r>
              <a:rPr lang="en-US" dirty="0" smtClean="0"/>
              <a:t>5128 comp time (should not cross biennium)</a:t>
            </a:r>
          </a:p>
          <a:p>
            <a:pPr lvl="2"/>
            <a:r>
              <a:rPr lang="en-US" dirty="0" smtClean="0"/>
              <a:t>5225 vacation leave</a:t>
            </a:r>
          </a:p>
          <a:p>
            <a:pPr lvl="2"/>
            <a:r>
              <a:rPr lang="en-US" dirty="0" smtClean="0"/>
              <a:t>5227 sick leave</a:t>
            </a:r>
          </a:p>
          <a:p>
            <a:pPr lvl="1"/>
            <a:r>
              <a:rPr lang="en-US" dirty="0" smtClean="0"/>
              <a:t>Calculate entries by fund</a:t>
            </a:r>
          </a:p>
          <a:p>
            <a:pPr lvl="2"/>
            <a:r>
              <a:rPr lang="en-US" dirty="0" smtClean="0"/>
              <a:t>Ensure ‘earned’ vs ‘taken’ makes sense</a:t>
            </a:r>
          </a:p>
          <a:p>
            <a:pPr lvl="2"/>
            <a:r>
              <a:rPr lang="en-US" dirty="0" smtClean="0"/>
              <a:t>The report does not include leave buyouts, need to be added manually to ‘taken’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53754"/>
            <a:ext cx="10363826" cy="4135566"/>
          </a:xfrm>
        </p:spPr>
        <p:txBody>
          <a:bodyPr>
            <a:normAutofit/>
          </a:bodyPr>
          <a:lstStyle/>
          <a:p>
            <a:r>
              <a:rPr lang="en-US" dirty="0" smtClean="0"/>
              <a:t>Year end entries for sick leave and vacation leave liabilities</a:t>
            </a:r>
          </a:p>
          <a:p>
            <a:pPr lvl="1"/>
            <a:r>
              <a:rPr lang="en-US" dirty="0" smtClean="0"/>
              <a:t>Entries populate automatically on each worksheet, just need to update account</a:t>
            </a:r>
          </a:p>
          <a:p>
            <a:pPr lvl="1"/>
            <a:r>
              <a:rPr lang="en-US" dirty="0" smtClean="0"/>
              <a:t>Enter into FMS in 13</a:t>
            </a:r>
            <a:r>
              <a:rPr lang="en-US" baseline="30000" dirty="0" smtClean="0"/>
              <a:t>th</a:t>
            </a:r>
            <a:r>
              <a:rPr lang="en-US" dirty="0" smtClean="0"/>
              <a:t> month batch</a:t>
            </a:r>
          </a:p>
          <a:p>
            <a:r>
              <a:rPr lang="en-US" dirty="0" smtClean="0"/>
              <a:t>Rerun GA1335, GA1332, GA1331</a:t>
            </a:r>
          </a:p>
          <a:p>
            <a:pPr lvl="1"/>
            <a:r>
              <a:rPr lang="en-US" dirty="0" smtClean="0"/>
              <a:t>Compare ending liability balances to pPS2160 to ensure accuracy</a:t>
            </a:r>
          </a:p>
          <a:p>
            <a:pPr lvl="2"/>
            <a:r>
              <a:rPr lang="en-US" dirty="0" smtClean="0"/>
              <a:t>5128 comp time</a:t>
            </a:r>
          </a:p>
          <a:p>
            <a:pPr lvl="2"/>
            <a:r>
              <a:rPr lang="en-US" dirty="0" smtClean="0"/>
              <a:t>5225 vacation leave</a:t>
            </a:r>
          </a:p>
          <a:p>
            <a:pPr lvl="2"/>
            <a:r>
              <a:rPr lang="en-US" dirty="0" smtClean="0"/>
              <a:t>5227 sick leave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63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55648"/>
            <a:ext cx="10363826" cy="4544568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Adjust all consumable inventories based on new inventory counts taken at end of year</a:t>
            </a:r>
          </a:p>
          <a:p>
            <a:pPr lvl="2"/>
            <a:r>
              <a:rPr lang="en-US" dirty="0" smtClean="0"/>
              <a:t>Bookstore</a:t>
            </a:r>
          </a:p>
          <a:p>
            <a:pPr lvl="2"/>
            <a:r>
              <a:rPr lang="en-US" dirty="0" smtClean="0"/>
              <a:t>Resale programs</a:t>
            </a:r>
          </a:p>
          <a:p>
            <a:pPr lvl="2"/>
            <a:r>
              <a:rPr lang="en-US" dirty="0" smtClean="0"/>
              <a:t>Production printing</a:t>
            </a:r>
          </a:p>
          <a:p>
            <a:pPr lvl="2"/>
            <a:r>
              <a:rPr lang="en-US" dirty="0" smtClean="0"/>
              <a:t>Copy services</a:t>
            </a:r>
          </a:p>
          <a:p>
            <a:pPr lvl="2"/>
            <a:endParaRPr lang="en-US" dirty="0" smtClean="0"/>
          </a:p>
          <a:p>
            <a:pPr lvl="3"/>
            <a:r>
              <a:rPr lang="en-US" sz="1600" dirty="0" smtClean="0"/>
              <a:t>GL 1410 consumable inventory</a:t>
            </a:r>
          </a:p>
          <a:p>
            <a:pPr lvl="3"/>
            <a:r>
              <a:rPr lang="en-US" sz="1600" dirty="0" smtClean="0"/>
              <a:t>GL 1420 merchandise inventory</a:t>
            </a:r>
          </a:p>
          <a:p>
            <a:pPr lvl="3"/>
            <a:r>
              <a:rPr lang="en-US" sz="1600" dirty="0" smtClean="0"/>
              <a:t>GL 1440 raw materials inventory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9046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9072"/>
            <a:ext cx="10363826" cy="4270248"/>
          </a:xfrm>
        </p:spPr>
        <p:txBody>
          <a:bodyPr>
            <a:normAutofit/>
          </a:bodyPr>
          <a:lstStyle/>
          <a:p>
            <a:r>
              <a:rPr lang="en-US" dirty="0" smtClean="0"/>
              <a:t>Ensure all cost of goods sold is recorded accurately</a:t>
            </a:r>
          </a:p>
          <a:p>
            <a:pPr lvl="1"/>
            <a:r>
              <a:rPr lang="en-US" dirty="0" smtClean="0"/>
              <a:t>Sub-object F should use GL 6516</a:t>
            </a:r>
          </a:p>
          <a:p>
            <a:r>
              <a:rPr lang="en-US" dirty="0" smtClean="0"/>
              <a:t>Guidance on inventories</a:t>
            </a:r>
          </a:p>
          <a:p>
            <a:pPr lvl="1"/>
            <a:r>
              <a:rPr lang="en-US" dirty="0" smtClean="0"/>
              <a:t>FAM 40.50</a:t>
            </a:r>
          </a:p>
          <a:p>
            <a:pPr lvl="1"/>
            <a:r>
              <a:rPr lang="en-US" dirty="0" smtClean="0"/>
              <a:t>SAAM 35.10</a:t>
            </a:r>
          </a:p>
          <a:p>
            <a:r>
              <a:rPr lang="en-US" dirty="0" smtClean="0"/>
              <a:t>Need to disclose whether:</a:t>
            </a:r>
          </a:p>
          <a:p>
            <a:pPr lvl="1"/>
            <a:r>
              <a:rPr lang="en-US" dirty="0" smtClean="0"/>
              <a:t>FIFO  first in – last out</a:t>
            </a:r>
          </a:p>
          <a:p>
            <a:pPr lvl="1"/>
            <a:r>
              <a:rPr lang="en-US" dirty="0" smtClean="0"/>
              <a:t>LIFO  last in – first out</a:t>
            </a:r>
          </a:p>
          <a:p>
            <a:pPr lvl="1"/>
            <a:r>
              <a:rPr lang="en-US" dirty="0" smtClean="0"/>
              <a:t>Weighted average (cost per unit)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1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are going to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57400"/>
            <a:ext cx="10363826" cy="3733799"/>
          </a:xfrm>
        </p:spPr>
        <p:txBody>
          <a:bodyPr/>
          <a:lstStyle/>
          <a:p>
            <a:r>
              <a:rPr lang="en-US" dirty="0" smtClean="0"/>
              <a:t>Things you can do year round to better prepare your college for year end</a:t>
            </a:r>
          </a:p>
          <a:p>
            <a:r>
              <a:rPr lang="en-US" dirty="0" smtClean="0"/>
              <a:t>Things to do in </a:t>
            </a:r>
            <a:r>
              <a:rPr lang="en-US" dirty="0"/>
              <a:t>J</a:t>
            </a:r>
            <a:r>
              <a:rPr lang="en-US" dirty="0" smtClean="0"/>
              <a:t>une</a:t>
            </a:r>
          </a:p>
          <a:p>
            <a:r>
              <a:rPr lang="en-US" dirty="0" smtClean="0"/>
              <a:t>Things to do in July - before June close</a:t>
            </a:r>
          </a:p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0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00784"/>
            <a:ext cx="10363826" cy="4288536"/>
          </a:xfrm>
        </p:spPr>
        <p:txBody>
          <a:bodyPr>
            <a:normAutofit/>
          </a:bodyPr>
          <a:lstStyle/>
          <a:p>
            <a:r>
              <a:rPr lang="en-US" dirty="0" smtClean="0"/>
              <a:t>Bill grants and accrue A/R where necessary</a:t>
            </a:r>
          </a:p>
          <a:p>
            <a:r>
              <a:rPr lang="en-US" dirty="0" smtClean="0"/>
              <a:t>Book A/R and A/Pp accruals as soon as you can</a:t>
            </a:r>
          </a:p>
          <a:p>
            <a:r>
              <a:rPr lang="en-US" dirty="0" smtClean="0"/>
              <a:t>Reach out to other agencies so they are aware you are booking</a:t>
            </a:r>
          </a:p>
          <a:p>
            <a:r>
              <a:rPr lang="en-US" dirty="0" smtClean="0"/>
              <a:t>Book estimated tax accruals if subject to </a:t>
            </a:r>
            <a:r>
              <a:rPr lang="en-US" dirty="0" err="1" smtClean="0"/>
              <a:t>Ubit</a:t>
            </a:r>
            <a:endParaRPr lang="en-US" dirty="0" smtClean="0"/>
          </a:p>
          <a:p>
            <a:r>
              <a:rPr lang="en-US" dirty="0" smtClean="0"/>
              <a:t>Book deposits in transit</a:t>
            </a:r>
          </a:p>
          <a:p>
            <a:r>
              <a:rPr lang="en-US" dirty="0" smtClean="0"/>
              <a:t>Manually enter tuition split (840) balance in smart, reversible </a:t>
            </a:r>
          </a:p>
          <a:p>
            <a:r>
              <a:rPr lang="en-US" dirty="0" smtClean="0"/>
              <a:t>Calculate allowance for doubtful accounts and adjust GL balances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9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29384"/>
            <a:ext cx="10363826" cy="4059936"/>
          </a:xfrm>
        </p:spPr>
        <p:txBody>
          <a:bodyPr>
            <a:normAutofit/>
          </a:bodyPr>
          <a:lstStyle/>
          <a:p>
            <a:r>
              <a:rPr lang="en-US" dirty="0"/>
              <a:t>Upload to smart daily</a:t>
            </a:r>
          </a:p>
          <a:p>
            <a:r>
              <a:rPr lang="en-US" dirty="0"/>
              <a:t>Review all smart checklists again once all entries are made</a:t>
            </a:r>
          </a:p>
          <a:p>
            <a:r>
              <a:rPr lang="en-US" dirty="0" smtClean="0"/>
              <a:t>Recommend pre-close</a:t>
            </a:r>
          </a:p>
          <a:p>
            <a:pPr lvl="1"/>
            <a:r>
              <a:rPr lang="en-US" dirty="0" smtClean="0"/>
              <a:t>No entries on day of final close</a:t>
            </a:r>
          </a:p>
          <a:p>
            <a:pPr lvl="1"/>
            <a:r>
              <a:rPr lang="en-US" dirty="0" smtClean="0"/>
              <a:t>Monitor to ensure no batches are open</a:t>
            </a:r>
          </a:p>
          <a:p>
            <a:pPr lvl="1"/>
            <a:r>
              <a:rPr lang="en-US" dirty="0" smtClean="0"/>
              <a:t>Make sure GA3233 remains in balance and is not overspent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5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13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774626"/>
          </a:xfrm>
        </p:spPr>
        <p:txBody>
          <a:bodyPr>
            <a:normAutofit/>
          </a:bodyPr>
          <a:lstStyle/>
          <a:p>
            <a:r>
              <a:rPr lang="en-US" dirty="0" smtClean="0"/>
              <a:t>Monitor smart for due to/due from </a:t>
            </a:r>
            <a:r>
              <a:rPr lang="en-US" dirty="0" err="1" smtClean="0"/>
              <a:t>from</a:t>
            </a:r>
            <a:r>
              <a:rPr lang="en-US" dirty="0" smtClean="0"/>
              <a:t> other agencies</a:t>
            </a:r>
          </a:p>
          <a:p>
            <a:pPr lvl="1"/>
            <a:r>
              <a:rPr lang="en-US" dirty="0" smtClean="0"/>
              <a:t>Will need manual entry to record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2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53896"/>
            <a:ext cx="10363826" cy="453542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SAAM Manual	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www.ofm.wa.gov/accounting/saam</a:t>
            </a:r>
            <a:endParaRPr lang="en-US" dirty="0" smtClean="0"/>
          </a:p>
          <a:p>
            <a:r>
              <a:rPr lang="en-US" dirty="0"/>
              <a:t>FAM Manual		</a:t>
            </a:r>
            <a:r>
              <a:rPr lang="en-US" dirty="0">
                <a:hlinkClick r:id="rId3"/>
              </a:rPr>
              <a:t>https://fam.sbctc.edu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/>
              <a:t>Smart		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smart.sbctc.edu/logon.asp</a:t>
            </a:r>
            <a:endParaRPr lang="en-US" dirty="0" smtClean="0"/>
          </a:p>
          <a:p>
            <a:r>
              <a:rPr lang="en-US" dirty="0" smtClean="0"/>
              <a:t>State </a:t>
            </a:r>
            <a:r>
              <a:rPr lang="en-US" dirty="0"/>
              <a:t>board resources	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www.sbctc.edu/colleges-staff/programs-services/accounting-business/accounting.aspx</a:t>
            </a:r>
            <a:endParaRPr lang="en-US" dirty="0" smtClean="0"/>
          </a:p>
          <a:p>
            <a:r>
              <a:rPr lang="en-US" dirty="0" smtClean="0"/>
              <a:t>BAR subject </a:t>
            </a:r>
            <a:r>
              <a:rPr lang="en-US" dirty="0"/>
              <a:t>matter experts 	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www.sbctc.edu/colleges-staff/commissions-councils/bar/bar-subject-matter-experts-contacts.aspx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6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929384"/>
            <a:ext cx="10364451" cy="2194560"/>
          </a:xfrm>
        </p:spPr>
        <p:txBody>
          <a:bodyPr/>
          <a:lstStyle/>
          <a:p>
            <a:pPr algn="ctr"/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5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507081" cy="1596177"/>
          </a:xfrm>
        </p:spPr>
        <p:txBody>
          <a:bodyPr/>
          <a:lstStyle/>
          <a:p>
            <a:r>
              <a:rPr lang="en-US" dirty="0" smtClean="0"/>
              <a:t>Things to do all year to be ready for year end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72768"/>
            <a:ext cx="10363826" cy="4218431"/>
          </a:xfrm>
        </p:spPr>
        <p:txBody>
          <a:bodyPr/>
          <a:lstStyle/>
          <a:p>
            <a:r>
              <a:rPr lang="en-US" dirty="0" smtClean="0"/>
              <a:t>Correct any in process out of balance errors</a:t>
            </a:r>
          </a:p>
          <a:p>
            <a:pPr lvl="1"/>
            <a:r>
              <a:rPr lang="en-US" dirty="0" smtClean="0"/>
              <a:t>Monthly report from SBCTC</a:t>
            </a:r>
          </a:p>
          <a:p>
            <a:pPr lvl="1"/>
            <a:r>
              <a:rPr lang="en-US" dirty="0" smtClean="0"/>
              <a:t>Work with SBCTC</a:t>
            </a:r>
            <a:endParaRPr lang="en-US" dirty="0"/>
          </a:p>
          <a:p>
            <a:pPr lvl="1"/>
            <a:r>
              <a:rPr lang="en-US" dirty="0" smtClean="0"/>
              <a:t>BAR SMEs can also assist</a:t>
            </a:r>
          </a:p>
          <a:p>
            <a:r>
              <a:rPr lang="en-US" dirty="0" smtClean="0"/>
              <a:t>Correct any AFRS and FMS error rejections</a:t>
            </a:r>
          </a:p>
          <a:p>
            <a:pPr lvl="1"/>
            <a:r>
              <a:rPr lang="en-US" dirty="0" smtClean="0"/>
              <a:t>Monthly report from SBCTC</a:t>
            </a:r>
          </a:p>
          <a:p>
            <a:pPr lvl="1"/>
            <a:r>
              <a:rPr lang="en-US" dirty="0" smtClean="0"/>
              <a:t>Work with SBCTC</a:t>
            </a:r>
          </a:p>
          <a:p>
            <a:pPr lvl="1"/>
            <a:r>
              <a:rPr lang="en-US" dirty="0" smtClean="0"/>
              <a:t>BAR SMEs can also assist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79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507081" cy="1596177"/>
          </a:xfrm>
        </p:spPr>
        <p:txBody>
          <a:bodyPr/>
          <a:lstStyle/>
          <a:p>
            <a:r>
              <a:rPr lang="en-US" dirty="0" smtClean="0"/>
              <a:t>Things to do all year to be ready for year end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81328"/>
            <a:ext cx="10363826" cy="4309871"/>
          </a:xfrm>
        </p:spPr>
        <p:txBody>
          <a:bodyPr>
            <a:normAutofit/>
          </a:bodyPr>
          <a:lstStyle/>
          <a:p>
            <a:r>
              <a:rPr lang="en-US" dirty="0" smtClean="0"/>
              <a:t>Upload </a:t>
            </a:r>
            <a:r>
              <a:rPr lang="en-US" dirty="0" smtClean="0">
                <a:hlinkClick r:id="rId2"/>
              </a:rPr>
              <a:t>Smart</a:t>
            </a:r>
            <a:r>
              <a:rPr lang="en-US" dirty="0" smtClean="0"/>
              <a:t> data monthly</a:t>
            </a:r>
          </a:p>
          <a:p>
            <a:pPr lvl="1"/>
            <a:r>
              <a:rPr lang="en-US" dirty="0" smtClean="0"/>
              <a:t>Instructions for each page</a:t>
            </a:r>
          </a:p>
          <a:p>
            <a:pPr lvl="1"/>
            <a:r>
              <a:rPr lang="en-US" dirty="0" smtClean="0"/>
              <a:t>Address any errors that you can during the year</a:t>
            </a:r>
          </a:p>
          <a:p>
            <a:r>
              <a:rPr lang="en-US" dirty="0" smtClean="0"/>
              <a:t>Track all investments in capital assets</a:t>
            </a:r>
          </a:p>
          <a:p>
            <a:pPr lvl="1"/>
            <a:r>
              <a:rPr lang="en-US" dirty="0" smtClean="0"/>
              <a:t>Buildings, improvements</a:t>
            </a:r>
          </a:p>
          <a:p>
            <a:r>
              <a:rPr lang="en-US" dirty="0" smtClean="0"/>
              <a:t>Book equipment as it comes in</a:t>
            </a:r>
          </a:p>
          <a:p>
            <a:r>
              <a:rPr lang="en-US" dirty="0" smtClean="0"/>
              <a:t>Make sure your VPA is in balance each month</a:t>
            </a:r>
          </a:p>
          <a:p>
            <a:r>
              <a:rPr lang="en-US" dirty="0" smtClean="0"/>
              <a:t>Balance bank statements each 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1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507081" cy="1596177"/>
          </a:xfrm>
        </p:spPr>
        <p:txBody>
          <a:bodyPr/>
          <a:lstStyle/>
          <a:p>
            <a:r>
              <a:rPr lang="en-US" dirty="0" smtClean="0"/>
              <a:t>Things to do all year to be ready for year end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36776"/>
            <a:ext cx="10363826" cy="4154423"/>
          </a:xfrm>
        </p:spPr>
        <p:txBody>
          <a:bodyPr>
            <a:normAutofit/>
          </a:bodyPr>
          <a:lstStyle/>
          <a:p>
            <a:r>
              <a:rPr lang="en-US" dirty="0" smtClean="0"/>
              <a:t>Do annual accounts receivable write offs in a month other than June or July</a:t>
            </a:r>
          </a:p>
          <a:p>
            <a:r>
              <a:rPr lang="en-US" dirty="0" smtClean="0"/>
              <a:t>Set clear purchasing deadlines to easily meet payment deadlines</a:t>
            </a:r>
          </a:p>
          <a:p>
            <a:r>
              <a:rPr lang="en-US" dirty="0" smtClean="0"/>
              <a:t>Set clear accounting entry cutoffs for the campus</a:t>
            </a:r>
          </a:p>
          <a:p>
            <a:r>
              <a:rPr lang="en-US" dirty="0" smtClean="0"/>
              <a:t>Enter appropriations so GA3233 is updated	</a:t>
            </a:r>
          </a:p>
          <a:p>
            <a:pPr lvl="1"/>
            <a:r>
              <a:rPr lang="en-US" dirty="0" smtClean="0"/>
              <a:t>Monitor expenditures by fund</a:t>
            </a:r>
          </a:p>
          <a:p>
            <a:r>
              <a:rPr lang="en-US" dirty="0" smtClean="0"/>
              <a:t>Build and Test your open/close tables, test, test, test</a:t>
            </a:r>
          </a:p>
          <a:p>
            <a:r>
              <a:rPr lang="en-US" dirty="0" smtClean="0"/>
              <a:t>Stay on top of R2T4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757008"/>
              </p:ext>
            </p:extLst>
          </p:nvPr>
        </p:nvGraphicFramePr>
        <p:xfrm>
          <a:off x="8793480" y="3630168"/>
          <a:ext cx="914400" cy="758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93480" y="3630168"/>
                        <a:ext cx="914400" cy="7585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79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507081" cy="1596177"/>
          </a:xfrm>
        </p:spPr>
        <p:txBody>
          <a:bodyPr/>
          <a:lstStyle/>
          <a:p>
            <a:r>
              <a:rPr lang="en-US" dirty="0" smtClean="0"/>
              <a:t>Things to do all year to be ready for year end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37360"/>
            <a:ext cx="10363826" cy="4053839"/>
          </a:xfrm>
        </p:spPr>
        <p:txBody>
          <a:bodyPr>
            <a:normAutofit/>
          </a:bodyPr>
          <a:lstStyle/>
          <a:p>
            <a:r>
              <a:rPr lang="en-US" dirty="0" smtClean="0"/>
              <a:t>Build new year tuition tables as early as possible</a:t>
            </a:r>
          </a:p>
          <a:p>
            <a:pPr lvl="1"/>
            <a:r>
              <a:rPr lang="en-US" dirty="0" smtClean="0"/>
              <a:t>Test, test, test</a:t>
            </a:r>
          </a:p>
          <a:p>
            <a:pPr lvl="1"/>
            <a:r>
              <a:rPr lang="en-US" dirty="0" smtClean="0"/>
              <a:t>Update tuition for those who have registered</a:t>
            </a:r>
          </a:p>
          <a:p>
            <a:r>
              <a:rPr lang="en-US" dirty="0" smtClean="0"/>
              <a:t>Monitor use of revenue sources 0499 and expenditure </a:t>
            </a:r>
            <a:r>
              <a:rPr lang="en-US" dirty="0" err="1" smtClean="0"/>
              <a:t>subobj</a:t>
            </a:r>
            <a:r>
              <a:rPr lang="en-US" dirty="0" smtClean="0"/>
              <a:t> EZ</a:t>
            </a:r>
          </a:p>
          <a:p>
            <a:pPr lvl="1"/>
            <a:r>
              <a:rPr lang="en-US" dirty="0" smtClean="0"/>
              <a:t>Minimize use when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21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</a:t>
            </a:r>
            <a:r>
              <a:rPr lang="en-US" dirty="0" err="1" smtClean="0"/>
              <a:t>june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53754"/>
            <a:ext cx="10363826" cy="3937445"/>
          </a:xfrm>
        </p:spPr>
        <p:txBody>
          <a:bodyPr/>
          <a:lstStyle/>
          <a:p>
            <a:r>
              <a:rPr lang="en-US" dirty="0" smtClean="0"/>
              <a:t>Monitor expenditures by fund on the GA3233</a:t>
            </a:r>
          </a:p>
          <a:p>
            <a:pPr lvl="1"/>
            <a:r>
              <a:rPr lang="en-US" dirty="0" smtClean="0"/>
              <a:t>Shift payroll by fund if needed</a:t>
            </a:r>
          </a:p>
          <a:p>
            <a:r>
              <a:rPr lang="en-US" dirty="0" smtClean="0"/>
              <a:t>Start looking at accounts receivable allowance for doubtful accounts</a:t>
            </a:r>
          </a:p>
          <a:p>
            <a:r>
              <a:rPr lang="en-US" dirty="0" smtClean="0"/>
              <a:t>Ensure all AFRS and FMS errors are corrected</a:t>
            </a:r>
          </a:p>
          <a:p>
            <a:pPr lvl="1"/>
            <a:r>
              <a:rPr lang="en-US" dirty="0" smtClean="0"/>
              <a:t>Please ask for help</a:t>
            </a:r>
          </a:p>
          <a:p>
            <a:r>
              <a:rPr lang="en-US" dirty="0" smtClean="0"/>
              <a:t>Review accounts for any outstanding large PO’s</a:t>
            </a:r>
          </a:p>
          <a:p>
            <a:r>
              <a:rPr lang="en-US" dirty="0" smtClean="0"/>
              <a:t>Begin booking due to/ due from as available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772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</a:t>
            </a:r>
            <a:r>
              <a:rPr lang="en-US" dirty="0" err="1" smtClean="0"/>
              <a:t>june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53754"/>
            <a:ext cx="10363826" cy="3937445"/>
          </a:xfrm>
        </p:spPr>
        <p:txBody>
          <a:bodyPr/>
          <a:lstStyle/>
          <a:p>
            <a:r>
              <a:rPr lang="en-US" dirty="0" smtClean="0"/>
              <a:t>Pay as many invoices as possible</a:t>
            </a:r>
          </a:p>
          <a:p>
            <a:pPr lvl="1"/>
            <a:r>
              <a:rPr lang="en-US" dirty="0" smtClean="0"/>
              <a:t>Review any invoices where service crosses fiscal years</a:t>
            </a:r>
          </a:p>
          <a:p>
            <a:r>
              <a:rPr lang="en-US" dirty="0" smtClean="0"/>
              <a:t>Ensure all cash/checks are deposited by end of day June 30</a:t>
            </a:r>
          </a:p>
          <a:p>
            <a:r>
              <a:rPr lang="en-US" dirty="0" smtClean="0"/>
              <a:t>Transfer expenditures in appropriations that are overspent</a:t>
            </a:r>
          </a:p>
          <a:p>
            <a:r>
              <a:rPr lang="en-US" dirty="0" smtClean="0"/>
              <a:t>After the 06A payroll runs, turn off BF (unemployment accrual)</a:t>
            </a:r>
          </a:p>
          <a:p>
            <a:pPr lvl="1"/>
            <a:r>
              <a:rPr lang="en-US" dirty="0" smtClean="0"/>
              <a:t>Turn back on after 06B runs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697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 in </a:t>
            </a:r>
            <a:r>
              <a:rPr lang="en-US" dirty="0" err="1" smtClean="0"/>
              <a:t>july</a:t>
            </a:r>
            <a:r>
              <a:rPr lang="en-US" dirty="0" smtClean="0"/>
              <a:t> before </a:t>
            </a:r>
            <a:r>
              <a:rPr lang="en-US" dirty="0" err="1" smtClean="0"/>
              <a:t>june</a:t>
            </a:r>
            <a:r>
              <a:rPr lang="en-US" dirty="0" smtClean="0"/>
              <a:t>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53754"/>
            <a:ext cx="10363826" cy="3937445"/>
          </a:xfrm>
        </p:spPr>
        <p:txBody>
          <a:bodyPr>
            <a:normAutofit/>
          </a:bodyPr>
          <a:lstStyle/>
          <a:p>
            <a:r>
              <a:rPr lang="en-US" dirty="0" smtClean="0"/>
              <a:t>Begin running BM3200J (if you choose not to do it manually)</a:t>
            </a:r>
          </a:p>
          <a:p>
            <a:pPr lvl="1"/>
            <a:r>
              <a:rPr lang="en-US" dirty="0" smtClean="0"/>
              <a:t>This is the accrued expenditure process</a:t>
            </a:r>
          </a:p>
          <a:p>
            <a:r>
              <a:rPr lang="en-US" dirty="0" smtClean="0"/>
              <a:t>Run job to liquidate all encumbrances after </a:t>
            </a:r>
            <a:r>
              <a:rPr lang="en-US" dirty="0"/>
              <a:t>J</a:t>
            </a:r>
            <a:r>
              <a:rPr lang="en-US" dirty="0" smtClean="0"/>
              <a:t>uly 1 (BM3209J)</a:t>
            </a:r>
          </a:p>
          <a:p>
            <a:r>
              <a:rPr lang="en-US" dirty="0" smtClean="0"/>
              <a:t>Review to ensure no encumbrances remain</a:t>
            </a:r>
          </a:p>
          <a:p>
            <a:r>
              <a:rPr lang="en-US" dirty="0" smtClean="0"/>
              <a:t>Upload to and monitor smart</a:t>
            </a:r>
          </a:p>
          <a:p>
            <a:pPr lvl="1"/>
            <a:r>
              <a:rPr lang="en-US" dirty="0" smtClean="0"/>
              <a:t>Due to/due from </a:t>
            </a:r>
          </a:p>
          <a:p>
            <a:pPr lvl="1"/>
            <a:r>
              <a:rPr lang="en-US" dirty="0" smtClean="0"/>
              <a:t>Book as you receive info</a:t>
            </a:r>
          </a:p>
          <a:p>
            <a:r>
              <a:rPr lang="en-US" dirty="0" smtClean="0"/>
              <a:t>Ensure </a:t>
            </a:r>
            <a:r>
              <a:rPr lang="en-US" u="sng" dirty="0" smtClean="0"/>
              <a:t>all</a:t>
            </a:r>
            <a:r>
              <a:rPr lang="en-US" dirty="0" smtClean="0"/>
              <a:t> batches for the year are closed </a:t>
            </a:r>
          </a:p>
        </p:txBody>
      </p:sp>
    </p:spTree>
    <p:extLst>
      <p:ext uri="{BB962C8B-B14F-4D97-AF65-F5344CB8AC3E}">
        <p14:creationId xmlns:p14="http://schemas.microsoft.com/office/powerpoint/2010/main" val="197254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279</TotalTime>
  <Words>1211</Words>
  <Application>Microsoft Office PowerPoint</Application>
  <PresentationFormat>Widescreen</PresentationFormat>
  <Paragraphs>183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Gill Sans MT</vt:lpstr>
      <vt:lpstr>Gallery</vt:lpstr>
      <vt:lpstr>Document</vt:lpstr>
      <vt:lpstr>Year End closing</vt:lpstr>
      <vt:lpstr>What we are going to cover</vt:lpstr>
      <vt:lpstr>Things to do all year to be ready for year end </vt:lpstr>
      <vt:lpstr>Things to do all year to be ready for year end </vt:lpstr>
      <vt:lpstr>Things to do all year to be ready for year end </vt:lpstr>
      <vt:lpstr>Things to do all year to be ready for year end </vt:lpstr>
      <vt:lpstr>Things to do in june</vt:lpstr>
      <vt:lpstr>Things to do in june</vt:lpstr>
      <vt:lpstr>Things to do in july before june close</vt:lpstr>
      <vt:lpstr>Things to do in july before june close</vt:lpstr>
      <vt:lpstr>Things to do in july before june close</vt:lpstr>
      <vt:lpstr>Things to do in 13th month</vt:lpstr>
      <vt:lpstr>Things to do in 13th month</vt:lpstr>
      <vt:lpstr>Things to do in 13th month</vt:lpstr>
      <vt:lpstr>Things to do in 13th month</vt:lpstr>
      <vt:lpstr>Things to do in 13th month</vt:lpstr>
      <vt:lpstr>Things to do in 13th month</vt:lpstr>
      <vt:lpstr>Things to do in 13th month</vt:lpstr>
      <vt:lpstr>Things to do in 13th month</vt:lpstr>
      <vt:lpstr>Things to do in 13th month</vt:lpstr>
      <vt:lpstr>Things to do in 13th month</vt:lpstr>
      <vt:lpstr>After 13th month</vt:lpstr>
      <vt:lpstr>resources</vt:lpstr>
      <vt:lpstr>Questions??</vt:lpstr>
    </vt:vector>
  </TitlesOfParts>
  <Company>Clark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End closing</dc:title>
  <dc:creator>Sand, Sabra</dc:creator>
  <cp:lastModifiedBy>Sand, Sabra</cp:lastModifiedBy>
  <cp:revision>21</cp:revision>
  <dcterms:created xsi:type="dcterms:W3CDTF">2018-03-19T19:49:39Z</dcterms:created>
  <dcterms:modified xsi:type="dcterms:W3CDTF">2018-03-21T17:07:16Z</dcterms:modified>
</cp:coreProperties>
</file>