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handoutMasterIdLst>
    <p:handoutMasterId r:id="rId13"/>
  </p:handoutMasterIdLst>
  <p:sldIdLst>
    <p:sldId id="256" r:id="rId2"/>
    <p:sldId id="267" r:id="rId3"/>
    <p:sldId id="268" r:id="rId4"/>
    <p:sldId id="262" r:id="rId5"/>
    <p:sldId id="269" r:id="rId6"/>
    <p:sldId id="263" r:id="rId7"/>
    <p:sldId id="264" r:id="rId8"/>
    <p:sldId id="265" r:id="rId9"/>
    <p:sldId id="266" r:id="rId10"/>
    <p:sldId id="270" r:id="rId11"/>
    <p:sldId id="271"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9F9E3C4-40E8-4CF1-844D-9B76B6350E63}" type="datetimeFigureOut">
              <a:rPr lang="en-US" smtClean="0"/>
              <a:t>3/28/2018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0EFE65A-76E3-4ED7-A68E-D95CA20CB4E7}" type="slidenum">
              <a:rPr lang="en-US" smtClean="0"/>
              <a:t>‹#›</a:t>
            </a:fld>
            <a:endParaRPr lang="en-US"/>
          </a:p>
        </p:txBody>
      </p:sp>
    </p:spTree>
    <p:extLst>
      <p:ext uri="{BB962C8B-B14F-4D97-AF65-F5344CB8AC3E}">
        <p14:creationId xmlns:p14="http://schemas.microsoft.com/office/powerpoint/2010/main" val="39139134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57108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433572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2797675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1485541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791236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1222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1207933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2491147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365797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357730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270491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316947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414857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369965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278148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412178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4170EA4-FEDE-45D8-BDB0-149809ACE918}" type="datetimeFigureOut">
              <a:rPr lang="en-US" smtClean="0"/>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8A9E24-3285-4FC0-8964-DF0C0482F71E}" type="slidenum">
              <a:rPr lang="en-US" smtClean="0"/>
              <a:t>‹#›</a:t>
            </a:fld>
            <a:endParaRPr lang="en-US" dirty="0"/>
          </a:p>
        </p:txBody>
      </p:sp>
    </p:spTree>
    <p:extLst>
      <p:ext uri="{BB962C8B-B14F-4D97-AF65-F5344CB8AC3E}">
        <p14:creationId xmlns:p14="http://schemas.microsoft.com/office/powerpoint/2010/main" val="20760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4170EA4-FEDE-45D8-BDB0-149809ACE918}" type="datetimeFigureOut">
              <a:rPr lang="en-US" smtClean="0"/>
              <a:t>3/28/2018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B8A9E24-3285-4FC0-8964-DF0C0482F71E}" type="slidenum">
              <a:rPr lang="en-US" smtClean="0"/>
              <a:t>‹#›</a:t>
            </a:fld>
            <a:endParaRPr lang="en-US" dirty="0"/>
          </a:p>
        </p:txBody>
      </p:sp>
    </p:spTree>
    <p:extLst>
      <p:ext uri="{BB962C8B-B14F-4D97-AF65-F5344CB8AC3E}">
        <p14:creationId xmlns:p14="http://schemas.microsoft.com/office/powerpoint/2010/main" val="864414493"/>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 id="214748377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7-09%20%20ME%20Balance.xlsx"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1709%20%20Board%20Detail.xlsx"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Board%20Report-Sep%2017.xls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Grant%20%20Contract%20Board%20Rpt%202016-2017.xl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17-18%20Capital%20Board%20Report.pdf"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ADJUNCT%20REPORT.xlsx"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TREND%20REPORT.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t>BOARD REPORTS</a:t>
            </a:r>
            <a:endParaRPr lang="en-US" sz="4000" b="1" dirty="0"/>
          </a:p>
        </p:txBody>
      </p:sp>
      <p:sp>
        <p:nvSpPr>
          <p:cNvPr id="3" name="Subtitle 2"/>
          <p:cNvSpPr>
            <a:spLocks noGrp="1"/>
          </p:cNvSpPr>
          <p:nvPr>
            <p:ph type="subTitle" idx="1"/>
          </p:nvPr>
        </p:nvSpPr>
        <p:spPr/>
        <p:txBody>
          <a:bodyPr>
            <a:normAutofit/>
          </a:bodyPr>
          <a:lstStyle/>
          <a:p>
            <a:r>
              <a:rPr lang="en-US" sz="1800" b="1" dirty="0" smtClean="0"/>
              <a:t>SUE WILLIS, EXECUTIVE DIRECTOR BUDGET AND FINANCE, WWCC</a:t>
            </a:r>
            <a:endParaRPr lang="en-US" sz="1800" b="1" dirty="0"/>
          </a:p>
        </p:txBody>
      </p:sp>
    </p:spTree>
    <p:extLst>
      <p:ext uri="{BB962C8B-B14F-4D97-AF65-F5344CB8AC3E}">
        <p14:creationId xmlns:p14="http://schemas.microsoft.com/office/powerpoint/2010/main" val="3233487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2" y="333104"/>
            <a:ext cx="10018713" cy="868680"/>
          </a:xfrm>
        </p:spPr>
        <p:txBody>
          <a:bodyPr>
            <a:normAutofit/>
          </a:bodyPr>
          <a:lstStyle/>
          <a:p>
            <a:r>
              <a:rPr lang="en-US" sz="3200" b="1" dirty="0" smtClean="0"/>
              <a:t>COMMON BUDGET REPORTS USED BY WWCC</a:t>
            </a:r>
            <a:endParaRPr lang="en-US" sz="2700" b="1" dirty="0"/>
          </a:p>
        </p:txBody>
      </p:sp>
      <p:sp>
        <p:nvSpPr>
          <p:cNvPr id="2" name="Content Placeholder 1"/>
          <p:cNvSpPr>
            <a:spLocks noGrp="1"/>
          </p:cNvSpPr>
          <p:nvPr>
            <p:ph sz="half" idx="1"/>
          </p:nvPr>
        </p:nvSpPr>
        <p:spPr>
          <a:xfrm>
            <a:off x="1711234" y="1110343"/>
            <a:ext cx="10058400" cy="5251268"/>
          </a:xfrm>
        </p:spPr>
        <p:txBody>
          <a:bodyPr>
            <a:normAutofit lnSpcReduction="10000"/>
          </a:bodyPr>
          <a:lstStyle/>
          <a:p>
            <a:pPr marL="0" indent="0">
              <a:buNone/>
            </a:pPr>
            <a:r>
              <a:rPr lang="en-US" dirty="0" smtClean="0"/>
              <a:t>These commonly used reports normally do not contain Grant &amp; Contract/Capital transactions</a:t>
            </a:r>
          </a:p>
          <a:p>
            <a:r>
              <a:rPr lang="en-US" dirty="0" smtClean="0">
                <a:latin typeface="Times New Roman" panose="02020603050405020304" pitchFamily="18" charset="0"/>
                <a:cs typeface="Times New Roman" panose="02020603050405020304" pitchFamily="18" charset="0"/>
              </a:rPr>
              <a:t>BA1201</a:t>
            </a:r>
            <a:r>
              <a:rPr lang="en-US" dirty="0" smtClean="0"/>
              <a:t> – Budget Status Report</a:t>
            </a:r>
          </a:p>
          <a:p>
            <a:r>
              <a:rPr lang="en-US" dirty="0">
                <a:latin typeface="Times New Roman" panose="02020603050405020304" pitchFamily="18" charset="0"/>
                <a:cs typeface="Times New Roman" panose="02020603050405020304" pitchFamily="18" charset="0"/>
              </a:rPr>
              <a:t>BA1202</a:t>
            </a:r>
            <a:r>
              <a:rPr lang="en-US" dirty="0" smtClean="0"/>
              <a:t> </a:t>
            </a:r>
            <a:r>
              <a:rPr lang="en-US" dirty="0"/>
              <a:t>– </a:t>
            </a:r>
            <a:r>
              <a:rPr lang="en-US" dirty="0" smtClean="0"/>
              <a:t> Budget </a:t>
            </a:r>
            <a:r>
              <a:rPr lang="en-US" dirty="0"/>
              <a:t>S</a:t>
            </a:r>
            <a:r>
              <a:rPr lang="en-US" dirty="0" smtClean="0"/>
              <a:t>tatus </a:t>
            </a:r>
            <a:r>
              <a:rPr lang="en-US" dirty="0"/>
              <a:t>R</a:t>
            </a:r>
            <a:r>
              <a:rPr lang="en-US" dirty="0" smtClean="0"/>
              <a:t>eport </a:t>
            </a:r>
            <a:r>
              <a:rPr lang="en-US" dirty="0"/>
              <a:t>D</a:t>
            </a:r>
            <a:r>
              <a:rPr lang="en-US" dirty="0" smtClean="0"/>
              <a:t>istrict by Division (This is organized by the second digit of the Org Index and usually does not include Grant and Contract/Capital accounts in the reports.)</a:t>
            </a:r>
          </a:p>
          <a:p>
            <a:r>
              <a:rPr lang="en-US" dirty="0">
                <a:latin typeface="Times New Roman" panose="02020603050405020304" pitchFamily="18" charset="0"/>
                <a:cs typeface="Times New Roman" panose="02020603050405020304" pitchFamily="18" charset="0"/>
              </a:rPr>
              <a:t>BA1203</a:t>
            </a:r>
            <a:r>
              <a:rPr lang="en-US" dirty="0" smtClean="0"/>
              <a:t> – Budget Status Report District by Program</a:t>
            </a:r>
          </a:p>
          <a:p>
            <a:pPr marL="0" indent="0">
              <a:buNone/>
            </a:pPr>
            <a:r>
              <a:rPr lang="en-US" dirty="0" smtClean="0"/>
              <a:t>These reports contain information on all accounts</a:t>
            </a:r>
          </a:p>
          <a:p>
            <a:r>
              <a:rPr lang="en-US" dirty="0">
                <a:latin typeface="Times New Roman" panose="02020603050405020304" pitchFamily="18" charset="0"/>
                <a:cs typeface="Times New Roman" panose="02020603050405020304" pitchFamily="18" charset="0"/>
              </a:rPr>
              <a:t>BA1209</a:t>
            </a:r>
            <a:r>
              <a:rPr lang="en-US" dirty="0" smtClean="0"/>
              <a:t> </a:t>
            </a:r>
            <a:r>
              <a:rPr lang="en-US" dirty="0"/>
              <a:t>- </a:t>
            </a:r>
            <a:r>
              <a:rPr lang="en-US" dirty="0" smtClean="0"/>
              <a:t>Budget Change </a:t>
            </a:r>
            <a:r>
              <a:rPr lang="en-US" dirty="0"/>
              <a:t>R</a:t>
            </a:r>
            <a:r>
              <a:rPr lang="en-US" dirty="0" smtClean="0"/>
              <a:t>egister by Program </a:t>
            </a:r>
            <a:r>
              <a:rPr lang="en-US" dirty="0"/>
              <a:t>I</a:t>
            </a:r>
            <a:r>
              <a:rPr lang="en-US" dirty="0" smtClean="0"/>
              <a:t>ndex and Organization </a:t>
            </a:r>
            <a:r>
              <a:rPr lang="en-US" dirty="0"/>
              <a:t>I</a:t>
            </a:r>
            <a:r>
              <a:rPr lang="en-US" dirty="0" smtClean="0"/>
              <a:t>ndex</a:t>
            </a:r>
          </a:p>
          <a:p>
            <a:r>
              <a:rPr lang="en-US" dirty="0">
                <a:latin typeface="Times New Roman" panose="02020603050405020304" pitchFamily="18" charset="0"/>
                <a:cs typeface="Times New Roman" panose="02020603050405020304" pitchFamily="18" charset="0"/>
              </a:rPr>
              <a:t>BA1210</a:t>
            </a:r>
            <a:r>
              <a:rPr lang="en-US" dirty="0" smtClean="0"/>
              <a:t> – Budget Change Register by Revision Number</a:t>
            </a:r>
          </a:p>
          <a:p>
            <a:r>
              <a:rPr lang="en-US" dirty="0">
                <a:latin typeface="Times New Roman" panose="02020603050405020304" pitchFamily="18" charset="0"/>
                <a:cs typeface="Times New Roman" panose="02020603050405020304" pitchFamily="18" charset="0"/>
              </a:rPr>
              <a:t>BA1211</a:t>
            </a:r>
            <a:r>
              <a:rPr lang="en-US" dirty="0" smtClean="0"/>
              <a:t> – Salary and Wage Expenditure Report</a:t>
            </a:r>
          </a:p>
          <a:p>
            <a:r>
              <a:rPr lang="en-US" dirty="0">
                <a:latin typeface="Times New Roman" panose="02020603050405020304" pitchFamily="18" charset="0"/>
                <a:cs typeface="Times New Roman" panose="02020603050405020304" pitchFamily="18" charset="0"/>
              </a:rPr>
              <a:t>GA2103</a:t>
            </a:r>
            <a:r>
              <a:rPr lang="en-US" dirty="0" smtClean="0"/>
              <a:t> – Detail Revenue Report (This is for the month)</a:t>
            </a:r>
          </a:p>
          <a:p>
            <a:r>
              <a:rPr lang="en-US" dirty="0">
                <a:latin typeface="Times New Roman" panose="02020603050405020304" pitchFamily="18" charset="0"/>
                <a:cs typeface="Times New Roman" panose="02020603050405020304" pitchFamily="18" charset="0"/>
              </a:rPr>
              <a:t>GA3230</a:t>
            </a:r>
            <a:r>
              <a:rPr lang="en-US" dirty="0" smtClean="0"/>
              <a:t> – Detail Expenditure Report (This is for the month)</a:t>
            </a:r>
          </a:p>
          <a:p>
            <a:r>
              <a:rPr lang="en-US" dirty="0">
                <a:latin typeface="Times New Roman" panose="02020603050405020304" pitchFamily="18" charset="0"/>
                <a:cs typeface="Times New Roman" panose="02020603050405020304" pitchFamily="18" charset="0"/>
              </a:rPr>
              <a:t>PS1120</a:t>
            </a:r>
            <a:r>
              <a:rPr lang="en-US" dirty="0" smtClean="0"/>
              <a:t> – Payroll Processing Transaction List</a:t>
            </a:r>
          </a:p>
          <a:p>
            <a:pPr marL="0" indent="0">
              <a:buNone/>
            </a:pPr>
            <a:r>
              <a:rPr lang="en-US" dirty="0" smtClean="0"/>
              <a:t>These reports only contain Grant &amp; Contract/Capital information</a:t>
            </a:r>
          </a:p>
          <a:p>
            <a:r>
              <a:rPr lang="en-US" dirty="0">
                <a:latin typeface="Times New Roman" panose="02020603050405020304" pitchFamily="18" charset="0"/>
                <a:cs typeface="Times New Roman" panose="02020603050405020304" pitchFamily="18" charset="0"/>
              </a:rPr>
              <a:t>PM1201 </a:t>
            </a:r>
            <a:r>
              <a:rPr lang="en-US" dirty="0"/>
              <a:t>- B</a:t>
            </a:r>
            <a:r>
              <a:rPr lang="en-US" dirty="0" smtClean="0"/>
              <a:t>udget </a:t>
            </a:r>
            <a:r>
              <a:rPr lang="en-US" dirty="0"/>
              <a:t>S</a:t>
            </a:r>
            <a:r>
              <a:rPr lang="en-US" dirty="0" smtClean="0"/>
              <a:t>tatus </a:t>
            </a:r>
            <a:r>
              <a:rPr lang="en-US" dirty="0"/>
              <a:t>R</a:t>
            </a:r>
            <a:r>
              <a:rPr lang="en-US" dirty="0" smtClean="0"/>
              <a:t>eport - Grant &amp; Contract/Capital </a:t>
            </a:r>
            <a:r>
              <a:rPr lang="en-US" dirty="0"/>
              <a:t>P</a:t>
            </a:r>
            <a:r>
              <a:rPr lang="en-US" dirty="0" smtClean="0"/>
              <a:t>rojects</a:t>
            </a:r>
            <a:endParaRPr lang="en-US" dirty="0"/>
          </a:p>
        </p:txBody>
      </p:sp>
    </p:spTree>
    <p:extLst>
      <p:ext uri="{BB962C8B-B14F-4D97-AF65-F5344CB8AC3E}">
        <p14:creationId xmlns:p14="http://schemas.microsoft.com/office/powerpoint/2010/main" val="1492853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8251" y="1476103"/>
            <a:ext cx="3930884" cy="4339650"/>
          </a:xfrm>
          <a:prstGeom prst="rect">
            <a:avLst/>
          </a:prstGeom>
          <a:noFill/>
        </p:spPr>
        <p:txBody>
          <a:bodyPr wrap="none" rtlCol="0">
            <a:spAutoFit/>
          </a:bodyPr>
          <a:lstStyle/>
          <a:p>
            <a:r>
              <a:rPr lang="en-US" sz="8000" dirty="0" smtClean="0">
                <a:latin typeface="Kunstler Script" panose="030304020206070D0D06" pitchFamily="66" charset="0"/>
              </a:rPr>
              <a:t>Questions?</a:t>
            </a:r>
          </a:p>
          <a:p>
            <a:endParaRPr lang="en-US" sz="8000" dirty="0">
              <a:latin typeface="Kunstler Script" panose="030304020206070D0D06" pitchFamily="66" charset="0"/>
            </a:endParaRPr>
          </a:p>
          <a:p>
            <a:r>
              <a:rPr lang="en-US" sz="8000" dirty="0" smtClean="0">
                <a:latin typeface="Kunstler Script" panose="030304020206070D0D06" pitchFamily="66" charset="0"/>
              </a:rPr>
              <a:t>Thank You!</a:t>
            </a:r>
          </a:p>
          <a:p>
            <a:endParaRPr lang="en-US" dirty="0" smtClean="0"/>
          </a:p>
          <a:p>
            <a:endParaRPr lang="en-US" dirty="0"/>
          </a:p>
        </p:txBody>
      </p:sp>
    </p:spTree>
    <p:extLst>
      <p:ext uri="{BB962C8B-B14F-4D97-AF65-F5344CB8AC3E}">
        <p14:creationId xmlns:p14="http://schemas.microsoft.com/office/powerpoint/2010/main" val="1452209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2700" b="1" dirty="0" smtClean="0"/>
              <a:t>Reports</a:t>
            </a:r>
            <a:endParaRPr lang="en-US" sz="2700" b="1" dirty="0"/>
          </a:p>
        </p:txBody>
      </p:sp>
      <p:sp>
        <p:nvSpPr>
          <p:cNvPr id="2" name="TextBox 1"/>
          <p:cNvSpPr txBox="1"/>
          <p:nvPr/>
        </p:nvSpPr>
        <p:spPr>
          <a:xfrm>
            <a:off x="1645920" y="1998617"/>
            <a:ext cx="11726137" cy="3416320"/>
          </a:xfrm>
          <a:prstGeom prst="rect">
            <a:avLst/>
          </a:prstGeom>
          <a:noFill/>
        </p:spPr>
        <p:txBody>
          <a:bodyPr wrap="square" rtlCol="0">
            <a:spAutoFit/>
          </a:bodyPr>
          <a:lstStyle/>
          <a:p>
            <a:r>
              <a:rPr lang="en-US" dirty="0" smtClean="0"/>
              <a:t>Colleges should develop reports that give Boards and management valued financial information.</a:t>
            </a:r>
          </a:p>
          <a:p>
            <a:endParaRPr lang="en-US" dirty="0"/>
          </a:p>
          <a:p>
            <a:r>
              <a:rPr lang="en-US" dirty="0" smtClean="0"/>
              <a:t>All financial reports are just a look at what is happening at a specific time: Day, Month, Year</a:t>
            </a:r>
          </a:p>
          <a:p>
            <a:endParaRPr lang="en-US" dirty="0"/>
          </a:p>
          <a:p>
            <a:r>
              <a:rPr lang="en-US" dirty="0" smtClean="0"/>
              <a:t>Some of the reports that are produced for Boards and staff include the following:</a:t>
            </a:r>
          </a:p>
          <a:p>
            <a:endParaRPr lang="en-US" dirty="0"/>
          </a:p>
          <a:p>
            <a:pPr marL="285750" indent="-285750">
              <a:buFont typeface="Arial" panose="020B0604020202020204" pitchFamily="34" charset="0"/>
              <a:buChar char="•"/>
            </a:pPr>
            <a:r>
              <a:rPr lang="en-US" dirty="0" smtClean="0"/>
              <a:t>Operating board report</a:t>
            </a:r>
          </a:p>
          <a:p>
            <a:pPr marL="285750" indent="-285750">
              <a:buFont typeface="Arial" panose="020B0604020202020204" pitchFamily="34" charset="0"/>
              <a:buChar char="•"/>
            </a:pPr>
            <a:r>
              <a:rPr lang="en-US" dirty="0" smtClean="0"/>
              <a:t>Grant &amp; Contract Report</a:t>
            </a:r>
          </a:p>
          <a:p>
            <a:pPr marL="285750" indent="-285750">
              <a:buFont typeface="Arial" panose="020B0604020202020204" pitchFamily="34" charset="0"/>
              <a:buChar char="•"/>
            </a:pPr>
            <a:r>
              <a:rPr lang="en-US" dirty="0" smtClean="0"/>
              <a:t>Capital Report</a:t>
            </a:r>
          </a:p>
          <a:p>
            <a:pPr marL="285750" indent="-285750">
              <a:buFont typeface="Arial" panose="020B0604020202020204" pitchFamily="34" charset="0"/>
              <a:buChar char="•"/>
            </a:pPr>
            <a:r>
              <a:rPr lang="en-US" dirty="0" smtClean="0"/>
              <a:t>Adjunct Report</a:t>
            </a:r>
          </a:p>
          <a:p>
            <a:pPr marL="285750" indent="-285750">
              <a:buFont typeface="Arial" panose="020B0604020202020204" pitchFamily="34" charset="0"/>
              <a:buChar char="•"/>
            </a:pPr>
            <a:r>
              <a:rPr lang="en-US" dirty="0" smtClean="0"/>
              <a:t>Year to Date Report</a:t>
            </a:r>
          </a:p>
          <a:p>
            <a:pPr marL="285750" indent="-285750">
              <a:buFont typeface="Arial" panose="020B0604020202020204" pitchFamily="34" charset="0"/>
              <a:buChar char="•"/>
            </a:pPr>
            <a:r>
              <a:rPr lang="en-US" dirty="0" smtClean="0"/>
              <a:t>Enrollment/Instructional Salary Cost Analysis</a:t>
            </a:r>
            <a:endParaRPr lang="en-US" dirty="0"/>
          </a:p>
        </p:txBody>
      </p:sp>
    </p:spTree>
    <p:extLst>
      <p:ext uri="{BB962C8B-B14F-4D97-AF65-F5344CB8AC3E}">
        <p14:creationId xmlns:p14="http://schemas.microsoft.com/office/powerpoint/2010/main" val="2079719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3200" b="1" dirty="0" smtClean="0"/>
              <a:t>OPERATING BOARD REPORT</a:t>
            </a:r>
            <a:endParaRPr lang="en-US" sz="2700" b="1" dirty="0"/>
          </a:p>
        </p:txBody>
      </p:sp>
      <p:sp>
        <p:nvSpPr>
          <p:cNvPr id="3" name="TextBox 2"/>
          <p:cNvSpPr txBox="1"/>
          <p:nvPr/>
        </p:nvSpPr>
        <p:spPr>
          <a:xfrm>
            <a:off x="2377440" y="1025256"/>
            <a:ext cx="8085909" cy="2031325"/>
          </a:xfrm>
          <a:prstGeom prst="rect">
            <a:avLst/>
          </a:prstGeom>
          <a:noFill/>
        </p:spPr>
        <p:txBody>
          <a:bodyPr wrap="square" rtlCol="0">
            <a:spAutoFit/>
          </a:bodyPr>
          <a:lstStyle/>
          <a:p>
            <a:r>
              <a:rPr lang="en-US" dirty="0" smtClean="0"/>
              <a:t>The operating board report is produced by using several standard FMS reports:</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GA3233</a:t>
            </a:r>
            <a:r>
              <a:rPr lang="en-US" dirty="0" smtClean="0"/>
              <a:t> for State Allocation</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BA1203</a:t>
            </a:r>
            <a:r>
              <a:rPr lang="en-US" dirty="0" smtClean="0"/>
              <a:t> for Budget and Expenditure</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BA1201, BA1202 </a:t>
            </a:r>
            <a:r>
              <a:rPr lang="en-US" dirty="0" smtClean="0"/>
              <a:t>and the </a:t>
            </a:r>
            <a:r>
              <a:rPr lang="en-US" dirty="0">
                <a:latin typeface="Times New Roman" panose="02020603050405020304" pitchFamily="18" charset="0"/>
                <a:cs typeface="Times New Roman" panose="02020603050405020304" pitchFamily="18" charset="0"/>
              </a:rPr>
              <a:t>BA1204 </a:t>
            </a:r>
            <a:r>
              <a:rPr lang="en-US" dirty="0" smtClean="0"/>
              <a:t>for Revenue</a:t>
            </a:r>
          </a:p>
          <a:p>
            <a:r>
              <a:rPr lang="en-US" dirty="0" smtClean="0"/>
              <a:t>By using the </a:t>
            </a:r>
            <a:r>
              <a:rPr lang="en-US" dirty="0">
                <a:latin typeface="Times New Roman" panose="02020603050405020304" pitchFamily="18" charset="0"/>
                <a:cs typeface="Times New Roman" panose="02020603050405020304" pitchFamily="18" charset="0"/>
              </a:rPr>
              <a:t>BA1203</a:t>
            </a:r>
            <a:r>
              <a:rPr lang="en-US" dirty="0" smtClean="0"/>
              <a:t> report we are able to combine information to ensure that the budget is balanced and get information collapsed by object and functional classification.</a:t>
            </a:r>
            <a:endParaRPr lang="en-US" dirty="0"/>
          </a:p>
        </p:txBody>
      </p:sp>
      <p:pic>
        <p:nvPicPr>
          <p:cNvPr id="5" name="Picture 4">
            <a:hlinkClick r:id="rId2" action="ppaction://hlinkfile"/>
          </p:cNvPr>
          <p:cNvPicPr>
            <a:picLocks noChangeAspect="1"/>
          </p:cNvPicPr>
          <p:nvPr/>
        </p:nvPicPr>
        <p:blipFill>
          <a:blip r:embed="rId3"/>
          <a:stretch>
            <a:fillRect/>
          </a:stretch>
        </p:blipFill>
        <p:spPr>
          <a:xfrm>
            <a:off x="2377440" y="2942186"/>
            <a:ext cx="8760686" cy="3784912"/>
          </a:xfrm>
          <a:prstGeom prst="rect">
            <a:avLst/>
          </a:prstGeom>
        </p:spPr>
      </p:pic>
    </p:spTree>
    <p:extLst>
      <p:ext uri="{BB962C8B-B14F-4D97-AF65-F5344CB8AC3E}">
        <p14:creationId xmlns:p14="http://schemas.microsoft.com/office/powerpoint/2010/main" val="305664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3200" b="1" dirty="0" smtClean="0"/>
              <a:t>OPERATING BOARD REPORT</a:t>
            </a:r>
            <a:endParaRPr lang="en-US" sz="2700" b="1" dirty="0"/>
          </a:p>
        </p:txBody>
      </p:sp>
      <p:sp>
        <p:nvSpPr>
          <p:cNvPr id="3" name="TextBox 2"/>
          <p:cNvSpPr txBox="1"/>
          <p:nvPr/>
        </p:nvSpPr>
        <p:spPr>
          <a:xfrm>
            <a:off x="2377440" y="1025256"/>
            <a:ext cx="8085909" cy="646331"/>
          </a:xfrm>
          <a:prstGeom prst="rect">
            <a:avLst/>
          </a:prstGeom>
          <a:noFill/>
        </p:spPr>
        <p:txBody>
          <a:bodyPr wrap="square" rtlCol="0">
            <a:spAutoFit/>
          </a:bodyPr>
          <a:lstStyle/>
          <a:p>
            <a:r>
              <a:rPr lang="en-US" dirty="0"/>
              <a:t>By using the </a:t>
            </a:r>
            <a:r>
              <a:rPr lang="en-US" dirty="0">
                <a:latin typeface="Times New Roman" panose="02020603050405020304" pitchFamily="18" charset="0"/>
                <a:cs typeface="Times New Roman" panose="02020603050405020304" pitchFamily="18" charset="0"/>
              </a:rPr>
              <a:t>BA1203</a:t>
            </a:r>
            <a:r>
              <a:rPr lang="en-US" dirty="0"/>
              <a:t> report we are able to </a:t>
            </a:r>
            <a:r>
              <a:rPr lang="en-US" dirty="0" smtClean="0"/>
              <a:t>combine expenditure </a:t>
            </a:r>
            <a:r>
              <a:rPr lang="en-US" dirty="0"/>
              <a:t>information </a:t>
            </a:r>
            <a:r>
              <a:rPr lang="en-US" dirty="0" smtClean="0"/>
              <a:t>collapsed </a:t>
            </a:r>
            <a:r>
              <a:rPr lang="en-US" dirty="0"/>
              <a:t>by object and functional classification.</a:t>
            </a:r>
          </a:p>
        </p:txBody>
      </p:sp>
      <p:pic>
        <p:nvPicPr>
          <p:cNvPr id="6" name="Picture 5">
            <a:hlinkClick r:id="rId2" action="ppaction://hlinkfile"/>
          </p:cNvPr>
          <p:cNvPicPr>
            <a:picLocks noChangeAspect="1"/>
          </p:cNvPicPr>
          <p:nvPr/>
        </p:nvPicPr>
        <p:blipFill>
          <a:blip r:embed="rId3"/>
          <a:stretch>
            <a:fillRect/>
          </a:stretch>
        </p:blipFill>
        <p:spPr>
          <a:xfrm>
            <a:off x="1714499" y="1971674"/>
            <a:ext cx="9798995" cy="3259231"/>
          </a:xfrm>
          <a:prstGeom prst="rect">
            <a:avLst/>
          </a:prstGeom>
        </p:spPr>
      </p:pic>
    </p:spTree>
    <p:extLst>
      <p:ext uri="{BB962C8B-B14F-4D97-AF65-F5344CB8AC3E}">
        <p14:creationId xmlns:p14="http://schemas.microsoft.com/office/powerpoint/2010/main" val="2635620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3200" b="1" dirty="0" smtClean="0"/>
              <a:t>OPERATING BOARD REPORT</a:t>
            </a:r>
            <a:endParaRPr lang="en-US" sz="2700" b="1" dirty="0"/>
          </a:p>
        </p:txBody>
      </p:sp>
      <p:sp>
        <p:nvSpPr>
          <p:cNvPr id="3" name="TextBox 2"/>
          <p:cNvSpPr txBox="1"/>
          <p:nvPr/>
        </p:nvSpPr>
        <p:spPr>
          <a:xfrm>
            <a:off x="2377440" y="999130"/>
            <a:ext cx="8085909" cy="369332"/>
          </a:xfrm>
          <a:prstGeom prst="rect">
            <a:avLst/>
          </a:prstGeom>
          <a:noFill/>
        </p:spPr>
        <p:txBody>
          <a:bodyPr wrap="square" rtlCol="0">
            <a:spAutoFit/>
          </a:bodyPr>
          <a:lstStyle/>
          <a:p>
            <a:r>
              <a:rPr lang="en-US" dirty="0" smtClean="0"/>
              <a:t>This is an example of an official board report for WWCC.</a:t>
            </a:r>
            <a:endParaRPr lang="en-US" dirty="0"/>
          </a:p>
        </p:txBody>
      </p:sp>
      <p:pic>
        <p:nvPicPr>
          <p:cNvPr id="7" name="Picture 6">
            <a:hlinkClick r:id="rId2" action="ppaction://hlinkfile"/>
          </p:cNvPr>
          <p:cNvPicPr>
            <a:picLocks noChangeAspect="1"/>
          </p:cNvPicPr>
          <p:nvPr/>
        </p:nvPicPr>
        <p:blipFill>
          <a:blip r:embed="rId3"/>
          <a:stretch>
            <a:fillRect/>
          </a:stretch>
        </p:blipFill>
        <p:spPr>
          <a:xfrm>
            <a:off x="1862137" y="1676400"/>
            <a:ext cx="9488060" cy="3927566"/>
          </a:xfrm>
          <a:prstGeom prst="rect">
            <a:avLst/>
          </a:prstGeom>
        </p:spPr>
      </p:pic>
    </p:spTree>
    <p:extLst>
      <p:ext uri="{BB962C8B-B14F-4D97-AF65-F5344CB8AC3E}">
        <p14:creationId xmlns:p14="http://schemas.microsoft.com/office/powerpoint/2010/main" val="648630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3200" b="1" dirty="0" smtClean="0"/>
              <a:t>GRANT AND CONTRACT BOARD REPORT</a:t>
            </a:r>
            <a:endParaRPr lang="en-US" sz="2700" b="1" dirty="0"/>
          </a:p>
        </p:txBody>
      </p:sp>
      <p:sp>
        <p:nvSpPr>
          <p:cNvPr id="2" name="TextBox 1"/>
          <p:cNvSpPr txBox="1"/>
          <p:nvPr/>
        </p:nvSpPr>
        <p:spPr>
          <a:xfrm>
            <a:off x="2429691" y="1502229"/>
            <a:ext cx="9392195" cy="923330"/>
          </a:xfrm>
          <a:prstGeom prst="rect">
            <a:avLst/>
          </a:prstGeom>
          <a:noFill/>
        </p:spPr>
        <p:txBody>
          <a:bodyPr wrap="square" rtlCol="0">
            <a:spAutoFit/>
          </a:bodyPr>
          <a:lstStyle/>
          <a:p>
            <a:r>
              <a:rPr lang="en-US" dirty="0" smtClean="0"/>
              <a:t>The Grant &amp; Contract Board report is sorted by Corrections Education, State, Federal, Private and Fiscal Agent Contracts.  WWCC uses the PM1201 to create this report by sorting documents and combining information on the report.</a:t>
            </a:r>
            <a:endParaRPr lang="en-US" dirty="0"/>
          </a:p>
        </p:txBody>
      </p:sp>
      <p:pic>
        <p:nvPicPr>
          <p:cNvPr id="3" name="Picture 2">
            <a:hlinkClick r:id="rId2" action="ppaction://hlinkfile"/>
          </p:cNvPr>
          <p:cNvPicPr>
            <a:picLocks noChangeAspect="1"/>
          </p:cNvPicPr>
          <p:nvPr/>
        </p:nvPicPr>
        <p:blipFill>
          <a:blip r:embed="rId3"/>
          <a:stretch>
            <a:fillRect/>
          </a:stretch>
        </p:blipFill>
        <p:spPr>
          <a:xfrm>
            <a:off x="2488404" y="2425559"/>
            <a:ext cx="8010525" cy="4048125"/>
          </a:xfrm>
          <a:prstGeom prst="rect">
            <a:avLst/>
          </a:prstGeom>
        </p:spPr>
      </p:pic>
    </p:spTree>
    <p:extLst>
      <p:ext uri="{BB962C8B-B14F-4D97-AF65-F5344CB8AC3E}">
        <p14:creationId xmlns:p14="http://schemas.microsoft.com/office/powerpoint/2010/main" val="2591241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2700" b="1" dirty="0" smtClean="0"/>
              <a:t>CAPITAL BUDGET REPORT</a:t>
            </a:r>
            <a:endParaRPr lang="en-US" sz="2700" b="1" dirty="0"/>
          </a:p>
        </p:txBody>
      </p:sp>
      <p:sp>
        <p:nvSpPr>
          <p:cNvPr id="3" name="TextBox 2"/>
          <p:cNvSpPr txBox="1"/>
          <p:nvPr/>
        </p:nvSpPr>
        <p:spPr>
          <a:xfrm flipH="1">
            <a:off x="1885744" y="794659"/>
            <a:ext cx="9215846" cy="646331"/>
          </a:xfrm>
          <a:prstGeom prst="rect">
            <a:avLst/>
          </a:prstGeom>
          <a:noFill/>
        </p:spPr>
        <p:txBody>
          <a:bodyPr wrap="square" rtlCol="0">
            <a:spAutoFit/>
          </a:bodyPr>
          <a:lstStyle/>
          <a:p>
            <a:r>
              <a:rPr lang="en-US" dirty="0" smtClean="0"/>
              <a:t>The Capital board report is a high level roll up of current capital projects that include State and local funding.</a:t>
            </a:r>
            <a:endParaRPr lang="en-US" dirty="0"/>
          </a:p>
        </p:txBody>
      </p:sp>
      <p:pic>
        <p:nvPicPr>
          <p:cNvPr id="5" name="Picture 4">
            <a:hlinkClick r:id="rId2" action="ppaction://hlinkfile"/>
          </p:cNvPr>
          <p:cNvPicPr>
            <a:picLocks noChangeAspect="1"/>
          </p:cNvPicPr>
          <p:nvPr/>
        </p:nvPicPr>
        <p:blipFill>
          <a:blip r:embed="rId3"/>
          <a:stretch>
            <a:fillRect/>
          </a:stretch>
        </p:blipFill>
        <p:spPr>
          <a:xfrm>
            <a:off x="3531392" y="1232126"/>
            <a:ext cx="5924550" cy="5438775"/>
          </a:xfrm>
          <a:prstGeom prst="rect">
            <a:avLst/>
          </a:prstGeom>
        </p:spPr>
      </p:pic>
    </p:spTree>
    <p:extLst>
      <p:ext uri="{BB962C8B-B14F-4D97-AF65-F5344CB8AC3E}">
        <p14:creationId xmlns:p14="http://schemas.microsoft.com/office/powerpoint/2010/main" val="3360090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2700" b="1" dirty="0" smtClean="0"/>
              <a:t>ADJUNCT FACULTY REPORT</a:t>
            </a:r>
            <a:endParaRPr lang="en-US" sz="2700" b="1" dirty="0"/>
          </a:p>
        </p:txBody>
      </p:sp>
      <p:sp>
        <p:nvSpPr>
          <p:cNvPr id="2" name="TextBox 1"/>
          <p:cNvSpPr txBox="1"/>
          <p:nvPr/>
        </p:nvSpPr>
        <p:spPr>
          <a:xfrm>
            <a:off x="1633708" y="1005840"/>
            <a:ext cx="9719918" cy="923330"/>
          </a:xfrm>
          <a:prstGeom prst="rect">
            <a:avLst/>
          </a:prstGeom>
          <a:noFill/>
        </p:spPr>
        <p:txBody>
          <a:bodyPr wrap="square" rtlCol="0">
            <a:spAutoFit/>
          </a:bodyPr>
          <a:lstStyle/>
          <a:p>
            <a:r>
              <a:rPr lang="en-US" dirty="0" smtClean="0"/>
              <a:t>The adjunct faculty report was created for instructional managers to track how they were managing their adjunct funding pots.  Managers get a quick view of adjunct salary costs by quarter, a cost comparison of the prior year, temporary budget adjustments and a quick projection of annual costs.</a:t>
            </a:r>
            <a:endParaRPr lang="en-US" dirty="0"/>
          </a:p>
        </p:txBody>
      </p:sp>
      <p:pic>
        <p:nvPicPr>
          <p:cNvPr id="3" name="Picture 2">
            <a:hlinkClick r:id="rId2" action="ppaction://hlinkfile"/>
          </p:cNvPr>
          <p:cNvPicPr>
            <a:picLocks noChangeAspect="1"/>
          </p:cNvPicPr>
          <p:nvPr/>
        </p:nvPicPr>
        <p:blipFill>
          <a:blip r:embed="rId3"/>
          <a:stretch>
            <a:fillRect/>
          </a:stretch>
        </p:blipFill>
        <p:spPr>
          <a:xfrm>
            <a:off x="1549492" y="2323231"/>
            <a:ext cx="9804134" cy="3150106"/>
          </a:xfrm>
          <a:prstGeom prst="rect">
            <a:avLst/>
          </a:prstGeom>
        </p:spPr>
      </p:pic>
    </p:spTree>
    <p:extLst>
      <p:ext uri="{BB962C8B-B14F-4D97-AF65-F5344CB8AC3E}">
        <p14:creationId xmlns:p14="http://schemas.microsoft.com/office/powerpoint/2010/main" val="1255334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08048"/>
            <a:ext cx="10018713" cy="586611"/>
          </a:xfrm>
        </p:spPr>
        <p:txBody>
          <a:bodyPr>
            <a:normAutofit/>
          </a:bodyPr>
          <a:lstStyle/>
          <a:p>
            <a:r>
              <a:rPr lang="en-US" sz="2700" b="1" dirty="0" smtClean="0"/>
              <a:t>TREND REPORT</a:t>
            </a:r>
            <a:endParaRPr lang="en-US" sz="2700" b="1" dirty="0"/>
          </a:p>
        </p:txBody>
      </p:sp>
      <p:sp>
        <p:nvSpPr>
          <p:cNvPr id="2" name="TextBox 1"/>
          <p:cNvSpPr txBox="1"/>
          <p:nvPr/>
        </p:nvSpPr>
        <p:spPr>
          <a:xfrm>
            <a:off x="1484311" y="979715"/>
            <a:ext cx="10181345" cy="646331"/>
          </a:xfrm>
          <a:prstGeom prst="rect">
            <a:avLst/>
          </a:prstGeom>
          <a:noFill/>
        </p:spPr>
        <p:txBody>
          <a:bodyPr wrap="square" rtlCol="0">
            <a:spAutoFit/>
          </a:bodyPr>
          <a:lstStyle/>
          <a:p>
            <a:r>
              <a:rPr lang="en-US" dirty="0" smtClean="0"/>
              <a:t>The Enrollment/Instructional trend report was created to compare current enrollment and instructional costs to the same point in time.  </a:t>
            </a:r>
            <a:endParaRPr lang="en-US" dirty="0"/>
          </a:p>
        </p:txBody>
      </p:sp>
      <p:pic>
        <p:nvPicPr>
          <p:cNvPr id="3" name="Picture 2">
            <a:hlinkClick r:id="rId2" action="ppaction://hlinkfile"/>
          </p:cNvPr>
          <p:cNvPicPr>
            <a:picLocks noChangeAspect="1"/>
          </p:cNvPicPr>
          <p:nvPr/>
        </p:nvPicPr>
        <p:blipFill>
          <a:blip r:embed="rId3"/>
          <a:stretch>
            <a:fillRect/>
          </a:stretch>
        </p:blipFill>
        <p:spPr>
          <a:xfrm>
            <a:off x="2937781" y="1811102"/>
            <a:ext cx="7251248" cy="4221838"/>
          </a:xfrm>
          <a:prstGeom prst="rect">
            <a:avLst/>
          </a:prstGeom>
        </p:spPr>
      </p:pic>
    </p:spTree>
    <p:extLst>
      <p:ext uri="{BB962C8B-B14F-4D97-AF65-F5344CB8AC3E}">
        <p14:creationId xmlns:p14="http://schemas.microsoft.com/office/powerpoint/2010/main" val="4512802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487</TotalTime>
  <Words>474</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Corbel</vt:lpstr>
      <vt:lpstr>Kunstler Script</vt:lpstr>
      <vt:lpstr>Times New Roman</vt:lpstr>
      <vt:lpstr>Parallax</vt:lpstr>
      <vt:lpstr>BOARD REPORTS</vt:lpstr>
      <vt:lpstr>Reports</vt:lpstr>
      <vt:lpstr>OPERATING BOARD REPORT</vt:lpstr>
      <vt:lpstr>OPERATING BOARD REPORT</vt:lpstr>
      <vt:lpstr>OPERATING BOARD REPORT</vt:lpstr>
      <vt:lpstr>GRANT AND CONTRACT BOARD REPORT</vt:lpstr>
      <vt:lpstr>CAPITAL BUDGET REPORT</vt:lpstr>
      <vt:lpstr>ADJUNCT FACULTY REPORT</vt:lpstr>
      <vt:lpstr>TREND REPORT</vt:lpstr>
      <vt:lpstr>COMMON BUDGET REPORTS USED BY WWCC</vt:lpstr>
      <vt:lpstr>PowerPoint Presentation</vt:lpstr>
    </vt:vector>
  </TitlesOfParts>
  <Company>Walla Walla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Peterson</dc:creator>
  <cp:lastModifiedBy>Kami Robinson</cp:lastModifiedBy>
  <cp:revision>60</cp:revision>
  <cp:lastPrinted>2018-03-28T14:25:14Z</cp:lastPrinted>
  <dcterms:created xsi:type="dcterms:W3CDTF">2018-03-26T18:23:13Z</dcterms:created>
  <dcterms:modified xsi:type="dcterms:W3CDTF">2018-03-28T14:25:43Z</dcterms:modified>
</cp:coreProperties>
</file>