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18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0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836BF-41AC-4FE9-8F41-AE0540B6594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6EF589-1D87-4E99-8705-0B65637FE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6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1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3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33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4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0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170EA4-FEDE-45D8-BDB0-149809ACE918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8A9E24-3285-4FC0-8964-DF0C0482F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Y17-18%20653%20Entry%20for%20Allocation%201.xls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GA3233%20Example.pdf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hyperlink" Target="SBCTC%20GA3233%20-%20Pivot%20Table%20of%20Allocation.xls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REPORTS </a:t>
            </a:r>
            <a:r>
              <a:rPr lang="en-US" sz="4000" b="1" dirty="0"/>
              <a:t>&amp; </a:t>
            </a:r>
            <a:r>
              <a:rPr lang="en-US" sz="4000" b="1" dirty="0" smtClean="0"/>
              <a:t>PROCESSES: Loading </a:t>
            </a:r>
            <a:r>
              <a:rPr lang="en-US" sz="4000" b="1" dirty="0"/>
              <a:t>Allocations, Monitoring Allocations, Loading Budgets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SUE WILLIS, EXECUTIVE DIRECTOR BUDGET AND FINANCE, WWCC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34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INITIALIZE THE BUDGET, PHASE I</a:t>
            </a:r>
            <a:br>
              <a:rPr lang="en-US" sz="3200" b="1" dirty="0" smtClean="0"/>
            </a:br>
            <a:r>
              <a:rPr lang="en-US" sz="2700" b="1" dirty="0" smtClean="0"/>
              <a:t>Budget Initialization Step 8</a:t>
            </a:r>
            <a:endParaRPr lang="en-US" sz="2700" b="1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1103592"/>
            <a:ext cx="10321158" cy="3909842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Schedule job group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FG025R - </a:t>
            </a:r>
            <a:r>
              <a:rPr lang="en-US" sz="2000" dirty="0"/>
              <a:t>produces a report of budget records not brought 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Times New Roman" panose="02020603050405020304" pitchFamily="18" charset="0"/>
              </a:rPr>
              <a:t>Budget records will </a:t>
            </a:r>
            <a:r>
              <a:rPr lang="en-US" sz="2000" b="1" dirty="0" smtClean="0">
                <a:cs typeface="Times New Roman" panose="02020603050405020304" pitchFamily="18" charset="0"/>
              </a:rPr>
              <a:t>not</a:t>
            </a:r>
            <a:r>
              <a:rPr lang="en-US" sz="2000" dirty="0" smtClean="0">
                <a:cs typeface="Times New Roman" panose="02020603050405020304" pitchFamily="18" charset="0"/>
              </a:rPr>
              <a:t> be brought forward if one of the following conditions exist: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 panose="02020603050405020304" pitchFamily="18" charset="0"/>
              </a:rPr>
              <a:t>Budget Status value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sz="1800" dirty="0" smtClean="0">
                <a:cs typeface="Times New Roman" panose="02020603050405020304" pitchFamily="18" charset="0"/>
              </a:rPr>
              <a:t> (Budget update screen) is </a:t>
            </a:r>
            <a:r>
              <a:rPr lang="en-US" sz="1800" b="1" dirty="0" smtClean="0">
                <a:cs typeface="Times New Roman" panose="02020603050405020304" pitchFamily="18" charset="0"/>
              </a:rPr>
              <a:t>not</a:t>
            </a:r>
            <a:r>
              <a:rPr lang="en-US" sz="1800" dirty="0" smtClean="0">
                <a:cs typeface="Times New Roman" panose="02020603050405020304" pitchFamily="18" charset="0"/>
              </a:rPr>
              <a:t> “A” (active)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 panose="02020603050405020304" pitchFamily="18" charset="0"/>
              </a:rPr>
              <a:t>Project Status value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PM1001</a:t>
            </a:r>
            <a:r>
              <a:rPr lang="en-US" sz="1800" dirty="0" smtClean="0">
                <a:cs typeface="Times New Roman" panose="02020603050405020304" pitchFamily="18" charset="0"/>
              </a:rPr>
              <a:t> (Grant/Contract Control Table) or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PM1002</a:t>
            </a:r>
            <a:r>
              <a:rPr lang="en-US" sz="1800" dirty="0" smtClean="0">
                <a:cs typeface="Times New Roman" panose="02020603050405020304" pitchFamily="18" charset="0"/>
              </a:rPr>
              <a:t> (Capital Project Control Table) is </a:t>
            </a:r>
            <a:r>
              <a:rPr lang="en-US" sz="1800" b="1" dirty="0" smtClean="0">
                <a:cs typeface="Times New Roman" panose="02020603050405020304" pitchFamily="18" charset="0"/>
              </a:rPr>
              <a:t>not</a:t>
            </a:r>
            <a:r>
              <a:rPr lang="en-US" sz="1800" dirty="0" smtClean="0">
                <a:cs typeface="Times New Roman" panose="02020603050405020304" pitchFamily="18" charset="0"/>
              </a:rPr>
              <a:t> “A” (active)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 panose="02020603050405020304" pitchFamily="18" charset="0"/>
              </a:rPr>
              <a:t>End Date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PM1001</a:t>
            </a:r>
            <a:r>
              <a:rPr lang="en-US" sz="1800" dirty="0" smtClean="0">
                <a:cs typeface="Times New Roman" panose="02020603050405020304" pitchFamily="18" charset="0"/>
              </a:rPr>
              <a:t> or actual completion date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PM1002</a:t>
            </a:r>
            <a:r>
              <a:rPr lang="en-US" sz="1800" dirty="0" smtClean="0">
                <a:cs typeface="Times New Roman" panose="02020603050405020304" pitchFamily="18" charset="0"/>
              </a:rPr>
              <a:t> is equal to or prior to June 30</a:t>
            </a:r>
            <a:r>
              <a:rPr lang="en-US" sz="1800" baseline="30000" dirty="0" smtClean="0">
                <a:cs typeface="Times New Roman" panose="02020603050405020304" pitchFamily="18" charset="0"/>
              </a:rPr>
              <a:t>th</a:t>
            </a:r>
            <a:r>
              <a:rPr lang="en-US" sz="1800" dirty="0" smtClean="0">
                <a:cs typeface="Times New Roman" panose="02020603050405020304" pitchFamily="18" charset="0"/>
              </a:rPr>
              <a:t> of the current fiscal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 panose="02020603050405020304" pitchFamily="18" charset="0"/>
              </a:rPr>
              <a:t>Fund is </a:t>
            </a:r>
            <a:r>
              <a:rPr lang="en-US" sz="1800" b="1" dirty="0" smtClean="0">
                <a:cs typeface="Times New Roman" panose="02020603050405020304" pitchFamily="18" charset="0"/>
              </a:rPr>
              <a:t>not</a:t>
            </a:r>
            <a:r>
              <a:rPr lang="en-US" sz="1800" dirty="0" smtClean="0">
                <a:cs typeface="Times New Roman" panose="02020603050405020304" pitchFamily="18" charset="0"/>
              </a:rPr>
              <a:t> listed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Times New Roman" panose="02020603050405020304" pitchFamily="18" charset="0"/>
              </a:rPr>
              <a:t>Schedule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FG025R </a:t>
            </a:r>
            <a:r>
              <a:rPr lang="en-US" sz="2000" dirty="0" smtClean="0">
                <a:cs typeface="Times New Roman" panose="02020603050405020304" pitchFamily="18" charset="0"/>
              </a:rPr>
              <a:t>as often as necessary – until no records are bypassed - before running job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BA1302J </a:t>
            </a:r>
            <a:r>
              <a:rPr lang="en-US" sz="2000" dirty="0" smtClean="0">
                <a:cs typeface="Times New Roman" panose="02020603050405020304" pitchFamily="18" charset="0"/>
              </a:rPr>
              <a:t>(Phase II)</a:t>
            </a: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291" y="4655263"/>
            <a:ext cx="4448175" cy="20669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944414" y="5013434"/>
            <a:ext cx="2869324" cy="1061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Schedule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FG025R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81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INITIALIZE THE BUDGET, PHASE II</a:t>
            </a:r>
            <a:br>
              <a:rPr lang="en-US" sz="3200" b="1" dirty="0" smtClean="0"/>
            </a:br>
            <a:r>
              <a:rPr lang="en-US" sz="2700" b="1" dirty="0" smtClean="0"/>
              <a:t>Budget Initialization Step 9</a:t>
            </a:r>
            <a:endParaRPr lang="en-US" sz="2700" b="1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1460940"/>
            <a:ext cx="10321158" cy="3909842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Schedule job group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BA1302J – </a:t>
            </a:r>
            <a:r>
              <a:rPr lang="en-US" sz="2000" dirty="0" smtClean="0"/>
              <a:t>loads the file created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FG025R</a:t>
            </a:r>
            <a:r>
              <a:rPr lang="en-US" sz="2000" dirty="0" smtClean="0"/>
              <a:t> into the budget database for online access</a:t>
            </a:r>
          </a:p>
          <a:p>
            <a:pPr marL="0" indent="0" algn="l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Times New Roman" panose="02020603050405020304" pitchFamily="18" charset="0"/>
              </a:rPr>
              <a:t>New year annual budget reports can be scheduled once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BA1302J</a:t>
            </a:r>
            <a:r>
              <a:rPr lang="en-US" sz="2000" dirty="0" smtClean="0">
                <a:cs typeface="Times New Roman" panose="02020603050405020304" pitchFamily="18" charset="0"/>
              </a:rPr>
              <a:t> has 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 panose="02020603050405020304" pitchFamily="18" charset="0"/>
              </a:rPr>
              <a:t>To access the new year information in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sz="1800" dirty="0" smtClean="0">
                <a:cs typeface="Times New Roman" panose="02020603050405020304" pitchFamily="18" charset="0"/>
              </a:rPr>
              <a:t>, the terminal must be set to the new fiscal year</a:t>
            </a:r>
          </a:p>
          <a:p>
            <a:pPr marL="457200" lvl="1" indent="0">
              <a:buNone/>
            </a:pPr>
            <a:endParaRPr lang="en-US" sz="1400" dirty="0" smtClean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Times New Roman" panose="02020603050405020304" pitchFamily="18" charset="0"/>
              </a:rPr>
              <a:t>If changes are made to the old fiscal year budget file that apply to the new year, both budget year files need to be updated</a:t>
            </a: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944414" y="4561497"/>
            <a:ext cx="2869324" cy="1061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Schedule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BA1302J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222" y="4561497"/>
            <a:ext cx="6629854" cy="125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804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NUMBERING AND KEYING THE BUDGET</a:t>
            </a:r>
            <a:endParaRPr lang="en-US" sz="2700" b="1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884934"/>
            <a:ext cx="10321158" cy="735147"/>
          </a:xfrm>
        </p:spPr>
        <p:txBody>
          <a:bodyPr anchor="t"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The board approved operating budget is hand-keyed in the permanent budget field of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BA1001</a:t>
            </a:r>
            <a:r>
              <a:rPr lang="en-US" sz="2000" dirty="0" smtClean="0"/>
              <a:t> screen</a:t>
            </a:r>
          </a:p>
          <a:p>
            <a:pPr marL="0" indent="0" algn="l">
              <a:buNone/>
            </a:pPr>
            <a:endParaRPr lang="en-US" sz="2000" dirty="0" smtClean="0"/>
          </a:p>
          <a:p>
            <a:pPr marL="0" indent="0" algn="l">
              <a:buNone/>
            </a:pPr>
            <a:endParaRPr lang="en-US" sz="18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4569040"/>
            <a:ext cx="10321158" cy="844482"/>
          </a:xfrm>
        </p:spPr>
        <p:txBody>
          <a:bodyPr anchor="t"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Each entry is numbered with the budget year </a:t>
            </a:r>
            <a:r>
              <a:rPr lang="en-US" sz="2000" dirty="0" err="1" smtClean="0"/>
              <a:t>preceeding</a:t>
            </a:r>
            <a:r>
              <a:rPr lang="en-US" sz="2000" dirty="0"/>
              <a:t> </a:t>
            </a:r>
            <a:r>
              <a:rPr lang="en-US" sz="2000" dirty="0" smtClean="0"/>
              <a:t>( 18-001, 18-002, 18-003….)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Unique numbers are tracked on a shared list and crossed off as used</a:t>
            </a:r>
            <a:endParaRPr lang="en-US" sz="2000" dirty="0" smtClean="0"/>
          </a:p>
          <a:p>
            <a:pPr marL="0" indent="0" algn="l">
              <a:buNone/>
            </a:pPr>
            <a:endParaRPr lang="en-US" sz="1800" dirty="0" smtClean="0"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491" y="5274375"/>
            <a:ext cx="4324350" cy="1257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8789" y="1491337"/>
            <a:ext cx="7489754" cy="305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5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ALLOCATION LOADING</a:t>
            </a:r>
            <a:endParaRPr lang="en-US" sz="2700" b="1" dirty="0"/>
          </a:p>
        </p:txBody>
      </p:sp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5989" y="894049"/>
            <a:ext cx="66389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2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BALANCE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GA3233</a:t>
            </a:r>
            <a:r>
              <a:rPr lang="en-US" sz="3200" b="1" dirty="0" smtClean="0"/>
              <a:t> REPORT TO SBCTC</a:t>
            </a:r>
            <a:endParaRPr lang="en-US" sz="2700" b="1" dirty="0"/>
          </a:p>
        </p:txBody>
      </p:sp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311" y="1035533"/>
            <a:ext cx="7381875" cy="2600325"/>
          </a:xfrm>
          <a:prstGeom prst="rect">
            <a:avLst/>
          </a:prstGeom>
        </p:spPr>
      </p:pic>
      <p:pic>
        <p:nvPicPr>
          <p:cNvPr id="3" name="Picture 2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7323" y="3777342"/>
            <a:ext cx="24479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333104"/>
            <a:ext cx="10018713" cy="86868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COMMON BUDGET REPORTS USED BY WWCC</a:t>
            </a:r>
            <a:endParaRPr lang="en-US" sz="27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11234" y="1110343"/>
            <a:ext cx="10058400" cy="5251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These commonly used reports normally do not contain Grant &amp; Contract/Capital transactions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BA1201</a:t>
            </a:r>
            <a:r>
              <a:rPr lang="en-US" dirty="0" smtClean="0"/>
              <a:t> – Budget Status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BA1202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 Budget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</a:t>
            </a:r>
            <a:r>
              <a:rPr lang="en-US" dirty="0"/>
              <a:t>D</a:t>
            </a:r>
            <a:r>
              <a:rPr lang="en-US" dirty="0" smtClean="0"/>
              <a:t>istrict by Division (This is organized by the second digit of the Org Index and usually does not include Grant and Contract/Capital accounts in the reports.)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BA1203</a:t>
            </a:r>
            <a:r>
              <a:rPr lang="en-US" dirty="0" smtClean="0"/>
              <a:t> – Budget Status Report District by Program</a:t>
            </a:r>
          </a:p>
          <a:p>
            <a:pPr marL="0" indent="0">
              <a:buNone/>
            </a:pPr>
            <a:r>
              <a:rPr lang="en-US" dirty="0" smtClean="0"/>
              <a:t>These reports contain information on all accounts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BA1209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Budget Change </a:t>
            </a:r>
            <a:r>
              <a:rPr lang="en-US" dirty="0"/>
              <a:t>R</a:t>
            </a:r>
            <a:r>
              <a:rPr lang="en-US" dirty="0" smtClean="0"/>
              <a:t>egister by Program </a:t>
            </a:r>
            <a:r>
              <a:rPr lang="en-US" dirty="0"/>
              <a:t>I</a:t>
            </a:r>
            <a:r>
              <a:rPr lang="en-US" dirty="0" smtClean="0"/>
              <a:t>ndex and Organization </a:t>
            </a:r>
            <a:r>
              <a:rPr lang="en-US" dirty="0"/>
              <a:t>I</a:t>
            </a:r>
            <a:r>
              <a:rPr lang="en-US" dirty="0" smtClean="0"/>
              <a:t>ndex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BA1210</a:t>
            </a:r>
            <a:r>
              <a:rPr lang="en-US" dirty="0" smtClean="0"/>
              <a:t> – Budget Change Register by Revision Number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BA1211</a:t>
            </a:r>
            <a:r>
              <a:rPr lang="en-US" dirty="0" smtClean="0"/>
              <a:t> – Salary and Wage Expenditure Report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GA2103</a:t>
            </a:r>
            <a:r>
              <a:rPr lang="en-US" dirty="0" smtClean="0"/>
              <a:t> – Detail Revenue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GA3230</a:t>
            </a:r>
            <a:r>
              <a:rPr lang="en-US" dirty="0" smtClean="0"/>
              <a:t> – Detail Expenditure Report (This is for the month)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PS1120</a:t>
            </a:r>
            <a:r>
              <a:rPr lang="en-US" dirty="0" smtClean="0"/>
              <a:t> – Payroll Processing Transaction List</a:t>
            </a:r>
          </a:p>
          <a:p>
            <a:pPr marL="0" indent="0">
              <a:buNone/>
            </a:pPr>
            <a:r>
              <a:rPr lang="en-US" dirty="0" smtClean="0"/>
              <a:t>These reports only contain Grant &amp; Contract/Capital information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PM1201 </a:t>
            </a:r>
            <a:r>
              <a:rPr lang="en-US" dirty="0"/>
              <a:t>- B</a:t>
            </a:r>
            <a:r>
              <a:rPr lang="en-US" dirty="0" smtClean="0"/>
              <a:t>udget </a:t>
            </a:r>
            <a:r>
              <a:rPr lang="en-US" dirty="0"/>
              <a:t>S</a:t>
            </a:r>
            <a:r>
              <a:rPr lang="en-US" dirty="0" smtClean="0"/>
              <a:t>tatus </a:t>
            </a:r>
            <a:r>
              <a:rPr lang="en-US" dirty="0"/>
              <a:t>R</a:t>
            </a:r>
            <a:r>
              <a:rPr lang="en-US" dirty="0" smtClean="0"/>
              <a:t>eport - Grant &amp; Contract/Capital </a:t>
            </a:r>
            <a:r>
              <a:rPr lang="en-US" dirty="0"/>
              <a:t>P</a:t>
            </a:r>
            <a:r>
              <a:rPr lang="en-US" dirty="0" smtClean="0"/>
              <a:t>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251" y="1476103"/>
            <a:ext cx="393088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Kunstler Script" panose="030304020206070D0D06" pitchFamily="66" charset="0"/>
              </a:rPr>
              <a:t>Questions?</a:t>
            </a:r>
          </a:p>
          <a:p>
            <a:endParaRPr lang="en-US" sz="8000" dirty="0">
              <a:latin typeface="Kunstler Script" panose="030304020206070D0D06" pitchFamily="66" charset="0"/>
            </a:endParaRPr>
          </a:p>
          <a:p>
            <a:r>
              <a:rPr lang="en-US" sz="8000" dirty="0" smtClean="0">
                <a:latin typeface="Kunstler Script" panose="030304020206070D0D06" pitchFamily="66" charset="0"/>
              </a:rPr>
              <a:t>Thank You!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2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75137"/>
          </a:xfrm>
        </p:spPr>
        <p:txBody>
          <a:bodyPr>
            <a:normAutofit/>
          </a:bodyPr>
          <a:lstStyle/>
          <a:p>
            <a:r>
              <a:rPr lang="en-US" b="1" dirty="0" smtClean="0"/>
              <a:t>BUILDING THE OPERATING BUDGET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650125"/>
            <a:ext cx="10018713" cy="4141076"/>
          </a:xfrm>
        </p:spPr>
        <p:txBody>
          <a:bodyPr anchor="t"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Create Excel Workbooks</a:t>
            </a:r>
          </a:p>
          <a:p>
            <a:pPr lvl="1"/>
            <a:r>
              <a:rPr lang="en-US" dirty="0" smtClean="0"/>
              <a:t>Summary Workbook</a:t>
            </a:r>
          </a:p>
          <a:p>
            <a:pPr lvl="1"/>
            <a:r>
              <a:rPr lang="en-US" dirty="0" smtClean="0"/>
              <a:t>Differences Workbook</a:t>
            </a:r>
          </a:p>
          <a:p>
            <a:pPr lvl="1"/>
            <a:r>
              <a:rPr lang="en-US" dirty="0" smtClean="0"/>
              <a:t>Individual Unit Budget Workbooks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Alternatively, get a high-level roll up</a:t>
            </a:r>
          </a:p>
          <a:p>
            <a:endParaRPr lang="en-US" dirty="0"/>
          </a:p>
          <a:p>
            <a:r>
              <a:rPr lang="en-US" dirty="0" smtClean="0"/>
              <a:t>Balance to the revenue page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629" y="3470219"/>
            <a:ext cx="4293394" cy="2862263"/>
          </a:xfrm>
          <a:prstGeom prst="rect">
            <a:avLst/>
          </a:prstGeom>
          <a:ln w="12700" cmpd="sng">
            <a:noFill/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1549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145" y="1406758"/>
            <a:ext cx="6836432" cy="458415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2" y="265382"/>
            <a:ext cx="10071265" cy="60697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SUMMARY WORKBOOK</a:t>
            </a:r>
            <a:endParaRPr lang="en-US" sz="32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282263" y="1418904"/>
            <a:ext cx="3436882" cy="2511973"/>
          </a:xfrm>
        </p:spPr>
        <p:txBody>
          <a:bodyPr anchor="t"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Shows budget totals for each unit on one page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Contains the current rates for healthcare, retirement, L&amp;I, and OASI to feed out to the formulas in the individual unit budget workbooks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251" y="3819208"/>
            <a:ext cx="25622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DIFFERENCES WORKBOOK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0070" y="912447"/>
            <a:ext cx="4838038" cy="5762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High-level change summaries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29474" y="912447"/>
            <a:ext cx="5163436" cy="5762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Per-unit summaries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50070" y="1467846"/>
            <a:ext cx="4838038" cy="4323354"/>
          </a:xfrm>
          <a:prstGeom prst="rect">
            <a:avLst/>
          </a:prstGeom>
        </p:spPr>
      </p:pic>
      <p:pic>
        <p:nvPicPr>
          <p:cNvPr id="19" name="Content Placeholder 1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29474" y="1467846"/>
            <a:ext cx="5163436" cy="432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04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UNIT BUDGET WORKBOOKS</a:t>
            </a:r>
            <a:endParaRPr lang="en-US" sz="3200" b="1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1772179" y="903310"/>
            <a:ext cx="7088042" cy="576262"/>
          </a:xfrm>
        </p:spPr>
        <p:txBody>
          <a:bodyPr/>
          <a:lstStyle/>
          <a:p>
            <a:r>
              <a:rPr lang="en-US" dirty="0" smtClean="0"/>
              <a:t>Unit Budget Overview (by </a:t>
            </a:r>
            <a:r>
              <a:rPr lang="en-US" dirty="0" err="1" smtClean="0"/>
              <a:t>Prog</a:t>
            </a:r>
            <a:r>
              <a:rPr lang="en-US" dirty="0" smtClean="0"/>
              <a:t>, Org)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931" y="1488833"/>
            <a:ext cx="8699472" cy="501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UNIT BUDGET WORKBOOKS (continued)</a:t>
            </a:r>
            <a:endParaRPr lang="en-US" sz="3200" b="1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1772179" y="903310"/>
            <a:ext cx="7088042" cy="576262"/>
          </a:xfrm>
        </p:spPr>
        <p:txBody>
          <a:bodyPr/>
          <a:lstStyle/>
          <a:p>
            <a:r>
              <a:rPr lang="en-US" dirty="0" smtClean="0"/>
              <a:t>Salaries and Benefits (by </a:t>
            </a:r>
            <a:r>
              <a:rPr lang="en-US" dirty="0" err="1" smtClean="0"/>
              <a:t>Prog</a:t>
            </a:r>
            <a:r>
              <a:rPr lang="en-US" dirty="0" smtClean="0"/>
              <a:t>, Org)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308" y="1479572"/>
            <a:ext cx="8790718" cy="509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50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046009" y="327463"/>
            <a:ext cx="5790712" cy="6304564"/>
            <a:chOff x="5046009" y="327463"/>
            <a:chExt cx="5790712" cy="630456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46009" y="327463"/>
              <a:ext cx="5790712" cy="6304564"/>
            </a:xfrm>
            <a:prstGeom prst="rect">
              <a:avLst/>
            </a:prstGeom>
          </p:spPr>
        </p:pic>
        <p:sp>
          <p:nvSpPr>
            <p:cNvPr id="3" name="Right Arrow 2"/>
            <p:cNvSpPr/>
            <p:nvPr/>
          </p:nvSpPr>
          <p:spPr>
            <a:xfrm>
              <a:off x="5046009" y="5491370"/>
              <a:ext cx="2017969" cy="496956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063978" y="5615609"/>
              <a:ext cx="755374" cy="248478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744717" y="836392"/>
            <a:ext cx="3111062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200" b="1" dirty="0" smtClean="0">
                <a:ln w="3175" cmpd="sng">
                  <a:noFill/>
                </a:ln>
                <a:latin typeface="+mj-lt"/>
                <a:ea typeface="+mj-ea"/>
                <a:cs typeface="+mj-cs"/>
              </a:rPr>
              <a:t>BALANCE THE BUDGET</a:t>
            </a:r>
            <a:endParaRPr lang="en-US" sz="3200" b="1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193" y="2174327"/>
            <a:ext cx="220027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0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75137"/>
          </a:xfrm>
        </p:spPr>
        <p:txBody>
          <a:bodyPr>
            <a:normAutofit/>
          </a:bodyPr>
          <a:lstStyle/>
          <a:p>
            <a:r>
              <a:rPr lang="en-US" b="1" dirty="0" smtClean="0"/>
              <a:t>LOADING THE OPERATING BUDGET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650125"/>
            <a:ext cx="7396931" cy="4141076"/>
          </a:xfrm>
        </p:spPr>
        <p:txBody>
          <a:bodyPr anchor="t"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WWCC begins with step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 smtClean="0"/>
              <a:t> of Budget Initialization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FG025R </a:t>
            </a:r>
            <a:r>
              <a:rPr lang="en-US" dirty="0" smtClean="0">
                <a:cs typeface="Times New Roman" panose="02020603050405020304" pitchFamily="18" charset="0"/>
              </a:rPr>
              <a:t>(Initialization Phase I)</a:t>
            </a:r>
          </a:p>
          <a:p>
            <a:endParaRPr lang="en-US" dirty="0"/>
          </a:p>
          <a:p>
            <a:r>
              <a:rPr lang="en-US" dirty="0" smtClean="0"/>
              <a:t>Run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BA1302J </a:t>
            </a:r>
            <a:r>
              <a:rPr lang="en-US" dirty="0">
                <a:cs typeface="Times New Roman" panose="02020603050405020304" pitchFamily="18" charset="0"/>
              </a:rPr>
              <a:t>(Initialization Phase </a:t>
            </a:r>
            <a:r>
              <a:rPr lang="en-US" dirty="0" smtClean="0">
                <a:cs typeface="Times New Roman" panose="02020603050405020304" pitchFamily="18" charset="0"/>
              </a:rPr>
              <a:t>II)</a:t>
            </a:r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Leaves report descriptions as they were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127" y="3237185"/>
            <a:ext cx="4293394" cy="2862263"/>
          </a:xfrm>
          <a:prstGeom prst="rect">
            <a:avLst/>
          </a:prstGeom>
          <a:ln w="12700" cmpd="sng">
            <a:noFill/>
          </a:ln>
          <a:effectLst>
            <a:softEdge rad="0"/>
          </a:effectLst>
        </p:spPr>
      </p:pic>
      <p:pic>
        <p:nvPicPr>
          <p:cNvPr id="7" name="Picture 6" descr="Avibert: Planeación financiera Presupuestos y fuentes de financiamiento William Jiménez Lemu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26" y="3237185"/>
            <a:ext cx="4320397" cy="2862263"/>
          </a:xfrm>
          <a:prstGeom prst="rect">
            <a:avLst/>
          </a:prstGeom>
          <a:ln w="12700" cmpd="sng">
            <a:noFill/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1434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307438"/>
            <a:ext cx="10018713" cy="586611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BUILDING THE BUDGET INITIALIZATION TABLES</a:t>
            </a:r>
            <a:br>
              <a:rPr lang="en-US" sz="3200" b="1" dirty="0" smtClean="0"/>
            </a:br>
            <a:r>
              <a:rPr lang="en-US" sz="2700" b="1" dirty="0" smtClean="0"/>
              <a:t>Budget Initialization Step 7</a:t>
            </a:r>
            <a:endParaRPr lang="en-US" sz="2700" b="1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1333087" y="1313793"/>
            <a:ext cx="10321158" cy="4183117"/>
          </a:xfrm>
        </p:spPr>
        <p:txBody>
          <a:bodyPr anchor="t"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Use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BA1003</a:t>
            </a:r>
            <a:r>
              <a:rPr lang="en-US" sz="2000" dirty="0" smtClean="0"/>
              <a:t> to build the Budget Initialization Table by Fund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Note: the terminal must be accessing the current fiscal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Budget </a:t>
            </a:r>
            <a:r>
              <a:rPr lang="en-US" sz="2000" dirty="0"/>
              <a:t>Initialization Table by Fund is a required table that determines the budget records brought forward into the new fiscal </a:t>
            </a:r>
            <a:r>
              <a:rPr lang="en-US" sz="2000" dirty="0" smtClean="0"/>
              <a:t>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Budget </a:t>
            </a:r>
            <a:r>
              <a:rPr lang="en-US" sz="1800" dirty="0"/>
              <a:t>records are brought forward </a:t>
            </a:r>
            <a:r>
              <a:rPr lang="en-US" sz="1800" b="1" i="1" dirty="0"/>
              <a:t>only</a:t>
            </a:r>
            <a:r>
              <a:rPr lang="en-US" sz="1800" dirty="0"/>
              <a:t> for those funds you entered 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BA1003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screen also defines whether a fund’s budget amounts are brought forward at the permanent (permanent budget amounts) or at zero amounts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Define the initialization options as follows: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 smtClean="0"/>
              <a:t> (zero) = Bring budget amounts forward as zero,     Blank = Bring budget amounts forward at the permanent level</a:t>
            </a:r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178" y="4743403"/>
            <a:ext cx="6808977" cy="189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421</TotalTime>
  <Words>690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Corbel</vt:lpstr>
      <vt:lpstr>Kunstler Script</vt:lpstr>
      <vt:lpstr>Times New Roman</vt:lpstr>
      <vt:lpstr>Parallax</vt:lpstr>
      <vt:lpstr>REPORTS &amp; PROCESSES: Loading Allocations, Monitoring Allocations, Loading Budgets </vt:lpstr>
      <vt:lpstr>BUILDING THE OPERATING BUDGET</vt:lpstr>
      <vt:lpstr>SUMMARY WORKBOOK</vt:lpstr>
      <vt:lpstr>DIFFERENCES WORKBOOK</vt:lpstr>
      <vt:lpstr>UNIT BUDGET WORKBOOKS</vt:lpstr>
      <vt:lpstr>UNIT BUDGET WORKBOOKS (continued)</vt:lpstr>
      <vt:lpstr>PowerPoint Presentation</vt:lpstr>
      <vt:lpstr>LOADING THE OPERATING BUDGET</vt:lpstr>
      <vt:lpstr>BUILDING THE BUDGET INITIALIZATION TABLES Budget Initialization Step 7</vt:lpstr>
      <vt:lpstr>INITIALIZE THE BUDGET, PHASE I Budget Initialization Step 8</vt:lpstr>
      <vt:lpstr>INITIALIZE THE BUDGET, PHASE II Budget Initialization Step 9</vt:lpstr>
      <vt:lpstr>NUMBERING AND KEYING THE BUDGET</vt:lpstr>
      <vt:lpstr>ALLOCATION LOADING</vt:lpstr>
      <vt:lpstr>BALANCE GA3233 REPORT TO SBCTC</vt:lpstr>
      <vt:lpstr>COMMON BUDGET REPORTS USED BY WWCC</vt:lpstr>
      <vt:lpstr>PowerPoint Presentation</vt:lpstr>
    </vt:vector>
  </TitlesOfParts>
  <Company>Walla Walla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Peterson</dc:creator>
  <cp:lastModifiedBy>Kami Robinson</cp:lastModifiedBy>
  <cp:revision>47</cp:revision>
  <cp:lastPrinted>2018-03-28T14:24:08Z</cp:lastPrinted>
  <dcterms:created xsi:type="dcterms:W3CDTF">2018-03-26T18:23:13Z</dcterms:created>
  <dcterms:modified xsi:type="dcterms:W3CDTF">2018-03-28T14:26:01Z</dcterms:modified>
</cp:coreProperties>
</file>