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handoutMasterIdLst>
    <p:handoutMasterId r:id="rId14"/>
  </p:handoutMasterIdLst>
  <p:sldIdLst>
    <p:sldId id="256" r:id="rId2"/>
    <p:sldId id="267" r:id="rId3"/>
    <p:sldId id="262" r:id="rId4"/>
    <p:sldId id="264" r:id="rId5"/>
    <p:sldId id="265" r:id="rId6"/>
    <p:sldId id="266" r:id="rId7"/>
    <p:sldId id="268" r:id="rId8"/>
    <p:sldId id="270" r:id="rId9"/>
    <p:sldId id="272" r:id="rId10"/>
    <p:sldId id="269" r:id="rId11"/>
    <p:sldId id="271" r:id="rId12"/>
    <p:sldId id="259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Willis" initials="SW" lastIdx="1" clrIdx="0">
    <p:extLst>
      <p:ext uri="{19B8F6BF-5375-455C-9EA6-DF929625EA0E}">
        <p15:presenceInfo xmlns:p15="http://schemas.microsoft.com/office/powerpoint/2012/main" userId="S-1-5-21-3633777038-47836165-918032334-41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27T13:09:02.099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3FB5DE-E003-4556-A85B-A3A0427EB59F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BC606E-67ED-4A42-94BC-80F0F79BB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6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0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1802%20SWEEP%20RECON.xls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BUDGET REVISIONS, VACANCY SAVINGS, AND ONE-TIME SPENDING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SUE WILLIS, EXECUTIVE DIRECTOR BUDGET AND FINANCE, WWCC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334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ONE TIME SPENDING</a:t>
            </a:r>
            <a:endParaRPr lang="en-US" sz="27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84311" y="1515292"/>
            <a:ext cx="103693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WWCC, one time spending is often funded from the Sweep Account or the President’s Contingency</a:t>
            </a:r>
          </a:p>
          <a:p>
            <a:endParaRPr lang="en-US" dirty="0"/>
          </a:p>
          <a:p>
            <a:r>
              <a:rPr lang="en-US" dirty="0" smtClean="0"/>
              <a:t>Both accounts are tracked and reconciled monthly by spreadsheets and balance to the official FMS report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Budget is moved from the sweep or contingency account to the appropriate account that will be purchasing the one-time item by adjusting the temporary budget on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333104"/>
            <a:ext cx="10018713" cy="8686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COMMON BUDGET REPORTS USED BY WWCC</a:t>
            </a:r>
            <a:endParaRPr lang="en-US" sz="27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11234" y="1110343"/>
            <a:ext cx="10058400" cy="5251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commonly used reports normally do not contain Grant &amp; Contract/Capital transactions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dirty="0" smtClean="0"/>
              <a:t> – Budget Status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Budget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</a:t>
            </a:r>
            <a:r>
              <a:rPr lang="en-US" dirty="0"/>
              <a:t>D</a:t>
            </a:r>
            <a:r>
              <a:rPr lang="en-US" dirty="0" smtClean="0"/>
              <a:t>istrict by Division (This is organized by the second digit of the Org Index and usually does not include Grant and Contract/Capital accounts in the reports.)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BA1203</a:t>
            </a:r>
            <a:r>
              <a:rPr lang="en-US" dirty="0" smtClean="0"/>
              <a:t> – Budget Status Report District by Program</a:t>
            </a:r>
          </a:p>
          <a:p>
            <a:pPr marL="0" indent="0">
              <a:buNone/>
            </a:pPr>
            <a:r>
              <a:rPr lang="en-US" dirty="0" smtClean="0"/>
              <a:t>These reports contain information on all accounts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BA1209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Budget Change </a:t>
            </a:r>
            <a:r>
              <a:rPr lang="en-US" dirty="0"/>
              <a:t>R</a:t>
            </a:r>
            <a:r>
              <a:rPr lang="en-US" dirty="0" smtClean="0"/>
              <a:t>egister by Program </a:t>
            </a:r>
            <a:r>
              <a:rPr lang="en-US" dirty="0"/>
              <a:t>I</a:t>
            </a:r>
            <a:r>
              <a:rPr lang="en-US" dirty="0" smtClean="0"/>
              <a:t>ndex and Organization </a:t>
            </a:r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BA1210</a:t>
            </a:r>
            <a:r>
              <a:rPr lang="en-US" dirty="0" smtClean="0"/>
              <a:t> – Budget Change Register by Revision Number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BA1211</a:t>
            </a:r>
            <a:r>
              <a:rPr lang="en-US" dirty="0" smtClean="0"/>
              <a:t> – Salary and Wage Expenditure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GA2103</a:t>
            </a:r>
            <a:r>
              <a:rPr lang="en-US" dirty="0" smtClean="0"/>
              <a:t> – Detail Revenue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GA3230</a:t>
            </a:r>
            <a:r>
              <a:rPr lang="en-US" dirty="0" smtClean="0"/>
              <a:t> – Detail Expenditure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PS1120</a:t>
            </a:r>
            <a:r>
              <a:rPr lang="en-US" dirty="0" smtClean="0"/>
              <a:t> – Payroll Processing Transaction List</a:t>
            </a:r>
          </a:p>
          <a:p>
            <a:pPr marL="0" indent="0">
              <a:buNone/>
            </a:pPr>
            <a:r>
              <a:rPr lang="en-US" dirty="0" smtClean="0"/>
              <a:t>These reports only contain Grant &amp; Contract/Capital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PM1201 </a:t>
            </a:r>
            <a:r>
              <a:rPr lang="en-US" dirty="0"/>
              <a:t>- B</a:t>
            </a:r>
            <a:r>
              <a:rPr lang="en-US" dirty="0" smtClean="0"/>
              <a:t>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- Grant &amp; Contract/Capital </a:t>
            </a:r>
            <a:r>
              <a:rPr lang="en-US" dirty="0"/>
              <a:t>P</a:t>
            </a:r>
            <a:r>
              <a:rPr lang="en-US" dirty="0" smtClean="0"/>
              <a:t>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251" y="1476103"/>
            <a:ext cx="393088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Kunstler Script" panose="030304020206070D0D06" pitchFamily="66" charset="0"/>
              </a:rPr>
              <a:t>Questions?</a:t>
            </a:r>
          </a:p>
          <a:p>
            <a:endParaRPr lang="en-US" sz="8000" dirty="0">
              <a:latin typeface="Kunstler Script" panose="030304020206070D0D06" pitchFamily="66" charset="0"/>
            </a:endParaRPr>
          </a:p>
          <a:p>
            <a:r>
              <a:rPr lang="en-US" sz="8000" dirty="0" smtClean="0">
                <a:latin typeface="Kunstler Script" panose="030304020206070D0D06" pitchFamily="66" charset="0"/>
              </a:rPr>
              <a:t>Thank You!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1484311" y="208048"/>
            <a:ext cx="10018713" cy="58661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/>
              <a:t>AFTER THE PERMANENT BUDGET</a:t>
            </a:r>
            <a:endParaRPr lang="en-US" sz="27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69326" y="2142308"/>
            <a:ext cx="7563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permanent budget is only a starting point in time and changes are in the works even before it has been officially entered into the system.</a:t>
            </a:r>
          </a:p>
          <a:p>
            <a:endParaRPr lang="en-US" dirty="0"/>
          </a:p>
          <a:p>
            <a:r>
              <a:rPr lang="en-US" dirty="0" smtClean="0"/>
              <a:t>For all non-grant and contract/capital budgets in the FMS system, WWCC processes all changes after the official board adopted budget in temporary budget change field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BA1001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Grant and contract/capital revisions are processed in the BA1001 screen as negative entries.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NUMBERING AND BUDGET REVISIONS</a:t>
            </a:r>
            <a:endParaRPr lang="en-US" sz="2700" b="1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884934"/>
            <a:ext cx="10321158" cy="735147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Budget revisions are keyed in the temporary budget field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BA1001</a:t>
            </a:r>
            <a:r>
              <a:rPr lang="en-US" sz="2000" dirty="0" smtClean="0"/>
              <a:t> screen</a:t>
            </a:r>
          </a:p>
          <a:p>
            <a:pPr marL="0" indent="0" algn="l">
              <a:buNone/>
            </a:pPr>
            <a:endParaRPr lang="en-US" sz="2000" dirty="0" smtClean="0"/>
          </a:p>
          <a:p>
            <a:pPr marL="0" indent="0" algn="l">
              <a:buNone/>
            </a:pPr>
            <a:endParaRPr lang="en-US" sz="18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4569040"/>
            <a:ext cx="10321158" cy="844482"/>
          </a:xfrm>
        </p:spPr>
        <p:txBody>
          <a:bodyPr anchor="t"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Each entry is numbered with the budget year </a:t>
            </a:r>
            <a:r>
              <a:rPr lang="en-US" sz="2000" dirty="0" err="1" smtClean="0"/>
              <a:t>preceeding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18-001, 18-002, 18-003</a:t>
            </a:r>
            <a:r>
              <a:rPr lang="en-US" sz="2000" dirty="0" smtClean="0"/>
              <a:t>….)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Unique numbers are tracked on a shared list and crossed off as used</a:t>
            </a:r>
            <a:endParaRPr lang="en-US" sz="2000" dirty="0" smtClean="0"/>
          </a:p>
          <a:p>
            <a:pPr marL="0" indent="0" algn="l">
              <a:buNone/>
            </a:pPr>
            <a:endParaRPr lang="en-US" sz="18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491" y="5274375"/>
            <a:ext cx="4324350" cy="1257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789" y="1391947"/>
            <a:ext cx="7489754" cy="305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SWEEPING SALARIES AND SALARY SAVINGS</a:t>
            </a:r>
            <a:endParaRPr lang="en-US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84311" y="794659"/>
            <a:ext cx="1001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Salary savings come from turn-over of personnel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half" idx="2"/>
          </p:nvPr>
        </p:nvSpPr>
        <p:spPr>
          <a:xfrm>
            <a:off x="1484311" y="1810035"/>
            <a:ext cx="10018712" cy="3909842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Items that are considered when sweeping takes place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increase or decrease between vacating personnel and new hirer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increase or decrease when a full-time faculty position is covered with adjunct faculty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Sabbatical costs, and the increased cost of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Coverage for release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Leave without pay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Other considerations that are charged to the sweep pot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Part-time hourly costs for non-instructional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Advertising and recruitment costs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 algn="l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09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DEPARTING EMPLOYEE VS NEW HIRE</a:t>
            </a:r>
            <a:endParaRPr lang="en-US" sz="27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89260" y="869412"/>
            <a:ext cx="8647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Calculate the difference between the two employees.</a:t>
            </a:r>
          </a:p>
          <a:p>
            <a:r>
              <a:rPr lang="en-US" dirty="0"/>
              <a:t>	</a:t>
            </a:r>
            <a:r>
              <a:rPr lang="en-US" dirty="0" smtClean="0"/>
              <a:t>1. Sweep the departing employee’s remaining budget</a:t>
            </a:r>
          </a:p>
          <a:p>
            <a:r>
              <a:rPr lang="en-US" dirty="0"/>
              <a:t>	</a:t>
            </a:r>
            <a:r>
              <a:rPr lang="en-US" dirty="0" smtClean="0"/>
              <a:t>2. Add the new employee to the budget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268" y="1831437"/>
            <a:ext cx="7491596" cy="10048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746" y="3043646"/>
            <a:ext cx="7420565" cy="35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TRACKING SWEEP ACTIVITY</a:t>
            </a:r>
            <a:endParaRPr lang="en-US" sz="27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61043" y="1625656"/>
            <a:ext cx="55494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Changes to the sweep account are tracked on a spreadsheet, and copies of the allocation adjustments are kept in a folder for review each month.  Sweep balance should tie to the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sz="1600" b="1" dirty="0" smtClean="0"/>
              <a:t> report.  If balance does not match,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BA1209</a:t>
            </a:r>
            <a:r>
              <a:rPr lang="en-US" sz="1600" b="1" dirty="0" smtClean="0"/>
              <a:t> can be utilized to determine which adjustments are missing.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 smtClean="0"/>
              <a:t>This is a local college process and not all colleges may have a sweep account</a:t>
            </a:r>
            <a:endParaRPr lang="en-US" sz="16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746719" y="1029306"/>
            <a:ext cx="9957503" cy="5232687"/>
            <a:chOff x="1746719" y="1029306"/>
            <a:chExt cx="9957503" cy="523268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60372" y="4261743"/>
              <a:ext cx="7943850" cy="2000250"/>
            </a:xfrm>
            <a:prstGeom prst="rect">
              <a:avLst/>
            </a:prstGeom>
          </p:spPr>
        </p:pic>
        <p:pic>
          <p:nvPicPr>
            <p:cNvPr id="10" name="Picture 9">
              <a:hlinkClick r:id="rId3" action="ppaction://hlinkfile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6719" y="1029306"/>
              <a:ext cx="4614324" cy="2974016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396948" y="3776870"/>
              <a:ext cx="964095" cy="14908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63678" y="5734878"/>
              <a:ext cx="546652" cy="19878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361043" y="4003322"/>
              <a:ext cx="1202635" cy="165204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INCREASING ALLOCATION MID-YEAR</a:t>
            </a:r>
            <a:endParaRPr lang="en-US" sz="27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84309" y="1523039"/>
            <a:ext cx="10494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Board can send changes that will either increase/decrease the State allocations mid-year.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Determine the effect on the your allocation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For WWCC, if it’s a decrease not associated with a specific program, we will decrease our sweep account to offset the change in funding</a:t>
            </a:r>
          </a:p>
          <a:p>
            <a:pPr marL="342900" indent="-342900">
              <a:buAutoNum type="arabicPeriod"/>
            </a:pPr>
            <a:r>
              <a:rPr lang="en-US" dirty="0" smtClean="0"/>
              <a:t>Use the standard process of increase/decrease the budget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BA1001</a:t>
            </a:r>
            <a:r>
              <a:rPr lang="en-US" dirty="0" smtClean="0"/>
              <a:t> screen with an offsetting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653</a:t>
            </a:r>
            <a:r>
              <a:rPr lang="en-US" dirty="0" smtClean="0"/>
              <a:t> entry to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GA3233</a:t>
            </a:r>
            <a:r>
              <a:rPr lang="en-US" dirty="0" smtClean="0"/>
              <a:t> in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GA1103</a:t>
            </a:r>
            <a:r>
              <a:rPr lang="en-US" dirty="0" smtClean="0"/>
              <a:t> screen.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618" y="3653110"/>
            <a:ext cx="7677422" cy="275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INCREASING ALLOCATION MID-YEAR</a:t>
            </a:r>
            <a:endParaRPr lang="en-US" sz="27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1" y="794659"/>
            <a:ext cx="7505700" cy="3714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624" y="3248025"/>
            <a:ext cx="73914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75751" y="202474"/>
            <a:ext cx="10018713" cy="1156063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525" y="1669187"/>
            <a:ext cx="8051164" cy="419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3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644</TotalTime>
  <Words>603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Kunstler Script</vt:lpstr>
      <vt:lpstr>Times New Roman</vt:lpstr>
      <vt:lpstr>Parallax</vt:lpstr>
      <vt:lpstr>BUDGET REVISIONS, VACANCY SAVINGS, AND ONE-TIME SPENDING</vt:lpstr>
      <vt:lpstr>PowerPoint Presentation</vt:lpstr>
      <vt:lpstr>NUMBERING AND BUDGET REVISIONS</vt:lpstr>
      <vt:lpstr>SWEEPING SALARIES AND SALARY SAVINGS</vt:lpstr>
      <vt:lpstr>DEPARTING EMPLOYEE VS NEW HIRE</vt:lpstr>
      <vt:lpstr>TRACKING SWEEP ACTIVITY</vt:lpstr>
      <vt:lpstr>INCREASING ALLOCATION MID-YEAR</vt:lpstr>
      <vt:lpstr>INCREASING ALLOCATION MID-YEAR</vt:lpstr>
      <vt:lpstr>PowerPoint Presentation</vt:lpstr>
      <vt:lpstr>ONE TIME SPENDING</vt:lpstr>
      <vt:lpstr>COMMON BUDGET REPORTS USED BY WWCC</vt:lpstr>
      <vt:lpstr>PowerPoint Presentation</vt:lpstr>
    </vt:vector>
  </TitlesOfParts>
  <Company>Walla Walla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Peterson</dc:creator>
  <cp:lastModifiedBy>Kami Robinson</cp:lastModifiedBy>
  <cp:revision>73</cp:revision>
  <cp:lastPrinted>2018-03-28T14:24:30Z</cp:lastPrinted>
  <dcterms:created xsi:type="dcterms:W3CDTF">2018-03-26T18:23:13Z</dcterms:created>
  <dcterms:modified xsi:type="dcterms:W3CDTF">2018-03-28T14:25:58Z</dcterms:modified>
</cp:coreProperties>
</file>