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4350" y="1795930"/>
            <a:ext cx="5829300" cy="107577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514350" y="5710352"/>
            <a:ext cx="5829300" cy="107577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514350" y="1979705"/>
            <a:ext cx="5829300" cy="36576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426085" y="5476031"/>
            <a:ext cx="685800" cy="12192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502" y="1909631"/>
            <a:ext cx="5694998" cy="4047744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789" y="5852160"/>
            <a:ext cx="4438841" cy="1426464"/>
          </a:xfrm>
        </p:spPr>
        <p:txBody>
          <a:bodyPr>
            <a:norm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4" y="8363714"/>
            <a:ext cx="3559302" cy="4868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33210" y="5636260"/>
            <a:ext cx="671551" cy="853440"/>
          </a:xfrm>
        </p:spPr>
        <p:txBody>
          <a:bodyPr/>
          <a:lstStyle>
            <a:lvl1pPr>
              <a:defRPr sz="21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0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7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711200"/>
            <a:ext cx="1435894" cy="75184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6" y="711200"/>
            <a:ext cx="4221956" cy="751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4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0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7319"/>
            <a:ext cx="6858000" cy="258668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009" y="1633728"/>
            <a:ext cx="5220653" cy="469392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248" y="6693408"/>
            <a:ext cx="5092065" cy="1422400"/>
          </a:xfrm>
        </p:spPr>
        <p:txBody>
          <a:bodyPr anchor="t">
            <a:normAutofit/>
          </a:bodyPr>
          <a:lstStyle>
            <a:lvl1pPr marL="0" indent="0">
              <a:buNone/>
              <a:defRPr sz="1350" b="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938" y="8363714"/>
            <a:ext cx="1487424" cy="48683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7074" y="8363713"/>
            <a:ext cx="3559302" cy="48683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75397" y="3240831"/>
            <a:ext cx="685800" cy="12192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088" y="3344809"/>
            <a:ext cx="668418" cy="960443"/>
          </a:xfrm>
        </p:spPr>
        <p:txBody>
          <a:bodyPr/>
          <a:lstStyle>
            <a:lvl1pPr>
              <a:defRPr sz="21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3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926080"/>
            <a:ext cx="2743200" cy="53035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4164" y="2926080"/>
            <a:ext cx="2743200" cy="53035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2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731008"/>
            <a:ext cx="2743200" cy="85344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3657600"/>
            <a:ext cx="2743200" cy="43891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5595" y="2731008"/>
            <a:ext cx="2743200" cy="85344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15595" y="3657600"/>
            <a:ext cx="2743200" cy="43891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1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6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4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0854" y="2"/>
            <a:ext cx="2187146" cy="9143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173" y="914400"/>
            <a:ext cx="1800225" cy="2316480"/>
          </a:xfrm>
        </p:spPr>
        <p:txBody>
          <a:bodyPr anchor="b">
            <a:normAutofit/>
          </a:bodyPr>
          <a:lstStyle>
            <a:lvl1pPr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914400"/>
            <a:ext cx="3775329" cy="6693408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9173" y="3230880"/>
            <a:ext cx="1800225" cy="43891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13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91998" y="8340344"/>
            <a:ext cx="294894" cy="524256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4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0854" y="2"/>
            <a:ext cx="2187146" cy="9143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173" y="914400"/>
            <a:ext cx="1800225" cy="2316480"/>
          </a:xfrm>
        </p:spPr>
        <p:txBody>
          <a:bodyPr anchor="b">
            <a:normAutofit/>
          </a:bodyPr>
          <a:lstStyle>
            <a:lvl1pPr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4670854" cy="9144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9173" y="3230880"/>
            <a:ext cx="1800225" cy="43891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13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91998" y="8340344"/>
            <a:ext cx="294894" cy="524256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7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91998" y="8340344"/>
            <a:ext cx="294894" cy="524256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646176"/>
            <a:ext cx="5829300" cy="2145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828544"/>
            <a:ext cx="5829300" cy="5401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4276" y="8363714"/>
            <a:ext cx="184137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8363714"/>
            <a:ext cx="355930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510" y="8363714"/>
            <a:ext cx="36004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 spc="-53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2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15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Reports &amp; Processes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Loading Allocations, Monitoring Allocations and Loading Budgets</a:t>
            </a:r>
          </a:p>
          <a:p>
            <a:r>
              <a:rPr lang="en-US" dirty="0" smtClean="0"/>
              <a:t>Back to Basics CS1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3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46176"/>
            <a:ext cx="5829300" cy="1005979"/>
          </a:xfrm>
        </p:spPr>
        <p:txBody>
          <a:bodyPr/>
          <a:lstStyle/>
          <a:p>
            <a:r>
              <a:rPr lang="en-US" dirty="0" smtClean="0"/>
              <a:t>Loading Allocations: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3064" y="1319645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State Allocation Schedule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8977"/>
            <a:ext cx="6442364" cy="2877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6872"/>
            <a:ext cx="3434404" cy="431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74072"/>
            <a:ext cx="573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Capital Allotment Schedule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928005"/>
            <a:ext cx="5950095" cy="78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9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661"/>
            <a:ext cx="6858000" cy="4916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191" y="374072"/>
            <a:ext cx="573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Capital Allotment Schedule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8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74072"/>
            <a:ext cx="5735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Allocation ledger entry</a:t>
            </a:r>
          </a:p>
          <a:p>
            <a:r>
              <a:rPr lang="en-US" dirty="0"/>
              <a:t>	</a:t>
            </a:r>
            <a:r>
              <a:rPr lang="en-US" dirty="0" smtClean="0"/>
              <a:t>a. Trans Code 653 (9100/6210)</a:t>
            </a:r>
          </a:p>
          <a:p>
            <a:r>
              <a:rPr lang="en-US" dirty="0"/>
              <a:t>	</a:t>
            </a:r>
            <a:r>
              <a:rPr lang="en-US" dirty="0" smtClean="0"/>
              <a:t>b. Appropriation index</a:t>
            </a:r>
          </a:p>
          <a:p>
            <a:r>
              <a:rPr lang="en-US" dirty="0"/>
              <a:t>	</a:t>
            </a:r>
            <a:r>
              <a:rPr lang="en-US" dirty="0" smtClean="0"/>
              <a:t>c. Program index</a:t>
            </a:r>
          </a:p>
          <a:p>
            <a:r>
              <a:rPr lang="en-US" dirty="0"/>
              <a:t>	</a:t>
            </a:r>
            <a:r>
              <a:rPr lang="en-US" dirty="0" smtClean="0"/>
              <a:t>d. Organizational index</a:t>
            </a:r>
          </a:p>
          <a:p>
            <a:r>
              <a:rPr lang="en-US" dirty="0"/>
              <a:t>	</a:t>
            </a:r>
            <a:r>
              <a:rPr lang="en-US" dirty="0" smtClean="0"/>
              <a:t>e. Sub-Object (</a:t>
            </a:r>
            <a:r>
              <a:rPr lang="en-US" i="1" dirty="0" smtClean="0"/>
              <a:t>if required in the GA1093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8858"/>
            <a:ext cx="6858000" cy="3612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6083"/>
            <a:ext cx="6858000" cy="230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7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46176"/>
            <a:ext cx="5829300" cy="1193015"/>
          </a:xfrm>
        </p:spPr>
        <p:txBody>
          <a:bodyPr/>
          <a:lstStyle/>
          <a:p>
            <a:r>
              <a:rPr lang="en-US" dirty="0" smtClean="0"/>
              <a:t>Monitoring Allocations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4236" y="1672936"/>
            <a:ext cx="523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GA3233 – </a:t>
            </a:r>
            <a:r>
              <a:rPr lang="en-US" sz="1400" dirty="0" smtClean="0"/>
              <a:t>Allotment Balances by Fund/Appropriation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7335"/>
            <a:ext cx="6858000" cy="57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4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46176"/>
            <a:ext cx="5829300" cy="954024"/>
          </a:xfrm>
        </p:spPr>
        <p:txBody>
          <a:bodyPr/>
          <a:lstStyle/>
          <a:p>
            <a:r>
              <a:rPr lang="en-US" dirty="0" smtClean="0"/>
              <a:t>Loading budgets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4236" y="1433945"/>
            <a:ext cx="53617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FMS Budget Development Module</a:t>
            </a:r>
          </a:p>
          <a:p>
            <a:pPr marL="342900" indent="-342900">
              <a:buAutoNum type="arabicPeriod"/>
            </a:pPr>
            <a:r>
              <a:rPr lang="en-US" dirty="0" smtClean="0"/>
              <a:t>Excel Upload</a:t>
            </a:r>
          </a:p>
          <a:p>
            <a:pPr marL="342900" indent="-342900">
              <a:buAutoNum type="arabicPeriod"/>
            </a:pPr>
            <a:r>
              <a:rPr lang="en-US" dirty="0" smtClean="0"/>
              <a:t>Manual Entry in the BA1001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* This recognizes that we each have our own elaborate spreadsheets to develop our budgets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Budget Development Module: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5786"/>
            <a:ext cx="6858000" cy="2079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364" y="6587836"/>
            <a:ext cx="577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Several jobs are ran to extract the data for the  columns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0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0163"/>
            <a:ext cx="523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GA1010-Budget Development Screen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2374"/>
            <a:ext cx="6858000" cy="3629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66418"/>
            <a:ext cx="161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Form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2553"/>
            <a:ext cx="6858000" cy="3619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476009"/>
            <a:ext cx="17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7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486"/>
            <a:ext cx="6858000" cy="3605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9155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the BA1009 Report Writer you can easily check balances at all levels.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01936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Once budget is developed </a:t>
            </a:r>
          </a:p>
          <a:p>
            <a:pPr marL="800100" lvl="1" indent="-342900">
              <a:buAutoNum type="alphaLcPeriod"/>
            </a:pPr>
            <a:r>
              <a:rPr lang="en-US" dirty="0" smtClean="0"/>
              <a:t>Run the BA1312J to create the file</a:t>
            </a:r>
          </a:p>
          <a:p>
            <a:pPr marL="800100" lvl="1" indent="-342900">
              <a:buAutoNum type="alphaLcPeriod"/>
            </a:pPr>
            <a:r>
              <a:rPr lang="en-US" dirty="0" smtClean="0"/>
              <a:t>BA1313J to upload to the BA1001</a:t>
            </a:r>
          </a:p>
          <a:p>
            <a:pPr marL="800100" lvl="1" indent="-342900">
              <a:buAutoNum type="alphaLcPeriod"/>
            </a:pPr>
            <a:r>
              <a:rPr lang="en-US" dirty="0" smtClean="0"/>
              <a:t>BA1290J to upload to the BA1005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42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187</TotalTime>
  <Words>135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Rockwell</vt:lpstr>
      <vt:lpstr>Rockwell Condensed</vt:lpstr>
      <vt:lpstr>Wingdings</vt:lpstr>
      <vt:lpstr>Wood Type</vt:lpstr>
      <vt:lpstr>Reports &amp; Processes</vt:lpstr>
      <vt:lpstr>Loading Allocations: </vt:lpstr>
      <vt:lpstr>PowerPoint Presentation</vt:lpstr>
      <vt:lpstr>PowerPoint Presentation</vt:lpstr>
      <vt:lpstr>PowerPoint Presentation</vt:lpstr>
      <vt:lpstr>Monitoring Allocations</vt:lpstr>
      <vt:lpstr>Loading budgets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Reports &amp; Processes</dc:title>
  <dc:creator>Wolcott, Lisa</dc:creator>
  <cp:lastModifiedBy>Wolcott, Lisa</cp:lastModifiedBy>
  <cp:revision>11</cp:revision>
  <dcterms:created xsi:type="dcterms:W3CDTF">2018-03-19T21:56:58Z</dcterms:created>
  <dcterms:modified xsi:type="dcterms:W3CDTF">2018-03-22T18:04:39Z</dcterms:modified>
</cp:coreProperties>
</file>