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68" r:id="rId9"/>
    <p:sldId id="269" r:id="rId10"/>
    <p:sldId id="270" r:id="rId11"/>
    <p:sldId id="271" r:id="rId1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4350" y="1795930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14350" y="5710352"/>
            <a:ext cx="5829300" cy="107577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514350" y="1979705"/>
            <a:ext cx="5829300" cy="36576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426085" y="5476031"/>
            <a:ext cx="685800" cy="12192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02" y="1909631"/>
            <a:ext cx="5694998" cy="4047744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8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89" y="5852160"/>
            <a:ext cx="4438841" cy="1426464"/>
          </a:xfrm>
        </p:spPr>
        <p:txBody>
          <a:bodyPr>
            <a:normAutofit/>
          </a:bodyPr>
          <a:lstStyle>
            <a:lvl1pPr marL="0" indent="0" algn="l">
              <a:buNone/>
              <a:defRPr sz="135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4" y="8363714"/>
            <a:ext cx="3559302" cy="4868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3210" y="5636260"/>
            <a:ext cx="671551" cy="853440"/>
          </a:xfrm>
        </p:spPr>
        <p:txBody>
          <a:bodyPr/>
          <a:lstStyle>
            <a:lvl1pPr>
              <a:defRPr sz="21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1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4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11200"/>
            <a:ext cx="1435894" cy="75184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711200"/>
            <a:ext cx="4221956" cy="751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9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9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7319"/>
            <a:ext cx="6858000" cy="258668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009" y="1633728"/>
            <a:ext cx="5220653" cy="469392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248" y="6693408"/>
            <a:ext cx="5092065" cy="1422400"/>
          </a:xfrm>
        </p:spPr>
        <p:txBody>
          <a:bodyPr anchor="t">
            <a:normAutofit/>
          </a:bodyPr>
          <a:lstStyle>
            <a:lvl1pPr marL="0" indent="0">
              <a:buNone/>
              <a:defRPr sz="1350" b="0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938" y="8363714"/>
            <a:ext cx="1487424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7074" y="8363713"/>
            <a:ext cx="3559302" cy="486833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475397" y="3240831"/>
            <a:ext cx="685800" cy="12192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088" y="3344809"/>
            <a:ext cx="668418" cy="960443"/>
          </a:xfrm>
        </p:spPr>
        <p:txBody>
          <a:bodyPr/>
          <a:lstStyle>
            <a:lvl1pPr>
              <a:defRPr sz="21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4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4164" y="2926080"/>
            <a:ext cx="2743200" cy="53035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5595" y="2731008"/>
            <a:ext cx="2743200" cy="853440"/>
          </a:xfrm>
        </p:spPr>
        <p:txBody>
          <a:bodyPr anchor="ctr">
            <a:normAutofit/>
          </a:bodyPr>
          <a:lstStyle>
            <a:lvl1pPr marL="0" indent="0">
              <a:buNone/>
              <a:defRPr sz="1500" b="1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5595" y="3657600"/>
            <a:ext cx="2743200" cy="43891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9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2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914400"/>
            <a:ext cx="3775329" cy="6693408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8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0854" y="2"/>
            <a:ext cx="2187146" cy="9143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9173" y="914400"/>
            <a:ext cx="1800225" cy="231648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4670854" cy="9144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9173" y="3230880"/>
            <a:ext cx="1800225" cy="43891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013">
                <a:solidFill>
                  <a:schemeClr val="accent1">
                    <a:lumMod val="5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31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6391998" y="8340344"/>
            <a:ext cx="294894" cy="524256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2145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828544"/>
            <a:ext cx="5829300" cy="5401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276" y="8363714"/>
            <a:ext cx="184137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8363714"/>
            <a:ext cx="35593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62510" y="8363714"/>
            <a:ext cx="3600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 b="1" spc="-53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0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15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300"/>
        </a:spcBef>
        <a:spcAft>
          <a:spcPts val="15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Budget Revisions</a:t>
            </a:r>
            <a:br>
              <a:rPr lang="en-US" dirty="0" smtClean="0"/>
            </a:br>
            <a:r>
              <a:rPr lang="en-US" dirty="0" smtClean="0"/>
              <a:t>Salary Savings</a:t>
            </a:r>
            <a:br>
              <a:rPr lang="en-US" dirty="0" smtClean="0"/>
            </a:br>
            <a:r>
              <a:rPr lang="en-US" dirty="0" smtClean="0"/>
              <a:t>one-time spending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Back to Basics CS5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3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860506"/>
          </a:xfrm>
        </p:spPr>
        <p:txBody>
          <a:bodyPr/>
          <a:lstStyle/>
          <a:p>
            <a:r>
              <a:rPr lang="en-US" dirty="0" smtClean="0"/>
              <a:t>Salary savings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4236" y="1506682"/>
            <a:ext cx="56994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Treatment of Salary Savings varies from College</a:t>
            </a:r>
          </a:p>
          <a:p>
            <a:r>
              <a:rPr lang="en-US" dirty="0" smtClean="0"/>
              <a:t>To College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Do you allow salary savings to be used for goods &amp; services?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CPTC doesn’t unless Exec Staff has approved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Faculty salary savings is used to supplement the adjunct faculty pool.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Typically for other departments, savings are used for backfill.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CPTC sweeps everything at year end.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often can you sweep for salary savings?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Part of the savings should be the benefits associated with the salary budget.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3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933242"/>
          </a:xfrm>
        </p:spPr>
        <p:txBody>
          <a:bodyPr/>
          <a:lstStyle/>
          <a:p>
            <a:r>
              <a:rPr lang="en-US" dirty="0" smtClean="0"/>
              <a:t>One-time spending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018" y="1579418"/>
            <a:ext cx="55279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 you plan for One-Time spending?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Conservative budgeting of revenue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Sweep fund balances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Fund from Int’l or Running Start Contracts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Foundation campaign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 you budget for One-Time spending?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Who will be responsible for the funds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Ease of reporting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Capturing cost associated with a program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 you monitor your One-Time spending?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3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1005979"/>
          </a:xfrm>
        </p:spPr>
        <p:txBody>
          <a:bodyPr/>
          <a:lstStyle/>
          <a:p>
            <a:r>
              <a:rPr lang="en-US" dirty="0" smtClean="0"/>
              <a:t>Budget revisions: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4350" y="1839190"/>
            <a:ext cx="58293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Change in the State Allocation Schedule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Base change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Variable or Temp</a:t>
            </a:r>
          </a:p>
          <a:p>
            <a:pPr lvl="1"/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Capital Project Changes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Increase in funding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Project completed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Re-Appropriation Corrections</a:t>
            </a:r>
          </a:p>
          <a:p>
            <a:pPr lvl="1"/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New Grant or Grant Funding Changes</a:t>
            </a:r>
          </a:p>
          <a:p>
            <a:endParaRPr lang="en-US" dirty="0" smtClean="0"/>
          </a:p>
          <a:p>
            <a:r>
              <a:rPr lang="en-US" dirty="0" smtClean="0"/>
              <a:t>4.   New Program</a:t>
            </a:r>
          </a:p>
          <a:p>
            <a:endParaRPr lang="en-US" dirty="0" smtClean="0"/>
          </a:p>
          <a:p>
            <a:r>
              <a:rPr lang="en-US" dirty="0" smtClean="0"/>
              <a:t>5.   Temporary use of funds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Salary Savings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Unforeseen FY Expenses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One-Time Funding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Pooled Account Distributions</a:t>
            </a:r>
          </a:p>
          <a:p>
            <a:pPr marL="1257300" lvl="2" indent="-342900">
              <a:buAutoNum type="arabicPeriod"/>
            </a:pPr>
            <a:r>
              <a:rPr lang="en-US" dirty="0" smtClean="0"/>
              <a:t>Adjunct Faculty</a:t>
            </a:r>
          </a:p>
          <a:p>
            <a:pPr marL="1257300" lvl="2" indent="-342900">
              <a:buAutoNum type="arabicPeriod"/>
            </a:pPr>
            <a:r>
              <a:rPr lang="en-US" dirty="0" smtClean="0"/>
              <a:t>Unemployment</a:t>
            </a:r>
          </a:p>
          <a:p>
            <a:pPr marL="1257300" lvl="2" indent="-342900">
              <a:buAutoNum type="arabicPeriod"/>
            </a:pPr>
            <a:r>
              <a:rPr lang="en-US" dirty="0" smtClean="0"/>
              <a:t>Increments</a:t>
            </a:r>
          </a:p>
          <a:p>
            <a:pPr marL="1257300" lvl="2" indent="-342900">
              <a:buAutoNum type="arabicPeriod"/>
            </a:pPr>
            <a:r>
              <a:rPr lang="en-US" dirty="0" smtClean="0"/>
              <a:t>Buyouts</a:t>
            </a:r>
          </a:p>
        </p:txBody>
      </p:sp>
    </p:spTree>
    <p:extLst>
      <p:ext uri="{BB962C8B-B14F-4D97-AF65-F5344CB8AC3E}">
        <p14:creationId xmlns:p14="http://schemas.microsoft.com/office/powerpoint/2010/main" val="5773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6191" y="374072"/>
            <a:ext cx="5735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Change in the Allocation Schedule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Base vs Variable</a:t>
            </a:r>
          </a:p>
          <a:p>
            <a:pPr lvl="2"/>
            <a:r>
              <a:rPr lang="en-US" dirty="0" smtClean="0"/>
              <a:t>This will require both the GL entry and a budget revision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91" y="1765762"/>
            <a:ext cx="5735782" cy="656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9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2124075"/>
            <a:ext cx="6457950" cy="4895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6191" y="374072"/>
            <a:ext cx="5735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Change in the Allocation Schedule</a:t>
            </a:r>
          </a:p>
          <a:p>
            <a:pPr marL="800100" lvl="1" indent="-342900">
              <a:buAutoNum type="alphaLcPeriod"/>
            </a:pPr>
            <a:r>
              <a:rPr lang="en-US" dirty="0" smtClean="0"/>
              <a:t>Base vs Variable</a:t>
            </a:r>
          </a:p>
          <a:p>
            <a:pPr lvl="2"/>
            <a:r>
              <a:rPr lang="en-US" dirty="0" smtClean="0"/>
              <a:t>This will require both the GL entry and a budget revision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7221682"/>
            <a:ext cx="5974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Base changes should be entered as Permanent Budgets</a:t>
            </a:r>
          </a:p>
          <a:p>
            <a:endParaRPr lang="en-US" i="1" dirty="0"/>
          </a:p>
          <a:p>
            <a:r>
              <a:rPr lang="en-US" i="1" dirty="0" smtClean="0"/>
              <a:t>Variable changes should be entered as Temporary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6736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6661"/>
            <a:ext cx="6858000" cy="49162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6191" y="374072"/>
            <a:ext cx="5735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Capital Project Changes</a:t>
            </a:r>
          </a:p>
          <a:p>
            <a:r>
              <a:rPr lang="en-US" dirty="0"/>
              <a:t>	</a:t>
            </a:r>
            <a:r>
              <a:rPr lang="en-US" dirty="0" smtClean="0"/>
              <a:t>a. Project Budget</a:t>
            </a:r>
          </a:p>
          <a:p>
            <a:r>
              <a:rPr lang="en-US" dirty="0"/>
              <a:t>	</a:t>
            </a:r>
            <a:r>
              <a:rPr lang="en-US" dirty="0" smtClean="0"/>
              <a:t>b. Fiscal Year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8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6191" y="374072"/>
            <a:ext cx="5735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New Grant or Contract</a:t>
            </a:r>
          </a:p>
          <a:p>
            <a:r>
              <a:rPr lang="en-US" dirty="0"/>
              <a:t>	</a:t>
            </a:r>
            <a:r>
              <a:rPr lang="en-US" dirty="0" smtClean="0"/>
              <a:t>OBIS example</a:t>
            </a:r>
            <a:r>
              <a:rPr lang="en-US" dirty="0"/>
              <a:t>	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2118" y="1376391"/>
            <a:ext cx="5943600" cy="287909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22118" y="4487747"/>
            <a:ext cx="5943600" cy="415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3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46176"/>
            <a:ext cx="5829300" cy="850115"/>
          </a:xfrm>
        </p:spPr>
        <p:txBody>
          <a:bodyPr/>
          <a:lstStyle/>
          <a:p>
            <a:r>
              <a:rPr lang="en-US" dirty="0" smtClean="0"/>
              <a:t>Budget revisions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487" y="1414462"/>
            <a:ext cx="439102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091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1209675"/>
            <a:ext cx="542925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90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719" y="1496291"/>
            <a:ext cx="557991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Budget input</a:t>
            </a:r>
          </a:p>
          <a:p>
            <a:r>
              <a:rPr lang="en-US" dirty="0"/>
              <a:t>	</a:t>
            </a:r>
            <a:r>
              <a:rPr lang="en-US" dirty="0" smtClean="0"/>
              <a:t>1. All funds budgeted use the BA1001 screen</a:t>
            </a:r>
          </a:p>
          <a:p>
            <a:r>
              <a:rPr lang="en-US" dirty="0"/>
              <a:t>	</a:t>
            </a:r>
            <a:r>
              <a:rPr lang="en-US" dirty="0" smtClean="0"/>
              <a:t>	a.  Based on COA setup</a:t>
            </a:r>
          </a:p>
          <a:p>
            <a:r>
              <a:rPr lang="en-US" dirty="0"/>
              <a:t>	</a:t>
            </a:r>
            <a:r>
              <a:rPr lang="en-US" dirty="0" smtClean="0"/>
              <a:t>		1. For Grants, Contracts &amp; CP you can</a:t>
            </a:r>
          </a:p>
          <a:p>
            <a:r>
              <a:rPr lang="en-US" dirty="0" smtClean="0"/>
              <a:t>			    put in a project budget and a fiscal</a:t>
            </a:r>
          </a:p>
          <a:p>
            <a:r>
              <a:rPr lang="en-US" dirty="0"/>
              <a:t>	</a:t>
            </a:r>
            <a:r>
              <a:rPr lang="en-US" dirty="0" smtClean="0"/>
              <a:t>		    year budget</a:t>
            </a:r>
          </a:p>
          <a:p>
            <a:r>
              <a:rPr lang="en-US" dirty="0"/>
              <a:t>	</a:t>
            </a:r>
            <a:r>
              <a:rPr lang="en-US" dirty="0" smtClean="0"/>
              <a:t>		 2. All other funds you have the option</a:t>
            </a:r>
          </a:p>
          <a:p>
            <a:r>
              <a:rPr lang="en-US" dirty="0"/>
              <a:t>	</a:t>
            </a:r>
            <a:r>
              <a:rPr lang="en-US" dirty="0" smtClean="0"/>
              <a:t>		     of permanent or temporary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Budget Revision Review</a:t>
            </a:r>
          </a:p>
          <a:p>
            <a:r>
              <a:rPr lang="en-US" dirty="0"/>
              <a:t>	</a:t>
            </a:r>
            <a:r>
              <a:rPr lang="en-US" dirty="0" smtClean="0"/>
              <a:t>1. BA1005 – quick and high level</a:t>
            </a:r>
          </a:p>
          <a:p>
            <a:r>
              <a:rPr lang="en-US" dirty="0"/>
              <a:t>	</a:t>
            </a:r>
            <a:r>
              <a:rPr lang="en-US" dirty="0" smtClean="0"/>
              <a:t>2.  Jobs</a:t>
            </a:r>
          </a:p>
          <a:p>
            <a:r>
              <a:rPr lang="en-US" dirty="0"/>
              <a:t>	</a:t>
            </a:r>
            <a:r>
              <a:rPr lang="en-US" dirty="0" smtClean="0"/>
              <a:t>	a.  BA1210J; Budget Revision by Revision #</a:t>
            </a:r>
          </a:p>
          <a:p>
            <a:r>
              <a:rPr lang="en-US" dirty="0"/>
              <a:t>	</a:t>
            </a:r>
            <a:r>
              <a:rPr lang="en-US" dirty="0" smtClean="0"/>
              <a:t>	b.  BA1209J; Budget Revision by Org</a:t>
            </a:r>
          </a:p>
          <a:p>
            <a:r>
              <a:rPr lang="en-US" dirty="0"/>
              <a:t>	</a:t>
            </a:r>
            <a:r>
              <a:rPr lang="en-US" dirty="0" smtClean="0"/>
              <a:t>3.  Datax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0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1150</TotalTime>
  <Words>271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Budget Revisions Salary Savings one-time spending</vt:lpstr>
      <vt:lpstr>Budget revisions: </vt:lpstr>
      <vt:lpstr>PowerPoint Presentation</vt:lpstr>
      <vt:lpstr>PowerPoint Presentation</vt:lpstr>
      <vt:lpstr>PowerPoint Presentation</vt:lpstr>
      <vt:lpstr>PowerPoint Presentation</vt:lpstr>
      <vt:lpstr>Budget revisions</vt:lpstr>
      <vt:lpstr>PowerPoint Presentation</vt:lpstr>
      <vt:lpstr>PowerPoint Presentation</vt:lpstr>
      <vt:lpstr>Salary savings</vt:lpstr>
      <vt:lpstr>One-time spending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Reports &amp; Processes</dc:title>
  <dc:creator>Wolcott, Lisa</dc:creator>
  <cp:lastModifiedBy>Wolcott, Lisa</cp:lastModifiedBy>
  <cp:revision>27</cp:revision>
  <dcterms:created xsi:type="dcterms:W3CDTF">2018-03-19T21:56:58Z</dcterms:created>
  <dcterms:modified xsi:type="dcterms:W3CDTF">2018-03-23T22:59:50Z</dcterms:modified>
</cp:coreProperties>
</file>