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6" r:id="rId1"/>
  </p:sldMasterIdLst>
  <p:sldIdLst>
    <p:sldId id="256" r:id="rId2"/>
    <p:sldId id="257" r:id="rId3"/>
    <p:sldId id="258" r:id="rId4"/>
    <p:sldId id="259" r:id="rId5"/>
    <p:sldId id="260" r:id="rId6"/>
    <p:sldId id="261" r:id="rId7"/>
    <p:sldId id="262" r:id="rId8"/>
    <p:sldId id="263" r:id="rId9"/>
    <p:sldId id="264" r:id="rId10"/>
    <p:sldId id="265" r:id="rId11"/>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67" autoAdjust="0"/>
    <p:restoredTop sz="94660"/>
  </p:normalViewPr>
  <p:slideViewPr>
    <p:cSldViewPr snapToGrid="0">
      <p:cViewPr>
        <p:scale>
          <a:sx n="86" d="100"/>
          <a:sy n="86" d="100"/>
        </p:scale>
        <p:origin x="1458" y="-3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14400" y="3192765"/>
            <a:ext cx="10363200" cy="19124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14400" y="10151737"/>
            <a:ext cx="10363200" cy="19124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4400" y="3519476"/>
            <a:ext cx="10363200" cy="65024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9646373" y="9735165"/>
            <a:ext cx="1219200" cy="2167467"/>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3394900"/>
            <a:ext cx="10124440" cy="7195989"/>
          </a:xfrm>
        </p:spPr>
        <p:txBody>
          <a:bodyPr anchor="ctr">
            <a:noAutofit/>
          </a:bodyPr>
          <a:lstStyle>
            <a:lvl1pPr algn="l">
              <a:lnSpc>
                <a:spcPct val="80000"/>
              </a:lnSpc>
              <a:defRPr sz="8533" b="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10403840"/>
            <a:ext cx="7891272" cy="2535936"/>
          </a:xfrm>
        </p:spPr>
        <p:txBody>
          <a:bodyPr>
            <a:normAutofit/>
          </a:bodyPr>
          <a:lstStyle>
            <a:lvl1pPr marL="0" indent="0" algn="l">
              <a:buNone/>
              <a:defRPr sz="2400" b="0">
                <a:solidFill>
                  <a:schemeClr val="tx1"/>
                </a:solidFill>
              </a:defRPr>
            </a:lvl1pPr>
            <a:lvl2pPr marL="609570" indent="0" algn="ctr">
              <a:buNone/>
              <a:defRPr sz="2400"/>
            </a:lvl2pPr>
            <a:lvl3pPr marL="1219139" indent="0" algn="ctr">
              <a:buNone/>
              <a:defRPr sz="2400"/>
            </a:lvl3pPr>
            <a:lvl4pPr marL="1828709" indent="0" algn="ctr">
              <a:buNone/>
              <a:defRPr sz="2400"/>
            </a:lvl4pPr>
            <a:lvl5pPr marL="2438278" indent="0" algn="ctr">
              <a:buNone/>
              <a:defRPr sz="2400"/>
            </a:lvl5pPr>
            <a:lvl6pPr marL="3047848" indent="0" algn="ctr">
              <a:buNone/>
              <a:defRPr sz="2400"/>
            </a:lvl6pPr>
            <a:lvl7pPr marL="3657418" indent="0" algn="ctr">
              <a:buNone/>
              <a:defRPr sz="2400"/>
            </a:lvl7pPr>
            <a:lvl8pPr marL="4266986" indent="0" algn="ctr">
              <a:buNone/>
              <a:defRPr sz="2400"/>
            </a:lvl8pPr>
            <a:lvl9pPr marL="4876556" indent="0" algn="ctr">
              <a:buNone/>
              <a:defRPr sz="24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3/26/2018</a:t>
            </a:fld>
            <a:endParaRPr lang="en-US" dirty="0"/>
          </a:p>
        </p:txBody>
      </p:sp>
      <p:sp>
        <p:nvSpPr>
          <p:cNvPr id="5" name="Footer Placeholder 4"/>
          <p:cNvSpPr>
            <a:spLocks noGrp="1"/>
          </p:cNvSpPr>
          <p:nvPr>
            <p:ph type="ftr" sz="quarter" idx="11"/>
          </p:nvPr>
        </p:nvSpPr>
        <p:spPr>
          <a:xfrm>
            <a:off x="1083740" y="14868826"/>
            <a:ext cx="6327648" cy="865481"/>
          </a:xfrm>
        </p:spPr>
        <p:txBody>
          <a:bodyPr/>
          <a:lstStyle/>
          <a:p>
            <a:endParaRPr lang="en-US" dirty="0"/>
          </a:p>
        </p:txBody>
      </p:sp>
      <p:sp>
        <p:nvSpPr>
          <p:cNvPr id="6" name="Slide Number Placeholder 5"/>
          <p:cNvSpPr>
            <a:spLocks noGrp="1"/>
          </p:cNvSpPr>
          <p:nvPr>
            <p:ph type="sldNum" sz="quarter" idx="12"/>
          </p:nvPr>
        </p:nvSpPr>
        <p:spPr>
          <a:xfrm>
            <a:off x="9659041" y="10020019"/>
            <a:ext cx="1193868" cy="1517227"/>
          </a:xfrm>
        </p:spPr>
        <p:txBody>
          <a:bodyPr/>
          <a:lstStyle>
            <a:lvl1pPr>
              <a:defRPr sz="3733" b="1"/>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53730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157CC2-0FC8-4686-B024-99790E0F5162}" type="datetimeFigureOut">
              <a:rPr lang="en-US" smtClean="0"/>
              <a:t>3/26/2018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58594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1264357"/>
            <a:ext cx="2552700" cy="13366044"/>
          </a:xfrm>
        </p:spPr>
        <p:txBody>
          <a:bodyPr vert="eaVert"/>
          <a:lstStyle>
            <a:lvl1pPr>
              <a:defRPr b="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1" y="1264357"/>
            <a:ext cx="7505700" cy="133660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764DA5-CD3D-4590-A511-FCD3BC7A793E}" type="datetimeFigureOut">
              <a:rPr lang="en-US" smtClean="0"/>
              <a:t>3/26/2018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90898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5661D-6934-4B32-B92C-470368BF1EC6}" type="datetimeFigureOut">
              <a:rPr lang="en-US" smtClean="0"/>
              <a:t>3/26/2018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27786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1657457"/>
            <a:ext cx="12192000" cy="459854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2904405"/>
            <a:ext cx="9281160" cy="8344747"/>
          </a:xfrm>
        </p:spPr>
        <p:txBody>
          <a:bodyPr anchor="ctr">
            <a:normAutofit/>
          </a:bodyPr>
          <a:lstStyle>
            <a:lvl1pPr>
              <a:lnSpc>
                <a:spcPct val="80000"/>
              </a:lnSpc>
              <a:defRPr sz="8533" b="0"/>
            </a:lvl1pPr>
          </a:lstStyle>
          <a:p>
            <a:r>
              <a:rPr lang="en-US" smtClean="0"/>
              <a:t>Click to edit Master title style</a:t>
            </a:r>
            <a:endParaRPr lang="en-US" dirty="0"/>
          </a:p>
        </p:txBody>
      </p:sp>
      <p:sp>
        <p:nvSpPr>
          <p:cNvPr id="3" name="Text Placeholder 2"/>
          <p:cNvSpPr>
            <a:spLocks noGrp="1"/>
          </p:cNvSpPr>
          <p:nvPr>
            <p:ph type="body" idx="1"/>
          </p:nvPr>
        </p:nvSpPr>
        <p:spPr>
          <a:xfrm>
            <a:off x="2165773" y="11899394"/>
            <a:ext cx="9052560" cy="2528711"/>
          </a:xfrm>
        </p:spPr>
        <p:txBody>
          <a:bodyPr anchor="t">
            <a:normAutofit/>
          </a:bodyPr>
          <a:lstStyle>
            <a:lvl1pPr marL="0" indent="0">
              <a:buNone/>
              <a:defRPr sz="2400" b="0">
                <a:solidFill>
                  <a:schemeClr val="accent1">
                    <a:lumMod val="50000"/>
                  </a:schemeClr>
                </a:solidFill>
              </a:defRPr>
            </a:lvl1pPr>
            <a:lvl2pPr marL="609570" indent="0">
              <a:buNone/>
              <a:defRPr sz="2400">
                <a:solidFill>
                  <a:schemeClr val="tx1">
                    <a:tint val="75000"/>
                  </a:schemeClr>
                </a:solidFill>
              </a:defRPr>
            </a:lvl2pPr>
            <a:lvl3pPr marL="1219139" indent="0">
              <a:buNone/>
              <a:defRPr sz="2133">
                <a:solidFill>
                  <a:schemeClr val="tx1">
                    <a:tint val="75000"/>
                  </a:schemeClr>
                </a:solidFill>
              </a:defRPr>
            </a:lvl3pPr>
            <a:lvl4pPr marL="1828709" indent="0">
              <a:buNone/>
              <a:defRPr sz="1867">
                <a:solidFill>
                  <a:schemeClr val="tx1">
                    <a:tint val="75000"/>
                  </a:schemeClr>
                </a:solidFill>
              </a:defRPr>
            </a:lvl4pPr>
            <a:lvl5pPr marL="2438278" indent="0">
              <a:buNone/>
              <a:defRPr sz="1867">
                <a:solidFill>
                  <a:schemeClr val="tx1">
                    <a:tint val="75000"/>
                  </a:schemeClr>
                </a:solidFill>
              </a:defRPr>
            </a:lvl5pPr>
            <a:lvl6pPr marL="3047848" indent="0">
              <a:buNone/>
              <a:defRPr sz="1867">
                <a:solidFill>
                  <a:schemeClr val="tx1">
                    <a:tint val="75000"/>
                  </a:schemeClr>
                </a:solidFill>
              </a:defRPr>
            </a:lvl6pPr>
            <a:lvl7pPr marL="3657418" indent="0">
              <a:buNone/>
              <a:defRPr sz="1867">
                <a:solidFill>
                  <a:schemeClr val="tx1">
                    <a:tint val="75000"/>
                  </a:schemeClr>
                </a:solidFill>
              </a:defRPr>
            </a:lvl7pPr>
            <a:lvl8pPr marL="4266986" indent="0">
              <a:buNone/>
              <a:defRPr sz="1867">
                <a:solidFill>
                  <a:schemeClr val="tx1">
                    <a:tint val="75000"/>
                  </a:schemeClr>
                </a:solidFill>
              </a:defRPr>
            </a:lvl8pPr>
            <a:lvl9pPr marL="4876556" indent="0">
              <a:buNone/>
              <a:defRPr sz="18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9" y="14868826"/>
            <a:ext cx="2644309" cy="865481"/>
          </a:xfrm>
        </p:spPr>
        <p:txBody>
          <a:bodyPr/>
          <a:lstStyle>
            <a:lvl1pPr>
              <a:defRPr>
                <a:solidFill>
                  <a:schemeClr val="accent1">
                    <a:lumMod val="50000"/>
                  </a:schemeClr>
                </a:solidFill>
              </a:defRPr>
            </a:lvl1pPr>
          </a:lstStyle>
          <a:p>
            <a:fld id="{C6F822A4-8DA6-4447-9B1F-C5DB58435268}" type="datetimeFigureOut">
              <a:rPr lang="en-US" smtClean="0"/>
              <a:t>3/26/2018</a:t>
            </a:fld>
            <a:endParaRPr lang="en-US" dirty="0"/>
          </a:p>
        </p:txBody>
      </p:sp>
      <p:sp>
        <p:nvSpPr>
          <p:cNvPr id="5" name="Footer Placeholder 4"/>
          <p:cNvSpPr>
            <a:spLocks noGrp="1"/>
          </p:cNvSpPr>
          <p:nvPr>
            <p:ph type="ftr" sz="quarter" idx="11"/>
          </p:nvPr>
        </p:nvSpPr>
        <p:spPr>
          <a:xfrm>
            <a:off x="2181465" y="14868825"/>
            <a:ext cx="6327648" cy="865481"/>
          </a:xfrm>
        </p:spPr>
        <p:txBody>
          <a:bodyPr/>
          <a:lstStyle>
            <a:lvl1pPr>
              <a:defRPr>
                <a:solidFill>
                  <a:schemeClr val="accent1">
                    <a:lumMod val="50000"/>
                  </a:schemeClr>
                </a:solidFill>
              </a:defRPr>
            </a:lvl1pPr>
          </a:lstStyle>
          <a:p>
            <a:endParaRPr lang="en-US" dirty="0"/>
          </a:p>
        </p:txBody>
      </p:sp>
      <p:grpSp>
        <p:nvGrpSpPr>
          <p:cNvPr id="8" name="Group 7"/>
          <p:cNvGrpSpPr>
            <a:grpSpLocks noChangeAspect="1"/>
          </p:cNvGrpSpPr>
          <p:nvPr/>
        </p:nvGrpSpPr>
        <p:grpSpPr>
          <a:xfrm>
            <a:off x="845149" y="5761477"/>
            <a:ext cx="1219200" cy="2167467"/>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60601" y="5946329"/>
            <a:ext cx="1188299" cy="1707455"/>
          </a:xfrm>
        </p:spPr>
        <p:txBody>
          <a:bodyPr/>
          <a:lstStyle>
            <a:lvl1pPr>
              <a:defRPr sz="3733"/>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92284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4400" y="5201920"/>
            <a:ext cx="4876800" cy="9428480"/>
          </a:xfrm>
        </p:spPr>
        <p:txBody>
          <a:bodyPr/>
          <a:lstStyle>
            <a:lvl1pPr>
              <a:defRPr sz="2667"/>
            </a:lvl1pPr>
            <a:lvl2pPr>
              <a:defRPr sz="2400"/>
            </a:lvl2pPr>
            <a:lvl3pPr>
              <a:defRPr sz="2133"/>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89624" y="5201920"/>
            <a:ext cx="4876800" cy="9428480"/>
          </a:xfrm>
        </p:spPr>
        <p:txBody>
          <a:bodyPr/>
          <a:lstStyle>
            <a:lvl1pPr>
              <a:defRPr sz="2667"/>
            </a:lvl1pPr>
            <a:lvl2pPr>
              <a:defRPr sz="2400"/>
            </a:lvl2pPr>
            <a:lvl3pPr>
              <a:defRPr sz="2133"/>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3/26/2018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54934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0" y="4855125"/>
            <a:ext cx="4876800" cy="1517227"/>
          </a:xfrm>
        </p:spPr>
        <p:txBody>
          <a:bodyPr anchor="ctr">
            <a:normAutofit/>
          </a:bodyPr>
          <a:lstStyle>
            <a:lvl1pPr marL="0" indent="0">
              <a:buNone/>
              <a:defRPr sz="2667" b="1">
                <a:solidFill>
                  <a:schemeClr val="accent1">
                    <a:lumMod val="75000"/>
                  </a:schemeClr>
                </a:solidFill>
              </a:defRPr>
            </a:lvl1pPr>
            <a:lvl2pPr marL="609570" indent="0">
              <a:buNone/>
              <a:defRPr sz="2667" b="1"/>
            </a:lvl2pPr>
            <a:lvl3pPr marL="1219139" indent="0">
              <a:buNone/>
              <a:defRPr sz="2400" b="1"/>
            </a:lvl3pPr>
            <a:lvl4pPr marL="1828709" indent="0">
              <a:buNone/>
              <a:defRPr sz="2133" b="1"/>
            </a:lvl4pPr>
            <a:lvl5pPr marL="2438278" indent="0">
              <a:buNone/>
              <a:defRPr sz="2133" b="1"/>
            </a:lvl5pPr>
            <a:lvl6pPr marL="3047848" indent="0">
              <a:buNone/>
              <a:defRPr sz="2133" b="1"/>
            </a:lvl6pPr>
            <a:lvl7pPr marL="3657418" indent="0">
              <a:buNone/>
              <a:defRPr sz="2133" b="1"/>
            </a:lvl7pPr>
            <a:lvl8pPr marL="4266986" indent="0">
              <a:buNone/>
              <a:defRPr sz="2133" b="1"/>
            </a:lvl8pPr>
            <a:lvl9pPr marL="4876556"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914400" y="6502400"/>
            <a:ext cx="4876800" cy="7802880"/>
          </a:xfrm>
        </p:spPr>
        <p:txBody>
          <a:bodyPr/>
          <a:lstStyle>
            <a:lvl1pPr>
              <a:defRPr sz="2667"/>
            </a:lvl1pPr>
            <a:lvl2pPr>
              <a:defRPr sz="2400"/>
            </a:lvl2pPr>
            <a:lvl3pPr>
              <a:defRPr sz="2133"/>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27724" y="4855125"/>
            <a:ext cx="4876800" cy="1517227"/>
          </a:xfrm>
        </p:spPr>
        <p:txBody>
          <a:bodyPr anchor="ctr">
            <a:normAutofit/>
          </a:bodyPr>
          <a:lstStyle>
            <a:lvl1pPr marL="0" indent="0">
              <a:buNone/>
              <a:defRPr sz="2667" b="1">
                <a:solidFill>
                  <a:schemeClr val="accent1">
                    <a:lumMod val="75000"/>
                  </a:schemeClr>
                </a:solidFill>
              </a:defRPr>
            </a:lvl1pPr>
            <a:lvl2pPr marL="609570" indent="0">
              <a:buNone/>
              <a:defRPr sz="2667" b="1"/>
            </a:lvl2pPr>
            <a:lvl3pPr marL="1219139" indent="0">
              <a:buNone/>
              <a:defRPr sz="2400" b="1"/>
            </a:lvl3pPr>
            <a:lvl4pPr marL="1828709" indent="0">
              <a:buNone/>
              <a:defRPr sz="2133" b="1"/>
            </a:lvl4pPr>
            <a:lvl5pPr marL="2438278" indent="0">
              <a:buNone/>
              <a:defRPr sz="2133" b="1"/>
            </a:lvl5pPr>
            <a:lvl6pPr marL="3047848" indent="0">
              <a:buNone/>
              <a:defRPr sz="2133" b="1"/>
            </a:lvl6pPr>
            <a:lvl7pPr marL="3657418" indent="0">
              <a:buNone/>
              <a:defRPr sz="2133" b="1"/>
            </a:lvl7pPr>
            <a:lvl8pPr marL="4266986" indent="0">
              <a:buNone/>
              <a:defRPr sz="2133" b="1"/>
            </a:lvl8pPr>
            <a:lvl9pPr marL="4876556"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6427724" y="6502400"/>
            <a:ext cx="4876800" cy="7802880"/>
          </a:xfrm>
        </p:spPr>
        <p:txBody>
          <a:bodyPr/>
          <a:lstStyle>
            <a:lvl1pPr>
              <a:defRPr sz="2667"/>
            </a:lvl1pPr>
            <a:lvl2pPr>
              <a:defRPr sz="2400"/>
            </a:lvl2pPr>
            <a:lvl3pPr>
              <a:defRPr sz="2133"/>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3/26/2018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72936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677919A6-33EB-49BD-A62F-1FA56B9F9712}" type="datetimeFigureOut">
              <a:rPr lang="en-US" smtClean="0"/>
              <a:t>3/26/2018</a:t>
            </a:fld>
            <a:endParaRPr lang="en-US" dirty="0"/>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4077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3/26/2018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77830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2" y="3"/>
            <a:ext cx="3888259" cy="16255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1625601"/>
            <a:ext cx="3200400" cy="4118187"/>
          </a:xfrm>
        </p:spPr>
        <p:txBody>
          <a:bodyPr anchor="b">
            <a:normAutofit/>
          </a:bodyPr>
          <a:lstStyle>
            <a:lvl1pPr>
              <a:defRPr sz="3733" b="0"/>
            </a:lvl1pPr>
          </a:lstStyle>
          <a:p>
            <a:r>
              <a:rPr lang="en-US" smtClean="0"/>
              <a:t>Click to edit Master title style</a:t>
            </a:r>
            <a:endParaRPr lang="en-US" dirty="0"/>
          </a:p>
        </p:txBody>
      </p:sp>
      <p:sp>
        <p:nvSpPr>
          <p:cNvPr id="3" name="Content Placeholder 2"/>
          <p:cNvSpPr>
            <a:spLocks noGrp="1"/>
          </p:cNvSpPr>
          <p:nvPr>
            <p:ph idx="1"/>
          </p:nvPr>
        </p:nvSpPr>
        <p:spPr>
          <a:xfrm>
            <a:off x="838200" y="1625600"/>
            <a:ext cx="6711696" cy="11899392"/>
          </a:xfrm>
        </p:spPr>
        <p:txBody>
          <a:bodyPr/>
          <a:lstStyle>
            <a:lvl1pPr>
              <a:defRPr sz="2667"/>
            </a:lvl1pPr>
            <a:lvl2pPr>
              <a:defRPr sz="2400"/>
            </a:lvl2pPr>
            <a:lvl3pPr>
              <a:defRPr sz="2133"/>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5743787"/>
            <a:ext cx="3200400" cy="7802880"/>
          </a:xfrm>
        </p:spPr>
        <p:txBody>
          <a:bodyPr>
            <a:normAutofit/>
          </a:bodyPr>
          <a:lstStyle>
            <a:lvl1pPr marL="0" indent="0">
              <a:lnSpc>
                <a:spcPct val="100000"/>
              </a:lnSpc>
              <a:spcBef>
                <a:spcPts val="1333"/>
              </a:spcBef>
              <a:buNone/>
              <a:defRPr sz="1800">
                <a:solidFill>
                  <a:schemeClr val="accent1">
                    <a:lumMod val="50000"/>
                  </a:schemeClr>
                </a:solidFill>
              </a:defRPr>
            </a:lvl1pPr>
            <a:lvl2pPr marL="609570" indent="0">
              <a:buNone/>
              <a:defRPr sz="1600"/>
            </a:lvl2pPr>
            <a:lvl3pPr marL="1219139" indent="0">
              <a:buNone/>
              <a:defRPr sz="1333"/>
            </a:lvl3pPr>
            <a:lvl4pPr marL="1828709" indent="0">
              <a:buNone/>
              <a:defRPr sz="1200"/>
            </a:lvl4pPr>
            <a:lvl5pPr marL="2438278" indent="0">
              <a:buNone/>
              <a:defRPr sz="1200"/>
            </a:lvl5pPr>
            <a:lvl6pPr marL="3047848" indent="0">
              <a:buNone/>
              <a:defRPr sz="1200"/>
            </a:lvl6pPr>
            <a:lvl7pPr marL="3657418" indent="0">
              <a:buNone/>
              <a:defRPr sz="1200"/>
            </a:lvl7pPr>
            <a:lvl8pPr marL="4266986" indent="0">
              <a:buNone/>
              <a:defRPr sz="1200"/>
            </a:lvl8pPr>
            <a:lvl9pPr marL="4876556" indent="0">
              <a:buNone/>
              <a:defRPr sz="1200"/>
            </a:lvl9pPr>
          </a:lstStyle>
          <a:p>
            <a:pPr lvl="0"/>
            <a:r>
              <a:rPr lang="en-US" smtClean="0"/>
              <a:t>Click to edit Master text styles</a:t>
            </a:r>
          </a:p>
        </p:txBody>
      </p:sp>
      <p:grpSp>
        <p:nvGrpSpPr>
          <p:cNvPr id="12" name="Group 11"/>
          <p:cNvGrpSpPr/>
          <p:nvPr/>
        </p:nvGrpSpPr>
        <p:grpSpPr>
          <a:xfrm>
            <a:off x="11363552" y="14827279"/>
            <a:ext cx="524256" cy="932011"/>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DA16AA21-1863-4931-97CB-99D0A168701B}" type="datetimeFigureOut">
              <a:rPr lang="en-US" smtClean="0"/>
              <a:t>3/26/2018</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87370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2" y="3"/>
            <a:ext cx="3888259" cy="16255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1625601"/>
            <a:ext cx="3200400" cy="4118187"/>
          </a:xfrm>
        </p:spPr>
        <p:txBody>
          <a:bodyPr anchor="b">
            <a:normAutofit/>
          </a:bodyPr>
          <a:lstStyle>
            <a:lvl1pPr>
              <a:defRPr sz="3733"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 y="0"/>
            <a:ext cx="8303740" cy="16256000"/>
          </a:xfrm>
          <a:solidFill>
            <a:schemeClr val="tx2">
              <a:lumMod val="20000"/>
              <a:lumOff val="80000"/>
            </a:schemeClr>
          </a:solidFill>
        </p:spPr>
        <p:txBody>
          <a:bodyPr anchor="t"/>
          <a:lstStyle>
            <a:lvl1pPr marL="0" indent="0">
              <a:buNone/>
              <a:defRPr sz="4267"/>
            </a:lvl1pPr>
            <a:lvl2pPr marL="609570" indent="0">
              <a:buNone/>
              <a:defRPr sz="3733"/>
            </a:lvl2pPr>
            <a:lvl3pPr marL="1219139" indent="0">
              <a:buNone/>
              <a:defRPr sz="3200"/>
            </a:lvl3pPr>
            <a:lvl4pPr marL="1828709" indent="0">
              <a:buNone/>
              <a:defRPr sz="2667"/>
            </a:lvl4pPr>
            <a:lvl5pPr marL="2438278" indent="0">
              <a:buNone/>
              <a:defRPr sz="2667"/>
            </a:lvl5pPr>
            <a:lvl6pPr marL="3047848" indent="0">
              <a:buNone/>
              <a:defRPr sz="2667"/>
            </a:lvl6pPr>
            <a:lvl7pPr marL="3657418" indent="0">
              <a:buNone/>
              <a:defRPr sz="2667"/>
            </a:lvl7pPr>
            <a:lvl8pPr marL="4266986" indent="0">
              <a:buNone/>
              <a:defRPr sz="2667"/>
            </a:lvl8pPr>
            <a:lvl9pPr marL="4876556" indent="0">
              <a:buNone/>
              <a:defRPr sz="2667"/>
            </a:lvl9pPr>
          </a:lstStyle>
          <a:p>
            <a:r>
              <a:rPr lang="en-US" smtClean="0"/>
              <a:t>Click icon to add picture</a:t>
            </a:r>
            <a:endParaRPr lang="en-US" dirty="0"/>
          </a:p>
        </p:txBody>
      </p:sp>
      <p:sp>
        <p:nvSpPr>
          <p:cNvPr id="4" name="Text Placeholder 3"/>
          <p:cNvSpPr>
            <a:spLocks noGrp="1"/>
          </p:cNvSpPr>
          <p:nvPr>
            <p:ph type="body" sz="half" idx="2"/>
          </p:nvPr>
        </p:nvSpPr>
        <p:spPr>
          <a:xfrm>
            <a:off x="8549640" y="5743787"/>
            <a:ext cx="3200400" cy="7802880"/>
          </a:xfrm>
        </p:spPr>
        <p:txBody>
          <a:bodyPr>
            <a:normAutofit/>
          </a:bodyPr>
          <a:lstStyle>
            <a:lvl1pPr marL="0" indent="0">
              <a:lnSpc>
                <a:spcPct val="100000"/>
              </a:lnSpc>
              <a:spcBef>
                <a:spcPts val="1333"/>
              </a:spcBef>
              <a:buNone/>
              <a:defRPr sz="1800">
                <a:solidFill>
                  <a:schemeClr val="accent1">
                    <a:lumMod val="50000"/>
                  </a:schemeClr>
                </a:solidFill>
              </a:defRPr>
            </a:lvl1pPr>
            <a:lvl2pPr marL="609570" indent="0">
              <a:buNone/>
              <a:defRPr sz="1600"/>
            </a:lvl2pPr>
            <a:lvl3pPr marL="1219139" indent="0">
              <a:buNone/>
              <a:defRPr sz="1333"/>
            </a:lvl3pPr>
            <a:lvl4pPr marL="1828709" indent="0">
              <a:buNone/>
              <a:defRPr sz="1200"/>
            </a:lvl4pPr>
            <a:lvl5pPr marL="2438278" indent="0">
              <a:buNone/>
              <a:defRPr sz="1200"/>
            </a:lvl5pPr>
            <a:lvl6pPr marL="3047848" indent="0">
              <a:buNone/>
              <a:defRPr sz="1200"/>
            </a:lvl6pPr>
            <a:lvl7pPr marL="3657418" indent="0">
              <a:buNone/>
              <a:defRPr sz="1200"/>
            </a:lvl7pPr>
            <a:lvl8pPr marL="4266986" indent="0">
              <a:buNone/>
              <a:defRPr sz="1200"/>
            </a:lvl8pPr>
            <a:lvl9pPr marL="4876556" indent="0">
              <a:buNone/>
              <a:defRPr sz="1200"/>
            </a:lvl9pPr>
          </a:lstStyle>
          <a:p>
            <a:pPr lvl="0"/>
            <a:r>
              <a:rPr lang="en-US" smtClean="0"/>
              <a:t>Click to edit Master text styles</a:t>
            </a:r>
          </a:p>
        </p:txBody>
      </p:sp>
      <p:grpSp>
        <p:nvGrpSpPr>
          <p:cNvPr id="12" name="Group 11"/>
          <p:cNvGrpSpPr/>
          <p:nvPr/>
        </p:nvGrpSpPr>
        <p:grpSpPr>
          <a:xfrm>
            <a:off x="11363552" y="14827279"/>
            <a:ext cx="524256" cy="932011"/>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3772C379-9A7C-4C87-A116-CBE9F58B04C5}" type="datetimeFigureOut">
              <a:rPr lang="en-US" smtClean="0"/>
              <a:t>3/26/2018</a:t>
            </a:fld>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37803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11363552" y="14827279"/>
            <a:ext cx="524256" cy="932011"/>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914400" y="1148759"/>
            <a:ext cx="10363200" cy="381474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5028524"/>
            <a:ext cx="10363200" cy="96018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89824" y="14868826"/>
            <a:ext cx="3273552" cy="865481"/>
          </a:xfrm>
          <a:prstGeom prst="rect">
            <a:avLst/>
          </a:prstGeom>
        </p:spPr>
        <p:txBody>
          <a:bodyPr vert="horz" lIns="91440" tIns="45720" rIns="91440" bIns="45720" rtlCol="0" anchor="ctr"/>
          <a:lstStyle>
            <a:lvl1pPr algn="r">
              <a:defRPr sz="1333">
                <a:solidFill>
                  <a:schemeClr val="accent1">
                    <a:lumMod val="50000"/>
                  </a:schemeClr>
                </a:solidFill>
              </a:defRPr>
            </a:lvl1pPr>
          </a:lstStyle>
          <a:p>
            <a:fld id="{8664C608-40B1-4030-A28D-5B74BC98ADCE}" type="datetimeFigureOut">
              <a:rPr lang="en-US" smtClean="0"/>
              <a:t>3/26/2018</a:t>
            </a:fld>
            <a:endParaRPr lang="en-US" dirty="0"/>
          </a:p>
        </p:txBody>
      </p:sp>
      <p:sp>
        <p:nvSpPr>
          <p:cNvPr id="5" name="Footer Placeholder 4"/>
          <p:cNvSpPr>
            <a:spLocks noGrp="1"/>
          </p:cNvSpPr>
          <p:nvPr>
            <p:ph type="ftr" sz="quarter" idx="3"/>
          </p:nvPr>
        </p:nvSpPr>
        <p:spPr>
          <a:xfrm>
            <a:off x="914400" y="14868826"/>
            <a:ext cx="6327648" cy="865481"/>
          </a:xfrm>
          <a:prstGeom prst="rect">
            <a:avLst/>
          </a:prstGeom>
        </p:spPr>
        <p:txBody>
          <a:bodyPr vert="horz" lIns="91440" tIns="45720" rIns="91440" bIns="45720" rtlCol="0" anchor="ctr"/>
          <a:lstStyle>
            <a:lvl1pPr algn="l">
              <a:defRPr sz="1333">
                <a:solidFill>
                  <a:schemeClr val="accent1">
                    <a:lumMod val="50000"/>
                  </a:schemeClr>
                </a:solidFill>
              </a:defRPr>
            </a:lvl1pPr>
          </a:lstStyle>
          <a:p>
            <a:endParaRPr lang="en-US" dirty="0"/>
          </a:p>
        </p:txBody>
      </p:sp>
      <p:sp>
        <p:nvSpPr>
          <p:cNvPr id="6" name="Slide Number Placeholder 5"/>
          <p:cNvSpPr>
            <a:spLocks noGrp="1"/>
          </p:cNvSpPr>
          <p:nvPr>
            <p:ph type="sldNum" sz="quarter" idx="4"/>
          </p:nvPr>
        </p:nvSpPr>
        <p:spPr>
          <a:xfrm>
            <a:off x="11311128" y="14868826"/>
            <a:ext cx="640080" cy="865481"/>
          </a:xfrm>
          <a:prstGeom prst="rect">
            <a:avLst/>
          </a:prstGeom>
        </p:spPr>
        <p:txBody>
          <a:bodyPr vert="horz" lIns="91440" tIns="45720" rIns="91440" bIns="45720" rtlCol="0" anchor="ctr"/>
          <a:lstStyle>
            <a:lvl1pPr algn="ctr">
              <a:defRPr sz="1467" b="1" spc="-93" baseline="0">
                <a:solidFill>
                  <a:srgbClr val="FFFFFF"/>
                </a:solidFill>
                <a:latin typeface="+mn-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13444293"/>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1219139" rtl="0" eaLnBrk="1" latinLnBrk="0" hangingPunct="1">
        <a:lnSpc>
          <a:spcPct val="90000"/>
        </a:lnSpc>
        <a:spcBef>
          <a:spcPct val="0"/>
        </a:spcBef>
        <a:buNone/>
        <a:defRPr sz="56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243828" indent="-243828" algn="l" defTabSz="1219139" rtl="0" eaLnBrk="1" latinLnBrk="0" hangingPunct="1">
        <a:lnSpc>
          <a:spcPct val="90000"/>
        </a:lnSpc>
        <a:spcBef>
          <a:spcPts val="1600"/>
        </a:spcBef>
        <a:buClr>
          <a:schemeClr val="accent1">
            <a:lumMod val="75000"/>
          </a:schemeClr>
        </a:buClr>
        <a:buSzPct val="85000"/>
        <a:buFont typeface="Wingdings" pitchFamily="2" charset="2"/>
        <a:buChar char="§"/>
        <a:defRPr sz="2667" kern="1200">
          <a:solidFill>
            <a:schemeClr val="tx1"/>
          </a:solidFill>
          <a:latin typeface="+mn-lt"/>
          <a:ea typeface="+mn-ea"/>
          <a:cs typeface="+mn-cs"/>
        </a:defRPr>
      </a:lvl1pPr>
      <a:lvl2pPr marL="609570" indent="-243828" algn="l" defTabSz="1219139" rtl="0" eaLnBrk="1" latinLnBrk="0" hangingPunct="1">
        <a:lnSpc>
          <a:spcPct val="90000"/>
        </a:lnSpc>
        <a:spcBef>
          <a:spcPts val="533"/>
        </a:spcBef>
        <a:spcAft>
          <a:spcPts val="267"/>
        </a:spcAft>
        <a:buClr>
          <a:schemeClr val="accent1">
            <a:lumMod val="75000"/>
          </a:schemeClr>
        </a:buClr>
        <a:buSzPct val="85000"/>
        <a:buFont typeface="Wingdings" pitchFamily="2" charset="2"/>
        <a:buChar char="§"/>
        <a:defRPr sz="2400" kern="1200">
          <a:solidFill>
            <a:schemeClr val="tx1"/>
          </a:solidFill>
          <a:latin typeface="+mn-lt"/>
          <a:ea typeface="+mn-ea"/>
          <a:cs typeface="+mn-cs"/>
        </a:defRPr>
      </a:lvl2pPr>
      <a:lvl3pPr marL="975311" indent="-243828" algn="l" defTabSz="1219139" rtl="0" eaLnBrk="1" latinLnBrk="0" hangingPunct="1">
        <a:lnSpc>
          <a:spcPct val="90000"/>
        </a:lnSpc>
        <a:spcBef>
          <a:spcPts val="533"/>
        </a:spcBef>
        <a:spcAft>
          <a:spcPts val="267"/>
        </a:spcAft>
        <a:buClr>
          <a:schemeClr val="accent1">
            <a:lumMod val="75000"/>
          </a:schemeClr>
        </a:buClr>
        <a:buSzPct val="85000"/>
        <a:buFont typeface="Wingdings" pitchFamily="2" charset="2"/>
        <a:buChar char="§"/>
        <a:defRPr sz="2133" kern="1200">
          <a:solidFill>
            <a:schemeClr val="tx1"/>
          </a:solidFill>
          <a:latin typeface="+mn-lt"/>
          <a:ea typeface="+mn-ea"/>
          <a:cs typeface="+mn-cs"/>
        </a:defRPr>
      </a:lvl3pPr>
      <a:lvl4pPr marL="1341053" indent="-243828" algn="l" defTabSz="1219139" rtl="0" eaLnBrk="1" latinLnBrk="0" hangingPunct="1">
        <a:lnSpc>
          <a:spcPct val="90000"/>
        </a:lnSpc>
        <a:spcBef>
          <a:spcPts val="533"/>
        </a:spcBef>
        <a:spcAft>
          <a:spcPts val="267"/>
        </a:spcAft>
        <a:buClr>
          <a:schemeClr val="accent1">
            <a:lumMod val="75000"/>
          </a:schemeClr>
        </a:buClr>
        <a:buSzPct val="85000"/>
        <a:buFont typeface="Wingdings" pitchFamily="2" charset="2"/>
        <a:buChar char="§"/>
        <a:defRPr sz="2133" kern="1200">
          <a:solidFill>
            <a:schemeClr val="tx1"/>
          </a:solidFill>
          <a:latin typeface="+mn-lt"/>
          <a:ea typeface="+mn-ea"/>
          <a:cs typeface="+mn-cs"/>
        </a:defRPr>
      </a:lvl4pPr>
      <a:lvl5pPr marL="1706795" indent="-243828" algn="l" defTabSz="1219139" rtl="0" eaLnBrk="1" latinLnBrk="0" hangingPunct="1">
        <a:lnSpc>
          <a:spcPct val="90000"/>
        </a:lnSpc>
        <a:spcBef>
          <a:spcPts val="533"/>
        </a:spcBef>
        <a:spcAft>
          <a:spcPts val="267"/>
        </a:spcAft>
        <a:buClr>
          <a:schemeClr val="accent1">
            <a:lumMod val="75000"/>
          </a:schemeClr>
        </a:buClr>
        <a:buSzPct val="85000"/>
        <a:buFont typeface="Wingdings" pitchFamily="2" charset="2"/>
        <a:buChar char="§"/>
        <a:defRPr sz="2133" kern="1200">
          <a:solidFill>
            <a:schemeClr val="tx1"/>
          </a:solidFill>
          <a:latin typeface="+mn-lt"/>
          <a:ea typeface="+mn-ea"/>
          <a:cs typeface="+mn-cs"/>
        </a:defRPr>
      </a:lvl5pPr>
      <a:lvl6pPr marL="2133227" indent="-304784" algn="l" defTabSz="1219139" rtl="0" eaLnBrk="1" latinLnBrk="0" hangingPunct="1">
        <a:lnSpc>
          <a:spcPct val="90000"/>
        </a:lnSpc>
        <a:spcBef>
          <a:spcPts val="533"/>
        </a:spcBef>
        <a:spcAft>
          <a:spcPts val="267"/>
        </a:spcAft>
        <a:buClr>
          <a:schemeClr val="accent1">
            <a:lumMod val="75000"/>
          </a:schemeClr>
        </a:buClr>
        <a:buSzPct val="85000"/>
        <a:buFont typeface="Wingdings" pitchFamily="2" charset="2"/>
        <a:buChar char="§"/>
        <a:defRPr sz="2133" kern="1200">
          <a:solidFill>
            <a:schemeClr val="tx1"/>
          </a:solidFill>
          <a:latin typeface="+mn-lt"/>
          <a:ea typeface="+mn-ea"/>
          <a:cs typeface="+mn-cs"/>
        </a:defRPr>
      </a:lvl6pPr>
      <a:lvl7pPr marL="2533207" indent="-304784" algn="l" defTabSz="1219139" rtl="0" eaLnBrk="1" latinLnBrk="0" hangingPunct="1">
        <a:lnSpc>
          <a:spcPct val="90000"/>
        </a:lnSpc>
        <a:spcBef>
          <a:spcPts val="533"/>
        </a:spcBef>
        <a:spcAft>
          <a:spcPts val="267"/>
        </a:spcAft>
        <a:buClr>
          <a:schemeClr val="accent1">
            <a:lumMod val="75000"/>
          </a:schemeClr>
        </a:buClr>
        <a:buSzPct val="85000"/>
        <a:buFont typeface="Wingdings" pitchFamily="2" charset="2"/>
        <a:buChar char="§"/>
        <a:defRPr sz="2133" kern="1200">
          <a:solidFill>
            <a:schemeClr val="tx1"/>
          </a:solidFill>
          <a:latin typeface="+mn-lt"/>
          <a:ea typeface="+mn-ea"/>
          <a:cs typeface="+mn-cs"/>
        </a:defRPr>
      </a:lvl7pPr>
      <a:lvl8pPr marL="2933187" indent="-304784" algn="l" defTabSz="1219139" rtl="0" eaLnBrk="1" latinLnBrk="0" hangingPunct="1">
        <a:lnSpc>
          <a:spcPct val="90000"/>
        </a:lnSpc>
        <a:spcBef>
          <a:spcPts val="533"/>
        </a:spcBef>
        <a:spcAft>
          <a:spcPts val="267"/>
        </a:spcAft>
        <a:buClr>
          <a:schemeClr val="accent1">
            <a:lumMod val="75000"/>
          </a:schemeClr>
        </a:buClr>
        <a:buSzPct val="85000"/>
        <a:buFont typeface="Wingdings" pitchFamily="2" charset="2"/>
        <a:buChar char="§"/>
        <a:defRPr sz="2133" kern="1200">
          <a:solidFill>
            <a:schemeClr val="tx1"/>
          </a:solidFill>
          <a:latin typeface="+mn-lt"/>
          <a:ea typeface="+mn-ea"/>
          <a:cs typeface="+mn-cs"/>
        </a:defRPr>
      </a:lvl8pPr>
      <a:lvl9pPr marL="3333167" indent="-304784" algn="l" defTabSz="1219139" rtl="0" eaLnBrk="1" latinLnBrk="0" hangingPunct="1">
        <a:lnSpc>
          <a:spcPct val="90000"/>
        </a:lnSpc>
        <a:spcBef>
          <a:spcPts val="533"/>
        </a:spcBef>
        <a:spcAft>
          <a:spcPts val="267"/>
        </a:spcAft>
        <a:buClr>
          <a:schemeClr val="accent1">
            <a:lumMod val="75000"/>
          </a:schemeClr>
        </a:buClr>
        <a:buSzPct val="85000"/>
        <a:buFont typeface="Wingdings" pitchFamily="2" charset="2"/>
        <a:buChar char="§"/>
        <a:defRPr sz="2133" kern="1200">
          <a:solidFill>
            <a:schemeClr val="tx1"/>
          </a:solidFill>
          <a:latin typeface="+mn-lt"/>
          <a:ea typeface="+mn-ea"/>
          <a:cs typeface="+mn-cs"/>
        </a:defRPr>
      </a:lvl9pPr>
    </p:bodyStyle>
    <p:otherStyle>
      <a:defPPr>
        <a:defRPr lang="en-US"/>
      </a:defPPr>
      <a:lvl1pPr marL="0" algn="l" defTabSz="1219139" rtl="0" eaLnBrk="1" latinLnBrk="0" hangingPunct="1">
        <a:defRPr sz="2400" kern="1200">
          <a:solidFill>
            <a:schemeClr val="tx1"/>
          </a:solidFill>
          <a:latin typeface="+mn-lt"/>
          <a:ea typeface="+mn-ea"/>
          <a:cs typeface="+mn-cs"/>
        </a:defRPr>
      </a:lvl1pPr>
      <a:lvl2pPr marL="609570" algn="l" defTabSz="1219139" rtl="0" eaLnBrk="1" latinLnBrk="0" hangingPunct="1">
        <a:defRPr sz="2400" kern="1200">
          <a:solidFill>
            <a:schemeClr val="tx1"/>
          </a:solidFill>
          <a:latin typeface="+mn-lt"/>
          <a:ea typeface="+mn-ea"/>
          <a:cs typeface="+mn-cs"/>
        </a:defRPr>
      </a:lvl2pPr>
      <a:lvl3pPr marL="1219139" algn="l" defTabSz="1219139" rtl="0" eaLnBrk="1" latinLnBrk="0" hangingPunct="1">
        <a:defRPr sz="2400" kern="1200">
          <a:solidFill>
            <a:schemeClr val="tx1"/>
          </a:solidFill>
          <a:latin typeface="+mn-lt"/>
          <a:ea typeface="+mn-ea"/>
          <a:cs typeface="+mn-cs"/>
        </a:defRPr>
      </a:lvl3pPr>
      <a:lvl4pPr marL="1828709" algn="l" defTabSz="1219139" rtl="0" eaLnBrk="1" latinLnBrk="0" hangingPunct="1">
        <a:defRPr sz="2400" kern="1200">
          <a:solidFill>
            <a:schemeClr val="tx1"/>
          </a:solidFill>
          <a:latin typeface="+mn-lt"/>
          <a:ea typeface="+mn-ea"/>
          <a:cs typeface="+mn-cs"/>
        </a:defRPr>
      </a:lvl4pPr>
      <a:lvl5pPr marL="2438278" algn="l" defTabSz="1219139" rtl="0" eaLnBrk="1" latinLnBrk="0" hangingPunct="1">
        <a:defRPr sz="2400" kern="1200">
          <a:solidFill>
            <a:schemeClr val="tx1"/>
          </a:solidFill>
          <a:latin typeface="+mn-lt"/>
          <a:ea typeface="+mn-ea"/>
          <a:cs typeface="+mn-cs"/>
        </a:defRPr>
      </a:lvl5pPr>
      <a:lvl6pPr marL="3047848" algn="l" defTabSz="1219139" rtl="0" eaLnBrk="1" latinLnBrk="0" hangingPunct="1">
        <a:defRPr sz="2400" kern="1200">
          <a:solidFill>
            <a:schemeClr val="tx1"/>
          </a:solidFill>
          <a:latin typeface="+mn-lt"/>
          <a:ea typeface="+mn-ea"/>
          <a:cs typeface="+mn-cs"/>
        </a:defRPr>
      </a:lvl6pPr>
      <a:lvl7pPr marL="3657418" algn="l" defTabSz="1219139" rtl="0" eaLnBrk="1" latinLnBrk="0" hangingPunct="1">
        <a:defRPr sz="2400" kern="1200">
          <a:solidFill>
            <a:schemeClr val="tx1"/>
          </a:solidFill>
          <a:latin typeface="+mn-lt"/>
          <a:ea typeface="+mn-ea"/>
          <a:cs typeface="+mn-cs"/>
        </a:defRPr>
      </a:lvl7pPr>
      <a:lvl8pPr marL="4266986" algn="l" defTabSz="1219139" rtl="0" eaLnBrk="1" latinLnBrk="0" hangingPunct="1">
        <a:defRPr sz="2400" kern="1200">
          <a:solidFill>
            <a:schemeClr val="tx1"/>
          </a:solidFill>
          <a:latin typeface="+mn-lt"/>
          <a:ea typeface="+mn-ea"/>
          <a:cs typeface="+mn-cs"/>
        </a:defRPr>
      </a:lvl8pPr>
      <a:lvl9pPr marL="4876556" algn="l" defTabSz="1219139"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Grants &amp; contracts</a:t>
            </a:r>
            <a:endParaRPr lang="en-US" dirty="0"/>
          </a:p>
        </p:txBody>
      </p:sp>
      <p:sp>
        <p:nvSpPr>
          <p:cNvPr id="3" name="Subtitle 2"/>
          <p:cNvSpPr>
            <a:spLocks noGrp="1"/>
          </p:cNvSpPr>
          <p:nvPr>
            <p:ph type="subTitle" idx="1"/>
          </p:nvPr>
        </p:nvSpPr>
        <p:spPr/>
        <p:txBody>
          <a:bodyPr/>
          <a:lstStyle/>
          <a:p>
            <a:r>
              <a:rPr lang="en-US" dirty="0" smtClean="0"/>
              <a:t>Back to Basics CS9</a:t>
            </a:r>
            <a:endParaRPr lang="en-US" dirty="0"/>
          </a:p>
        </p:txBody>
      </p:sp>
    </p:spTree>
    <p:extLst>
      <p:ext uri="{BB962C8B-B14F-4D97-AF65-F5344CB8AC3E}">
        <p14:creationId xmlns:p14="http://schemas.microsoft.com/office/powerpoint/2010/main" val="2531434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8759"/>
            <a:ext cx="10363200" cy="1192997"/>
          </a:xfrm>
        </p:spPr>
        <p:txBody>
          <a:bodyPr/>
          <a:lstStyle/>
          <a:p>
            <a:r>
              <a:rPr lang="en-US" dirty="0" smtClean="0"/>
              <a:t>Closing the grant</a:t>
            </a:r>
            <a:endParaRPr lang="en-US" dirty="0"/>
          </a:p>
        </p:txBody>
      </p:sp>
      <p:sp>
        <p:nvSpPr>
          <p:cNvPr id="3" name="TextBox 2"/>
          <p:cNvSpPr txBox="1"/>
          <p:nvPr/>
        </p:nvSpPr>
        <p:spPr>
          <a:xfrm>
            <a:off x="1003610" y="2910468"/>
            <a:ext cx="10002644" cy="6494085"/>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t>Secure record retention of electronic and paper files</a:t>
            </a:r>
          </a:p>
          <a:p>
            <a:pPr marL="457200" indent="-457200">
              <a:buFont typeface="Arial" panose="020B0604020202020204" pitchFamily="34" charset="0"/>
              <a:buChar char="•"/>
            </a:pPr>
            <a:endParaRPr lang="en-US" sz="3200" dirty="0" smtClean="0"/>
          </a:p>
          <a:p>
            <a:pPr marL="457200" indent="-457200">
              <a:buFont typeface="Arial" panose="020B0604020202020204" pitchFamily="34" charset="0"/>
              <a:buChar char="•"/>
            </a:pPr>
            <a:r>
              <a:rPr lang="en-US" sz="3200" dirty="0" smtClean="0"/>
              <a:t>Reporting final outcomes in a final programmatic report to be submitted to the funding agency</a:t>
            </a:r>
          </a:p>
          <a:p>
            <a:pPr marL="457200" indent="-457200">
              <a:buFont typeface="Arial" panose="020B0604020202020204" pitchFamily="34" charset="0"/>
              <a:buChar char="•"/>
            </a:pPr>
            <a:endParaRPr lang="en-US" sz="3200" dirty="0" smtClean="0"/>
          </a:p>
          <a:p>
            <a:pPr marL="457200" indent="-457200">
              <a:buFont typeface="Arial" panose="020B0604020202020204" pitchFamily="34" charset="0"/>
              <a:buChar char="•"/>
            </a:pPr>
            <a:r>
              <a:rPr lang="en-US" sz="3200" dirty="0" smtClean="0"/>
              <a:t>Final expenditures</a:t>
            </a:r>
          </a:p>
          <a:p>
            <a:pPr marL="457200" indent="-457200">
              <a:buFont typeface="Arial" panose="020B0604020202020204" pitchFamily="34" charset="0"/>
              <a:buChar char="•"/>
            </a:pPr>
            <a:endParaRPr lang="en-US" sz="3200" dirty="0" smtClean="0"/>
          </a:p>
          <a:p>
            <a:pPr marL="457200" indent="-457200">
              <a:buFont typeface="Arial" panose="020B0604020202020204" pitchFamily="34" charset="0"/>
              <a:buChar char="•"/>
            </a:pPr>
            <a:r>
              <a:rPr lang="en-US" sz="3200" dirty="0" smtClean="0"/>
              <a:t>Equipment and supply disposition</a:t>
            </a:r>
          </a:p>
          <a:p>
            <a:pPr marL="457200" indent="-457200">
              <a:buFont typeface="Arial" panose="020B0604020202020204" pitchFamily="34" charset="0"/>
              <a:buChar char="•"/>
            </a:pPr>
            <a:endParaRPr lang="en-US" sz="3200" dirty="0" smtClean="0"/>
          </a:p>
          <a:p>
            <a:pPr marL="457200" indent="-457200">
              <a:buFont typeface="Arial" panose="020B0604020202020204" pitchFamily="34" charset="0"/>
              <a:buChar char="•"/>
            </a:pPr>
            <a:r>
              <a:rPr lang="en-US" sz="3200" dirty="0" smtClean="0"/>
              <a:t>Time and effort documentation</a:t>
            </a:r>
          </a:p>
          <a:p>
            <a:pPr marL="457200" indent="-457200">
              <a:buFont typeface="Arial" panose="020B0604020202020204" pitchFamily="34" charset="0"/>
              <a:buChar char="•"/>
            </a:pPr>
            <a:endParaRPr lang="en-US" sz="3200" dirty="0" smtClean="0"/>
          </a:p>
          <a:p>
            <a:pPr marL="457200" indent="-457200">
              <a:buFont typeface="Arial" panose="020B0604020202020204" pitchFamily="34" charset="0"/>
              <a:buChar char="•"/>
            </a:pPr>
            <a:r>
              <a:rPr lang="en-US" sz="3200" dirty="0" smtClean="0"/>
              <a:t>Matching documentation</a:t>
            </a:r>
            <a:endParaRPr lang="en-US" sz="3200" dirty="0"/>
          </a:p>
        </p:txBody>
      </p:sp>
    </p:spTree>
    <p:extLst>
      <p:ext uri="{BB962C8B-B14F-4D97-AF65-F5344CB8AC3E}">
        <p14:creationId xmlns:p14="http://schemas.microsoft.com/office/powerpoint/2010/main" val="113743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8759"/>
            <a:ext cx="10363200" cy="1594442"/>
          </a:xfrm>
        </p:spPr>
        <p:txBody>
          <a:bodyPr/>
          <a:lstStyle/>
          <a:p>
            <a:r>
              <a:rPr lang="en-US" dirty="0" smtClean="0"/>
              <a:t>Grant Funds</a:t>
            </a:r>
            <a:endParaRPr lang="en-US" dirty="0"/>
          </a:p>
        </p:txBody>
      </p:sp>
      <p:sp>
        <p:nvSpPr>
          <p:cNvPr id="3" name="TextBox 2"/>
          <p:cNvSpPr txBox="1"/>
          <p:nvPr/>
        </p:nvSpPr>
        <p:spPr>
          <a:xfrm>
            <a:off x="933062" y="3041780"/>
            <a:ext cx="10300996" cy="10926068"/>
          </a:xfrm>
          <a:prstGeom prst="rect">
            <a:avLst/>
          </a:prstGeom>
          <a:noFill/>
        </p:spPr>
        <p:txBody>
          <a:bodyPr wrap="square" rtlCol="0">
            <a:spAutoFit/>
          </a:bodyPr>
          <a:lstStyle/>
          <a:p>
            <a:r>
              <a:rPr lang="en-US" sz="3200" dirty="0"/>
              <a:t>What criteria is used to determine what is accounted for in fund 145 is as follows:</a:t>
            </a:r>
          </a:p>
          <a:p>
            <a:pPr marL="342892" indent="-342892">
              <a:buFont typeface="+mj-lt"/>
              <a:buAutoNum type="arabicPeriod"/>
            </a:pPr>
            <a:r>
              <a:rPr lang="en-US" sz="3200" dirty="0"/>
              <a:t>Funds are designated by an outside grantor</a:t>
            </a:r>
          </a:p>
          <a:p>
            <a:pPr marL="342892" indent="-342892">
              <a:buAutoNum type="arabicPeriod"/>
            </a:pPr>
            <a:r>
              <a:rPr lang="en-US" sz="3200" dirty="0"/>
              <a:t>Are restricted in use as designated by the grantor</a:t>
            </a:r>
          </a:p>
          <a:p>
            <a:pPr marL="342892" indent="-342892">
              <a:buAutoNum type="arabicPeriod"/>
            </a:pPr>
            <a:r>
              <a:rPr lang="en-US" sz="3200" dirty="0"/>
              <a:t>Have an educational mission rather than a community service focus</a:t>
            </a:r>
          </a:p>
          <a:p>
            <a:pPr marL="342892" indent="-342892">
              <a:buAutoNum type="arabicPeriod"/>
            </a:pPr>
            <a:endParaRPr lang="en-US" sz="3200" dirty="0"/>
          </a:p>
          <a:p>
            <a:pPr marL="342892" indent="-342892">
              <a:buAutoNum type="arabicPeriod"/>
            </a:pPr>
            <a:endParaRPr lang="en-US" sz="3200" dirty="0"/>
          </a:p>
          <a:p>
            <a:r>
              <a:rPr lang="en-US" sz="3200" dirty="0"/>
              <a:t>The source of funds could originate from the following:</a:t>
            </a:r>
          </a:p>
          <a:p>
            <a:pPr marL="514337" indent="-514337">
              <a:buAutoNum type="arabicPeriod"/>
            </a:pPr>
            <a:r>
              <a:rPr lang="en-US" sz="3200" dirty="0"/>
              <a:t>Other State Agencies (DSHS, OSPI, WSAC, L&amp;I)</a:t>
            </a:r>
          </a:p>
          <a:p>
            <a:pPr marL="514337" indent="-514337">
              <a:buAutoNum type="arabicPeriod"/>
            </a:pPr>
            <a:r>
              <a:rPr lang="en-US" sz="3200" dirty="0"/>
              <a:t>Federal Agencies</a:t>
            </a:r>
          </a:p>
          <a:p>
            <a:pPr marL="514337" indent="-514337">
              <a:buAutoNum type="arabicPeriod"/>
            </a:pPr>
            <a:r>
              <a:rPr lang="en-US" sz="3200" dirty="0"/>
              <a:t>Local Governments</a:t>
            </a:r>
          </a:p>
          <a:p>
            <a:pPr marL="514337" indent="-514337">
              <a:buAutoNum type="arabicPeriod"/>
            </a:pPr>
            <a:r>
              <a:rPr lang="en-US" sz="3200" dirty="0"/>
              <a:t>Private Entities</a:t>
            </a:r>
          </a:p>
          <a:p>
            <a:pPr marL="514337" indent="-514337">
              <a:buAutoNum type="arabicPeriod"/>
            </a:pPr>
            <a:r>
              <a:rPr lang="en-US" sz="3200" dirty="0"/>
              <a:t>Foundations</a:t>
            </a:r>
          </a:p>
          <a:p>
            <a:pPr marL="514337" indent="-514337">
              <a:buAutoNum type="arabicPeriod"/>
            </a:pPr>
            <a:endParaRPr lang="en-US" sz="3200" dirty="0"/>
          </a:p>
          <a:p>
            <a:r>
              <a:rPr lang="en-US" sz="3200" dirty="0"/>
              <a:t>Typical Programs that might appear in this fund are:</a:t>
            </a:r>
          </a:p>
          <a:p>
            <a:pPr marL="514337" indent="-514337">
              <a:buAutoNum type="arabicPeriod"/>
            </a:pPr>
            <a:r>
              <a:rPr lang="en-US" sz="3200" dirty="0"/>
              <a:t>ABE/ESL</a:t>
            </a:r>
          </a:p>
          <a:p>
            <a:pPr marL="514337" indent="-514337">
              <a:buAutoNum type="arabicPeriod"/>
            </a:pPr>
            <a:r>
              <a:rPr lang="en-US" sz="3200" dirty="0"/>
              <a:t>Running Start</a:t>
            </a:r>
          </a:p>
          <a:p>
            <a:pPr marL="514337" indent="-514337">
              <a:buAutoNum type="arabicPeriod"/>
            </a:pPr>
            <a:r>
              <a:rPr lang="en-US" sz="3200" dirty="0"/>
              <a:t>International Programs (if contracted)</a:t>
            </a:r>
          </a:p>
          <a:p>
            <a:pPr marL="514337" indent="-514337">
              <a:buAutoNum type="arabicPeriod"/>
            </a:pPr>
            <a:r>
              <a:rPr lang="en-US" sz="3200" dirty="0"/>
              <a:t>WorkFirst</a:t>
            </a:r>
          </a:p>
          <a:p>
            <a:pPr marL="514337" indent="-514337">
              <a:buAutoNum type="arabicPeriod"/>
            </a:pPr>
            <a:r>
              <a:rPr lang="en-US" sz="3200" dirty="0"/>
              <a:t>Perkins</a:t>
            </a:r>
            <a:endParaRPr lang="en-US" sz="3200" dirty="0"/>
          </a:p>
        </p:txBody>
      </p:sp>
    </p:spTree>
    <p:extLst>
      <p:ext uri="{BB962C8B-B14F-4D97-AF65-F5344CB8AC3E}">
        <p14:creationId xmlns:p14="http://schemas.microsoft.com/office/powerpoint/2010/main" val="3434600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8759"/>
            <a:ext cx="10363200" cy="2788760"/>
          </a:xfrm>
        </p:spPr>
        <p:txBody>
          <a:bodyPr/>
          <a:lstStyle/>
          <a:p>
            <a:r>
              <a:rPr lang="en-US" dirty="0" smtClean="0"/>
              <a:t>Federal and State Grants are governed by administrative rules and cost principles</a:t>
            </a:r>
            <a:endParaRPr lang="en-US" dirty="0"/>
          </a:p>
        </p:txBody>
      </p:sp>
      <p:sp>
        <p:nvSpPr>
          <p:cNvPr id="3" name="TextBox 2"/>
          <p:cNvSpPr txBox="1"/>
          <p:nvPr/>
        </p:nvSpPr>
        <p:spPr>
          <a:xfrm>
            <a:off x="914400" y="3937520"/>
            <a:ext cx="10363200" cy="11910953"/>
          </a:xfrm>
          <a:prstGeom prst="rect">
            <a:avLst/>
          </a:prstGeom>
          <a:noFill/>
        </p:spPr>
        <p:txBody>
          <a:bodyPr wrap="square" rtlCol="0">
            <a:spAutoFit/>
          </a:bodyPr>
          <a:lstStyle/>
          <a:p>
            <a:pPr marL="514337" indent="-514337">
              <a:buFont typeface="+mj-lt"/>
              <a:buAutoNum type="arabicPeriod"/>
            </a:pPr>
            <a:r>
              <a:rPr lang="en-US" sz="3200" dirty="0"/>
              <a:t>The funding agency establishes dates for when all programmatic and fiscal reports are due.</a:t>
            </a:r>
          </a:p>
          <a:p>
            <a:pPr marL="514337" indent="-514337">
              <a:buFont typeface="+mj-lt"/>
              <a:buAutoNum type="arabicPeriod"/>
            </a:pPr>
            <a:r>
              <a:rPr lang="en-US" sz="3200" dirty="0"/>
              <a:t>Future year awards are subject to annual federal appropriations and the project making substantial progress as judged by the funding agency review of the performance reports.</a:t>
            </a:r>
          </a:p>
          <a:p>
            <a:pPr marL="514337" indent="-514337">
              <a:buFont typeface="+mj-lt"/>
              <a:buAutoNum type="arabicPeriod"/>
            </a:pPr>
            <a:r>
              <a:rPr lang="en-US" sz="3200" dirty="0"/>
              <a:t>The last date for incurring expenditures on an annual basis is indicated in each award notification.</a:t>
            </a:r>
          </a:p>
          <a:p>
            <a:pPr marL="514337" indent="-514337">
              <a:buFont typeface="+mj-lt"/>
              <a:buAutoNum type="arabicPeriod"/>
            </a:pPr>
            <a:r>
              <a:rPr lang="en-US" sz="3200" dirty="0"/>
              <a:t>Grant managers should check grant and </a:t>
            </a:r>
            <a:r>
              <a:rPr lang="en-US" sz="3200" dirty="0"/>
              <a:t>m</a:t>
            </a:r>
            <a:r>
              <a:rPr lang="en-US" sz="3200" dirty="0"/>
              <a:t>atching budgets monthly to ensure that funds are being spent in a timely manner.</a:t>
            </a:r>
          </a:p>
          <a:p>
            <a:pPr marL="514337" indent="-514337">
              <a:buFont typeface="+mj-lt"/>
              <a:buAutoNum type="arabicPeriod"/>
            </a:pPr>
            <a:r>
              <a:rPr lang="en-US" sz="3200" dirty="0"/>
              <a:t>All Financial records, supporting documents, statistical records and all other records pertinent to an award shall be retained for a period of 6 years for </a:t>
            </a:r>
            <a:r>
              <a:rPr lang="en-US" sz="3200" dirty="0"/>
              <a:t>s</a:t>
            </a:r>
            <a:r>
              <a:rPr lang="en-US" sz="3200" dirty="0"/>
              <a:t>tate, other government and private grants.  10 years for federal.</a:t>
            </a:r>
          </a:p>
          <a:p>
            <a:pPr marL="514337" indent="-514337">
              <a:buFont typeface="+mj-lt"/>
              <a:buAutoNum type="arabicPeriod"/>
            </a:pPr>
            <a:r>
              <a:rPr lang="en-US" sz="3200" dirty="0"/>
              <a:t>The college must ensure that any equipment items purchased using grant funds are specifically approved by the funding agency and are tagged and inventoried in accordance with college policies and procedures.  Disposition of this equipment during or at the end of the grant period must be in accordance with funding agency and college guidelines.</a:t>
            </a:r>
            <a:endParaRPr lang="en-US" sz="3200" dirty="0"/>
          </a:p>
        </p:txBody>
      </p:sp>
    </p:spTree>
    <p:extLst>
      <p:ext uri="{BB962C8B-B14F-4D97-AF65-F5344CB8AC3E}">
        <p14:creationId xmlns:p14="http://schemas.microsoft.com/office/powerpoint/2010/main" val="3611281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8759"/>
            <a:ext cx="10363200" cy="1538458"/>
          </a:xfrm>
        </p:spPr>
        <p:txBody>
          <a:bodyPr/>
          <a:lstStyle/>
          <a:p>
            <a:r>
              <a:rPr lang="en-US" dirty="0" smtClean="0"/>
              <a:t>MONITORING AND MANAGEMENT</a:t>
            </a:r>
            <a:endParaRPr lang="en-US" dirty="0"/>
          </a:p>
        </p:txBody>
      </p:sp>
      <p:sp>
        <p:nvSpPr>
          <p:cNvPr id="3" name="TextBox 2"/>
          <p:cNvSpPr txBox="1"/>
          <p:nvPr/>
        </p:nvSpPr>
        <p:spPr>
          <a:xfrm>
            <a:off x="1082352" y="4068148"/>
            <a:ext cx="10195249" cy="8463855"/>
          </a:xfrm>
          <a:prstGeom prst="rect">
            <a:avLst/>
          </a:prstGeom>
          <a:noFill/>
        </p:spPr>
        <p:txBody>
          <a:bodyPr wrap="square" rtlCol="0">
            <a:spAutoFit/>
          </a:bodyPr>
          <a:lstStyle/>
          <a:p>
            <a:r>
              <a:rPr lang="en-US" sz="3200" dirty="0"/>
              <a:t>Responsibilities</a:t>
            </a:r>
          </a:p>
          <a:p>
            <a:pPr marL="514337" indent="-514337">
              <a:buFont typeface="+mj-lt"/>
              <a:buAutoNum type="arabicPeriod"/>
            </a:pPr>
            <a:r>
              <a:rPr lang="en-US" sz="3200" dirty="0"/>
              <a:t>You must be clear about timelines for reporting</a:t>
            </a:r>
          </a:p>
          <a:p>
            <a:pPr marL="514337" indent="-514337">
              <a:buFont typeface="+mj-lt"/>
              <a:buAutoNum type="arabicPeriod"/>
            </a:pPr>
            <a:r>
              <a:rPr lang="en-US" sz="3200" dirty="0"/>
              <a:t>Understand the restrictions of the grant</a:t>
            </a:r>
          </a:p>
          <a:p>
            <a:pPr marL="514337" indent="-514337">
              <a:buFont typeface="+mj-lt"/>
              <a:buAutoNum type="arabicPeriod"/>
            </a:pPr>
            <a:r>
              <a:rPr lang="en-US" sz="3200" dirty="0"/>
              <a:t>Understand what are the allowable expenses</a:t>
            </a:r>
          </a:p>
          <a:p>
            <a:pPr marL="514337" indent="-514337">
              <a:buFont typeface="+mj-lt"/>
              <a:buAutoNum type="arabicPeriod"/>
            </a:pPr>
            <a:r>
              <a:rPr lang="en-US" sz="3200" dirty="0"/>
              <a:t>Adherence to all regulations set forth by the granting agency</a:t>
            </a:r>
          </a:p>
          <a:p>
            <a:pPr marL="514337" indent="-514337">
              <a:buFont typeface="+mj-lt"/>
              <a:buAutoNum type="arabicPeriod"/>
            </a:pPr>
            <a:r>
              <a:rPr lang="en-US" sz="3200" dirty="0"/>
              <a:t>Spending the funds effectively</a:t>
            </a:r>
          </a:p>
          <a:p>
            <a:pPr marL="514337" indent="-514337">
              <a:buFont typeface="+mj-lt"/>
              <a:buAutoNum type="arabicPeriod"/>
            </a:pPr>
            <a:r>
              <a:rPr lang="en-US" sz="3200" dirty="0"/>
              <a:t>Staying with the grant budget</a:t>
            </a:r>
          </a:p>
          <a:p>
            <a:pPr marL="514337" indent="-514337">
              <a:buFont typeface="+mj-lt"/>
              <a:buAutoNum type="arabicPeriod"/>
            </a:pPr>
            <a:endParaRPr lang="en-US" sz="3200" dirty="0"/>
          </a:p>
          <a:p>
            <a:pPr marL="514337" indent="-514337">
              <a:buFont typeface="+mj-lt"/>
              <a:buAutoNum type="arabicPeriod"/>
            </a:pPr>
            <a:endParaRPr lang="en-US" sz="3200" dirty="0"/>
          </a:p>
          <a:p>
            <a:r>
              <a:rPr lang="en-US" sz="3200" dirty="0"/>
              <a:t>Resource typical for both Federal and State Grants</a:t>
            </a:r>
          </a:p>
          <a:p>
            <a:pPr marL="514337" indent="-514337">
              <a:buFont typeface="+mj-lt"/>
              <a:buAutoNum type="arabicPeriod"/>
            </a:pPr>
            <a:r>
              <a:rPr lang="en-US" sz="3200" dirty="0"/>
              <a:t>2 CFR 200 (OMB Super Circular)</a:t>
            </a:r>
          </a:p>
          <a:p>
            <a:pPr marL="514337" indent="-514337">
              <a:buFont typeface="+mj-lt"/>
              <a:buAutoNum type="arabicPeriod"/>
            </a:pPr>
            <a:r>
              <a:rPr lang="en-US" sz="3200" dirty="0"/>
              <a:t>WorkFirst Guidelines</a:t>
            </a:r>
          </a:p>
          <a:p>
            <a:pPr marL="514337" indent="-514337">
              <a:buFont typeface="+mj-lt"/>
              <a:buAutoNum type="arabicPeriod"/>
            </a:pPr>
            <a:r>
              <a:rPr lang="en-US" sz="3200" dirty="0"/>
              <a:t>Perkins Guidelines</a:t>
            </a:r>
          </a:p>
          <a:p>
            <a:pPr marL="514337" indent="-514337">
              <a:buFont typeface="+mj-lt"/>
              <a:buAutoNum type="arabicPeriod"/>
            </a:pPr>
            <a:r>
              <a:rPr lang="en-US" sz="3200" dirty="0"/>
              <a:t>Perkins Guidelines</a:t>
            </a:r>
          </a:p>
          <a:p>
            <a:pPr marL="514337" indent="-514337">
              <a:buFont typeface="+mj-lt"/>
              <a:buAutoNum type="arabicPeriod"/>
            </a:pPr>
            <a:r>
              <a:rPr lang="en-US" sz="3200" dirty="0"/>
              <a:t>ABE/EL Civics Guidelines</a:t>
            </a:r>
          </a:p>
          <a:p>
            <a:pPr marL="514337" indent="-514337">
              <a:buFont typeface="+mj-lt"/>
              <a:buAutoNum type="arabicPeriod"/>
            </a:pPr>
            <a:r>
              <a:rPr lang="en-US" sz="3200" dirty="0"/>
              <a:t>Time &amp; Effort Guidelines</a:t>
            </a:r>
          </a:p>
        </p:txBody>
      </p:sp>
    </p:spTree>
    <p:extLst>
      <p:ext uri="{BB962C8B-B14F-4D97-AF65-F5344CB8AC3E}">
        <p14:creationId xmlns:p14="http://schemas.microsoft.com/office/powerpoint/2010/main" val="3420385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0384" y="1175657"/>
            <a:ext cx="10338318" cy="4524315"/>
          </a:xfrm>
          <a:prstGeom prst="rect">
            <a:avLst/>
          </a:prstGeom>
          <a:noFill/>
        </p:spPr>
        <p:txBody>
          <a:bodyPr wrap="square" rtlCol="0">
            <a:spAutoFit/>
          </a:bodyPr>
          <a:lstStyle/>
          <a:p>
            <a:r>
              <a:rPr lang="en-US" sz="3200" dirty="0"/>
              <a:t>Budgets</a:t>
            </a:r>
          </a:p>
          <a:p>
            <a:pPr marL="514337" indent="-514337">
              <a:buFont typeface="+mj-lt"/>
              <a:buAutoNum type="arabicPeriod"/>
            </a:pPr>
            <a:r>
              <a:rPr lang="en-US" sz="3200" dirty="0"/>
              <a:t>Careful and realistic construction of budgets for reimbursement grants</a:t>
            </a:r>
          </a:p>
          <a:p>
            <a:pPr marL="514337" indent="-514337">
              <a:buFont typeface="+mj-lt"/>
              <a:buAutoNum type="arabicPeriod"/>
            </a:pPr>
            <a:r>
              <a:rPr lang="en-US" sz="3200" dirty="0"/>
              <a:t>Federal grant budget revisions need authorization from the federal grants officer</a:t>
            </a:r>
          </a:p>
          <a:p>
            <a:pPr marL="514337" indent="-514337">
              <a:buFont typeface="+mj-lt"/>
              <a:buAutoNum type="arabicPeriod"/>
            </a:pPr>
            <a:r>
              <a:rPr lang="en-US" sz="3200" dirty="0"/>
              <a:t>SBCTC awarded grant revisions are completed in OBIS</a:t>
            </a:r>
          </a:p>
          <a:p>
            <a:pPr marL="514337" indent="-514337">
              <a:buFont typeface="+mj-lt"/>
              <a:buAutoNum type="arabicPeriod"/>
            </a:pPr>
            <a:r>
              <a:rPr lang="en-US" sz="3200" dirty="0"/>
              <a:t>The award budget and the budget in FMS should be aligned</a:t>
            </a:r>
          </a:p>
        </p:txBody>
      </p:sp>
      <p:pic>
        <p:nvPicPr>
          <p:cNvPr id="3" name="Picture 2"/>
          <p:cNvPicPr/>
          <p:nvPr/>
        </p:nvPicPr>
        <p:blipFill>
          <a:blip r:embed="rId2"/>
          <a:stretch>
            <a:fillRect/>
          </a:stretch>
        </p:blipFill>
        <p:spPr>
          <a:xfrm>
            <a:off x="1978090" y="5699973"/>
            <a:ext cx="9125339" cy="3867573"/>
          </a:xfrm>
          <a:prstGeom prst="rect">
            <a:avLst/>
          </a:prstGeom>
        </p:spPr>
      </p:pic>
      <p:pic>
        <p:nvPicPr>
          <p:cNvPr id="4" name="Picture 3"/>
          <p:cNvPicPr/>
          <p:nvPr/>
        </p:nvPicPr>
        <p:blipFill>
          <a:blip r:embed="rId3"/>
          <a:stretch>
            <a:fillRect/>
          </a:stretch>
        </p:blipFill>
        <p:spPr>
          <a:xfrm>
            <a:off x="1978091" y="9741160"/>
            <a:ext cx="9125338" cy="4973484"/>
          </a:xfrm>
          <a:prstGeom prst="rect">
            <a:avLst/>
          </a:prstGeom>
        </p:spPr>
      </p:pic>
    </p:spTree>
    <p:extLst>
      <p:ext uri="{BB962C8B-B14F-4D97-AF65-F5344CB8AC3E}">
        <p14:creationId xmlns:p14="http://schemas.microsoft.com/office/powerpoint/2010/main" val="4132685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5111" y="1679511"/>
            <a:ext cx="10487608" cy="11910953"/>
          </a:xfrm>
          <a:prstGeom prst="rect">
            <a:avLst/>
          </a:prstGeom>
          <a:noFill/>
        </p:spPr>
        <p:txBody>
          <a:bodyPr wrap="square" rtlCol="0">
            <a:spAutoFit/>
          </a:bodyPr>
          <a:lstStyle/>
          <a:p>
            <a:r>
              <a:rPr lang="en-US" sz="3200" dirty="0"/>
              <a:t>Expenditures</a:t>
            </a:r>
          </a:p>
          <a:p>
            <a:endParaRPr lang="en-US" sz="3200" dirty="0"/>
          </a:p>
          <a:p>
            <a:pPr marL="514337" indent="-514337">
              <a:buFont typeface="+mj-lt"/>
              <a:buAutoNum type="arabicPeriod"/>
            </a:pPr>
            <a:r>
              <a:rPr lang="en-US" sz="3200" dirty="0"/>
              <a:t>All project expenditures must be in accordance with the approved budget and project timeline.</a:t>
            </a:r>
          </a:p>
          <a:p>
            <a:endParaRPr lang="en-US" sz="3200" dirty="0"/>
          </a:p>
          <a:p>
            <a:r>
              <a:rPr lang="en-US" sz="3200" dirty="0"/>
              <a:t>2.  No purchases should be made without prior   	authorization and a purchase order</a:t>
            </a:r>
          </a:p>
          <a:p>
            <a:endParaRPr lang="en-US" sz="3200" dirty="0"/>
          </a:p>
          <a:p>
            <a:r>
              <a:rPr lang="en-US" sz="3200" dirty="0"/>
              <a:t>3.	Travel expenses require travel authorization,  and 	require retention of all travel receipts with the 	exception of food cost.</a:t>
            </a:r>
          </a:p>
          <a:p>
            <a:endParaRPr lang="en-US" sz="3200" dirty="0"/>
          </a:p>
          <a:p>
            <a:r>
              <a:rPr lang="en-US" sz="3200" dirty="0"/>
              <a:t>4.	The terms most government grants include a 	requirement that the college ensure that the funds 	are not used to supplant (replace) funds normally 	available to the college for its operating expenses.</a:t>
            </a:r>
          </a:p>
          <a:p>
            <a:endParaRPr lang="en-US" sz="3200" dirty="0"/>
          </a:p>
          <a:p>
            <a:r>
              <a:rPr lang="en-US" sz="3200" dirty="0"/>
              <a:t>5.	To avoid the unnecessary return of unexpended 	funds to the granting agency, expenditures should 	be reviewed on a monthly basis, with more 	comprehensive reviews at midpoint and the three-	quarter point of the grant period.</a:t>
            </a:r>
          </a:p>
          <a:p>
            <a:pPr marL="514337" indent="-514337">
              <a:buFont typeface="+mj-lt"/>
              <a:buAutoNum type="arabicPeriod"/>
            </a:pPr>
            <a:endParaRPr lang="en-US" sz="3200" dirty="0"/>
          </a:p>
          <a:p>
            <a:pPr marL="514337" indent="-514337">
              <a:buFont typeface="+mj-lt"/>
              <a:buAutoNum type="arabicPeriod"/>
            </a:pPr>
            <a:endParaRPr lang="en-US" sz="3200" dirty="0"/>
          </a:p>
        </p:txBody>
      </p:sp>
    </p:spTree>
    <p:extLst>
      <p:ext uri="{BB962C8B-B14F-4D97-AF65-F5344CB8AC3E}">
        <p14:creationId xmlns:p14="http://schemas.microsoft.com/office/powerpoint/2010/main" val="2358482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1176" y="1045030"/>
            <a:ext cx="10804848" cy="9725739"/>
          </a:xfrm>
          <a:prstGeom prst="rect">
            <a:avLst/>
          </a:prstGeom>
          <a:noFill/>
        </p:spPr>
        <p:txBody>
          <a:bodyPr wrap="square" rtlCol="0">
            <a:spAutoFit/>
          </a:bodyPr>
          <a:lstStyle/>
          <a:p>
            <a:r>
              <a:rPr lang="en-US" sz="3200" dirty="0"/>
              <a:t>Required Documentation and Record Keeping</a:t>
            </a:r>
          </a:p>
          <a:p>
            <a:endParaRPr lang="en-US" sz="3200" dirty="0"/>
          </a:p>
          <a:p>
            <a:endParaRPr lang="en-US" sz="3200" dirty="0"/>
          </a:p>
          <a:p>
            <a:pPr marL="514337" indent="-514337">
              <a:buFont typeface="+mj-lt"/>
              <a:buAutoNum type="arabicPeriod"/>
            </a:pPr>
            <a:r>
              <a:rPr lang="en-US" sz="3200" dirty="0"/>
              <a:t>A separate file should be maintained for each grant award</a:t>
            </a:r>
          </a:p>
          <a:p>
            <a:pPr marL="971526" lvl="1" indent="-514337">
              <a:buAutoNum type="alphaLcPeriod"/>
            </a:pPr>
            <a:r>
              <a:rPr lang="en-US" sz="3200" dirty="0"/>
              <a:t>Award notifications, budget revisions, granting 	agency communications typically are located on 	one side of the file</a:t>
            </a:r>
          </a:p>
          <a:p>
            <a:pPr marL="971526" lvl="1" indent="-514337">
              <a:buAutoNum type="alphaLcPeriod"/>
            </a:pPr>
            <a:r>
              <a:rPr lang="en-US" sz="3200" dirty="0"/>
              <a:t>Reimbursement request with supporting financial reports and pay packs are typically located opposite the award.</a:t>
            </a:r>
          </a:p>
          <a:p>
            <a:pPr lvl="1"/>
            <a:endParaRPr lang="en-US" sz="3200" dirty="0"/>
          </a:p>
          <a:p>
            <a:pPr marL="514337" indent="-514337">
              <a:buFont typeface="+mj-lt"/>
              <a:buAutoNum type="arabicPeriod"/>
            </a:pPr>
            <a:r>
              <a:rPr lang="en-US" sz="3200" dirty="0"/>
              <a:t>Federal Grants require time &amp; effort reporting</a:t>
            </a:r>
          </a:p>
          <a:p>
            <a:pPr marL="971526" lvl="1" indent="-514337">
              <a:buAutoNum type="alphaLcPeriod"/>
            </a:pPr>
            <a:r>
              <a:rPr lang="en-US" sz="3200" dirty="0"/>
              <a:t>Professional/Professorial – requires a quarterly estimate on your effort and then an after the fact certification and the end of the quarter</a:t>
            </a:r>
          </a:p>
          <a:p>
            <a:pPr marL="971526" lvl="1" indent="-514337">
              <a:buAutoNum type="alphaLcPeriod"/>
            </a:pPr>
            <a:r>
              <a:rPr lang="en-US" sz="3200" dirty="0"/>
              <a:t>Daily – requires daily time &amp; effort which reports 100% of effort, all funding sources and vacation time indicated.</a:t>
            </a:r>
          </a:p>
          <a:p>
            <a:endParaRPr lang="en-US" dirty="0"/>
          </a:p>
        </p:txBody>
      </p:sp>
    </p:spTree>
    <p:extLst>
      <p:ext uri="{BB962C8B-B14F-4D97-AF65-F5344CB8AC3E}">
        <p14:creationId xmlns:p14="http://schemas.microsoft.com/office/powerpoint/2010/main" val="2900434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8580" y="1142189"/>
            <a:ext cx="11622356" cy="7983149"/>
          </a:xfrm>
          <a:prstGeom prst="rect">
            <a:avLst/>
          </a:prstGeom>
        </p:spPr>
      </p:pic>
    </p:spTree>
    <p:extLst>
      <p:ext uri="{BB962C8B-B14F-4D97-AF65-F5344CB8AC3E}">
        <p14:creationId xmlns:p14="http://schemas.microsoft.com/office/powerpoint/2010/main" val="3051225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8760"/>
            <a:ext cx="10363200" cy="942688"/>
          </a:xfrm>
        </p:spPr>
        <p:txBody>
          <a:bodyPr/>
          <a:lstStyle/>
          <a:p>
            <a:r>
              <a:rPr lang="en-US" dirty="0" smtClean="0"/>
              <a:t>Financial Reports</a:t>
            </a:r>
            <a:endParaRPr lang="en-US" dirty="0"/>
          </a:p>
        </p:txBody>
      </p:sp>
      <p:sp>
        <p:nvSpPr>
          <p:cNvPr id="3" name="TextBox 2"/>
          <p:cNvSpPr txBox="1"/>
          <p:nvPr/>
        </p:nvSpPr>
        <p:spPr>
          <a:xfrm>
            <a:off x="1070043" y="2811294"/>
            <a:ext cx="9970851" cy="11233845"/>
          </a:xfrm>
          <a:prstGeom prst="rect">
            <a:avLst/>
          </a:prstGeom>
          <a:noFill/>
        </p:spPr>
        <p:txBody>
          <a:bodyPr wrap="square" rtlCol="0">
            <a:spAutoFit/>
          </a:bodyPr>
          <a:lstStyle/>
          <a:p>
            <a:r>
              <a:rPr lang="en-US" sz="3200" dirty="0" smtClean="0"/>
              <a:t>FMS Month-end reports</a:t>
            </a:r>
          </a:p>
          <a:p>
            <a:r>
              <a:rPr lang="en-US" sz="2800" i="1" dirty="0" smtClean="0"/>
              <a:t>advantage: gives a clean month-end cutoff</a:t>
            </a:r>
          </a:p>
          <a:p>
            <a:endParaRPr lang="en-US" sz="3200" dirty="0"/>
          </a:p>
          <a:p>
            <a:pPr marL="457200" indent="-457200">
              <a:buFont typeface="Arial" panose="020B0604020202020204" pitchFamily="34" charset="0"/>
              <a:buChar char="•"/>
            </a:pPr>
            <a:r>
              <a:rPr lang="en-US" sz="3200" dirty="0" smtClean="0"/>
              <a:t>PM1201 – Cumulative grants &amp; contracts budget status report</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smtClean="0"/>
              <a:t>BA1211 – Monthly detailed salary &amp; </a:t>
            </a:r>
            <a:r>
              <a:rPr lang="en-US" sz="3200" dirty="0"/>
              <a:t>w</a:t>
            </a:r>
            <a:r>
              <a:rPr lang="en-US" sz="3200" dirty="0" smtClean="0"/>
              <a:t>age report</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smtClean="0"/>
              <a:t>GA3230 – Monthly detailed expenditure report</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smtClean="0"/>
              <a:t>GA2103 – Monthly detailed revenue report</a:t>
            </a:r>
          </a:p>
          <a:p>
            <a:endParaRPr lang="en-US" sz="3200" dirty="0"/>
          </a:p>
          <a:p>
            <a:r>
              <a:rPr lang="en-US" sz="3200" dirty="0" smtClean="0"/>
              <a:t>FMS Query</a:t>
            </a:r>
          </a:p>
          <a:p>
            <a:r>
              <a:rPr lang="en-US" sz="2800" i="1" dirty="0"/>
              <a:t>a</a:t>
            </a:r>
            <a:r>
              <a:rPr lang="en-US" sz="2800" i="1" dirty="0" smtClean="0"/>
              <a:t>dvantage: can export in to excel to manipulate based on reporting requirements.</a:t>
            </a:r>
          </a:p>
          <a:p>
            <a:endParaRPr lang="en-US" sz="3200" dirty="0" smtClean="0"/>
          </a:p>
          <a:p>
            <a:pPr marL="457200" indent="-457200">
              <a:buFont typeface="Arial" panose="020B0604020202020204" pitchFamily="34" charset="0"/>
              <a:buChar char="•"/>
            </a:pPr>
            <a:r>
              <a:rPr lang="en-US" sz="3200" dirty="0" smtClean="0"/>
              <a:t>Grants &amp; Contracts/CP status</a:t>
            </a:r>
          </a:p>
          <a:p>
            <a:pPr marL="457200" indent="-457200">
              <a:buFont typeface="Arial" panose="020B0604020202020204" pitchFamily="34" charset="0"/>
              <a:buChar char="•"/>
            </a:pPr>
            <a:endParaRPr lang="en-US" sz="3200" dirty="0" smtClean="0"/>
          </a:p>
          <a:p>
            <a:pPr marL="457200" indent="-457200">
              <a:buFont typeface="Arial" panose="020B0604020202020204" pitchFamily="34" charset="0"/>
              <a:buChar char="•"/>
            </a:pPr>
            <a:r>
              <a:rPr lang="en-US" sz="3200" dirty="0" smtClean="0"/>
              <a:t>Detailed Expenditure</a:t>
            </a:r>
          </a:p>
          <a:p>
            <a:pPr marL="457200" indent="-457200">
              <a:buFont typeface="Arial" panose="020B0604020202020204" pitchFamily="34" charset="0"/>
              <a:buChar char="•"/>
            </a:pPr>
            <a:endParaRPr lang="en-US" sz="3200" dirty="0" smtClean="0"/>
          </a:p>
          <a:p>
            <a:pPr marL="457200" indent="-457200">
              <a:buFont typeface="Arial" panose="020B0604020202020204" pitchFamily="34" charset="0"/>
              <a:buChar char="•"/>
            </a:pPr>
            <a:r>
              <a:rPr lang="en-US" sz="3200" dirty="0" smtClean="0"/>
              <a:t>Detailed Revenue</a:t>
            </a:r>
          </a:p>
          <a:p>
            <a:pPr marL="457200" indent="-457200">
              <a:buFont typeface="Arial" panose="020B0604020202020204" pitchFamily="34" charset="0"/>
              <a:buChar char="•"/>
            </a:pPr>
            <a:endParaRPr lang="en-US" sz="3200" dirty="0" smtClean="0"/>
          </a:p>
          <a:p>
            <a:pPr marL="457200" indent="-457200">
              <a:buFont typeface="Arial" panose="020B0604020202020204" pitchFamily="34" charset="0"/>
              <a:buChar char="•"/>
            </a:pPr>
            <a:r>
              <a:rPr lang="en-US" sz="3200" dirty="0" smtClean="0"/>
              <a:t>Payroll</a:t>
            </a:r>
            <a:endParaRPr lang="en-US" sz="3200" dirty="0"/>
          </a:p>
        </p:txBody>
      </p:sp>
    </p:spTree>
    <p:extLst>
      <p:ext uri="{BB962C8B-B14F-4D97-AF65-F5344CB8AC3E}">
        <p14:creationId xmlns:p14="http://schemas.microsoft.com/office/powerpoint/2010/main" val="32478768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265</TotalTime>
  <Words>553</Words>
  <Application>Microsoft Office PowerPoint</Application>
  <PresentationFormat>Custom</PresentationFormat>
  <Paragraphs>106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Rockwell</vt:lpstr>
      <vt:lpstr>Rockwell Condensed</vt:lpstr>
      <vt:lpstr>Wingdings</vt:lpstr>
      <vt:lpstr>Wood Type</vt:lpstr>
      <vt:lpstr>Grants &amp; contracts</vt:lpstr>
      <vt:lpstr>Grant Funds</vt:lpstr>
      <vt:lpstr>Federal and State Grants are governed by administrative rules and cost principles</vt:lpstr>
      <vt:lpstr>MONITORING AND MANAGEMENT</vt:lpstr>
      <vt:lpstr>PowerPoint Presentation</vt:lpstr>
      <vt:lpstr>PowerPoint Presentation</vt:lpstr>
      <vt:lpstr>PowerPoint Presentation</vt:lpstr>
      <vt:lpstr>PowerPoint Presentation</vt:lpstr>
      <vt:lpstr>Financial Reports</vt:lpstr>
      <vt:lpstr>Closing the grant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Grants &amp; contracts</dc:title>
  <dc:creator>Wolcott, Lisa</dc:creator>
  <cp:lastModifiedBy>Wolcott, Lisa</cp:lastModifiedBy>
  <cp:revision>15</cp:revision>
  <dcterms:created xsi:type="dcterms:W3CDTF">2018-03-23T23:06:26Z</dcterms:created>
  <dcterms:modified xsi:type="dcterms:W3CDTF">2018-03-26T21:52:07Z</dcterms:modified>
</cp:coreProperties>
</file>