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handoutMasterIdLst>
    <p:handoutMasterId r:id="rId11"/>
  </p:handoutMasterIdLst>
  <p:sldIdLst>
    <p:sldId id="256" r:id="rId2"/>
    <p:sldId id="263" r:id="rId3"/>
    <p:sldId id="270" r:id="rId4"/>
    <p:sldId id="262" r:id="rId5"/>
    <p:sldId id="271" r:id="rId6"/>
    <p:sldId id="272" r:id="rId7"/>
    <p:sldId id="264" r:id="rId8"/>
    <p:sldId id="268" r:id="rId9"/>
    <p:sldId id="269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A7A623-5C4F-4BD2-A213-D361E441D275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B8BA29-9282-4868-BBA3-C2FF3F9E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7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8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7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7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1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3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33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47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7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0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1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7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5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1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Workfirst%20Example.pdf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Grant%20Account%20Code%20Set%20Up%20info.pdf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../Janet%20Notes%20and%20Examples/Budget%20Update%20with%20Budget%20Assgn.%20Codes.pdf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../Janet%20Notes%20and%20Examples/Budget%20Update%20ex.%20various%20%20budget%20assggn.%20codes.pdf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Grant%20-%20Budget%20-%20all%20info.pdf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GRANTS AND CONTRACTS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SUE WILLIS, EXECUTIVE DIRECTOR BUDGET AND FINANCE, WWCC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334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NEW GRANT!!!!!</a:t>
            </a:r>
            <a:endParaRPr lang="en-US" sz="27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854927" y="1528354"/>
            <a:ext cx="9648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 news someone has worked really hard and the check is in the mail!  No what happens?</a:t>
            </a:r>
          </a:p>
          <a:p>
            <a:endParaRPr lang="en-US" dirty="0"/>
          </a:p>
          <a:p>
            <a:r>
              <a:rPr lang="en-US" dirty="0" smtClean="0"/>
              <a:t>Step one – get on the same page as the grant/program manager and review the proposal, award letter and budget.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4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CODING GRANTS</a:t>
            </a:r>
            <a:endParaRPr lang="en-US" sz="27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31702" y="794659"/>
            <a:ext cx="9923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reviewing the proposal and meeting with the grant/program manager its time to consider what the budget codes will look like.  Many times, we try to establish common ways to roll a grants coding together for the multiple program objectives that a grant may need to accomplish.</a:t>
            </a:r>
          </a:p>
        </p:txBody>
      </p:sp>
      <p:pic>
        <p:nvPicPr>
          <p:cNvPr id="3" name="Picture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1111" y="1717989"/>
            <a:ext cx="5922172" cy="485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9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ENTERING THE GRANT CODE</a:t>
            </a:r>
            <a:endParaRPr lang="en-US" sz="27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69140" y="1465729"/>
            <a:ext cx="79606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you set up a grant code, you will use the following screens: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GA1001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GA1002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GA1003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GA1042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PM1001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GA1092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GA1061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GA1062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799" y="2312650"/>
            <a:ext cx="7285710" cy="307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ADDING GRANTS</a:t>
            </a:r>
            <a:endParaRPr lang="en-US" sz="27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99826" y="1064649"/>
            <a:ext cx="7960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Grants are entered in the BA1001 screen.  For WWCC, each </a:t>
            </a:r>
            <a:r>
              <a:rPr lang="en-US" dirty="0" err="1" smtClean="0"/>
              <a:t>prg</a:t>
            </a:r>
            <a:r>
              <a:rPr lang="en-US" dirty="0" smtClean="0"/>
              <a:t>-org that is entered will have a revenue or reduction of expense and expenditure budget so that the account’s budget will be zero.  The budget assignment code control how the budget will distribute in the BA1001 screen.</a:t>
            </a:r>
            <a:endParaRPr lang="en-US" dirty="0"/>
          </a:p>
        </p:txBody>
      </p:sp>
      <p:pic>
        <p:nvPicPr>
          <p:cNvPr id="5" name="Picture 4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826" y="2257969"/>
            <a:ext cx="9187682" cy="389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12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ADDING GRANTS</a:t>
            </a:r>
            <a:endParaRPr lang="en-US" sz="27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3337" y="794659"/>
            <a:ext cx="796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are some examples how the budget assignment code works.</a:t>
            </a:r>
            <a:endParaRPr lang="en-US" dirty="0"/>
          </a:p>
        </p:txBody>
      </p:sp>
      <p:pic>
        <p:nvPicPr>
          <p:cNvPr id="5" name="Picture 4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253" y="2096860"/>
            <a:ext cx="7704828" cy="426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2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OBIS &amp; FMS</a:t>
            </a:r>
            <a:endParaRPr lang="en-US" sz="27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07177" y="1031966"/>
            <a:ext cx="9595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OBIS and FMS should always match.  When a budget revision is requested in OBIS, once approval is received, a FMS budget adjustment should be processed.</a:t>
            </a:r>
            <a:endParaRPr lang="en-US" dirty="0"/>
          </a:p>
        </p:txBody>
      </p:sp>
      <p:pic>
        <p:nvPicPr>
          <p:cNvPr id="6" name="Picture 5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527" y="1786073"/>
            <a:ext cx="7637146" cy="459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9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2" y="333104"/>
            <a:ext cx="10018713" cy="86868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COMMON BUDGET REPORTS USED BY WWCC</a:t>
            </a:r>
            <a:endParaRPr lang="en-US" sz="27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11234" y="1110343"/>
            <a:ext cx="10058400" cy="52512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These commonly used reports normally do not contain Grant &amp; Contract/Capital transactions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BA1201</a:t>
            </a:r>
            <a:r>
              <a:rPr lang="en-US" dirty="0" smtClean="0"/>
              <a:t> – Budget Status Report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BA1202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 Budget </a:t>
            </a:r>
            <a:r>
              <a:rPr lang="en-US" dirty="0"/>
              <a:t>S</a:t>
            </a:r>
            <a:r>
              <a:rPr lang="en-US" dirty="0" smtClean="0"/>
              <a:t>tatus </a:t>
            </a:r>
            <a:r>
              <a:rPr lang="en-US" dirty="0"/>
              <a:t>R</a:t>
            </a:r>
            <a:r>
              <a:rPr lang="en-US" dirty="0" smtClean="0"/>
              <a:t>eport </a:t>
            </a:r>
            <a:r>
              <a:rPr lang="en-US" dirty="0"/>
              <a:t>D</a:t>
            </a:r>
            <a:r>
              <a:rPr lang="en-US" dirty="0" smtClean="0"/>
              <a:t>istrict by Division (This is organized by the second digit of the Org Index and usually does not include Grant and Contract/Capital accounts in the reports.)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BA1203</a:t>
            </a:r>
            <a:r>
              <a:rPr lang="en-US" dirty="0" smtClean="0"/>
              <a:t> – Budget Status Report District by Program</a:t>
            </a:r>
          </a:p>
          <a:p>
            <a:pPr marL="0" indent="0">
              <a:buNone/>
            </a:pPr>
            <a:r>
              <a:rPr lang="en-US" dirty="0" smtClean="0"/>
              <a:t>These reports contain information on all accounts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BA1209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smtClean="0"/>
              <a:t>Budget Change </a:t>
            </a:r>
            <a:r>
              <a:rPr lang="en-US" dirty="0"/>
              <a:t>R</a:t>
            </a:r>
            <a:r>
              <a:rPr lang="en-US" dirty="0" smtClean="0"/>
              <a:t>egister by Program </a:t>
            </a:r>
            <a:r>
              <a:rPr lang="en-US" dirty="0"/>
              <a:t>I</a:t>
            </a:r>
            <a:r>
              <a:rPr lang="en-US" dirty="0" smtClean="0"/>
              <a:t>ndex and Organization </a:t>
            </a:r>
            <a:r>
              <a:rPr lang="en-US" dirty="0"/>
              <a:t>I</a:t>
            </a:r>
            <a:r>
              <a:rPr lang="en-US" dirty="0" smtClean="0"/>
              <a:t>ndex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BA1210</a:t>
            </a:r>
            <a:r>
              <a:rPr lang="en-US" dirty="0" smtClean="0"/>
              <a:t> – Budget Change Register by Revision Number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BA1211</a:t>
            </a:r>
            <a:r>
              <a:rPr lang="en-US" dirty="0" smtClean="0"/>
              <a:t> – Salary and Wage Expenditure Report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GA2103</a:t>
            </a:r>
            <a:r>
              <a:rPr lang="en-US" dirty="0" smtClean="0"/>
              <a:t> – Detail Revenue Report (This is for the month)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GA3230</a:t>
            </a:r>
            <a:r>
              <a:rPr lang="en-US" dirty="0" smtClean="0"/>
              <a:t> – Detail Expenditure Report (This is for the month)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PS1120</a:t>
            </a:r>
            <a:r>
              <a:rPr lang="en-US" dirty="0" smtClean="0"/>
              <a:t> – Payroll Processing Transaction List</a:t>
            </a:r>
          </a:p>
          <a:p>
            <a:pPr marL="0" indent="0">
              <a:buNone/>
            </a:pPr>
            <a:r>
              <a:rPr lang="en-US" dirty="0" smtClean="0"/>
              <a:t>These reports only contain Grant &amp; Contract/Capital information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PM1201 </a:t>
            </a:r>
            <a:r>
              <a:rPr lang="en-US" dirty="0"/>
              <a:t>- B</a:t>
            </a:r>
            <a:r>
              <a:rPr lang="en-US" dirty="0" smtClean="0"/>
              <a:t>udget </a:t>
            </a:r>
            <a:r>
              <a:rPr lang="en-US" dirty="0"/>
              <a:t>S</a:t>
            </a:r>
            <a:r>
              <a:rPr lang="en-US" dirty="0" smtClean="0"/>
              <a:t>tatus </a:t>
            </a:r>
            <a:r>
              <a:rPr lang="en-US" dirty="0"/>
              <a:t>R</a:t>
            </a:r>
            <a:r>
              <a:rPr lang="en-US" dirty="0" smtClean="0"/>
              <a:t>eport - Grant &amp; Contract/Capital </a:t>
            </a:r>
            <a:r>
              <a:rPr lang="en-US" dirty="0"/>
              <a:t>P</a:t>
            </a:r>
            <a:r>
              <a:rPr lang="en-US" dirty="0" smtClean="0"/>
              <a:t>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8251" y="1476103"/>
            <a:ext cx="393088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Kunstler Script" panose="030304020206070D0D06" pitchFamily="66" charset="0"/>
              </a:rPr>
              <a:t>Questions?</a:t>
            </a:r>
          </a:p>
          <a:p>
            <a:endParaRPr lang="en-US" sz="8000" dirty="0">
              <a:latin typeface="Kunstler Script" panose="030304020206070D0D06" pitchFamily="66" charset="0"/>
            </a:endParaRPr>
          </a:p>
          <a:p>
            <a:r>
              <a:rPr lang="en-US" sz="8000" dirty="0" smtClean="0">
                <a:latin typeface="Kunstler Script" panose="030304020206070D0D06" pitchFamily="66" charset="0"/>
              </a:rPr>
              <a:t>Thank You!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463</TotalTime>
  <Words>384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Kunstler Script</vt:lpstr>
      <vt:lpstr>Times New Roman</vt:lpstr>
      <vt:lpstr>Parallax</vt:lpstr>
      <vt:lpstr>GRANTS AND CONTRACTS</vt:lpstr>
      <vt:lpstr>NEW GRANT!!!!!</vt:lpstr>
      <vt:lpstr>CODING GRANTS</vt:lpstr>
      <vt:lpstr>ENTERING THE GRANT CODE</vt:lpstr>
      <vt:lpstr>ADDING GRANTS</vt:lpstr>
      <vt:lpstr>ADDING GRANTS</vt:lpstr>
      <vt:lpstr>OBIS &amp; FMS</vt:lpstr>
      <vt:lpstr>COMMON BUDGET REPORTS USED BY WWCC</vt:lpstr>
      <vt:lpstr>PowerPoint Presentation</vt:lpstr>
    </vt:vector>
  </TitlesOfParts>
  <Company>Walla Walla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Peterson</dc:creator>
  <cp:lastModifiedBy>Kami Robinson</cp:lastModifiedBy>
  <cp:revision>54</cp:revision>
  <cp:lastPrinted>2018-03-28T14:24:56Z</cp:lastPrinted>
  <dcterms:created xsi:type="dcterms:W3CDTF">2018-03-26T18:23:13Z</dcterms:created>
  <dcterms:modified xsi:type="dcterms:W3CDTF">2018-03-28T14:25:53Z</dcterms:modified>
</cp:coreProperties>
</file>