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8"/>
  </p:handoutMasterIdLst>
  <p:sldIdLst>
    <p:sldId id="256" r:id="rId2"/>
    <p:sldId id="262" r:id="rId3"/>
    <p:sldId id="267" r:id="rId4"/>
    <p:sldId id="268" r:id="rId5"/>
    <p:sldId id="269" r:id="rId6"/>
    <p:sldId id="270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11F722-768C-421C-9860-FC09B5738AF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E3333F-BFD9-425C-9E15-4B31276A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1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3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4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0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Copy%20of%20Code%20Book.xlsx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ga3233-FMO%2012%20Prelim%20Close.pdf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ga3233-FMO%2013%20Final%20Close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YEAR END PROCESSES &amp; INTEGRATION:</a:t>
            </a:r>
            <a:br>
              <a:rPr lang="en-US" sz="3600" b="1" dirty="0" smtClean="0"/>
            </a:br>
            <a:r>
              <a:rPr lang="en-US" sz="2800" b="1" dirty="0" smtClean="0"/>
              <a:t>SPENDING OF ALLOCATIONS, GRANTS, ETC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SUE WILLIS, EXECUTIVE DIRECTOR BUDGET AND FINANCE, WWCC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34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GRANT &amp; CONTRACT SPEND DOWN</a:t>
            </a:r>
            <a:endParaRPr lang="en-US" sz="2700" b="1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half" idx="2"/>
          </p:nvPr>
        </p:nvSpPr>
        <p:spPr>
          <a:xfrm>
            <a:off x="1484311" y="1213686"/>
            <a:ext cx="10018712" cy="4988331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Meet early with grant managers to ensure that grants and contracts are fully utilized and spent and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Projections are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OBIS adjustments are kept up to 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Final OBIS adjustment matches spend down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All OBIS adjustments are made shortly after May month end close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WWCC bills all outstanding grants in OBIS for May and June expenditures at one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Accruals are submitted at the same time as the final OBIS billings are submitted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addition to FMS Query, test close/open is used to ensure that accruals are correct and that staff have not miscoded an expense to a closed grant</a:t>
            </a:r>
          </a:p>
        </p:txBody>
      </p:sp>
    </p:spTree>
    <p:extLst>
      <p:ext uri="{BB962C8B-B14F-4D97-AF65-F5344CB8AC3E}">
        <p14:creationId xmlns:p14="http://schemas.microsoft.com/office/powerpoint/2010/main" val="26356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378598"/>
            <a:ext cx="10018713" cy="586611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COMMUNICATION IS KEY</a:t>
            </a:r>
            <a:endParaRPr lang="en-US" sz="2700" b="1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half" idx="2"/>
          </p:nvPr>
        </p:nvSpPr>
        <p:spPr>
          <a:xfrm>
            <a:off x="1484313" y="1004965"/>
            <a:ext cx="10018712" cy="4710035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Communication with the college community and your co-workers is important </a:t>
            </a:r>
          </a:p>
          <a:p>
            <a:pPr marL="0" indent="0" algn="l">
              <a:buNone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At WWCC, weekly emails are sent during the year end close process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We have a published schedule of cutoff dates (</a:t>
            </a:r>
            <a:r>
              <a:rPr lang="en-US" sz="1800" dirty="0" smtClean="0">
                <a:hlinkClick r:id="rId2" action="ppaction://hlinkfile"/>
              </a:rPr>
              <a:t>Copy of Code Book.xlsx</a:t>
            </a:r>
            <a:r>
              <a:rPr lang="en-US" sz="1800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Staff communicates with one another and know who is responsible for review of specific accounts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Encumbrances are liquidated two to three days prior to June 30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0" indent="0" algn="l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ansform Your Blog To A Real Discussion Board Through Blog Commenting! | Basic Blog Ti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0" y="4156270"/>
            <a:ext cx="3388374" cy="242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6471"/>
            <a:ext cx="10018713" cy="6559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5714" y="1982674"/>
            <a:ext cx="5215119" cy="57626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GA3233</a:t>
            </a:r>
            <a:r>
              <a:rPr lang="en-US" dirty="0" smtClean="0"/>
              <a:t> Prelim Close</a:t>
            </a:r>
            <a:endParaRPr lang="en-US" dirty="0"/>
          </a:p>
        </p:txBody>
      </p:sp>
      <p:pic>
        <p:nvPicPr>
          <p:cNvPr id="7" name="Content Placeholder 6">
            <a:hlinkClick r:id="rId2" action="ppaction://hlinkfile"/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55714" y="2558935"/>
            <a:ext cx="5215119" cy="296722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1017" y="1991141"/>
            <a:ext cx="5275148" cy="57626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GA3233</a:t>
            </a:r>
            <a:r>
              <a:rPr lang="en-US" dirty="0" smtClean="0"/>
              <a:t> Final Close</a:t>
            </a:r>
            <a:endParaRPr lang="en-US" dirty="0"/>
          </a:p>
        </p:txBody>
      </p:sp>
      <p:pic>
        <p:nvPicPr>
          <p:cNvPr id="12" name="Picture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1016" y="2567403"/>
            <a:ext cx="5275149" cy="295875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484311" y="1401416"/>
            <a:ext cx="1001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WWCC continues to spend state allocations through the year end process.  We monitor the GA3233 as we are finalizing the expenditures.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8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333104"/>
            <a:ext cx="10018713" cy="86868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COMMON BUDGET REPORTS USED BY WWCC</a:t>
            </a:r>
            <a:endParaRPr lang="en-US" sz="27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11234" y="1110343"/>
            <a:ext cx="10058400" cy="5251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These commonly used reports normally do not contain Grant &amp; Contract/Capital transactions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 – Budget Status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BA1202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 Budget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</a:t>
            </a:r>
            <a:r>
              <a:rPr lang="en-US" dirty="0"/>
              <a:t>D</a:t>
            </a:r>
            <a:r>
              <a:rPr lang="en-US" dirty="0" smtClean="0"/>
              <a:t>istrict by Division (This is organized by the second digit of the Org Index and usually does not include Grant and Contract/Capital accounts in the reports.)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BA1203</a:t>
            </a:r>
            <a:r>
              <a:rPr lang="en-US" dirty="0" smtClean="0"/>
              <a:t> – Budget Status Report District by Program</a:t>
            </a:r>
          </a:p>
          <a:p>
            <a:pPr marL="0" indent="0">
              <a:buNone/>
            </a:pPr>
            <a:r>
              <a:rPr lang="en-US" dirty="0" smtClean="0"/>
              <a:t>These reports contain information on all accounts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BA1209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Budget Change </a:t>
            </a:r>
            <a:r>
              <a:rPr lang="en-US" dirty="0"/>
              <a:t>R</a:t>
            </a:r>
            <a:r>
              <a:rPr lang="en-US" dirty="0" smtClean="0"/>
              <a:t>egister by Program </a:t>
            </a:r>
            <a:r>
              <a:rPr lang="en-US" dirty="0"/>
              <a:t>I</a:t>
            </a:r>
            <a:r>
              <a:rPr lang="en-US" dirty="0" smtClean="0"/>
              <a:t>ndex and Organization </a:t>
            </a:r>
            <a:r>
              <a:rPr lang="en-US" dirty="0"/>
              <a:t>I</a:t>
            </a:r>
            <a:r>
              <a:rPr lang="en-US" dirty="0" smtClean="0"/>
              <a:t>ndex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BA1210</a:t>
            </a:r>
            <a:r>
              <a:rPr lang="en-US" dirty="0" smtClean="0"/>
              <a:t> – Budget Change Register by Revision Number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BA1211</a:t>
            </a:r>
            <a:r>
              <a:rPr lang="en-US" dirty="0" smtClean="0"/>
              <a:t> – Salary and Wage Expenditure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GA2103</a:t>
            </a:r>
            <a:r>
              <a:rPr lang="en-US" dirty="0" smtClean="0"/>
              <a:t> – Detail Revenue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GA3230</a:t>
            </a:r>
            <a:r>
              <a:rPr lang="en-US" dirty="0" smtClean="0"/>
              <a:t> – Detail Expenditure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PS1120</a:t>
            </a:r>
            <a:r>
              <a:rPr lang="en-US" dirty="0" smtClean="0"/>
              <a:t> – Payroll Processing Transaction List</a:t>
            </a:r>
          </a:p>
          <a:p>
            <a:pPr marL="0" indent="0">
              <a:buNone/>
            </a:pPr>
            <a:r>
              <a:rPr lang="en-US" dirty="0" smtClean="0"/>
              <a:t>These reports only contain Grant &amp; Contract/Capital information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PM1201 </a:t>
            </a:r>
            <a:r>
              <a:rPr lang="en-US" dirty="0"/>
              <a:t>- B</a:t>
            </a:r>
            <a:r>
              <a:rPr lang="en-US" dirty="0" smtClean="0"/>
              <a:t>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- Grant &amp; Contract/Capital </a:t>
            </a:r>
            <a:r>
              <a:rPr lang="en-US" dirty="0"/>
              <a:t>P</a:t>
            </a:r>
            <a:r>
              <a:rPr lang="en-US" dirty="0" smtClean="0"/>
              <a:t>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251" y="1476103"/>
            <a:ext cx="393088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Kunstler Script" panose="030304020206070D0D06" pitchFamily="66" charset="0"/>
              </a:rPr>
              <a:t>Questions?</a:t>
            </a:r>
          </a:p>
          <a:p>
            <a:endParaRPr lang="en-US" sz="8000" dirty="0">
              <a:latin typeface="Kunstler Script" panose="030304020206070D0D06" pitchFamily="66" charset="0"/>
            </a:endParaRPr>
          </a:p>
          <a:p>
            <a:r>
              <a:rPr lang="en-US" sz="8000" dirty="0" smtClean="0">
                <a:latin typeface="Kunstler Script" panose="030304020206070D0D06" pitchFamily="66" charset="0"/>
              </a:rPr>
              <a:t>Thank You!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457</TotalTime>
  <Words>370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Kunstler Script</vt:lpstr>
      <vt:lpstr>Times New Roman</vt:lpstr>
      <vt:lpstr>Parallax</vt:lpstr>
      <vt:lpstr>YEAR END PROCESSES &amp; INTEGRATION: SPENDING OF ALLOCATIONS, GRANTS, ETC</vt:lpstr>
      <vt:lpstr>GRANT &amp; CONTRACT SPEND DOWN</vt:lpstr>
      <vt:lpstr>COMMUNICATION IS KEY</vt:lpstr>
      <vt:lpstr>PowerPoint Presentation</vt:lpstr>
      <vt:lpstr>COMMON BUDGET REPORTS USED BY WWCC</vt:lpstr>
      <vt:lpstr>PowerPoint Presentation</vt:lpstr>
    </vt:vector>
  </TitlesOfParts>
  <Company>Walla Walla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Peterson</dc:creator>
  <cp:lastModifiedBy>Kami Robinson</cp:lastModifiedBy>
  <cp:revision>56</cp:revision>
  <cp:lastPrinted>2018-03-28T14:25:35Z</cp:lastPrinted>
  <dcterms:created xsi:type="dcterms:W3CDTF">2018-03-26T18:23:13Z</dcterms:created>
  <dcterms:modified xsi:type="dcterms:W3CDTF">2018-03-28T14:25:38Z</dcterms:modified>
</cp:coreProperties>
</file>