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29"/>
  </p:notesMasterIdLst>
  <p:sldIdLst>
    <p:sldId id="262" r:id="rId5"/>
    <p:sldId id="335" r:id="rId6"/>
    <p:sldId id="336" r:id="rId7"/>
    <p:sldId id="352" r:id="rId8"/>
    <p:sldId id="346" r:id="rId9"/>
    <p:sldId id="330" r:id="rId10"/>
    <p:sldId id="347" r:id="rId11"/>
    <p:sldId id="348" r:id="rId12"/>
    <p:sldId id="349" r:id="rId13"/>
    <p:sldId id="344" r:id="rId14"/>
    <p:sldId id="365" r:id="rId15"/>
    <p:sldId id="359" r:id="rId16"/>
    <p:sldId id="366" r:id="rId17"/>
    <p:sldId id="357" r:id="rId18"/>
    <p:sldId id="341" r:id="rId19"/>
    <p:sldId id="364" r:id="rId20"/>
    <p:sldId id="355" r:id="rId21"/>
    <p:sldId id="340" r:id="rId22"/>
    <p:sldId id="362" r:id="rId23"/>
    <p:sldId id="361" r:id="rId24"/>
    <p:sldId id="345" r:id="rId25"/>
    <p:sldId id="353" r:id="rId26"/>
    <p:sldId id="354" r:id="rId27"/>
    <p:sldId id="350"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8B58F3-76AF-4E6A-AC87-565E800088A5}">
          <p14:sldIdLst>
            <p14:sldId id="262"/>
            <p14:sldId id="335"/>
            <p14:sldId id="336"/>
            <p14:sldId id="352"/>
            <p14:sldId id="346"/>
            <p14:sldId id="330"/>
            <p14:sldId id="347"/>
            <p14:sldId id="348"/>
            <p14:sldId id="349"/>
            <p14:sldId id="344"/>
            <p14:sldId id="365"/>
            <p14:sldId id="359"/>
            <p14:sldId id="366"/>
            <p14:sldId id="357"/>
            <p14:sldId id="341"/>
            <p14:sldId id="364"/>
            <p14:sldId id="355"/>
            <p14:sldId id="340"/>
            <p14:sldId id="362"/>
            <p14:sldId id="361"/>
            <p14:sldId id="345"/>
            <p14:sldId id="353"/>
            <p14:sldId id="354"/>
            <p14:sldId id="3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gemann, John (SAO)" initials="HJ(" lastIdx="6" clrIdx="0">
    <p:extLst>
      <p:ext uri="{19B8F6BF-5375-455C-9EA6-DF929625EA0E}">
        <p15:presenceInfo xmlns:p15="http://schemas.microsoft.com/office/powerpoint/2012/main" userId="S-1-5-21-1844237615-1844823847-839522115-794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A4"/>
    <a:srgbClr val="AABBDE"/>
    <a:srgbClr val="BBD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2" autoAdjust="0"/>
    <p:restoredTop sz="66163" autoAdjust="0"/>
  </p:normalViewPr>
  <p:slideViewPr>
    <p:cSldViewPr>
      <p:cViewPr varScale="1">
        <p:scale>
          <a:sx n="60" d="100"/>
          <a:sy n="60" d="100"/>
        </p:scale>
        <p:origin x="1962" y="6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664EF-2002-4A36-A2B6-881D22D62D42}"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32478A84-86B1-422C-8664-619E7EE921A5}">
      <dgm:prSet phldrT="[Text]"/>
      <dgm:spPr/>
      <dgm:t>
        <a:bodyPr/>
        <a:lstStyle/>
        <a:p>
          <a:r>
            <a:rPr lang="en-US" dirty="0" smtClean="0"/>
            <a:t>Audit purposes</a:t>
          </a:r>
          <a:endParaRPr lang="en-US" dirty="0"/>
        </a:p>
      </dgm:t>
    </dgm:pt>
    <dgm:pt modelId="{E1F5B655-DAB0-447A-BA5A-BFCE19FFAA55}" type="parTrans" cxnId="{B9F188F0-243D-42C4-90CB-705DA2E91F7B}">
      <dgm:prSet/>
      <dgm:spPr/>
      <dgm:t>
        <a:bodyPr/>
        <a:lstStyle/>
        <a:p>
          <a:endParaRPr lang="en-US"/>
        </a:p>
      </dgm:t>
    </dgm:pt>
    <dgm:pt modelId="{00D03BC2-EB87-43D8-A209-74FDC16498CD}" type="sibTrans" cxnId="{B9F188F0-243D-42C4-90CB-705DA2E91F7B}">
      <dgm:prSet/>
      <dgm:spPr/>
      <dgm:t>
        <a:bodyPr/>
        <a:lstStyle/>
        <a:p>
          <a:endParaRPr lang="en-US"/>
        </a:p>
      </dgm:t>
    </dgm:pt>
    <dgm:pt modelId="{84BEA8F8-DB8E-4C90-A5A7-F5A64B7DCEE1}">
      <dgm:prSet phldrT="[Text]"/>
      <dgm:spPr/>
      <dgm:t>
        <a:bodyPr/>
        <a:lstStyle/>
        <a:p>
          <a:r>
            <a:rPr lang="en-US" dirty="0" smtClean="0"/>
            <a:t>Management’s oversight/monitoring </a:t>
          </a:r>
          <a:endParaRPr lang="en-US" dirty="0"/>
        </a:p>
      </dgm:t>
    </dgm:pt>
    <dgm:pt modelId="{713892FC-973D-4F98-8EB6-2A1F9F88AEB7}" type="parTrans" cxnId="{9E7C3415-56F5-4351-BF50-DC6CECDD5AEE}">
      <dgm:prSet/>
      <dgm:spPr/>
      <dgm:t>
        <a:bodyPr/>
        <a:lstStyle/>
        <a:p>
          <a:endParaRPr lang="en-US"/>
        </a:p>
      </dgm:t>
    </dgm:pt>
    <dgm:pt modelId="{53E2F88E-408D-4DBA-87D2-85404A11285E}" type="sibTrans" cxnId="{9E7C3415-56F5-4351-BF50-DC6CECDD5AEE}">
      <dgm:prSet/>
      <dgm:spPr/>
      <dgm:t>
        <a:bodyPr/>
        <a:lstStyle/>
        <a:p>
          <a:endParaRPr lang="en-US"/>
        </a:p>
      </dgm:t>
    </dgm:pt>
    <dgm:pt modelId="{77E2AD9B-722D-44CE-B423-430D3E5E9770}">
      <dgm:prSet phldrT="[Text]"/>
      <dgm:spPr/>
      <dgm:t>
        <a:bodyPr/>
        <a:lstStyle/>
        <a:p>
          <a:r>
            <a:rPr lang="en-US" dirty="0" smtClean="0"/>
            <a:t>Efficiency and effectiveness of operations</a:t>
          </a:r>
          <a:endParaRPr lang="en-US" dirty="0"/>
        </a:p>
      </dgm:t>
    </dgm:pt>
    <dgm:pt modelId="{717C5E60-1A60-4311-9DCD-549DB9078B4A}" type="parTrans" cxnId="{A6557E1A-0260-4915-8CA9-E20B0CA3CEA6}">
      <dgm:prSet/>
      <dgm:spPr/>
      <dgm:t>
        <a:bodyPr/>
        <a:lstStyle/>
        <a:p>
          <a:endParaRPr lang="en-US"/>
        </a:p>
      </dgm:t>
    </dgm:pt>
    <dgm:pt modelId="{2DE5D9ED-BA0C-4853-93EB-76F7CDCD4659}" type="sibTrans" cxnId="{A6557E1A-0260-4915-8CA9-E20B0CA3CEA6}">
      <dgm:prSet/>
      <dgm:spPr/>
      <dgm:t>
        <a:bodyPr/>
        <a:lstStyle/>
        <a:p>
          <a:endParaRPr lang="en-US"/>
        </a:p>
      </dgm:t>
    </dgm:pt>
    <dgm:pt modelId="{9102AC80-22D0-4D68-96D2-16ED834FAE20}">
      <dgm:prSet phldrT="[Text]"/>
      <dgm:spPr/>
      <dgm:t>
        <a:bodyPr/>
        <a:lstStyle/>
        <a:p>
          <a:r>
            <a:rPr lang="en-US" dirty="0" smtClean="0"/>
            <a:t>Compliance with laws and regulations</a:t>
          </a:r>
          <a:endParaRPr lang="en-US" dirty="0"/>
        </a:p>
      </dgm:t>
    </dgm:pt>
    <dgm:pt modelId="{1B287163-1C84-4B6D-BC83-3D6F11E45CC5}" type="parTrans" cxnId="{CB3AC796-72A0-467B-AE16-AD935CACD3B6}">
      <dgm:prSet/>
      <dgm:spPr/>
      <dgm:t>
        <a:bodyPr/>
        <a:lstStyle/>
        <a:p>
          <a:endParaRPr lang="en-US"/>
        </a:p>
      </dgm:t>
    </dgm:pt>
    <dgm:pt modelId="{1A86E904-920A-4710-BFD5-52077B8A5CBC}" type="sibTrans" cxnId="{CB3AC796-72A0-467B-AE16-AD935CACD3B6}">
      <dgm:prSet/>
      <dgm:spPr/>
      <dgm:t>
        <a:bodyPr/>
        <a:lstStyle/>
        <a:p>
          <a:endParaRPr lang="en-US"/>
        </a:p>
      </dgm:t>
    </dgm:pt>
    <dgm:pt modelId="{BF4FBF45-2E62-4B65-A9D6-AAC93963593F}" type="pres">
      <dgm:prSet presAssocID="{E1F664EF-2002-4A36-A2B6-881D22D62D42}" presName="diagram" presStyleCnt="0">
        <dgm:presLayoutVars>
          <dgm:dir/>
          <dgm:resizeHandles val="exact"/>
        </dgm:presLayoutVars>
      </dgm:prSet>
      <dgm:spPr/>
      <dgm:t>
        <a:bodyPr/>
        <a:lstStyle/>
        <a:p>
          <a:endParaRPr lang="en-US"/>
        </a:p>
      </dgm:t>
    </dgm:pt>
    <dgm:pt modelId="{57848DF5-062B-474F-A1B2-0E47E2A9ED17}" type="pres">
      <dgm:prSet presAssocID="{32478A84-86B1-422C-8664-619E7EE921A5}" presName="node" presStyleLbl="node1" presStyleIdx="0" presStyleCnt="4">
        <dgm:presLayoutVars>
          <dgm:bulletEnabled val="1"/>
        </dgm:presLayoutVars>
      </dgm:prSet>
      <dgm:spPr/>
      <dgm:t>
        <a:bodyPr/>
        <a:lstStyle/>
        <a:p>
          <a:endParaRPr lang="en-US"/>
        </a:p>
      </dgm:t>
    </dgm:pt>
    <dgm:pt modelId="{4A6074FD-C738-4202-9AA9-768F58E187C3}" type="pres">
      <dgm:prSet presAssocID="{00D03BC2-EB87-43D8-A209-74FDC16498CD}" presName="sibTrans" presStyleCnt="0"/>
      <dgm:spPr/>
    </dgm:pt>
    <dgm:pt modelId="{99B84ABA-3D11-46EA-ADCB-4C7BC3EABAFD}" type="pres">
      <dgm:prSet presAssocID="{84BEA8F8-DB8E-4C90-A5A7-F5A64B7DCEE1}" presName="node" presStyleLbl="node1" presStyleIdx="1" presStyleCnt="4">
        <dgm:presLayoutVars>
          <dgm:bulletEnabled val="1"/>
        </dgm:presLayoutVars>
      </dgm:prSet>
      <dgm:spPr/>
      <dgm:t>
        <a:bodyPr/>
        <a:lstStyle/>
        <a:p>
          <a:endParaRPr lang="en-US"/>
        </a:p>
      </dgm:t>
    </dgm:pt>
    <dgm:pt modelId="{7EEBC58D-88F5-49C1-8BB0-324A8AE613EE}" type="pres">
      <dgm:prSet presAssocID="{53E2F88E-408D-4DBA-87D2-85404A11285E}" presName="sibTrans" presStyleCnt="0"/>
      <dgm:spPr/>
    </dgm:pt>
    <dgm:pt modelId="{330A512A-4BD5-42D2-92D2-FDABA712F394}" type="pres">
      <dgm:prSet presAssocID="{77E2AD9B-722D-44CE-B423-430D3E5E9770}" presName="node" presStyleLbl="node1" presStyleIdx="2" presStyleCnt="4">
        <dgm:presLayoutVars>
          <dgm:bulletEnabled val="1"/>
        </dgm:presLayoutVars>
      </dgm:prSet>
      <dgm:spPr/>
      <dgm:t>
        <a:bodyPr/>
        <a:lstStyle/>
        <a:p>
          <a:endParaRPr lang="en-US"/>
        </a:p>
      </dgm:t>
    </dgm:pt>
    <dgm:pt modelId="{40144538-91F0-472D-A8BF-1EFA2795D59C}" type="pres">
      <dgm:prSet presAssocID="{2DE5D9ED-BA0C-4853-93EB-76F7CDCD4659}" presName="sibTrans" presStyleCnt="0"/>
      <dgm:spPr/>
    </dgm:pt>
    <dgm:pt modelId="{8584AD06-3FFE-4064-80C1-69F5E72B025B}" type="pres">
      <dgm:prSet presAssocID="{9102AC80-22D0-4D68-96D2-16ED834FAE20}" presName="node" presStyleLbl="node1" presStyleIdx="3" presStyleCnt="4">
        <dgm:presLayoutVars>
          <dgm:bulletEnabled val="1"/>
        </dgm:presLayoutVars>
      </dgm:prSet>
      <dgm:spPr/>
      <dgm:t>
        <a:bodyPr/>
        <a:lstStyle/>
        <a:p>
          <a:endParaRPr lang="en-US"/>
        </a:p>
      </dgm:t>
    </dgm:pt>
  </dgm:ptLst>
  <dgm:cxnLst>
    <dgm:cxn modelId="{D0C5E0A6-B819-42F4-9E1C-CE81E6224C4E}" type="presOf" srcId="{9102AC80-22D0-4D68-96D2-16ED834FAE20}" destId="{8584AD06-3FFE-4064-80C1-69F5E72B025B}" srcOrd="0" destOrd="0" presId="urn:microsoft.com/office/officeart/2005/8/layout/default"/>
    <dgm:cxn modelId="{9E7C3415-56F5-4351-BF50-DC6CECDD5AEE}" srcId="{E1F664EF-2002-4A36-A2B6-881D22D62D42}" destId="{84BEA8F8-DB8E-4C90-A5A7-F5A64B7DCEE1}" srcOrd="1" destOrd="0" parTransId="{713892FC-973D-4F98-8EB6-2A1F9F88AEB7}" sibTransId="{53E2F88E-408D-4DBA-87D2-85404A11285E}"/>
    <dgm:cxn modelId="{B9F188F0-243D-42C4-90CB-705DA2E91F7B}" srcId="{E1F664EF-2002-4A36-A2B6-881D22D62D42}" destId="{32478A84-86B1-422C-8664-619E7EE921A5}" srcOrd="0" destOrd="0" parTransId="{E1F5B655-DAB0-447A-BA5A-BFCE19FFAA55}" sibTransId="{00D03BC2-EB87-43D8-A209-74FDC16498CD}"/>
    <dgm:cxn modelId="{D877B7A7-AE7D-41E4-887E-C1E1D3B16033}" type="presOf" srcId="{84BEA8F8-DB8E-4C90-A5A7-F5A64B7DCEE1}" destId="{99B84ABA-3D11-46EA-ADCB-4C7BC3EABAFD}" srcOrd="0" destOrd="0" presId="urn:microsoft.com/office/officeart/2005/8/layout/default"/>
    <dgm:cxn modelId="{1DF01610-79A2-46D7-B405-3172E3ADC8CE}" type="presOf" srcId="{E1F664EF-2002-4A36-A2B6-881D22D62D42}" destId="{BF4FBF45-2E62-4B65-A9D6-AAC93963593F}" srcOrd="0" destOrd="0" presId="urn:microsoft.com/office/officeart/2005/8/layout/default"/>
    <dgm:cxn modelId="{08ADE342-9234-4812-95A6-00D123EBEE7D}" type="presOf" srcId="{77E2AD9B-722D-44CE-B423-430D3E5E9770}" destId="{330A512A-4BD5-42D2-92D2-FDABA712F394}" srcOrd="0" destOrd="0" presId="urn:microsoft.com/office/officeart/2005/8/layout/default"/>
    <dgm:cxn modelId="{5FCBDA74-0613-4D63-80ED-49F3D52C02C4}" type="presOf" srcId="{32478A84-86B1-422C-8664-619E7EE921A5}" destId="{57848DF5-062B-474F-A1B2-0E47E2A9ED17}" srcOrd="0" destOrd="0" presId="urn:microsoft.com/office/officeart/2005/8/layout/default"/>
    <dgm:cxn modelId="{A6557E1A-0260-4915-8CA9-E20B0CA3CEA6}" srcId="{E1F664EF-2002-4A36-A2B6-881D22D62D42}" destId="{77E2AD9B-722D-44CE-B423-430D3E5E9770}" srcOrd="2" destOrd="0" parTransId="{717C5E60-1A60-4311-9DCD-549DB9078B4A}" sibTransId="{2DE5D9ED-BA0C-4853-93EB-76F7CDCD4659}"/>
    <dgm:cxn modelId="{CB3AC796-72A0-467B-AE16-AD935CACD3B6}" srcId="{E1F664EF-2002-4A36-A2B6-881D22D62D42}" destId="{9102AC80-22D0-4D68-96D2-16ED834FAE20}" srcOrd="3" destOrd="0" parTransId="{1B287163-1C84-4B6D-BC83-3D6F11E45CC5}" sibTransId="{1A86E904-920A-4710-BFD5-52077B8A5CBC}"/>
    <dgm:cxn modelId="{EEC6294C-F9BF-4E88-8BDA-167112395F84}" type="presParOf" srcId="{BF4FBF45-2E62-4B65-A9D6-AAC93963593F}" destId="{57848DF5-062B-474F-A1B2-0E47E2A9ED17}" srcOrd="0" destOrd="0" presId="urn:microsoft.com/office/officeart/2005/8/layout/default"/>
    <dgm:cxn modelId="{D0FCF5FC-7EDB-45F8-8439-1B3B2DCEBCBE}" type="presParOf" srcId="{BF4FBF45-2E62-4B65-A9D6-AAC93963593F}" destId="{4A6074FD-C738-4202-9AA9-768F58E187C3}" srcOrd="1" destOrd="0" presId="urn:microsoft.com/office/officeart/2005/8/layout/default"/>
    <dgm:cxn modelId="{A5857F77-34AB-48ED-91A0-50D6041BD7C2}" type="presParOf" srcId="{BF4FBF45-2E62-4B65-A9D6-AAC93963593F}" destId="{99B84ABA-3D11-46EA-ADCB-4C7BC3EABAFD}" srcOrd="2" destOrd="0" presId="urn:microsoft.com/office/officeart/2005/8/layout/default"/>
    <dgm:cxn modelId="{812AB4E6-25E6-4159-BB47-CC89C5A87903}" type="presParOf" srcId="{BF4FBF45-2E62-4B65-A9D6-AAC93963593F}" destId="{7EEBC58D-88F5-49C1-8BB0-324A8AE613EE}" srcOrd="3" destOrd="0" presId="urn:microsoft.com/office/officeart/2005/8/layout/default"/>
    <dgm:cxn modelId="{F36C1074-2F3A-4A5A-9D6C-8FC6CF9659C9}" type="presParOf" srcId="{BF4FBF45-2E62-4B65-A9D6-AAC93963593F}" destId="{330A512A-4BD5-42D2-92D2-FDABA712F394}" srcOrd="4" destOrd="0" presId="urn:microsoft.com/office/officeart/2005/8/layout/default"/>
    <dgm:cxn modelId="{13E63CE7-5320-4052-B082-1F310A611FD6}" type="presParOf" srcId="{BF4FBF45-2E62-4B65-A9D6-AAC93963593F}" destId="{40144538-91F0-472D-A8BF-1EFA2795D59C}" srcOrd="5" destOrd="0" presId="urn:microsoft.com/office/officeart/2005/8/layout/default"/>
    <dgm:cxn modelId="{65916867-E741-411D-A848-FBA6CC1260B6}" type="presParOf" srcId="{BF4FBF45-2E62-4B65-A9D6-AAC93963593F}" destId="{8584AD06-3FFE-4064-80C1-69F5E72B025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B5934E-6B42-4F5B-9A4D-08B51EC31F3A}"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7FF67BAE-800A-43FF-B68B-2B1836107B96}">
      <dgm:prSet phldrT="[Text]"/>
      <dgm:spPr/>
      <dgm:t>
        <a:bodyPr/>
        <a:lstStyle/>
        <a:p>
          <a:r>
            <a:rPr lang="en-US" dirty="0" smtClean="0"/>
            <a:t>Financial Data </a:t>
          </a:r>
          <a:endParaRPr lang="en-US" dirty="0"/>
        </a:p>
      </dgm:t>
    </dgm:pt>
    <dgm:pt modelId="{5BC4598B-05D8-4CE4-8CFD-63FDF0CA4BE3}" type="parTrans" cxnId="{7C9ACEA8-9361-4B2F-9954-64FEDBE63E76}">
      <dgm:prSet/>
      <dgm:spPr/>
      <dgm:t>
        <a:bodyPr/>
        <a:lstStyle/>
        <a:p>
          <a:endParaRPr lang="en-US"/>
        </a:p>
      </dgm:t>
    </dgm:pt>
    <dgm:pt modelId="{F08082C2-8A67-431C-A3D8-02C1679F8B8E}" type="sibTrans" cxnId="{7C9ACEA8-9361-4B2F-9954-64FEDBE63E76}">
      <dgm:prSet/>
      <dgm:spPr/>
      <dgm:t>
        <a:bodyPr/>
        <a:lstStyle/>
        <a:p>
          <a:endParaRPr lang="en-US"/>
        </a:p>
      </dgm:t>
    </dgm:pt>
    <dgm:pt modelId="{7CFAE1E1-E053-429C-8B48-373AD498CA36}">
      <dgm:prSet phldrT="[Text]"/>
      <dgm:spPr/>
      <dgm:t>
        <a:bodyPr/>
        <a:lstStyle/>
        <a:p>
          <a:r>
            <a:rPr lang="en-US" dirty="0" smtClean="0"/>
            <a:t>Journal Entries</a:t>
          </a:r>
          <a:endParaRPr lang="en-US" dirty="0"/>
        </a:p>
      </dgm:t>
    </dgm:pt>
    <dgm:pt modelId="{BD4045BF-4EF6-48F6-82DF-C10B5BE39893}" type="parTrans" cxnId="{D48AEC5B-F715-4C62-B2E8-7FEDBD1B41FA}">
      <dgm:prSet/>
      <dgm:spPr/>
      <dgm:t>
        <a:bodyPr/>
        <a:lstStyle/>
        <a:p>
          <a:endParaRPr lang="en-US"/>
        </a:p>
      </dgm:t>
    </dgm:pt>
    <dgm:pt modelId="{BFE7FF6D-5680-44D5-AEB2-721F144B6D1F}" type="sibTrans" cxnId="{D48AEC5B-F715-4C62-B2E8-7FEDBD1B41FA}">
      <dgm:prSet/>
      <dgm:spPr/>
      <dgm:t>
        <a:bodyPr/>
        <a:lstStyle/>
        <a:p>
          <a:endParaRPr lang="en-US"/>
        </a:p>
      </dgm:t>
    </dgm:pt>
    <dgm:pt modelId="{C72E7128-E994-4344-B795-B94FB95C2E3C}">
      <dgm:prSet phldrT="[Text]"/>
      <dgm:spPr/>
      <dgm:t>
        <a:bodyPr/>
        <a:lstStyle/>
        <a:p>
          <a:r>
            <a:rPr lang="en-US" dirty="0" smtClean="0"/>
            <a:t>Financial Reporting</a:t>
          </a:r>
          <a:endParaRPr lang="en-US" dirty="0"/>
        </a:p>
      </dgm:t>
    </dgm:pt>
    <dgm:pt modelId="{DE0FAF13-ED91-46E5-844A-B8F1C9C73415}" type="parTrans" cxnId="{D1427B05-DD09-441A-9ED7-185AA5EA5678}">
      <dgm:prSet/>
      <dgm:spPr/>
      <dgm:t>
        <a:bodyPr/>
        <a:lstStyle/>
        <a:p>
          <a:endParaRPr lang="en-US"/>
        </a:p>
      </dgm:t>
    </dgm:pt>
    <dgm:pt modelId="{5D0ABEF5-8804-4D86-B709-F54CD090AA1B}" type="sibTrans" cxnId="{D1427B05-DD09-441A-9ED7-185AA5EA5678}">
      <dgm:prSet/>
      <dgm:spPr/>
      <dgm:t>
        <a:bodyPr/>
        <a:lstStyle/>
        <a:p>
          <a:endParaRPr lang="en-US"/>
        </a:p>
      </dgm:t>
    </dgm:pt>
    <dgm:pt modelId="{1CB2A24D-A281-40ED-A75B-0EE06F15C934}" type="pres">
      <dgm:prSet presAssocID="{23B5934E-6B42-4F5B-9A4D-08B51EC31F3A}" presName="linear" presStyleCnt="0">
        <dgm:presLayoutVars>
          <dgm:dir/>
          <dgm:animLvl val="lvl"/>
          <dgm:resizeHandles val="exact"/>
        </dgm:presLayoutVars>
      </dgm:prSet>
      <dgm:spPr/>
      <dgm:t>
        <a:bodyPr/>
        <a:lstStyle/>
        <a:p>
          <a:endParaRPr lang="en-US"/>
        </a:p>
      </dgm:t>
    </dgm:pt>
    <dgm:pt modelId="{0CBEC796-3DDC-40C1-8CF9-0EBC5189AE1A}" type="pres">
      <dgm:prSet presAssocID="{7FF67BAE-800A-43FF-B68B-2B1836107B96}" presName="parentLin" presStyleCnt="0"/>
      <dgm:spPr/>
    </dgm:pt>
    <dgm:pt modelId="{EF48C44C-D8C4-4C52-9D6A-2D588A396BD5}" type="pres">
      <dgm:prSet presAssocID="{7FF67BAE-800A-43FF-B68B-2B1836107B96}" presName="parentLeftMargin" presStyleLbl="node1" presStyleIdx="0" presStyleCnt="3"/>
      <dgm:spPr/>
      <dgm:t>
        <a:bodyPr/>
        <a:lstStyle/>
        <a:p>
          <a:endParaRPr lang="en-US"/>
        </a:p>
      </dgm:t>
    </dgm:pt>
    <dgm:pt modelId="{18EC4DB5-E0D1-485B-96FF-96EE022D6D1E}" type="pres">
      <dgm:prSet presAssocID="{7FF67BAE-800A-43FF-B68B-2B1836107B96}" presName="parentText" presStyleLbl="node1" presStyleIdx="0" presStyleCnt="3">
        <dgm:presLayoutVars>
          <dgm:chMax val="0"/>
          <dgm:bulletEnabled val="1"/>
        </dgm:presLayoutVars>
      </dgm:prSet>
      <dgm:spPr/>
      <dgm:t>
        <a:bodyPr/>
        <a:lstStyle/>
        <a:p>
          <a:endParaRPr lang="en-US"/>
        </a:p>
      </dgm:t>
    </dgm:pt>
    <dgm:pt modelId="{451C4A83-6915-4906-BAA6-E94DF457987A}" type="pres">
      <dgm:prSet presAssocID="{7FF67BAE-800A-43FF-B68B-2B1836107B96}" presName="negativeSpace" presStyleCnt="0"/>
      <dgm:spPr/>
    </dgm:pt>
    <dgm:pt modelId="{B3DC086B-8EB0-476F-BA9A-2E14749EBC47}" type="pres">
      <dgm:prSet presAssocID="{7FF67BAE-800A-43FF-B68B-2B1836107B96}" presName="childText" presStyleLbl="conFgAcc1" presStyleIdx="0" presStyleCnt="3">
        <dgm:presLayoutVars>
          <dgm:bulletEnabled val="1"/>
        </dgm:presLayoutVars>
      </dgm:prSet>
      <dgm:spPr/>
    </dgm:pt>
    <dgm:pt modelId="{F442E798-2EEA-44FD-B87C-890F8A2DBA26}" type="pres">
      <dgm:prSet presAssocID="{F08082C2-8A67-431C-A3D8-02C1679F8B8E}" presName="spaceBetweenRectangles" presStyleCnt="0"/>
      <dgm:spPr/>
    </dgm:pt>
    <dgm:pt modelId="{46381017-AC35-4AC9-81FB-44113A87CD41}" type="pres">
      <dgm:prSet presAssocID="{7CFAE1E1-E053-429C-8B48-373AD498CA36}" presName="parentLin" presStyleCnt="0"/>
      <dgm:spPr/>
    </dgm:pt>
    <dgm:pt modelId="{CBCFF5EB-093C-4AFA-81B1-9DFD48559AD3}" type="pres">
      <dgm:prSet presAssocID="{7CFAE1E1-E053-429C-8B48-373AD498CA36}" presName="parentLeftMargin" presStyleLbl="node1" presStyleIdx="0" presStyleCnt="3"/>
      <dgm:spPr/>
      <dgm:t>
        <a:bodyPr/>
        <a:lstStyle/>
        <a:p>
          <a:endParaRPr lang="en-US"/>
        </a:p>
      </dgm:t>
    </dgm:pt>
    <dgm:pt modelId="{AACAC465-AF73-4BF1-A110-5D4A5D74B30F}" type="pres">
      <dgm:prSet presAssocID="{7CFAE1E1-E053-429C-8B48-373AD498CA36}" presName="parentText" presStyleLbl="node1" presStyleIdx="1" presStyleCnt="3">
        <dgm:presLayoutVars>
          <dgm:chMax val="0"/>
          <dgm:bulletEnabled val="1"/>
        </dgm:presLayoutVars>
      </dgm:prSet>
      <dgm:spPr/>
      <dgm:t>
        <a:bodyPr/>
        <a:lstStyle/>
        <a:p>
          <a:endParaRPr lang="en-US"/>
        </a:p>
      </dgm:t>
    </dgm:pt>
    <dgm:pt modelId="{36FD9B86-26D3-4304-81E3-31DFB34D2E59}" type="pres">
      <dgm:prSet presAssocID="{7CFAE1E1-E053-429C-8B48-373AD498CA36}" presName="negativeSpace" presStyleCnt="0"/>
      <dgm:spPr/>
    </dgm:pt>
    <dgm:pt modelId="{590D199D-1327-411D-8793-2AA077DB9134}" type="pres">
      <dgm:prSet presAssocID="{7CFAE1E1-E053-429C-8B48-373AD498CA36}" presName="childText" presStyleLbl="conFgAcc1" presStyleIdx="1" presStyleCnt="3">
        <dgm:presLayoutVars>
          <dgm:bulletEnabled val="1"/>
        </dgm:presLayoutVars>
      </dgm:prSet>
      <dgm:spPr/>
    </dgm:pt>
    <dgm:pt modelId="{71F620DB-D3E7-4DA2-9CC2-19BFC986D8A5}" type="pres">
      <dgm:prSet presAssocID="{BFE7FF6D-5680-44D5-AEB2-721F144B6D1F}" presName="spaceBetweenRectangles" presStyleCnt="0"/>
      <dgm:spPr/>
    </dgm:pt>
    <dgm:pt modelId="{D63699D5-7D03-49E0-9564-F2B3B77167FB}" type="pres">
      <dgm:prSet presAssocID="{C72E7128-E994-4344-B795-B94FB95C2E3C}" presName="parentLin" presStyleCnt="0"/>
      <dgm:spPr/>
    </dgm:pt>
    <dgm:pt modelId="{3974BA71-75F5-439D-A221-6250925C66B3}" type="pres">
      <dgm:prSet presAssocID="{C72E7128-E994-4344-B795-B94FB95C2E3C}" presName="parentLeftMargin" presStyleLbl="node1" presStyleIdx="1" presStyleCnt="3"/>
      <dgm:spPr/>
      <dgm:t>
        <a:bodyPr/>
        <a:lstStyle/>
        <a:p>
          <a:endParaRPr lang="en-US"/>
        </a:p>
      </dgm:t>
    </dgm:pt>
    <dgm:pt modelId="{18EDF785-4D42-497B-9783-2B3CF98E08C1}" type="pres">
      <dgm:prSet presAssocID="{C72E7128-E994-4344-B795-B94FB95C2E3C}" presName="parentText" presStyleLbl="node1" presStyleIdx="2" presStyleCnt="3">
        <dgm:presLayoutVars>
          <dgm:chMax val="0"/>
          <dgm:bulletEnabled val="1"/>
        </dgm:presLayoutVars>
      </dgm:prSet>
      <dgm:spPr/>
      <dgm:t>
        <a:bodyPr/>
        <a:lstStyle/>
        <a:p>
          <a:endParaRPr lang="en-US"/>
        </a:p>
      </dgm:t>
    </dgm:pt>
    <dgm:pt modelId="{2EB2794E-AEFD-45CC-AE47-7D05D5C3CA26}" type="pres">
      <dgm:prSet presAssocID="{C72E7128-E994-4344-B795-B94FB95C2E3C}" presName="negativeSpace" presStyleCnt="0"/>
      <dgm:spPr/>
    </dgm:pt>
    <dgm:pt modelId="{9A1F0768-4892-44B0-B649-2D49C5D1FB83}" type="pres">
      <dgm:prSet presAssocID="{C72E7128-E994-4344-B795-B94FB95C2E3C}" presName="childText" presStyleLbl="conFgAcc1" presStyleIdx="2" presStyleCnt="3">
        <dgm:presLayoutVars>
          <dgm:bulletEnabled val="1"/>
        </dgm:presLayoutVars>
      </dgm:prSet>
      <dgm:spPr/>
    </dgm:pt>
  </dgm:ptLst>
  <dgm:cxnLst>
    <dgm:cxn modelId="{D1427B05-DD09-441A-9ED7-185AA5EA5678}" srcId="{23B5934E-6B42-4F5B-9A4D-08B51EC31F3A}" destId="{C72E7128-E994-4344-B795-B94FB95C2E3C}" srcOrd="2" destOrd="0" parTransId="{DE0FAF13-ED91-46E5-844A-B8F1C9C73415}" sibTransId="{5D0ABEF5-8804-4D86-B709-F54CD090AA1B}"/>
    <dgm:cxn modelId="{EA5EFE4C-374C-4058-B0B8-18C08CA17683}" type="presOf" srcId="{23B5934E-6B42-4F5B-9A4D-08B51EC31F3A}" destId="{1CB2A24D-A281-40ED-A75B-0EE06F15C934}" srcOrd="0" destOrd="0" presId="urn:microsoft.com/office/officeart/2005/8/layout/list1"/>
    <dgm:cxn modelId="{F573E3A4-DF46-4E66-B839-AEC32ADC7D02}" type="presOf" srcId="{7FF67BAE-800A-43FF-B68B-2B1836107B96}" destId="{EF48C44C-D8C4-4C52-9D6A-2D588A396BD5}" srcOrd="0" destOrd="0" presId="urn:microsoft.com/office/officeart/2005/8/layout/list1"/>
    <dgm:cxn modelId="{7C392C15-8CED-477B-BFB8-59FAE59D2177}" type="presOf" srcId="{7CFAE1E1-E053-429C-8B48-373AD498CA36}" destId="{AACAC465-AF73-4BF1-A110-5D4A5D74B30F}" srcOrd="1" destOrd="0" presId="urn:microsoft.com/office/officeart/2005/8/layout/list1"/>
    <dgm:cxn modelId="{D3EF9CD1-81BC-406C-9A41-C47BAB048A58}" type="presOf" srcId="{C72E7128-E994-4344-B795-B94FB95C2E3C}" destId="{18EDF785-4D42-497B-9783-2B3CF98E08C1}" srcOrd="1" destOrd="0" presId="urn:microsoft.com/office/officeart/2005/8/layout/list1"/>
    <dgm:cxn modelId="{D48AEC5B-F715-4C62-B2E8-7FEDBD1B41FA}" srcId="{23B5934E-6B42-4F5B-9A4D-08B51EC31F3A}" destId="{7CFAE1E1-E053-429C-8B48-373AD498CA36}" srcOrd="1" destOrd="0" parTransId="{BD4045BF-4EF6-48F6-82DF-C10B5BE39893}" sibTransId="{BFE7FF6D-5680-44D5-AEB2-721F144B6D1F}"/>
    <dgm:cxn modelId="{A82E8BF9-2FDE-4FA3-B0B2-39F9573C28FA}" type="presOf" srcId="{7FF67BAE-800A-43FF-B68B-2B1836107B96}" destId="{18EC4DB5-E0D1-485B-96FF-96EE022D6D1E}" srcOrd="1" destOrd="0" presId="urn:microsoft.com/office/officeart/2005/8/layout/list1"/>
    <dgm:cxn modelId="{8034FED5-15DF-4E26-95CD-535BF9B6A651}" type="presOf" srcId="{7CFAE1E1-E053-429C-8B48-373AD498CA36}" destId="{CBCFF5EB-093C-4AFA-81B1-9DFD48559AD3}" srcOrd="0" destOrd="0" presId="urn:microsoft.com/office/officeart/2005/8/layout/list1"/>
    <dgm:cxn modelId="{89C4E5F0-B611-4C5C-9947-8C8906FA24D3}" type="presOf" srcId="{C72E7128-E994-4344-B795-B94FB95C2E3C}" destId="{3974BA71-75F5-439D-A221-6250925C66B3}" srcOrd="0" destOrd="0" presId="urn:microsoft.com/office/officeart/2005/8/layout/list1"/>
    <dgm:cxn modelId="{7C9ACEA8-9361-4B2F-9954-64FEDBE63E76}" srcId="{23B5934E-6B42-4F5B-9A4D-08B51EC31F3A}" destId="{7FF67BAE-800A-43FF-B68B-2B1836107B96}" srcOrd="0" destOrd="0" parTransId="{5BC4598B-05D8-4CE4-8CFD-63FDF0CA4BE3}" sibTransId="{F08082C2-8A67-431C-A3D8-02C1679F8B8E}"/>
    <dgm:cxn modelId="{D14CB129-37D6-4C8F-B0C0-1C9A3903EB88}" type="presParOf" srcId="{1CB2A24D-A281-40ED-A75B-0EE06F15C934}" destId="{0CBEC796-3DDC-40C1-8CF9-0EBC5189AE1A}" srcOrd="0" destOrd="0" presId="urn:microsoft.com/office/officeart/2005/8/layout/list1"/>
    <dgm:cxn modelId="{CF4F1FB0-E895-4C4B-BA26-1E4C65A3F7D6}" type="presParOf" srcId="{0CBEC796-3DDC-40C1-8CF9-0EBC5189AE1A}" destId="{EF48C44C-D8C4-4C52-9D6A-2D588A396BD5}" srcOrd="0" destOrd="0" presId="urn:microsoft.com/office/officeart/2005/8/layout/list1"/>
    <dgm:cxn modelId="{93213C54-494F-4DAC-BCC1-C026EB06BD52}" type="presParOf" srcId="{0CBEC796-3DDC-40C1-8CF9-0EBC5189AE1A}" destId="{18EC4DB5-E0D1-485B-96FF-96EE022D6D1E}" srcOrd="1" destOrd="0" presId="urn:microsoft.com/office/officeart/2005/8/layout/list1"/>
    <dgm:cxn modelId="{66D44A43-8013-489F-ABE7-833ED4332004}" type="presParOf" srcId="{1CB2A24D-A281-40ED-A75B-0EE06F15C934}" destId="{451C4A83-6915-4906-BAA6-E94DF457987A}" srcOrd="1" destOrd="0" presId="urn:microsoft.com/office/officeart/2005/8/layout/list1"/>
    <dgm:cxn modelId="{E1A65D8F-8818-4822-B6BC-15325E9B6185}" type="presParOf" srcId="{1CB2A24D-A281-40ED-A75B-0EE06F15C934}" destId="{B3DC086B-8EB0-476F-BA9A-2E14749EBC47}" srcOrd="2" destOrd="0" presId="urn:microsoft.com/office/officeart/2005/8/layout/list1"/>
    <dgm:cxn modelId="{A1E08197-CEB8-4869-B056-AC32FA49D44A}" type="presParOf" srcId="{1CB2A24D-A281-40ED-A75B-0EE06F15C934}" destId="{F442E798-2EEA-44FD-B87C-890F8A2DBA26}" srcOrd="3" destOrd="0" presId="urn:microsoft.com/office/officeart/2005/8/layout/list1"/>
    <dgm:cxn modelId="{E5D9FFAA-740C-4FC3-A6B7-37E3DA41F336}" type="presParOf" srcId="{1CB2A24D-A281-40ED-A75B-0EE06F15C934}" destId="{46381017-AC35-4AC9-81FB-44113A87CD41}" srcOrd="4" destOrd="0" presId="urn:microsoft.com/office/officeart/2005/8/layout/list1"/>
    <dgm:cxn modelId="{E51F3BC7-6841-4653-AED8-5C2D3B5481C0}" type="presParOf" srcId="{46381017-AC35-4AC9-81FB-44113A87CD41}" destId="{CBCFF5EB-093C-4AFA-81B1-9DFD48559AD3}" srcOrd="0" destOrd="0" presId="urn:microsoft.com/office/officeart/2005/8/layout/list1"/>
    <dgm:cxn modelId="{BD19EE3B-4687-4CA3-8FF7-C8CD67D20D09}" type="presParOf" srcId="{46381017-AC35-4AC9-81FB-44113A87CD41}" destId="{AACAC465-AF73-4BF1-A110-5D4A5D74B30F}" srcOrd="1" destOrd="0" presId="urn:microsoft.com/office/officeart/2005/8/layout/list1"/>
    <dgm:cxn modelId="{708D0C3A-A46F-4B5E-B59A-50620E851328}" type="presParOf" srcId="{1CB2A24D-A281-40ED-A75B-0EE06F15C934}" destId="{36FD9B86-26D3-4304-81E3-31DFB34D2E59}" srcOrd="5" destOrd="0" presId="urn:microsoft.com/office/officeart/2005/8/layout/list1"/>
    <dgm:cxn modelId="{6845D73E-9004-44CC-A335-FAFD72B67E4C}" type="presParOf" srcId="{1CB2A24D-A281-40ED-A75B-0EE06F15C934}" destId="{590D199D-1327-411D-8793-2AA077DB9134}" srcOrd="6" destOrd="0" presId="urn:microsoft.com/office/officeart/2005/8/layout/list1"/>
    <dgm:cxn modelId="{2A8007DB-09BA-49E1-81A8-5415EEBE4350}" type="presParOf" srcId="{1CB2A24D-A281-40ED-A75B-0EE06F15C934}" destId="{71F620DB-D3E7-4DA2-9CC2-19BFC986D8A5}" srcOrd="7" destOrd="0" presId="urn:microsoft.com/office/officeart/2005/8/layout/list1"/>
    <dgm:cxn modelId="{5AF807F0-5D94-4312-99DF-B7EA183DEF6D}" type="presParOf" srcId="{1CB2A24D-A281-40ED-A75B-0EE06F15C934}" destId="{D63699D5-7D03-49E0-9564-F2B3B77167FB}" srcOrd="8" destOrd="0" presId="urn:microsoft.com/office/officeart/2005/8/layout/list1"/>
    <dgm:cxn modelId="{57383394-BC57-420B-84AB-F2E2A68853A9}" type="presParOf" srcId="{D63699D5-7D03-49E0-9564-F2B3B77167FB}" destId="{3974BA71-75F5-439D-A221-6250925C66B3}" srcOrd="0" destOrd="0" presId="urn:microsoft.com/office/officeart/2005/8/layout/list1"/>
    <dgm:cxn modelId="{00082F25-9602-475A-850C-D38016FE70A9}" type="presParOf" srcId="{D63699D5-7D03-49E0-9564-F2B3B77167FB}" destId="{18EDF785-4D42-497B-9783-2B3CF98E08C1}" srcOrd="1" destOrd="0" presId="urn:microsoft.com/office/officeart/2005/8/layout/list1"/>
    <dgm:cxn modelId="{FD5E9546-3A2D-43CA-A6D9-B3A82A6D159E}" type="presParOf" srcId="{1CB2A24D-A281-40ED-A75B-0EE06F15C934}" destId="{2EB2794E-AEFD-45CC-AE47-7D05D5C3CA26}" srcOrd="9" destOrd="0" presId="urn:microsoft.com/office/officeart/2005/8/layout/list1"/>
    <dgm:cxn modelId="{43D0E7D2-26A6-410C-8473-2F3AED777618}" type="presParOf" srcId="{1CB2A24D-A281-40ED-A75B-0EE06F15C934}" destId="{9A1F0768-4892-44B0-B649-2D49C5D1FB8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48DF5-062B-474F-A1B2-0E47E2A9ED17}">
      <dsp:nvSpPr>
        <dsp:cNvPr id="0" name=""/>
        <dsp:cNvSpPr/>
      </dsp:nvSpPr>
      <dsp:spPr>
        <a:xfrm>
          <a:off x="632" y="263462"/>
          <a:ext cx="2466826" cy="14800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Audit purposes</a:t>
          </a:r>
          <a:endParaRPr lang="en-US" sz="2100" kern="1200" dirty="0"/>
        </a:p>
      </dsp:txBody>
      <dsp:txXfrm>
        <a:off x="632" y="263462"/>
        <a:ext cx="2466826" cy="1480095"/>
      </dsp:txXfrm>
    </dsp:sp>
    <dsp:sp modelId="{99B84ABA-3D11-46EA-ADCB-4C7BC3EABAFD}">
      <dsp:nvSpPr>
        <dsp:cNvPr id="0" name=""/>
        <dsp:cNvSpPr/>
      </dsp:nvSpPr>
      <dsp:spPr>
        <a:xfrm>
          <a:off x="2714141" y="263462"/>
          <a:ext cx="2466826" cy="14800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Management’s oversight/monitoring </a:t>
          </a:r>
          <a:endParaRPr lang="en-US" sz="2100" kern="1200" dirty="0"/>
        </a:p>
      </dsp:txBody>
      <dsp:txXfrm>
        <a:off x="2714141" y="263462"/>
        <a:ext cx="2466826" cy="1480095"/>
      </dsp:txXfrm>
    </dsp:sp>
    <dsp:sp modelId="{330A512A-4BD5-42D2-92D2-FDABA712F394}">
      <dsp:nvSpPr>
        <dsp:cNvPr id="0" name=""/>
        <dsp:cNvSpPr/>
      </dsp:nvSpPr>
      <dsp:spPr>
        <a:xfrm>
          <a:off x="632" y="1990241"/>
          <a:ext cx="2466826" cy="14800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Efficiency and effectiveness of operations</a:t>
          </a:r>
          <a:endParaRPr lang="en-US" sz="2100" kern="1200" dirty="0"/>
        </a:p>
      </dsp:txBody>
      <dsp:txXfrm>
        <a:off x="632" y="1990241"/>
        <a:ext cx="2466826" cy="1480095"/>
      </dsp:txXfrm>
    </dsp:sp>
    <dsp:sp modelId="{8584AD06-3FFE-4064-80C1-69F5E72B025B}">
      <dsp:nvSpPr>
        <dsp:cNvPr id="0" name=""/>
        <dsp:cNvSpPr/>
      </dsp:nvSpPr>
      <dsp:spPr>
        <a:xfrm>
          <a:off x="2714141" y="1990241"/>
          <a:ext cx="2466826" cy="14800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Compliance with laws and regulations</a:t>
          </a:r>
          <a:endParaRPr lang="en-US" sz="2100" kern="1200" dirty="0"/>
        </a:p>
      </dsp:txBody>
      <dsp:txXfrm>
        <a:off x="2714141" y="1990241"/>
        <a:ext cx="2466826" cy="1480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C086B-8EB0-476F-BA9A-2E14749EBC47}">
      <dsp:nvSpPr>
        <dsp:cNvPr id="0" name=""/>
        <dsp:cNvSpPr/>
      </dsp:nvSpPr>
      <dsp:spPr>
        <a:xfrm>
          <a:off x="0" y="464019"/>
          <a:ext cx="6096000" cy="781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8EC4DB5-E0D1-485B-96FF-96EE022D6D1E}">
      <dsp:nvSpPr>
        <dsp:cNvPr id="0" name=""/>
        <dsp:cNvSpPr/>
      </dsp:nvSpPr>
      <dsp:spPr>
        <a:xfrm>
          <a:off x="304800" y="6459"/>
          <a:ext cx="4267200" cy="9151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Financial Data </a:t>
          </a:r>
          <a:endParaRPr lang="en-US" sz="3100" kern="1200" dirty="0"/>
        </a:p>
      </dsp:txBody>
      <dsp:txXfrm>
        <a:off x="349472" y="51131"/>
        <a:ext cx="4177856" cy="825776"/>
      </dsp:txXfrm>
    </dsp:sp>
    <dsp:sp modelId="{590D199D-1327-411D-8793-2AA077DB9134}">
      <dsp:nvSpPr>
        <dsp:cNvPr id="0" name=""/>
        <dsp:cNvSpPr/>
      </dsp:nvSpPr>
      <dsp:spPr>
        <a:xfrm>
          <a:off x="0" y="1870179"/>
          <a:ext cx="6096000" cy="781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ACAC465-AF73-4BF1-A110-5D4A5D74B30F}">
      <dsp:nvSpPr>
        <dsp:cNvPr id="0" name=""/>
        <dsp:cNvSpPr/>
      </dsp:nvSpPr>
      <dsp:spPr>
        <a:xfrm>
          <a:off x="304800" y="1412619"/>
          <a:ext cx="4267200" cy="9151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Journal Entries</a:t>
          </a:r>
          <a:endParaRPr lang="en-US" sz="3100" kern="1200" dirty="0"/>
        </a:p>
      </dsp:txBody>
      <dsp:txXfrm>
        <a:off x="349472" y="1457291"/>
        <a:ext cx="4177856" cy="825776"/>
      </dsp:txXfrm>
    </dsp:sp>
    <dsp:sp modelId="{9A1F0768-4892-44B0-B649-2D49C5D1FB83}">
      <dsp:nvSpPr>
        <dsp:cNvPr id="0" name=""/>
        <dsp:cNvSpPr/>
      </dsp:nvSpPr>
      <dsp:spPr>
        <a:xfrm>
          <a:off x="0" y="3276340"/>
          <a:ext cx="6096000" cy="781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8EDF785-4D42-497B-9783-2B3CF98E08C1}">
      <dsp:nvSpPr>
        <dsp:cNvPr id="0" name=""/>
        <dsp:cNvSpPr/>
      </dsp:nvSpPr>
      <dsp:spPr>
        <a:xfrm>
          <a:off x="304800" y="2818780"/>
          <a:ext cx="4267200" cy="9151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Financial Reporting</a:t>
          </a:r>
          <a:endParaRPr lang="en-US" sz="3100" kern="1200" dirty="0"/>
        </a:p>
      </dsp:txBody>
      <dsp:txXfrm>
        <a:off x="349472" y="2863452"/>
        <a:ext cx="4177856"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3CE579-4274-46AF-BCB3-773ED078A01F}" type="datetimeFigureOut">
              <a:rPr lang="en-US" smtClean="0"/>
              <a:t>4/9/2018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38A9A48-341E-492C-B31D-D0709EB0D18C}" type="slidenum">
              <a:rPr lang="en-US" smtClean="0"/>
              <a:t>‹#›</a:t>
            </a:fld>
            <a:endParaRPr lang="en-US" dirty="0"/>
          </a:p>
        </p:txBody>
      </p:sp>
    </p:spTree>
    <p:extLst>
      <p:ext uri="{BB962C8B-B14F-4D97-AF65-F5344CB8AC3E}">
        <p14:creationId xmlns:p14="http://schemas.microsoft.com/office/powerpoint/2010/main" val="40983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I’m Sarah Mahugh w/</a:t>
            </a:r>
            <a:r>
              <a:rPr lang="en-US" baseline="0" dirty="0" smtClean="0"/>
              <a:t> the State Auditors Office and I’m here today with Erika Davis and Christie Cowgill to present to you on “Internal Control Basics.”</a:t>
            </a:r>
          </a:p>
          <a:p>
            <a:endParaRPr lang="en-US" baseline="0" dirty="0" smtClean="0"/>
          </a:p>
          <a:p>
            <a:r>
              <a:rPr lang="en-US" baseline="0" dirty="0" smtClean="0"/>
              <a:t>I have 13 years of experience in the accounting and auditing industry. I started my career for the first 3 years at a CPA firm in Oregon doing audits of Portland Community College, Portland School District, and various other governmental audits. </a:t>
            </a:r>
          </a:p>
          <a:p>
            <a:endParaRPr lang="en-US" baseline="0" dirty="0" smtClean="0"/>
          </a:p>
          <a:p>
            <a:r>
              <a:rPr lang="en-US" baseline="0" dirty="0" smtClean="0"/>
              <a:t>The last 10 years that I’ve been with SAO I have worked on a variety of financial statement assignments. The last 4 of those years have been as a Manager over the State of Washington’s CAFR audit, and auditing several different 4 year institutions and Community Colleges. </a:t>
            </a:r>
            <a:endParaRPr lang="en-US" dirty="0"/>
          </a:p>
        </p:txBody>
      </p:sp>
      <p:sp>
        <p:nvSpPr>
          <p:cNvPr id="4" name="Slide Number Placeholder 3"/>
          <p:cNvSpPr>
            <a:spLocks noGrp="1"/>
          </p:cNvSpPr>
          <p:nvPr>
            <p:ph type="sldNum" sz="quarter" idx="10"/>
          </p:nvPr>
        </p:nvSpPr>
        <p:spPr/>
        <p:txBody>
          <a:bodyPr/>
          <a:lstStyle/>
          <a:p>
            <a:fld id="{638A9A48-341E-492C-B31D-D0709EB0D18C}" type="slidenum">
              <a:rPr lang="en-US" smtClean="0"/>
              <a:t>1</a:t>
            </a:fld>
            <a:endParaRPr lang="en-US" dirty="0"/>
          </a:p>
        </p:txBody>
      </p:sp>
    </p:spTree>
    <p:extLst>
      <p:ext uri="{BB962C8B-B14F-4D97-AF65-F5344CB8AC3E}">
        <p14:creationId xmlns:p14="http://schemas.microsoft.com/office/powerpoint/2010/main" val="109384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cs typeface="Times New Roman" panose="02020603050405020304" pitchFamily="18" charset="0"/>
              </a:rPr>
              <a:t>Goal</a:t>
            </a:r>
            <a:r>
              <a:rPr lang="en-US" sz="1200" dirty="0" smtClean="0">
                <a:cs typeface="Times New Roman" panose="02020603050405020304" pitchFamily="18" charset="0"/>
              </a:rPr>
              <a:t>: Controls and processes should generate adequate documentation to demonstrate achievement of objectives. This is not only important for audit purposes, it is also important for management’s oversight and general monitoring of financial activity and reporting, efficiency and effectiveness of operations, and compliance with laws and regulations.  </a:t>
            </a:r>
          </a:p>
          <a:p>
            <a:endParaRPr lang="en-US" baseline="0" dirty="0" smtClean="0">
              <a:solidFill>
                <a:srgbClr val="FF0000"/>
              </a:solidFill>
            </a:endParaRPr>
          </a:p>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638A9A48-341E-492C-B31D-D0709EB0D18C}" type="slidenum">
              <a:rPr lang="en-US" smtClean="0"/>
              <a:t>10</a:t>
            </a:fld>
            <a:endParaRPr lang="en-US" dirty="0"/>
          </a:p>
        </p:txBody>
      </p:sp>
    </p:spTree>
    <p:extLst>
      <p:ext uri="{BB962C8B-B14F-4D97-AF65-F5344CB8AC3E}">
        <p14:creationId xmlns:p14="http://schemas.microsoft.com/office/powerpoint/2010/main" val="221286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cs typeface="Times New Roman" panose="02020603050405020304" pitchFamily="18" charset="0"/>
              </a:rPr>
              <a:t>Three general areas we’ll touch on today:</a:t>
            </a:r>
          </a:p>
          <a:p>
            <a:pPr lvl="1"/>
            <a:r>
              <a:rPr lang="en-US" sz="2400" dirty="0" smtClean="0">
                <a:cs typeface="Times New Roman" panose="02020603050405020304" pitchFamily="18" charset="0"/>
              </a:rPr>
              <a:t>Financial data</a:t>
            </a:r>
          </a:p>
          <a:p>
            <a:pPr lvl="1"/>
            <a:r>
              <a:rPr lang="en-US" sz="2400" dirty="0" smtClean="0">
                <a:cs typeface="Times New Roman" panose="02020603050405020304" pitchFamily="18" charset="0"/>
              </a:rPr>
              <a:t>Journal entries </a:t>
            </a:r>
          </a:p>
          <a:p>
            <a:pPr lvl="1"/>
            <a:r>
              <a:rPr lang="en-US" sz="2400" dirty="0" smtClean="0">
                <a:cs typeface="Times New Roman" panose="02020603050405020304" pitchFamily="18" charset="0"/>
              </a:rPr>
              <a:t>Financial reporting </a:t>
            </a:r>
          </a:p>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638A9A48-341E-492C-B31D-D0709EB0D18C}" type="slidenum">
              <a:rPr lang="en-US" smtClean="0"/>
              <a:t>11</a:t>
            </a:fld>
            <a:endParaRPr lang="en-US" dirty="0"/>
          </a:p>
        </p:txBody>
      </p:sp>
    </p:spTree>
    <p:extLst>
      <p:ext uri="{BB962C8B-B14F-4D97-AF65-F5344CB8AC3E}">
        <p14:creationId xmlns:p14="http://schemas.microsoft.com/office/powerpoint/2010/main" val="39355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600" b="1" dirty="0" smtClean="0">
                <a:cs typeface="Times New Roman" panose="02020603050405020304" pitchFamily="18" charset="0"/>
              </a:rPr>
              <a:t>Controls over Financial Data: </a:t>
            </a:r>
          </a:p>
          <a:p>
            <a:r>
              <a:rPr lang="en-US" sz="2600" dirty="0" smtClean="0">
                <a:cs typeface="Times New Roman" panose="02020603050405020304" pitchFamily="18" charset="0"/>
              </a:rPr>
              <a:t>Identification of financial events</a:t>
            </a:r>
          </a:p>
          <a:p>
            <a:pPr lvl="1"/>
            <a:r>
              <a:rPr lang="en-US" dirty="0" smtClean="0">
                <a:cs typeface="Times New Roman" panose="02020603050405020304" pitchFamily="18" charset="0"/>
              </a:rPr>
              <a:t>Controls should ensure financial events and transactions are properly identified and recorded</a:t>
            </a:r>
          </a:p>
          <a:p>
            <a:pPr lvl="1"/>
            <a:endParaRPr lang="en-US" dirty="0" smtClean="0">
              <a:cs typeface="Times New Roman" panose="02020603050405020304" pitchFamily="18" charset="0"/>
            </a:endParaRPr>
          </a:p>
          <a:p>
            <a:pPr lvl="1"/>
            <a:r>
              <a:rPr lang="en-US" dirty="0" smtClean="0">
                <a:cs typeface="Times New Roman" panose="02020603050405020304" pitchFamily="18" charset="0"/>
              </a:rPr>
              <a:t>Ex: Are staff responsible for recording transactions provided with adequate training? (including cross-training)</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anose="02020603050405020304" pitchFamily="18" charset="0"/>
              </a:rPr>
              <a:t>Do you have appropriate segregation of duties over major processes at the College? (which we will expand</a:t>
            </a:r>
            <a:r>
              <a:rPr lang="en-US" baseline="0" dirty="0" smtClean="0">
                <a:cs typeface="Times New Roman" panose="02020603050405020304" pitchFamily="18" charset="0"/>
              </a:rPr>
              <a:t> more on later in the presentation about how to achieve this)</a:t>
            </a:r>
          </a:p>
          <a:p>
            <a:pPr lvl="1"/>
            <a:r>
              <a:rPr lang="en-US" dirty="0" smtClean="0">
                <a:cs typeface="Times New Roman" panose="02020603050405020304" pitchFamily="18" charset="0"/>
              </a:rPr>
              <a:t>Is a current, accurate, and complete policy and procedures manual (including financial policies) accessible and communicated to all staff? </a:t>
            </a:r>
          </a:p>
          <a:p>
            <a:pPr lvl="1"/>
            <a:r>
              <a:rPr lang="en-US" dirty="0" smtClean="0">
                <a:cs typeface="Times New Roman" panose="02020603050405020304" pitchFamily="18" charset="0"/>
              </a:rPr>
              <a:t>Are duties of officials and employees clearly defined and periodically evaluated?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cs typeface="Times New Roman" panose="02020603050405020304" pitchFamily="18" charset="0"/>
            </a:endParaRPr>
          </a:p>
          <a:p>
            <a:endParaRPr lang="en-US" dirty="0" smtClean="0">
              <a:solidFill>
                <a:srgbClr val="FF0000"/>
              </a:solidFill>
            </a:endParaRPr>
          </a:p>
          <a:p>
            <a:r>
              <a:rPr lang="en-US" dirty="0" smtClean="0">
                <a:solidFill>
                  <a:srgbClr val="FF0000"/>
                </a:solidFill>
              </a:rPr>
              <a:t>The saying, “Garbage in, garbage out” applies here---if</a:t>
            </a:r>
            <a:r>
              <a:rPr lang="en-US" baseline="0" dirty="0" smtClean="0">
                <a:solidFill>
                  <a:srgbClr val="FF0000"/>
                </a:solidFill>
              </a:rPr>
              <a:t> you don’t have procedures in place right to identify and record financial events and transactions you don’t have an accurate and complete set of data to start with and build upon to meet your other objectives.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38A9A48-341E-492C-B31D-D0709EB0D18C}" type="slidenum">
              <a:rPr lang="en-US" smtClean="0"/>
              <a:t>12</a:t>
            </a:fld>
            <a:endParaRPr lang="en-US" dirty="0"/>
          </a:p>
        </p:txBody>
      </p:sp>
    </p:spTree>
    <p:extLst>
      <p:ext uri="{BB962C8B-B14F-4D97-AF65-F5344CB8AC3E}">
        <p14:creationId xmlns:p14="http://schemas.microsoft.com/office/powerpoint/2010/main" val="218248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600" b="1" dirty="0" smtClean="0">
                <a:cs typeface="Times New Roman" panose="02020603050405020304" pitchFamily="18" charset="0"/>
              </a:rPr>
              <a:t>Controls over Financial Data: </a:t>
            </a:r>
          </a:p>
          <a:p>
            <a:endParaRPr lang="en-US"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Times New Roman" panose="02020603050405020304" pitchFamily="18" charset="0"/>
              </a:rPr>
              <a:t>From the TM testing strategy, “User Access”:</a:t>
            </a:r>
            <a:r>
              <a:rPr lang="en-US" sz="1200" baseline="0" dirty="0" smtClean="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is a significant asset to state and local governments and affect almost all parts of an entity’s operation.  Systems that process and capture data are often a significant element to key controls in financial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audit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cs typeface="Times New Roman" panose="02020603050405020304" pitchFamily="18" charset="0"/>
            </a:endParaRPr>
          </a:p>
          <a:p>
            <a:r>
              <a:rPr lang="en-US" sz="1200" kern="1200" dirty="0" smtClean="0">
                <a:solidFill>
                  <a:schemeClr val="tx1"/>
                </a:solidFill>
                <a:effectLst/>
                <a:latin typeface="+mn-lt"/>
                <a:ea typeface="+mn-ea"/>
                <a:cs typeface="+mn-cs"/>
              </a:rPr>
              <a:t>Governments without adequate user access, roles and rights controls are at risk for:</a:t>
            </a:r>
          </a:p>
          <a:p>
            <a:pPr lvl="0"/>
            <a:r>
              <a:rPr lang="en-US" sz="1200" u="none" strike="noStrike" kern="1200" dirty="0" smtClean="0">
                <a:solidFill>
                  <a:schemeClr val="tx1"/>
                </a:solidFill>
                <a:effectLst/>
                <a:latin typeface="+mn-lt"/>
                <a:ea typeface="+mn-ea"/>
                <a:cs typeface="+mn-cs"/>
              </a:rPr>
              <a:t>Unauthorized, unaccountable data entry,</a:t>
            </a:r>
          </a:p>
          <a:p>
            <a:pPr lvl="0"/>
            <a:r>
              <a:rPr lang="en-US" sz="1200" u="none" strike="noStrike" kern="1200" dirty="0" smtClean="0">
                <a:solidFill>
                  <a:schemeClr val="tx1"/>
                </a:solidFill>
                <a:effectLst/>
                <a:latin typeface="+mn-lt"/>
                <a:ea typeface="+mn-ea"/>
                <a:cs typeface="+mn-cs"/>
              </a:rPr>
              <a:t>Data supporting the Financial Statements or key operating process, is not reliable,</a:t>
            </a:r>
          </a:p>
          <a:p>
            <a:pPr lvl="0"/>
            <a:r>
              <a:rPr lang="en-US" sz="1200" u="none" strike="noStrike" kern="1200" dirty="0" smtClean="0">
                <a:solidFill>
                  <a:schemeClr val="tx1"/>
                </a:solidFill>
                <a:effectLst/>
                <a:latin typeface="+mn-lt"/>
                <a:ea typeface="+mn-ea"/>
                <a:cs typeface="+mn-cs"/>
              </a:rPr>
              <a:t>Confidential data is insufficiently protected, and</a:t>
            </a:r>
          </a:p>
          <a:p>
            <a:r>
              <a:rPr lang="en-US" sz="1200" kern="1200" dirty="0" smtClean="0">
                <a:solidFill>
                  <a:schemeClr val="tx1"/>
                </a:solidFill>
                <a:effectLst/>
                <a:latin typeface="+mn-lt"/>
                <a:ea typeface="+mn-ea"/>
                <a:cs typeface="+mn-cs"/>
              </a:rPr>
              <a:t>Errors and misappropriations without timely detection</a:t>
            </a:r>
          </a:p>
          <a:p>
            <a:endParaRPr lang="en-US" sz="1200" kern="1200" dirty="0" smtClean="0">
              <a:solidFill>
                <a:schemeClr val="tx1"/>
              </a:solidFill>
              <a:effectLst/>
              <a:latin typeface="+mn-lt"/>
              <a:ea typeface="+mn-ea"/>
              <a:cs typeface="+mn-cs"/>
            </a:endParaRPr>
          </a:p>
          <a:p>
            <a:r>
              <a:rPr lang="en-US" dirty="0" smtClean="0">
                <a:cs typeface="Times New Roman" panose="02020603050405020304" pitchFamily="18" charset="0"/>
              </a:rPr>
              <a:t>Example controls: </a:t>
            </a:r>
          </a:p>
          <a:p>
            <a:pPr lvl="1"/>
            <a:r>
              <a:rPr lang="en-US" dirty="0" smtClean="0">
                <a:cs typeface="Times New Roman" panose="02020603050405020304" pitchFamily="18" charset="0"/>
              </a:rPr>
              <a:t>Develop polices over IT security and document retention and communicate to all staff regularly </a:t>
            </a:r>
          </a:p>
          <a:p>
            <a:pPr lvl="1"/>
            <a:r>
              <a:rPr lang="en-US" dirty="0" smtClean="0">
                <a:cs typeface="Times New Roman" panose="02020603050405020304" pitchFamily="18" charset="0"/>
              </a:rPr>
              <a:t>Refrain from sharing log-in information or having shared access to systems </a:t>
            </a:r>
          </a:p>
          <a:p>
            <a:pPr lvl="1"/>
            <a:r>
              <a:rPr lang="en-US" dirty="0" smtClean="0">
                <a:cs typeface="Times New Roman" panose="02020603050405020304" pitchFamily="18" charset="0"/>
              </a:rPr>
              <a:t>Establish a periodic review of user access in the financial management system based on staff’s current job duties</a:t>
            </a:r>
          </a:p>
          <a:p>
            <a:pPr lvl="1"/>
            <a:r>
              <a:rPr lang="en-US" dirty="0" smtClean="0">
                <a:cs typeface="Times New Roman" panose="02020603050405020304" pitchFamily="18" charset="0"/>
              </a:rPr>
              <a:t>Inactivate separated employee’s user access timely </a:t>
            </a:r>
          </a:p>
          <a:p>
            <a:pPr lvl="1"/>
            <a:r>
              <a:rPr lang="en-US" dirty="0" smtClean="0">
                <a:cs typeface="Times New Roman" panose="02020603050405020304" pitchFamily="18" charset="0"/>
              </a:rPr>
              <a:t>Limit the number of employees with elevated system privileges (“system administrators”)</a:t>
            </a:r>
          </a:p>
          <a:p>
            <a:pPr lvl="1"/>
            <a:r>
              <a:rPr lang="en-US" dirty="0" smtClean="0">
                <a:cs typeface="Times New Roman" panose="02020603050405020304" pitchFamily="18" charset="0"/>
              </a:rPr>
              <a:t>Limit the number of employees with access to key tables and screens in FMS and SMS (BM1001-Fee Code table, BM1002-FinAid Program Code table, BM1010-Tuition Calculation table, IS1001-Course Schedule)</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38A9A48-341E-492C-B31D-D0709EB0D18C}" type="slidenum">
              <a:rPr lang="en-US" smtClean="0"/>
              <a:t>13</a:t>
            </a:fld>
            <a:endParaRPr lang="en-US" dirty="0"/>
          </a:p>
        </p:txBody>
      </p:sp>
    </p:spTree>
    <p:extLst>
      <p:ext uri="{BB962C8B-B14F-4D97-AF65-F5344CB8AC3E}">
        <p14:creationId xmlns:p14="http://schemas.microsoft.com/office/powerpoint/2010/main" val="274823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cs typeface="Times New Roman" panose="02020603050405020304" pitchFamily="18" charset="0"/>
              </a:rPr>
              <a:t>Correctly accounting for all financial events </a:t>
            </a:r>
          </a:p>
          <a:p>
            <a:pPr lvl="1"/>
            <a:r>
              <a:rPr lang="en-US" sz="2400" dirty="0" smtClean="0">
                <a:cs typeface="Times New Roman" panose="02020603050405020304" pitchFamily="18" charset="0"/>
              </a:rPr>
              <a:t>Controls should ensure the following: </a:t>
            </a:r>
          </a:p>
          <a:p>
            <a:pPr lvl="2"/>
            <a:r>
              <a:rPr lang="en-US" sz="2200" dirty="0" smtClean="0">
                <a:cs typeface="Times New Roman" panose="02020603050405020304" pitchFamily="18" charset="0"/>
              </a:rPr>
              <a:t>Only valid transactions are recorded and reported </a:t>
            </a:r>
          </a:p>
          <a:p>
            <a:pPr lvl="2"/>
            <a:r>
              <a:rPr lang="en-US" sz="2200" dirty="0" smtClean="0">
                <a:cs typeface="Times New Roman" panose="02020603050405020304" pitchFamily="18" charset="0"/>
              </a:rPr>
              <a:t>All transactions occurred during the period are recorded and reported </a:t>
            </a:r>
          </a:p>
          <a:p>
            <a:pPr lvl="2"/>
            <a:r>
              <a:rPr lang="en-US" sz="2200" dirty="0" smtClean="0">
                <a:cs typeface="Times New Roman" panose="02020603050405020304" pitchFamily="18" charset="0"/>
              </a:rPr>
              <a:t>Transactions are recorded and reported at properly valued and calculated amounts </a:t>
            </a:r>
          </a:p>
          <a:p>
            <a:pPr lvl="2"/>
            <a:r>
              <a:rPr lang="en-US" sz="2200" dirty="0" smtClean="0">
                <a:cs typeface="Times New Roman" panose="02020603050405020304" pitchFamily="18" charset="0"/>
              </a:rPr>
              <a:t>Recorded and reported transactions accurately reflect legal rights and obligations </a:t>
            </a:r>
          </a:p>
          <a:p>
            <a:pPr lvl="2"/>
            <a:r>
              <a:rPr lang="en-US" sz="2200" dirty="0" smtClean="0">
                <a:cs typeface="Times New Roman" panose="02020603050405020304" pitchFamily="18" charset="0"/>
              </a:rPr>
              <a:t>Transactions are recorded and reported in the account and fund in which they apply </a:t>
            </a:r>
          </a:p>
          <a:p>
            <a:endParaRPr lang="en-US" dirty="0" smtClean="0">
              <a:solidFill>
                <a:srgbClr val="FF0000"/>
              </a:solidFill>
            </a:endParaRPr>
          </a:p>
          <a:p>
            <a:r>
              <a:rPr lang="en-US" dirty="0" smtClean="0">
                <a:solidFill>
                  <a:srgbClr val="FF0000"/>
                </a:solidFill>
              </a:rPr>
              <a:t>As an insight</a:t>
            </a:r>
            <a:r>
              <a:rPr lang="en-US" baseline="0" dirty="0" smtClean="0">
                <a:solidFill>
                  <a:srgbClr val="FF0000"/>
                </a:solidFill>
              </a:rPr>
              <a:t> to the audit, these objectives directly tie to the assertions that we will review your balances for (existence, completeness, valuation, rights and obligations, classification)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38A9A48-341E-492C-B31D-D0709EB0D18C}" type="slidenum">
              <a:rPr lang="en-US" smtClean="0"/>
              <a:t>14</a:t>
            </a:fld>
            <a:endParaRPr lang="en-US" dirty="0"/>
          </a:p>
        </p:txBody>
      </p:sp>
    </p:spTree>
    <p:extLst>
      <p:ext uri="{BB962C8B-B14F-4D97-AF65-F5344CB8AC3E}">
        <p14:creationId xmlns:p14="http://schemas.microsoft.com/office/powerpoint/2010/main" val="1695939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Journal entries should be well supported. How well supported you ask? -Well, it has to be effective in a sense that the person reviewing the JEs would easily come to a conclusion about why the JEs were prepared in such a way. They would also be able to reasonably interpret why the journal entries are being posted and what support they may have.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Knowledgeable persons should be preparing and reviewing the journal entries. Effective governments ensure that personnel preparing and reviewing the journal entries can properly interpret these entries and ensure that they are appropriate for the transactions being incurred. </a:t>
            </a: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638A9A48-341E-492C-B31D-D0709EB0D18C}" type="slidenum">
              <a:rPr lang="en-US" smtClean="0"/>
              <a:t>15</a:t>
            </a:fld>
            <a:endParaRPr lang="en-US" dirty="0"/>
          </a:p>
        </p:txBody>
      </p:sp>
    </p:spTree>
    <p:extLst>
      <p:ext uri="{BB962C8B-B14F-4D97-AF65-F5344CB8AC3E}">
        <p14:creationId xmlns:p14="http://schemas.microsoft.com/office/powerpoint/2010/main" val="3221522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solidFill>
                  <a:srgbClr val="FF0000"/>
                </a:solidFill>
              </a:rPr>
              <a:t>Why</a:t>
            </a:r>
            <a:r>
              <a:rPr lang="en-US" sz="1200" baseline="0" dirty="0" smtClean="0">
                <a:solidFill>
                  <a:srgbClr val="FF0000"/>
                </a:solidFill>
              </a:rPr>
              <a:t> do we care so much about internal controls over JE’s? </a:t>
            </a:r>
          </a:p>
          <a:p>
            <a:pPr marL="0" indent="0">
              <a:buFont typeface="Arial" panose="020B0604020202020204" pitchFamily="34" charset="0"/>
              <a:buNone/>
            </a:pPr>
            <a:endParaRPr lang="en-US" sz="1200" baseline="0" dirty="0" smtClean="0">
              <a:solidFill>
                <a:srgbClr val="FF0000"/>
              </a:solidFill>
            </a:endParaRPr>
          </a:p>
          <a:p>
            <a:pPr marL="0" indent="0">
              <a:buFont typeface="Arial" panose="020B0604020202020204" pitchFamily="34" charset="0"/>
              <a:buNone/>
            </a:pPr>
            <a:r>
              <a:rPr lang="en-US" sz="1200" baseline="0" dirty="0" smtClean="0">
                <a:solidFill>
                  <a:srgbClr val="FF0000"/>
                </a:solidFill>
              </a:rPr>
              <a:t>Because they allow for management’s override and effective internal controls decrease the risk of override to an acceptable level. </a:t>
            </a:r>
          </a:p>
          <a:p>
            <a:pPr marL="0" indent="0">
              <a:buFont typeface="Arial" panose="020B0604020202020204" pitchFamily="34" charset="0"/>
              <a:buNone/>
            </a:pPr>
            <a:endParaRPr lang="en-US" sz="1200" baseline="0" dirty="0" smtClean="0">
              <a:solidFill>
                <a:srgbClr val="FF0000"/>
              </a:solidFill>
            </a:endParaRPr>
          </a:p>
          <a:p>
            <a:pPr marL="0" indent="0">
              <a:buFont typeface="Arial" panose="020B0604020202020204" pitchFamily="34" charset="0"/>
              <a:buNone/>
            </a:pPr>
            <a:r>
              <a:rPr lang="en-US" sz="1200" baseline="0" dirty="0" smtClean="0">
                <a:solidFill>
                  <a:srgbClr val="FF0000"/>
                </a:solidFill>
              </a:rPr>
              <a:t>Also, auditors are required to review year-end adjusting journal entries. </a:t>
            </a: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638A9A48-341E-492C-B31D-D0709EB0D18C}" type="slidenum">
              <a:rPr lang="en-US" smtClean="0"/>
              <a:t>16</a:t>
            </a:fld>
            <a:endParaRPr lang="en-US" dirty="0"/>
          </a:p>
        </p:txBody>
      </p:sp>
    </p:spTree>
    <p:extLst>
      <p:ext uri="{BB962C8B-B14F-4D97-AF65-F5344CB8AC3E}">
        <p14:creationId xmlns:p14="http://schemas.microsoft.com/office/powerpoint/2010/main" val="3712629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Accounting controls can be such things as checklist and evaluation</a:t>
            </a:r>
            <a:r>
              <a:rPr lang="en-US" baseline="0" dirty="0" smtClean="0">
                <a:solidFill>
                  <a:srgbClr val="FF0000"/>
                </a:solidFill>
              </a:rPr>
              <a:t> tools.</a:t>
            </a:r>
          </a:p>
          <a:p>
            <a:r>
              <a:rPr lang="en-US" baseline="0" dirty="0" smtClean="0">
                <a:solidFill>
                  <a:srgbClr val="FF0000"/>
                </a:solidFill>
              </a:rPr>
              <a:t>Without accurate accounting records management cannot make informed decisions.</a:t>
            </a:r>
          </a:p>
          <a:p>
            <a:endParaRPr lang="en-US" baseline="0" dirty="0" smtClean="0">
              <a:solidFill>
                <a:srgbClr val="FF0000"/>
              </a:solidFill>
            </a:endParaRPr>
          </a:p>
          <a:p>
            <a:r>
              <a:rPr lang="en-US" baseline="0" dirty="0" smtClean="0">
                <a:solidFill>
                  <a:srgbClr val="FF0000"/>
                </a:solidFill>
              </a:rPr>
              <a:t>Separation of Duties – The more separated the functions, the less chance there is for fraud</a:t>
            </a:r>
          </a:p>
          <a:p>
            <a:r>
              <a:rPr lang="en-US" baseline="0" dirty="0" smtClean="0">
                <a:solidFill>
                  <a:srgbClr val="FF0000"/>
                </a:solidFill>
              </a:rPr>
              <a:t>Access controls – limited access (ex: read only), audit employee usage of system </a:t>
            </a:r>
          </a:p>
          <a:p>
            <a:r>
              <a:rPr lang="en-US" baseline="0" dirty="0" smtClean="0">
                <a:solidFill>
                  <a:srgbClr val="FF0000"/>
                </a:solidFill>
              </a:rPr>
              <a:t>Physical audits – cash counts, inventories – can reveal bypassing of controls</a:t>
            </a:r>
          </a:p>
          <a:p>
            <a:r>
              <a:rPr lang="en-US" baseline="0" dirty="0" smtClean="0">
                <a:solidFill>
                  <a:srgbClr val="FF0000"/>
                </a:solidFill>
              </a:rPr>
              <a:t>Standardized documentation – invoices, travel expense reports. Makes it easier to review past records if standardized</a:t>
            </a:r>
          </a:p>
          <a:p>
            <a:r>
              <a:rPr lang="en-US" baseline="0" dirty="0" smtClean="0">
                <a:solidFill>
                  <a:srgbClr val="FF0000"/>
                </a:solidFill>
              </a:rPr>
              <a:t>Periodic reconciliations – banks, suppliers, can reveal errors in accounting system</a:t>
            </a:r>
          </a:p>
          <a:p>
            <a:r>
              <a:rPr lang="en-US" baseline="0" dirty="0" smtClean="0">
                <a:solidFill>
                  <a:srgbClr val="FF0000"/>
                </a:solidFill>
              </a:rPr>
              <a:t>Approval Authority – Specific managers have to approve transactions, large dollar amounts have to be approved. This added layer of control can help prevent potential fraudulent activity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38A9A48-341E-492C-B31D-D0709EB0D18C}" type="slidenum">
              <a:rPr lang="en-US" smtClean="0"/>
              <a:t>17</a:t>
            </a:fld>
            <a:endParaRPr lang="en-US" dirty="0"/>
          </a:p>
        </p:txBody>
      </p:sp>
    </p:spTree>
    <p:extLst>
      <p:ext uri="{BB962C8B-B14F-4D97-AF65-F5344CB8AC3E}">
        <p14:creationId xmlns:p14="http://schemas.microsoft.com/office/powerpoint/2010/main" val="671029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solidFill>
                  <a:srgbClr val="FF0000"/>
                </a:solidFill>
              </a:rPr>
              <a:t>http://www.upenn.edu/oacp/audit/audit101/operational-controls.html</a:t>
            </a:r>
          </a:p>
          <a:p>
            <a:pPr marL="171450" indent="-171450">
              <a:buFont typeface="Arial" panose="020B0604020202020204" pitchFamily="34" charset="0"/>
              <a:buChar char="•"/>
            </a:pPr>
            <a:endParaRPr lang="en-US" sz="1200" dirty="0" smtClean="0">
              <a:solidFill>
                <a:srgbClr val="FF0000"/>
              </a:solidFill>
            </a:endParaRPr>
          </a:p>
          <a:p>
            <a:r>
              <a:rPr lang="en-US" sz="1200" b="1" dirty="0" smtClean="0"/>
              <a:t>Cash Controls</a:t>
            </a:r>
          </a:p>
          <a:p>
            <a:r>
              <a:rPr lang="en-US" sz="1200" dirty="0" smtClean="0"/>
              <a:t>Any unit collecting or maintaining cash needs to ensure that collections are sufficiently safeguarded. “Cash” for purposes of controls discussion includes currency, coins, checks, money orders, and gift certificates/cards. Types of cash typically on hand include cash receipts, petty cash accounts, and change funds. The following principles of good cash handling will be discussed in greater detail: Segregation of duties, Security, Reconciliation, Management Review, Documentation.</a:t>
            </a:r>
          </a:p>
          <a:p>
            <a:r>
              <a:rPr lang="en-US" sz="1200" i="1" dirty="0" smtClean="0"/>
              <a:t>Segregation of Duties:</a:t>
            </a:r>
            <a:r>
              <a:rPr lang="en-US" sz="1200" dirty="0" smtClean="0"/>
              <a:t> Cash handling duties can be divided into four stages: receiving, depositing, recording, and reconciling. Ideally, all four stages would be performed by different individuals. The purpose of this segregation of duties is to minimize the opportunity for an employee to misappropriate funds and avoid detection. In a smaller department, it may not be feasible to fully segregate all of the cash-related duties. In these circumstances, the department may rely on compensating controls to mitigate the risk that cash is misappropriated (e.g., increased monitoring).</a:t>
            </a:r>
          </a:p>
          <a:p>
            <a:pPr algn="ctr"/>
            <a:endParaRPr lang="en-US" sz="48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638A9A48-341E-492C-B31D-D0709EB0D18C}" type="slidenum">
              <a:rPr lang="en-US" smtClean="0"/>
              <a:t>18</a:t>
            </a:fld>
            <a:endParaRPr lang="en-US" dirty="0"/>
          </a:p>
        </p:txBody>
      </p:sp>
    </p:spTree>
    <p:extLst>
      <p:ext uri="{BB962C8B-B14F-4D97-AF65-F5344CB8AC3E}">
        <p14:creationId xmlns:p14="http://schemas.microsoft.com/office/powerpoint/2010/main" val="1931308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solidFill>
                  <a:srgbClr val="FF0000"/>
                </a:solidFill>
              </a:rPr>
              <a:t>http://www.upenn.edu/oacp/audit/audit101/operational-controls.html</a:t>
            </a:r>
          </a:p>
          <a:p>
            <a:pPr marL="171450" indent="-171450">
              <a:buFont typeface="Arial" panose="020B0604020202020204" pitchFamily="34" charset="0"/>
              <a:buChar char="•"/>
            </a:pPr>
            <a:endParaRPr lang="en-US" sz="1200" dirty="0" smtClean="0">
              <a:solidFill>
                <a:srgbClr val="FF0000"/>
              </a:solidFill>
            </a:endParaRPr>
          </a:p>
          <a:p>
            <a:r>
              <a:rPr lang="en-US" sz="1200" b="1" dirty="0" smtClean="0"/>
              <a:t>Cash Controls</a:t>
            </a:r>
          </a:p>
          <a:p>
            <a:r>
              <a:rPr lang="en-US" sz="1200" dirty="0" smtClean="0"/>
              <a:t>Any unit collecting or maintaining cash needs to ensure that collections are sufficiently safeguarded. “Cash” for purposes of controls discussion includes currency, coins, checks, money orders, and gift certificates/cards. Types of cash typically on hand include cash receipts, petty cash accounts, and change funds. The following principles of good cash handling will be discussed in greater detail: Segregation of duties, Security, Reconciliation, Management Review, Documentation.</a:t>
            </a:r>
          </a:p>
          <a:p>
            <a:endParaRPr lang="en-US" sz="1200" i="1" dirty="0" smtClean="0"/>
          </a:p>
          <a:p>
            <a:r>
              <a:rPr lang="en-US" sz="1200" i="1" dirty="0" smtClean="0"/>
              <a:t>Security:</a:t>
            </a:r>
            <a:r>
              <a:rPr lang="en-US" sz="1200" dirty="0" smtClean="0"/>
              <a:t> Keep all cash in a safe until it is deposited. For areas with regular cash receipts, a drop safe is recommended to limit access to the contents of the safe. Regardless of the type of safe used, limit access to supervisory and authorized personnel only. Locate the safe where it is continually visible by departmental employees but out of public sight. Change the combination of the safe on a regular basis (e.g. annually) and when an employee who knows the combination to the safe leaves the unit. If cash boxes are used ensure that they can be locked, are fire resistant, are not easily movable or concealable, and access is limited to the person collecting the cash. Cash boxes cannot be shared amongst employees as accountability for the cash will be diminished and management will not be able to readily assign responsibility for shortages to the appropriate employee. If large sums of money are being collected and/or cash is collected in a high traffic area, consider installing a camera and alarm system.</a:t>
            </a:r>
          </a:p>
          <a:p>
            <a:r>
              <a:rPr lang="en-US" sz="1200" i="1" dirty="0" smtClean="0"/>
              <a:t>Reconciliation &amp; Documentation:</a:t>
            </a:r>
            <a:r>
              <a:rPr lang="en-US" sz="1200" dirty="0" smtClean="0"/>
              <a:t> Cash collections must be reconciled on a daily basis to the cash register/point of sale system to ensure the completeness of receipts. On a monthly basis, an employee who does not collect funds must reconcile deposit tickets to general ledger accounts to ensure that all amounts were properly deposited and reconcile general ledger balances to bank records to ensure that deposits were appropriately credited by the bank. See below for additional information on documenting reconciliations.</a:t>
            </a:r>
          </a:p>
          <a:p>
            <a:r>
              <a:rPr lang="en-US" sz="1200" dirty="0" smtClean="0"/>
              <a:t>Record keeping requirements exist throughout the cash collections process. A record of cash collected must be maintained by the employee responsible for accepting the cash. This could be in the form of a cash register tape, a revenue log, a pre-numbered receipts book, etc. This record will be compared to the actual cash on hand during the daily balancing of the register or cash box. Records of deposits made must be documented and retained to assist in the performance of reconciliations. Reconciliations between book and bank balances must be performed on a monthly basis and documentation that the reconciliation was performed, that reconciling items were investigated and resolved must be retained. </a:t>
            </a:r>
          </a:p>
          <a:p>
            <a:r>
              <a:rPr lang="en-US" sz="1200" i="1" dirty="0" smtClean="0"/>
              <a:t>Management Review:</a:t>
            </a:r>
            <a:r>
              <a:rPr lang="en-US" sz="1200" dirty="0" smtClean="0"/>
              <a:t> Supervisors should initial and date all reconciliations to demonstrate that they were reviewed and approved.</a:t>
            </a:r>
          </a:p>
          <a:p>
            <a:pPr algn="ctr"/>
            <a:endParaRPr lang="en-US" sz="48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638A9A48-341E-492C-B31D-D0709EB0D18C}" type="slidenum">
              <a:rPr lang="en-US" smtClean="0"/>
              <a:t>19</a:t>
            </a:fld>
            <a:endParaRPr lang="en-US" dirty="0"/>
          </a:p>
        </p:txBody>
      </p:sp>
    </p:spTree>
    <p:extLst>
      <p:ext uri="{BB962C8B-B14F-4D97-AF65-F5344CB8AC3E}">
        <p14:creationId xmlns:p14="http://schemas.microsoft.com/office/powerpoint/2010/main" val="312085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solidFill>
                  <a:srgbClr val="FF0000"/>
                </a:solidFill>
              </a:rPr>
              <a:t>So to get started, today I hope you will leave this meeting with a better understanding of where</a:t>
            </a:r>
            <a:r>
              <a:rPr lang="en-US" sz="1200" baseline="0" dirty="0" smtClean="0">
                <a:solidFill>
                  <a:srgbClr val="FF0000"/>
                </a:solidFill>
              </a:rPr>
              <a:t> to find what you need on good internal controls. I also hope to provide you with a few good tools for testing out whether or not you have good internal controls at your College, and then I’ll hand it over to Erika and Christie to discuss controls over Accounting, Receipting, Payables and Disbursements.</a:t>
            </a: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638A9A48-341E-492C-B31D-D0709EB0D18C}" type="slidenum">
              <a:rPr lang="en-US" smtClean="0"/>
              <a:t>2</a:t>
            </a:fld>
            <a:endParaRPr lang="en-US" dirty="0"/>
          </a:p>
        </p:txBody>
      </p:sp>
    </p:spTree>
    <p:extLst>
      <p:ext uri="{BB962C8B-B14F-4D97-AF65-F5344CB8AC3E}">
        <p14:creationId xmlns:p14="http://schemas.microsoft.com/office/powerpoint/2010/main" val="3786016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solidFill>
                  <a:srgbClr val="FF0000"/>
                </a:solidFill>
              </a:rPr>
              <a:t>http://www.upenn.edu/oacp/audit/audit101/operational-controls.html</a:t>
            </a:r>
          </a:p>
          <a:p>
            <a:pPr marL="171450" indent="-171450">
              <a:buFont typeface="Arial" panose="020B0604020202020204" pitchFamily="34" charset="0"/>
              <a:buChar char="•"/>
            </a:pPr>
            <a:endParaRPr lang="en-US" sz="1200" dirty="0" smtClean="0">
              <a:solidFill>
                <a:srgbClr val="FF0000"/>
              </a:solidFill>
            </a:endParaRPr>
          </a:p>
          <a:p>
            <a:r>
              <a:rPr lang="en-US" sz="1200" b="1" dirty="0" smtClean="0"/>
              <a:t>Cash Controls</a:t>
            </a:r>
          </a:p>
          <a:p>
            <a:r>
              <a:rPr lang="en-US" sz="1200" dirty="0" smtClean="0"/>
              <a:t>Any unit collecting or maintaining cash needs to ensure that collections are sufficiently safeguarded. “Cash” for purposes of controls discussion includes currency, coins, checks, money orders, and gift certificates/cards. Types of cash typically on hand include cash receipts, petty cash accounts, and change funds. The following principles of good cash handling will be discussed in greater detail: Segregation of duties, Security, Reconciliation, Management Review, Documentation.</a:t>
            </a:r>
          </a:p>
          <a:p>
            <a:endParaRPr lang="en-US" sz="1200" i="1" dirty="0" smtClean="0"/>
          </a:p>
          <a:p>
            <a:r>
              <a:rPr lang="en-US" sz="1200" i="1" dirty="0" smtClean="0"/>
              <a:t>Reconciliation &amp; Documentation:</a:t>
            </a:r>
            <a:r>
              <a:rPr lang="en-US" sz="1200" dirty="0" smtClean="0"/>
              <a:t> Cash collections must be reconciled on a daily basis to the cash register/point of sale system to ensure the completeness of receipts. On a monthly basis, an employee who does not collect funds must reconcile deposit tickets to general ledger accounts to ensure that all amounts were properly deposited and reconcile general ledger balances to bank records to ensure that deposits were appropriately credited by the bank. See below for additional information on documenting reconciliations.</a:t>
            </a:r>
          </a:p>
          <a:p>
            <a:endParaRPr lang="en-US" sz="1200" dirty="0" smtClean="0"/>
          </a:p>
          <a:p>
            <a:r>
              <a:rPr lang="en-US" sz="1200" dirty="0" smtClean="0"/>
              <a:t>Record keeping requirements exist throughout the cash collections process. A record of cash collected must be maintained by the employee responsible for accepting the cash. This could be in the form of a cash register tape, a revenue log, a pre-numbered receipts book, etc. This record will be compared to the actual cash on hand during the daily balancing of the register or cash box. Records of deposits made must be documented and retained to assist in the performance of reconciliations. Reconciliations between book and bank balances must be performed on a monthly basis and documentation that the reconciliation was performed, that reconciling items were investigated and resolved must be retained. </a:t>
            </a:r>
          </a:p>
          <a:p>
            <a:endParaRPr lang="en-US" sz="1200" i="1" dirty="0" smtClean="0"/>
          </a:p>
          <a:p>
            <a:r>
              <a:rPr lang="en-US" sz="1200" i="1" dirty="0" smtClean="0"/>
              <a:t>Management Review:</a:t>
            </a:r>
            <a:r>
              <a:rPr lang="en-US" sz="1200" dirty="0" smtClean="0"/>
              <a:t> Supervisors should initial and date all reconciliations to demonstrate that they were reviewed and approved.</a:t>
            </a:r>
          </a:p>
          <a:p>
            <a:pPr algn="ctr"/>
            <a:endParaRPr lang="en-US" sz="48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638A9A48-341E-492C-B31D-D0709EB0D18C}" type="slidenum">
              <a:rPr lang="en-US" smtClean="0"/>
              <a:t>20</a:t>
            </a:fld>
            <a:endParaRPr lang="en-US" dirty="0"/>
          </a:p>
        </p:txBody>
      </p:sp>
    </p:spTree>
    <p:extLst>
      <p:ext uri="{BB962C8B-B14F-4D97-AF65-F5344CB8AC3E}">
        <p14:creationId xmlns:p14="http://schemas.microsoft.com/office/powerpoint/2010/main" val="2816595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best practices:</a:t>
            </a:r>
          </a:p>
          <a:p>
            <a:pPr marL="171450" indent="-171450">
              <a:buFont typeface="Arial" panose="020B0604020202020204" pitchFamily="34" charset="0"/>
              <a:buChar char="•"/>
            </a:pPr>
            <a:r>
              <a:rPr lang="en-US" baseline="0" dirty="0" smtClean="0"/>
              <a:t>Review and update signature authority periodically</a:t>
            </a:r>
          </a:p>
          <a:p>
            <a:pPr marL="171450" indent="-171450">
              <a:buFont typeface="Arial" panose="020B0604020202020204" pitchFamily="34" charset="0"/>
              <a:buChar char="•"/>
            </a:pPr>
            <a:r>
              <a:rPr lang="en-US" baseline="0" dirty="0" smtClean="0"/>
              <a:t>Obtain pre-approval for purchases</a:t>
            </a:r>
          </a:p>
          <a:p>
            <a:pPr marL="171450" indent="-171450">
              <a:buFont typeface="Arial" panose="020B0604020202020204" pitchFamily="34" charset="0"/>
              <a:buChar char="•"/>
            </a:pPr>
            <a:r>
              <a:rPr lang="en-US" baseline="0" dirty="0" smtClean="0"/>
              <a:t>Verify goods and services against contracts and invoices</a:t>
            </a:r>
          </a:p>
          <a:p>
            <a:pPr marL="171450" indent="-171450">
              <a:buFont typeface="Arial" panose="020B0604020202020204" pitchFamily="34" charset="0"/>
              <a:buChar char="•"/>
            </a:pPr>
            <a:r>
              <a:rPr lang="en-US" baseline="0" dirty="0" smtClean="0"/>
              <a:t>Reconcile ledgers to recorded transactions</a:t>
            </a:r>
          </a:p>
          <a:p>
            <a:pPr marL="171450" indent="-171450">
              <a:buFont typeface="Arial" panose="020B0604020202020204" pitchFamily="34" charset="0"/>
              <a:buChar char="•"/>
            </a:pPr>
            <a:r>
              <a:rPr lang="en-US" baseline="0" dirty="0" smtClean="0"/>
              <a:t>Monitor that invoices are paid timely</a:t>
            </a:r>
            <a:endParaRPr lang="en-US" dirty="0"/>
          </a:p>
        </p:txBody>
      </p:sp>
      <p:sp>
        <p:nvSpPr>
          <p:cNvPr id="4" name="Slide Number Placeholder 3"/>
          <p:cNvSpPr>
            <a:spLocks noGrp="1"/>
          </p:cNvSpPr>
          <p:nvPr>
            <p:ph type="sldNum" sz="quarter" idx="10"/>
          </p:nvPr>
        </p:nvSpPr>
        <p:spPr/>
        <p:txBody>
          <a:bodyPr/>
          <a:lstStyle/>
          <a:p>
            <a:fld id="{638A9A48-341E-492C-B31D-D0709EB0D18C}" type="slidenum">
              <a:rPr lang="en-US" smtClean="0"/>
              <a:t>21</a:t>
            </a:fld>
            <a:endParaRPr lang="en-US" dirty="0"/>
          </a:p>
        </p:txBody>
      </p:sp>
    </p:spTree>
    <p:extLst>
      <p:ext uri="{BB962C8B-B14F-4D97-AF65-F5344CB8AC3E}">
        <p14:creationId xmlns:p14="http://schemas.microsoft.com/office/powerpoint/2010/main" val="3231807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8A9A48-341E-492C-B31D-D0709EB0D18C}" type="slidenum">
              <a:rPr lang="en-US" smtClean="0"/>
              <a:t>22</a:t>
            </a:fld>
            <a:endParaRPr lang="en-US" dirty="0"/>
          </a:p>
        </p:txBody>
      </p:sp>
    </p:spTree>
    <p:extLst>
      <p:ext uri="{BB962C8B-B14F-4D97-AF65-F5344CB8AC3E}">
        <p14:creationId xmlns:p14="http://schemas.microsoft.com/office/powerpoint/2010/main" val="3536043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8A9A48-341E-492C-B31D-D0709EB0D18C}" type="slidenum">
              <a:rPr lang="en-US" smtClean="0"/>
              <a:t>23</a:t>
            </a:fld>
            <a:endParaRPr lang="en-US" dirty="0"/>
          </a:p>
        </p:txBody>
      </p:sp>
    </p:spTree>
    <p:extLst>
      <p:ext uri="{BB962C8B-B14F-4D97-AF65-F5344CB8AC3E}">
        <p14:creationId xmlns:p14="http://schemas.microsoft.com/office/powerpoint/2010/main" val="1425869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8A9A48-341E-492C-B31D-D0709EB0D18C}" type="slidenum">
              <a:rPr lang="en-US" smtClean="0"/>
              <a:t>24</a:t>
            </a:fld>
            <a:endParaRPr lang="en-US" dirty="0"/>
          </a:p>
        </p:txBody>
      </p:sp>
    </p:spTree>
    <p:extLst>
      <p:ext uri="{BB962C8B-B14F-4D97-AF65-F5344CB8AC3E}">
        <p14:creationId xmlns:p14="http://schemas.microsoft.com/office/powerpoint/2010/main" val="106995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smtClean="0">
              <a:solidFill>
                <a:srgbClr val="FF0000"/>
              </a:solidFill>
            </a:endParaRPr>
          </a:p>
          <a:p>
            <a:r>
              <a:rPr lang="en-US" sz="1200" baseline="0" dirty="0" smtClean="0">
                <a:solidFill>
                  <a:srgbClr val="FF0000"/>
                </a:solidFill>
              </a:rPr>
              <a:t>So What are internal controls? I know most of you already know this, but a great location for a definition over internal controls is in the SAAM Manual. </a:t>
            </a:r>
          </a:p>
          <a:p>
            <a:endParaRPr lang="en-US" sz="1200" baseline="0" dirty="0" smtClean="0">
              <a:solidFill>
                <a:srgbClr val="FF0000"/>
              </a:solidFill>
            </a:endParaRPr>
          </a:p>
          <a:p>
            <a:r>
              <a:rPr lang="en-US" sz="1200" baseline="0" dirty="0" smtClean="0">
                <a:solidFill>
                  <a:srgbClr val="FF0000"/>
                </a:solidFill>
              </a:rPr>
              <a:t>SAAM 20.15.10 defines internal controls as “A PROCESS WHERE ALL LEVELS OF THE ORGANZIATION TAKE ACTION TO </a:t>
            </a:r>
          </a:p>
          <a:p>
            <a:pPr marL="171450" indent="-171450">
              <a:buFontTx/>
              <a:buChar char="-"/>
            </a:pPr>
            <a:r>
              <a:rPr lang="en-US" sz="1200" baseline="0" dirty="0" smtClean="0">
                <a:solidFill>
                  <a:srgbClr val="FF0000"/>
                </a:solidFill>
              </a:rPr>
              <a:t>SAFEGUARD ASSETS</a:t>
            </a:r>
          </a:p>
          <a:p>
            <a:pPr marL="171450" indent="-171450">
              <a:buFontTx/>
              <a:buChar char="-"/>
            </a:pPr>
            <a:r>
              <a:rPr lang="en-US" sz="1200" baseline="0" dirty="0" smtClean="0">
                <a:solidFill>
                  <a:srgbClr val="FF0000"/>
                </a:solidFill>
              </a:rPr>
              <a:t>CHECK THE ACCURACY AND RELABILITY OF DATA</a:t>
            </a:r>
          </a:p>
          <a:p>
            <a:pPr marL="171450" indent="-171450">
              <a:buFontTx/>
              <a:buChar char="-"/>
            </a:pPr>
            <a:r>
              <a:rPr lang="en-US" sz="1200" baseline="0" dirty="0" smtClean="0">
                <a:solidFill>
                  <a:srgbClr val="FF0000"/>
                </a:solidFill>
              </a:rPr>
              <a:t>ENCOURAGE ADHERENCE TO POLICY FOR ACCOUNTING AND FINANICAL RECORDS.</a:t>
            </a:r>
          </a:p>
          <a:p>
            <a:pPr marL="171450" indent="-171450">
              <a:buFontTx/>
              <a:buChar char="-"/>
            </a:pPr>
            <a:endParaRPr lang="en-US" sz="1200" baseline="0" dirty="0" smtClean="0">
              <a:solidFill>
                <a:srgbClr val="FF0000"/>
              </a:solidFill>
            </a:endParaRPr>
          </a:p>
          <a:p>
            <a:pPr marL="171450" indent="-171450">
              <a:buFontTx/>
              <a:buChar char="-"/>
            </a:pPr>
            <a:r>
              <a:rPr lang="en-US" sz="1200" baseline="0" dirty="0" smtClean="0">
                <a:solidFill>
                  <a:srgbClr val="FF0000"/>
                </a:solidFill>
              </a:rPr>
              <a:t>Good controls do great things – they protect employees in case of a fraud because good controls assign responsibility to one person who is responsible for doing one item. </a:t>
            </a:r>
          </a:p>
          <a:p>
            <a:pPr marL="0" indent="0">
              <a:buFontTx/>
              <a:buNone/>
            </a:pPr>
            <a:endParaRPr lang="en-US" sz="1200" baseline="0" dirty="0" smtClean="0">
              <a:solidFill>
                <a:srgbClr val="FF0000"/>
              </a:solidFill>
            </a:endParaRPr>
          </a:p>
          <a:p>
            <a:pPr marL="0" indent="0">
              <a:buFontTx/>
              <a:buNone/>
            </a:pPr>
            <a:r>
              <a:rPr lang="en-US" sz="1200" baseline="0" dirty="0" smtClean="0">
                <a:solidFill>
                  <a:srgbClr val="FF0000"/>
                </a:solidFill>
              </a:rPr>
              <a:t>Something else important to point out here, is that the SAAM manual says that good controls don’t stop at good written policies, and should your College have it’s own written policies over controls – YES. Merely relying on the SAAM alone really isn’t enough to ensure good controls. You should have written policies over travel. Our office SAO does and then we also follow the SAAM manual above that. </a:t>
            </a:r>
          </a:p>
          <a:p>
            <a:pPr marL="0" indent="0">
              <a:buFontTx/>
              <a:buNone/>
            </a:pPr>
            <a:endParaRPr lang="en-US" sz="1200" baseline="0" dirty="0" smtClean="0">
              <a:solidFill>
                <a:srgbClr val="FF0000"/>
              </a:solidFill>
            </a:endParaRPr>
          </a:p>
          <a:p>
            <a:pPr marL="0" indent="0">
              <a:buFontTx/>
              <a:buNone/>
            </a:pPr>
            <a:r>
              <a:rPr lang="en-US" sz="1200" baseline="0" dirty="0" smtClean="0">
                <a:solidFill>
                  <a:srgbClr val="FF0000"/>
                </a:solidFill>
              </a:rPr>
              <a:t>Going even beyond a written policy, good controls are really about more than just a great written policy. They are about the ACTIONS THAT PEOPLE TAKE AT EVERY LEVEL OF THE ORGANIZATION.  NOT JUST STAFF, NOT JUST MANAGEMENT, BUT ACTIONS BY THE BOARD ALSO AFFECT THE COLLEGES CONTROL ENVIRONMENT. </a:t>
            </a:r>
          </a:p>
          <a:p>
            <a:pPr marL="0" indent="0">
              <a:buFontTx/>
              <a:buNone/>
            </a:pPr>
            <a:endParaRPr lang="en-US" sz="1200" baseline="0" dirty="0" smtClean="0">
              <a:solidFill>
                <a:srgbClr val="FF0000"/>
              </a:solidFill>
            </a:endParaRPr>
          </a:p>
          <a:p>
            <a:pPr marL="0" indent="0">
              <a:buFontTx/>
              <a:buNone/>
            </a:pPr>
            <a:r>
              <a:rPr lang="en-US" sz="1200" baseline="0" dirty="0" smtClean="0">
                <a:solidFill>
                  <a:srgbClr val="FF0000"/>
                </a:solidFill>
              </a:rPr>
              <a:t>If you have a board committed to strong internal controls and clean audits, they will prioritize hiring staff for your department to ensure there are enough staff for a segregation of duties. That’s why I stress that good controls are actions/decisions at every level of the organization and not just something your Finance Manager can do on her own. Staff following procedures is very important and the tone at the top is also essential to a strong control environment. </a:t>
            </a:r>
          </a:p>
        </p:txBody>
      </p:sp>
      <p:sp>
        <p:nvSpPr>
          <p:cNvPr id="4" name="Slide Number Placeholder 3"/>
          <p:cNvSpPr>
            <a:spLocks noGrp="1"/>
          </p:cNvSpPr>
          <p:nvPr>
            <p:ph type="sldNum" sz="quarter" idx="10"/>
          </p:nvPr>
        </p:nvSpPr>
        <p:spPr/>
        <p:txBody>
          <a:bodyPr/>
          <a:lstStyle/>
          <a:p>
            <a:fld id="{638A9A48-341E-492C-B31D-D0709EB0D18C}" type="slidenum">
              <a:rPr lang="en-US" smtClean="0"/>
              <a:t>3</a:t>
            </a:fld>
            <a:endParaRPr lang="en-US" dirty="0"/>
          </a:p>
        </p:txBody>
      </p:sp>
    </p:spTree>
    <p:extLst>
      <p:ext uri="{BB962C8B-B14F-4D97-AF65-F5344CB8AC3E}">
        <p14:creationId xmlns:p14="http://schemas.microsoft.com/office/powerpoint/2010/main" val="172083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OK – Just to see if you were paying attention. </a:t>
            </a:r>
            <a:r>
              <a:rPr lang="en-US" sz="1200" b="1" kern="1200" dirty="0" smtClean="0">
                <a:solidFill>
                  <a:schemeClr val="tx1"/>
                </a:solidFill>
                <a:effectLst/>
                <a:latin typeface="+mn-lt"/>
                <a:ea typeface="+mn-ea"/>
                <a:cs typeface="+mn-cs"/>
                <a:sym typeface="Wingdings" panose="05000000000000000000" pitchFamily="2" charset="2"/>
              </a:rPr>
              <a:t></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Where should I</a:t>
            </a:r>
            <a:r>
              <a:rPr lang="en-US" sz="1200" b="1" kern="1200" baseline="0" dirty="0" smtClean="0">
                <a:solidFill>
                  <a:schemeClr val="tx1"/>
                </a:solidFill>
                <a:effectLst/>
                <a:latin typeface="+mn-lt"/>
                <a:ea typeface="+mn-ea"/>
                <a:cs typeface="+mn-cs"/>
              </a:rPr>
              <a:t> find a definition of internal controls and be able to locate what controls I need to follow? </a:t>
            </a:r>
          </a:p>
          <a:p>
            <a:endParaRPr lang="en-US" sz="1200" b="1"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What’s the correct answer?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t>
            </a:r>
          </a:p>
          <a:p>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8A9A48-341E-492C-B31D-D0709EB0D18C}" type="slidenum">
              <a:rPr lang="en-US" smtClean="0"/>
              <a:t>4</a:t>
            </a:fld>
            <a:endParaRPr lang="en-US" dirty="0"/>
          </a:p>
        </p:txBody>
      </p:sp>
    </p:spTree>
    <p:extLst>
      <p:ext uri="{BB962C8B-B14F-4D97-AF65-F5344CB8AC3E}">
        <p14:creationId xmlns:p14="http://schemas.microsoft.com/office/powerpoint/2010/main" val="59882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What’s the correct answer?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Who can tell me</a:t>
            </a:r>
            <a:r>
              <a:rPr lang="en-US" sz="1200" b="1" kern="1200" baseline="0" dirty="0" smtClean="0">
                <a:solidFill>
                  <a:schemeClr val="tx1"/>
                </a:solidFill>
                <a:effectLst/>
                <a:latin typeface="+mn-lt"/>
                <a:ea typeface="+mn-ea"/>
                <a:cs typeface="+mn-cs"/>
              </a:rPr>
              <a:t> why each of those last 3 are important and one alone isn’t really enough?</a:t>
            </a:r>
          </a:p>
          <a:p>
            <a:endParaRPr lang="en-US" sz="1200" b="1" kern="1200" baseline="0" dirty="0" smtClean="0">
              <a:solidFill>
                <a:schemeClr val="tx1"/>
              </a:solidFill>
              <a:effectLst/>
              <a:latin typeface="+mn-lt"/>
              <a:ea typeface="+mn-ea"/>
              <a:cs typeface="+mn-cs"/>
            </a:endParaRPr>
          </a:p>
          <a:p>
            <a:endParaRPr lang="en-US" sz="1200" b="1"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Preventive Controls</a:t>
            </a:r>
            <a:r>
              <a:rPr lang="en-US" sz="1200" b="0" kern="1200" dirty="0" smtClean="0">
                <a:solidFill>
                  <a:schemeClr val="tx1"/>
                </a:solidFill>
                <a:effectLst/>
                <a:latin typeface="+mn-lt"/>
                <a:ea typeface="+mn-ea"/>
                <a:cs typeface="+mn-cs"/>
              </a:rPr>
              <a:t> are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proactive </a:t>
            </a:r>
            <a:r>
              <a:rPr lang="en-US" sz="1200" b="1" kern="1200" dirty="0" smtClean="0">
                <a:solidFill>
                  <a:schemeClr val="tx1"/>
                </a:solidFill>
                <a:effectLst/>
                <a:latin typeface="+mn-lt"/>
                <a:ea typeface="+mn-ea"/>
                <a:cs typeface="+mn-cs"/>
              </a:rPr>
              <a:t>controls</a:t>
            </a:r>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Preventative controls</a:t>
            </a:r>
            <a:r>
              <a:rPr lang="en-US" sz="1200" b="0" kern="1200" dirty="0" smtClean="0">
                <a:solidFill>
                  <a:schemeClr val="tx1"/>
                </a:solidFill>
                <a:effectLst/>
                <a:latin typeface="+mn-lt"/>
                <a:ea typeface="+mn-ea"/>
                <a:cs typeface="+mn-cs"/>
              </a:rPr>
              <a:t> are designed to prevent errors, frauds, loss</a:t>
            </a:r>
          </a:p>
          <a:p>
            <a:endParaRPr lang="en-US" sz="1200" b="1"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Examples of preventive controls</a:t>
            </a:r>
            <a:r>
              <a:rPr lang="en-US" sz="1200" b="0" kern="1200" dirty="0" smtClean="0">
                <a:solidFill>
                  <a:schemeClr val="tx1"/>
                </a:solidFill>
                <a:effectLst/>
                <a:latin typeface="+mn-lt"/>
                <a:ea typeface="+mn-ea"/>
                <a:cs typeface="+mn-cs"/>
              </a:rPr>
              <a:t> are: Segregation of Duties: Duties are segregated among different people to.</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Detective controls</a:t>
            </a:r>
            <a:r>
              <a:rPr lang="en-US" sz="1200" b="0" kern="1200" dirty="0" smtClean="0">
                <a:solidFill>
                  <a:schemeClr val="tx1"/>
                </a:solidFill>
                <a:effectLst/>
                <a:latin typeface="+mn-lt"/>
                <a:ea typeface="+mn-ea"/>
                <a:cs typeface="+mn-cs"/>
              </a:rPr>
              <a:t> are those designed to detect and correct undesirable events which have occurred</a:t>
            </a:r>
            <a:r>
              <a:rPr lang="en-US" sz="1200" b="0" kern="1200" baseline="0" dirty="0" smtClean="0">
                <a:solidFill>
                  <a:schemeClr val="tx1"/>
                </a:solidFill>
                <a:effectLst/>
                <a:latin typeface="+mn-lt"/>
                <a:ea typeface="+mn-ea"/>
                <a:cs typeface="+mn-cs"/>
              </a:rPr>
              <a:t> such as reviews over your bank reconciliations or reviews over deposit slips, etc. </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8A9A48-341E-492C-B31D-D0709EB0D18C}" type="slidenum">
              <a:rPr lang="en-US" smtClean="0"/>
              <a:t>5</a:t>
            </a:fld>
            <a:endParaRPr lang="en-US" dirty="0"/>
          </a:p>
        </p:txBody>
      </p:sp>
    </p:spTree>
    <p:extLst>
      <p:ext uri="{BB962C8B-B14F-4D97-AF65-F5344CB8AC3E}">
        <p14:creationId xmlns:p14="http://schemas.microsoft.com/office/powerpoint/2010/main" val="100183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aseline="0" dirty="0" smtClean="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solidFill>
                  <a:srgbClr val="FF0000"/>
                </a:solidFill>
              </a:rPr>
              <a:t>So we just talked about designing good preventative controls which are good segregation of duties. </a:t>
            </a:r>
            <a:r>
              <a:rPr lang="en-US" sz="1200" dirty="0" smtClean="0">
                <a:latin typeface="Times New Roman" panose="02020603050405020304" pitchFamily="18" charset="0"/>
                <a:cs typeface="Times New Roman" panose="02020603050405020304" pitchFamily="18" charset="0"/>
              </a:rPr>
              <a:t>Segregation of duties are key to minimizing the occurrence of errors or fraud by making sure no employee has the ability to both perpetrate and</a:t>
            </a:r>
            <a:r>
              <a:rPr lang="en-US" sz="1200" baseline="0" dirty="0" smtClean="0">
                <a:latin typeface="Times New Roman" panose="02020603050405020304" pitchFamily="18" charset="0"/>
                <a:cs typeface="Times New Roman" panose="02020603050405020304" pitchFamily="18" charset="0"/>
              </a:rPr>
              <a:t> to</a:t>
            </a:r>
            <a:r>
              <a:rPr lang="en-US" sz="1200" dirty="0" smtClean="0">
                <a:latin typeface="Times New Roman" panose="02020603050405020304" pitchFamily="18" charset="0"/>
                <a:cs typeface="Times New Roman" panose="02020603050405020304" pitchFamily="18" charset="0"/>
              </a:rPr>
              <a:t> conceal errors or fraud. By keeping these three functions separate (Custody, Authorization, and Recording),</a:t>
            </a:r>
            <a:r>
              <a:rPr lang="en-US" sz="1200" baseline="0" dirty="0" smtClean="0">
                <a:latin typeface="Times New Roman" panose="02020603050405020304" pitchFamily="18" charset="0"/>
                <a:cs typeface="Times New Roman" panose="02020603050405020304" pitchFamily="18" charset="0"/>
              </a:rPr>
              <a:t> you’ll be able to ensure employees are protected.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smtClean="0">
              <a:solidFill>
                <a:srgbClr val="FF0000"/>
              </a:solidFill>
              <a:latin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latin typeface="Times New Roman" panose="02020603050405020304" pitchFamily="18" charset="0"/>
                <a:cs typeface="Times New Roman" panose="02020603050405020304" pitchFamily="18" charset="0"/>
              </a:rPr>
              <a:t>Custody </a:t>
            </a:r>
            <a:r>
              <a:rPr lang="en-US" dirty="0" smtClean="0">
                <a:latin typeface="Times New Roman" panose="02020603050405020304" pitchFamily="18" charset="0"/>
                <a:cs typeface="Times New Roman" panose="02020603050405020304" pitchFamily="18" charset="0"/>
              </a:rPr>
              <a:t>– Now,</a:t>
            </a:r>
            <a:r>
              <a:rPr lang="en-US" baseline="0" dirty="0" smtClean="0">
                <a:latin typeface="Times New Roman" panose="02020603050405020304" pitchFamily="18" charset="0"/>
                <a:cs typeface="Times New Roman" panose="02020603050405020304" pitchFamily="18" charset="0"/>
              </a:rPr>
              <a:t> the person with the custody function</a:t>
            </a:r>
            <a:r>
              <a:rPr lang="en-US" dirty="0" smtClean="0">
                <a:latin typeface="Times New Roman" panose="02020603050405020304" pitchFamily="18" charset="0"/>
                <a:cs typeface="Times New Roman" panose="02020603050405020304" pitchFamily="18" charset="0"/>
              </a:rPr>
              <a:t> is the person who receives and maintains custody of the asset.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latin typeface="Times New Roman" panose="02020603050405020304" pitchFamily="18" charset="0"/>
                <a:cs typeface="Times New Roman" panose="02020603050405020304" pitchFamily="18" charset="0"/>
              </a:rPr>
              <a:t>Recording</a:t>
            </a:r>
            <a:r>
              <a:rPr lang="en-US" dirty="0" smtClean="0">
                <a:latin typeface="Times New Roman" panose="02020603050405020304" pitchFamily="18" charset="0"/>
                <a:cs typeface="Times New Roman" panose="02020603050405020304" pitchFamily="18" charset="0"/>
              </a:rPr>
              <a:t> – This is the individual with access to recording transactions in the accounting system.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latin typeface="Times New Roman" panose="02020603050405020304" pitchFamily="18" charset="0"/>
                <a:cs typeface="Times New Roman" panose="02020603050405020304" pitchFamily="18" charset="0"/>
              </a:rPr>
              <a:t>Authorization</a:t>
            </a:r>
            <a:r>
              <a:rPr lang="en-US" dirty="0" smtClean="0">
                <a:latin typeface="Times New Roman" panose="02020603050405020304" pitchFamily="18" charset="0"/>
                <a:cs typeface="Times New Roman" panose="02020603050405020304" pitchFamily="18" charset="0"/>
              </a:rPr>
              <a:t> – </a:t>
            </a:r>
            <a:r>
              <a:rPr lang="en-US" sz="1200" dirty="0" smtClean="0">
                <a:latin typeface="Times New Roman" panose="02020603050405020304" pitchFamily="18" charset="0"/>
                <a:cs typeface="Times New Roman" panose="02020603050405020304" pitchFamily="18" charset="0"/>
              </a:rPr>
              <a:t>This is the individual who is approving the transaction. The person approving the transaction needs to be separate from the person who is recording the transaction (an independent eye or a different set of eyes is always going to be more effective at catching mistakes than your own eyes).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latin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smtClean="0">
              <a:solidFill>
                <a:srgbClr val="FF0000"/>
              </a:solidFill>
            </a:endParaRPr>
          </a:p>
          <a:p>
            <a:pPr marL="171450" indent="-171450">
              <a:buFont typeface="Arial" panose="020B0604020202020204" pitchFamily="34" charset="0"/>
              <a:buChar char="•"/>
            </a:pPr>
            <a:endParaRPr lang="en-US" sz="1400" baseline="0" dirty="0" smtClean="0">
              <a:solidFill>
                <a:srgbClr val="FF0000"/>
              </a:solidFill>
            </a:endParaRPr>
          </a:p>
          <a:p>
            <a:pPr marL="171450" indent="-171450">
              <a:buFont typeface="Arial" panose="020B0604020202020204" pitchFamily="34" charset="0"/>
              <a:buChar char="•"/>
            </a:pPr>
            <a:endParaRPr lang="en-US" sz="1200" baseline="0" dirty="0" smtClean="0">
              <a:solidFill>
                <a:srgbClr val="FF0000"/>
              </a:solidFill>
            </a:endParaRPr>
          </a:p>
          <a:p>
            <a:pPr marL="0" indent="0">
              <a:buFont typeface="Arial" panose="020B0604020202020204" pitchFamily="34" charset="0"/>
              <a:buNone/>
            </a:pPr>
            <a:endParaRPr lang="en-US" sz="1200" baseline="0" dirty="0" smtClean="0">
              <a:solidFill>
                <a:srgbClr val="FF0000"/>
              </a:solidFill>
            </a:endParaRPr>
          </a:p>
          <a:p>
            <a:pPr marL="171450" indent="-171450">
              <a:buFont typeface="Arial" panose="020B0604020202020204" pitchFamily="34" charset="0"/>
              <a:buChar char="•"/>
            </a:pPr>
            <a:endParaRPr lang="en-US" sz="1200" baseline="0" dirty="0" smtClean="0">
              <a:solidFill>
                <a:srgbClr val="FF0000"/>
              </a:solidFill>
            </a:endParaRPr>
          </a:p>
        </p:txBody>
      </p:sp>
      <p:sp>
        <p:nvSpPr>
          <p:cNvPr id="4" name="Slide Number Placeholder 3"/>
          <p:cNvSpPr>
            <a:spLocks noGrp="1"/>
          </p:cNvSpPr>
          <p:nvPr>
            <p:ph type="sldNum" sz="quarter" idx="10"/>
          </p:nvPr>
        </p:nvSpPr>
        <p:spPr/>
        <p:txBody>
          <a:bodyPr/>
          <a:lstStyle/>
          <a:p>
            <a:fld id="{638A9A48-341E-492C-B31D-D0709EB0D18C}" type="slidenum">
              <a:rPr lang="en-US" smtClean="0"/>
              <a:t>6</a:t>
            </a:fld>
            <a:endParaRPr lang="en-US" dirty="0"/>
          </a:p>
        </p:txBody>
      </p:sp>
    </p:spTree>
    <p:extLst>
      <p:ext uri="{BB962C8B-B14F-4D97-AF65-F5344CB8AC3E}">
        <p14:creationId xmlns:p14="http://schemas.microsoft.com/office/powerpoint/2010/main" val="2070707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Custody </a:t>
            </a:r>
            <a:r>
              <a:rPr lang="en-US" dirty="0" smtClean="0">
                <a:latin typeface="Times New Roman" panose="02020603050405020304" pitchFamily="18" charset="0"/>
                <a:cs typeface="Times New Roman" panose="02020603050405020304" pitchFamily="18" charset="0"/>
              </a:rPr>
              <a:t>– This is the person who receives and maintains custody of the asset. </a:t>
            </a:r>
          </a:p>
          <a:p>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Example: </a:t>
            </a:r>
            <a:r>
              <a:rPr lang="en-US" dirty="0" smtClean="0">
                <a:latin typeface="Times New Roman" panose="02020603050405020304" pitchFamily="18" charset="0"/>
                <a:cs typeface="Times New Roman" panose="02020603050405020304" pitchFamily="18" charset="0"/>
              </a:rPr>
              <a:t>an incompatible duty would be the person with physical custody over cash/checks to also have the ability to approve bank reconciliations. Why?</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Because they can access</a:t>
            </a:r>
            <a:r>
              <a:rPr lang="en-US" baseline="0" dirty="0" smtClean="0">
                <a:latin typeface="Times New Roman" panose="02020603050405020304" pitchFamily="18" charset="0"/>
                <a:cs typeface="Times New Roman" panose="02020603050405020304" pitchFamily="18" charset="0"/>
              </a:rPr>
              <a:t> the checks and then write them, and if they are the only person approving the bank reconciliation, then they would be the only one knowing if checks went missing.</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That’s why authorization and review over that monthly bank reconciliation needs to be done by someone who does not have physical custody over checks. We’ve seen this type of fraud too often to believe that it doesn’t exist. </a:t>
            </a:r>
            <a:r>
              <a:rPr lang="en-US" baseline="0" dirty="0" smtClean="0">
                <a:effectLst/>
                <a:latin typeface="+mn-lt"/>
                <a:cs typeface="+mn-cs"/>
              </a:rPr>
              <a:t>Any </a:t>
            </a:r>
            <a:r>
              <a:rPr lang="en-US" dirty="0" smtClean="0">
                <a:effectLst/>
              </a:rPr>
              <a:t>essential functions within the cash disbursements process needs to be separated among employees. At least separated</a:t>
            </a:r>
            <a:r>
              <a:rPr lang="en-US" baseline="0" dirty="0" smtClean="0">
                <a:effectLst/>
              </a:rPr>
              <a:t> to the extent that the person with physical custody of the checks is not also authorizing the checks and then recording the expense in the general ledger.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Per SAAM 85.50.40, bank statements are to be reconciled monthly.  </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8A9A48-341E-492C-B31D-D0709EB0D18C}" type="slidenum">
              <a:rPr lang="en-US" smtClean="0"/>
              <a:t>7</a:t>
            </a:fld>
            <a:endParaRPr lang="en-US" dirty="0"/>
          </a:p>
        </p:txBody>
      </p:sp>
    </p:spTree>
    <p:extLst>
      <p:ext uri="{BB962C8B-B14F-4D97-AF65-F5344CB8AC3E}">
        <p14:creationId xmlns:p14="http://schemas.microsoft.com/office/powerpoint/2010/main" val="2395431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Recording</a:t>
            </a:r>
            <a:r>
              <a:rPr lang="en-US" dirty="0" smtClean="0">
                <a:latin typeface="Times New Roman" panose="02020603050405020304" pitchFamily="18" charset="0"/>
                <a:cs typeface="Times New Roman" panose="02020603050405020304" pitchFamily="18" charset="0"/>
              </a:rPr>
              <a:t> – This is the individual with access to recording transactions in the accounting system. </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Example: </a:t>
            </a:r>
            <a:r>
              <a:rPr lang="en-US" dirty="0" smtClean="0">
                <a:latin typeface="Times New Roman" panose="02020603050405020304" pitchFamily="18" charset="0"/>
                <a:cs typeface="Times New Roman" panose="02020603050405020304" pitchFamily="18" charset="0"/>
              </a:rPr>
              <a:t>the person allowed to record write-off’s for receivables in the accounting system should not be the same person who is allowed to open the mail and take in the physical checks (custody) because this could allow the individual to write off checks/cash and keep them.  </a:t>
            </a:r>
          </a:p>
          <a:p>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8A9A48-341E-492C-B31D-D0709EB0D18C}" type="slidenum">
              <a:rPr lang="en-US" smtClean="0"/>
              <a:t>8</a:t>
            </a:fld>
            <a:endParaRPr lang="en-US" dirty="0"/>
          </a:p>
        </p:txBody>
      </p:sp>
    </p:spTree>
    <p:extLst>
      <p:ext uri="{BB962C8B-B14F-4D97-AF65-F5344CB8AC3E}">
        <p14:creationId xmlns:p14="http://schemas.microsoft.com/office/powerpoint/2010/main" val="356640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Authorization</a:t>
            </a:r>
            <a:r>
              <a:rPr lang="en-US" dirty="0" smtClean="0">
                <a:latin typeface="Times New Roman" panose="02020603050405020304" pitchFamily="18" charset="0"/>
                <a:cs typeface="Times New Roman" panose="02020603050405020304" pitchFamily="18" charset="0"/>
              </a:rPr>
              <a:t> – </a:t>
            </a:r>
            <a:r>
              <a:rPr lang="en-US" sz="1200" dirty="0" smtClean="0">
                <a:latin typeface="Times New Roman" panose="02020603050405020304" pitchFamily="18" charset="0"/>
                <a:cs typeface="Times New Roman" panose="02020603050405020304" pitchFamily="18" charset="0"/>
              </a:rPr>
              <a:t>This is the individual who is approving the transaction. The person approving the transaction needs to be separate from the person who is recording the transaction (an independent eye or a different set of eyes is always going to be more effective at catching mistakes than your own eyes). </a:t>
            </a:r>
          </a:p>
          <a:p>
            <a:endParaRPr lang="en-US" dirty="0"/>
          </a:p>
        </p:txBody>
      </p:sp>
      <p:sp>
        <p:nvSpPr>
          <p:cNvPr id="4" name="Slide Number Placeholder 3"/>
          <p:cNvSpPr>
            <a:spLocks noGrp="1"/>
          </p:cNvSpPr>
          <p:nvPr>
            <p:ph type="sldNum" sz="quarter" idx="10"/>
          </p:nvPr>
        </p:nvSpPr>
        <p:spPr/>
        <p:txBody>
          <a:bodyPr/>
          <a:lstStyle/>
          <a:p>
            <a:fld id="{638A9A48-341E-492C-B31D-D0709EB0D18C}" type="slidenum">
              <a:rPr lang="en-US" smtClean="0"/>
              <a:t>9</a:t>
            </a:fld>
            <a:endParaRPr lang="en-US" dirty="0"/>
          </a:p>
        </p:txBody>
      </p:sp>
    </p:spTree>
    <p:extLst>
      <p:ext uri="{BB962C8B-B14F-4D97-AF65-F5344CB8AC3E}">
        <p14:creationId xmlns:p14="http://schemas.microsoft.com/office/powerpoint/2010/main" val="1286362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12" name="Rectangle 11"/>
          <p:cNvSpPr/>
          <p:nvPr userDrawn="1"/>
        </p:nvSpPr>
        <p:spPr bwMode="ltGray">
          <a:xfrm>
            <a:off x="0" y="6627876"/>
            <a:ext cx="9144000" cy="1150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bwMode="ltGray">
          <a:xfrm>
            <a:off x="0" y="6514338"/>
            <a:ext cx="9144000" cy="113538"/>
          </a:xfrm>
          <a:prstGeom prst="rect">
            <a:avLst/>
          </a:prstGeom>
          <a:solidFill>
            <a:srgbClr val="23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
          </p:nvPr>
        </p:nvSpPr>
        <p:spPr>
          <a:xfrm>
            <a:off x="1311967" y="1981201"/>
            <a:ext cx="6917633" cy="4419599"/>
          </a:xfrm>
        </p:spPr>
        <p:txBody>
          <a:bodyPr/>
          <a:lstStyle>
            <a:lvl1pPr>
              <a:spcBef>
                <a:spcPts val="0"/>
              </a:spcBef>
              <a:spcAft>
                <a:spcPts val="1200"/>
              </a:spcAft>
              <a:defRPr sz="2400">
                <a:latin typeface="+mn-lt"/>
              </a:defRPr>
            </a:lvl1pPr>
            <a:lvl2pPr>
              <a:spcBef>
                <a:spcPts val="0"/>
              </a:spcBef>
              <a:spcAft>
                <a:spcPts val="1200"/>
              </a:spcAft>
              <a:defRPr sz="2200">
                <a:latin typeface="+mn-lt"/>
              </a:defRPr>
            </a:lvl2pPr>
            <a:lvl3pPr>
              <a:spcBef>
                <a:spcPts val="0"/>
              </a:spcBef>
              <a:spcAft>
                <a:spcPts val="1200"/>
              </a:spcAft>
              <a:defRPr sz="2000">
                <a:latin typeface="+mn-lt"/>
              </a:defRPr>
            </a:lvl3pPr>
            <a:lvl4pPr>
              <a:spcBef>
                <a:spcPts val="0"/>
              </a:spcBef>
              <a:spcAft>
                <a:spcPts val="1200"/>
              </a:spcAft>
              <a:defRPr sz="1800">
                <a:latin typeface="+mn-lt"/>
              </a:defRPr>
            </a:lvl4pPr>
            <a:lvl5pPr>
              <a:spcBef>
                <a:spcPts val="0"/>
              </a:spcBef>
              <a:spcAft>
                <a:spcPts val="1200"/>
              </a:spcAft>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33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32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6" name="Title 1"/>
          <p:cNvSpPr>
            <a:spLocks noGrp="1"/>
          </p:cNvSpPr>
          <p:nvPr>
            <p:ph type="title"/>
          </p:nvPr>
        </p:nvSpPr>
        <p:spPr>
          <a:xfrm>
            <a:off x="0" y="-1"/>
            <a:ext cx="9144000" cy="736937"/>
          </a:xfrm>
        </p:spPr>
        <p:txBody>
          <a:bodyPr/>
          <a:lstStyle/>
          <a:p>
            <a:r>
              <a:rPr lang="en-US" smtClean="0"/>
              <a:t>Click to edit Master title style</a:t>
            </a:r>
            <a:endParaRPr lang="en-US"/>
          </a:p>
        </p:txBody>
      </p:sp>
      <p:sp>
        <p:nvSpPr>
          <p:cNvPr id="17" name="Slide Number Placeholder 2"/>
          <p:cNvSpPr>
            <a:spLocks noGrp="1"/>
          </p:cNvSpPr>
          <p:nvPr>
            <p:ph type="sldNum" sz="quarter" idx="10"/>
          </p:nvPr>
        </p:nvSpPr>
        <p:spPr>
          <a:xfrm>
            <a:off x="8229600" y="6324600"/>
            <a:ext cx="609600" cy="365125"/>
          </a:xfrm>
        </p:spPr>
        <p:txBody>
          <a:bodyPr/>
          <a:lstStyle/>
          <a:p>
            <a:fld id="{FADAC90A-F407-4469-8C6B-25752938479A}" type="slidenum">
              <a:rPr lang="en-US" smtClean="0"/>
              <a:pPr/>
              <a:t>‹#›</a:t>
            </a:fld>
            <a:endParaRPr lang="en-US" dirty="0"/>
          </a:p>
        </p:txBody>
      </p:sp>
    </p:spTree>
    <p:extLst>
      <p:ext uri="{BB962C8B-B14F-4D97-AF65-F5344CB8AC3E}">
        <p14:creationId xmlns:p14="http://schemas.microsoft.com/office/powerpoint/2010/main" val="264303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Slide Number Placeholder 3"/>
          <p:cNvSpPr>
            <a:spLocks noGrp="1"/>
          </p:cNvSpPr>
          <p:nvPr>
            <p:ph type="sldNum" sz="quarter" idx="4"/>
          </p:nvPr>
        </p:nvSpPr>
        <p:spPr>
          <a:xfrm>
            <a:off x="8382000" y="6324600"/>
            <a:ext cx="533400" cy="365125"/>
          </a:xfrm>
          <a:prstGeom prst="rect">
            <a:avLst/>
          </a:prstGeom>
        </p:spPr>
        <p:txBody>
          <a:bodyPr/>
          <a:lstStyle>
            <a:lvl1pPr>
              <a:defRPr sz="1600">
                <a:solidFill>
                  <a:schemeClr val="bg1"/>
                </a:solidFill>
              </a:defRPr>
            </a:lvl1pPr>
          </a:lstStyle>
          <a:p>
            <a:fld id="{FADAC90A-F407-4469-8C6B-25752938479A}" type="slidenum">
              <a:rPr lang="en-US" smtClean="0"/>
              <a:pPr/>
              <a:t>‹#›</a:t>
            </a:fld>
            <a:endParaRPr lang="en-US" dirty="0"/>
          </a:p>
        </p:txBody>
      </p:sp>
      <p:sp>
        <p:nvSpPr>
          <p:cNvPr id="21" name="Content Placeholder 2"/>
          <p:cNvSpPr>
            <a:spLocks noGrp="1"/>
          </p:cNvSpPr>
          <p:nvPr>
            <p:ph idx="1"/>
          </p:nvPr>
        </p:nvSpPr>
        <p:spPr>
          <a:xfrm>
            <a:off x="457200" y="990600"/>
            <a:ext cx="8229600" cy="5257800"/>
          </a:xfrm>
        </p:spPr>
        <p:txBody>
          <a:bodyPr/>
          <a:lstStyle>
            <a:lvl1pPr>
              <a:spcBef>
                <a:spcPts val="0"/>
              </a:spcBef>
              <a:spcAft>
                <a:spcPts val="1200"/>
              </a:spcAft>
              <a:defRPr sz="2400">
                <a:latin typeface="+mn-lt"/>
              </a:defRPr>
            </a:lvl1pPr>
            <a:lvl2pPr>
              <a:spcBef>
                <a:spcPts val="0"/>
              </a:spcBef>
              <a:spcAft>
                <a:spcPts val="1200"/>
              </a:spcAft>
              <a:defRPr sz="2200">
                <a:latin typeface="+mn-lt"/>
              </a:defRPr>
            </a:lvl2pPr>
            <a:lvl3pPr>
              <a:spcBef>
                <a:spcPts val="0"/>
              </a:spcBef>
              <a:spcAft>
                <a:spcPts val="1200"/>
              </a:spcAft>
              <a:defRPr sz="2000">
                <a:latin typeface="+mn-lt"/>
              </a:defRPr>
            </a:lvl3pPr>
            <a:lvl4pPr>
              <a:spcBef>
                <a:spcPts val="0"/>
              </a:spcBef>
              <a:spcAft>
                <a:spcPts val="1200"/>
              </a:spcAft>
              <a:defRPr sz="1800">
                <a:latin typeface="+mn-lt"/>
              </a:defRPr>
            </a:lvl4pPr>
            <a:lvl5pPr>
              <a:spcBef>
                <a:spcPts val="0"/>
              </a:spcBef>
              <a:spcAft>
                <a:spcPts val="1200"/>
              </a:spcAft>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bwMode="gray">
          <a:xfrm>
            <a:off x="0" y="-1"/>
            <a:ext cx="9144000" cy="736937"/>
          </a:xfrm>
          <a:prstGeom prst="rect">
            <a:avLst/>
          </a:prstGeom>
        </p:spPr>
        <p:txBody>
          <a:bodyPr vert="horz" lIns="91440" tIns="45720" rIns="91440" bIns="45720" rtlCol="0" anchor="ctr">
            <a:noAutofit/>
          </a:bodyPr>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3762396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z="1600"/>
            </a:lvl1pPr>
          </a:lstStyle>
          <a:p>
            <a:fld id="{FADAC90A-F407-4469-8C6B-25752938479A}" type="slidenum">
              <a:rPr lang="en-US" smtClean="0"/>
              <a:pPr/>
              <a:t>‹#›</a:t>
            </a:fld>
            <a:endParaRPr lang="en-US" dirty="0"/>
          </a:p>
        </p:txBody>
      </p:sp>
      <p:sp>
        <p:nvSpPr>
          <p:cNvPr id="4" name="Content Placeholder 2"/>
          <p:cNvSpPr>
            <a:spLocks noGrp="1"/>
          </p:cNvSpPr>
          <p:nvPr>
            <p:ph idx="1"/>
          </p:nvPr>
        </p:nvSpPr>
        <p:spPr>
          <a:xfrm>
            <a:off x="457200" y="990600"/>
            <a:ext cx="8229600" cy="5257800"/>
          </a:xfrm>
        </p:spPr>
        <p:txBody>
          <a:bodyPr/>
          <a:lstStyle>
            <a:lvl1pPr>
              <a:spcBef>
                <a:spcPts val="0"/>
              </a:spcBef>
              <a:spcAft>
                <a:spcPts val="1200"/>
              </a:spcAft>
              <a:defRPr sz="2400">
                <a:latin typeface="+mn-lt"/>
              </a:defRPr>
            </a:lvl1pPr>
            <a:lvl2pPr>
              <a:spcBef>
                <a:spcPts val="0"/>
              </a:spcBef>
              <a:spcAft>
                <a:spcPts val="1200"/>
              </a:spcAft>
              <a:defRPr sz="2200">
                <a:latin typeface="+mn-lt"/>
              </a:defRPr>
            </a:lvl2pPr>
            <a:lvl3pPr>
              <a:spcBef>
                <a:spcPts val="0"/>
              </a:spcBef>
              <a:spcAft>
                <a:spcPts val="1200"/>
              </a:spcAft>
              <a:defRPr sz="2000">
                <a:latin typeface="+mn-lt"/>
              </a:defRPr>
            </a:lvl3pPr>
            <a:lvl4pPr>
              <a:spcBef>
                <a:spcPts val="0"/>
              </a:spcBef>
              <a:spcAft>
                <a:spcPts val="1200"/>
              </a:spcAft>
              <a:defRPr sz="1800">
                <a:latin typeface="+mn-lt"/>
              </a:defRPr>
            </a:lvl4pPr>
            <a:lvl5pPr>
              <a:spcBef>
                <a:spcPts val="0"/>
              </a:spcBef>
              <a:spcAft>
                <a:spcPts val="1200"/>
              </a:spcAft>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615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z="1600"/>
            </a:lvl1pPr>
          </a:lstStyle>
          <a:p>
            <a:fld id="{FADAC90A-F407-4469-8C6B-25752938479A}" type="slidenum">
              <a:rPr lang="en-US" smtClean="0"/>
              <a:pPr/>
              <a:t>‹#›</a:t>
            </a:fld>
            <a:endParaRPr lang="en-US" dirty="0"/>
          </a:p>
        </p:txBody>
      </p:sp>
      <p:sp>
        <p:nvSpPr>
          <p:cNvPr id="4" name="Content Placeholder 2"/>
          <p:cNvSpPr>
            <a:spLocks noGrp="1"/>
          </p:cNvSpPr>
          <p:nvPr>
            <p:ph idx="1"/>
          </p:nvPr>
        </p:nvSpPr>
        <p:spPr>
          <a:xfrm>
            <a:off x="457200" y="990600"/>
            <a:ext cx="8229600" cy="5257800"/>
          </a:xfrm>
        </p:spPr>
        <p:txBody>
          <a:bodyPr/>
          <a:lstStyle>
            <a:lvl1pPr>
              <a:spcBef>
                <a:spcPts val="0"/>
              </a:spcBef>
              <a:spcAft>
                <a:spcPts val="1200"/>
              </a:spcAft>
              <a:defRPr sz="2400">
                <a:latin typeface="+mn-lt"/>
              </a:defRPr>
            </a:lvl1pPr>
            <a:lvl2pPr>
              <a:spcBef>
                <a:spcPts val="0"/>
              </a:spcBef>
              <a:spcAft>
                <a:spcPts val="1200"/>
              </a:spcAft>
              <a:defRPr sz="2200">
                <a:latin typeface="+mn-lt"/>
              </a:defRPr>
            </a:lvl2pPr>
            <a:lvl3pPr>
              <a:spcBef>
                <a:spcPts val="0"/>
              </a:spcBef>
              <a:spcAft>
                <a:spcPts val="1200"/>
              </a:spcAft>
              <a:defRPr sz="2000">
                <a:latin typeface="+mn-lt"/>
              </a:defRPr>
            </a:lvl3pPr>
            <a:lvl4pPr>
              <a:spcBef>
                <a:spcPts val="0"/>
              </a:spcBef>
              <a:spcAft>
                <a:spcPts val="1200"/>
              </a:spcAft>
              <a:defRPr sz="1800">
                <a:latin typeface="+mn-lt"/>
              </a:defRPr>
            </a:lvl4pPr>
            <a:lvl5pPr>
              <a:spcBef>
                <a:spcPts val="0"/>
              </a:spcBef>
              <a:spcAft>
                <a:spcPts val="1200"/>
              </a:spcAft>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614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lstStyle>
            <a:lvl1pPr>
              <a:spcBef>
                <a:spcPts val="0"/>
              </a:spcBef>
              <a:spcAft>
                <a:spcPts val="1200"/>
              </a:spcAft>
              <a:defRPr sz="2400">
                <a:latin typeface="+mn-lt"/>
              </a:defRPr>
            </a:lvl1pPr>
            <a:lvl2pPr>
              <a:spcBef>
                <a:spcPts val="0"/>
              </a:spcBef>
              <a:spcAft>
                <a:spcPts val="1200"/>
              </a:spcAft>
              <a:defRPr sz="2200">
                <a:latin typeface="+mn-lt"/>
              </a:defRPr>
            </a:lvl2pPr>
            <a:lvl3pPr>
              <a:spcBef>
                <a:spcPts val="0"/>
              </a:spcBef>
              <a:spcAft>
                <a:spcPts val="1200"/>
              </a:spcAft>
              <a:defRPr sz="2000">
                <a:latin typeface="+mn-lt"/>
              </a:defRPr>
            </a:lvl3pPr>
            <a:lvl4pPr>
              <a:spcBef>
                <a:spcPts val="0"/>
              </a:spcBef>
              <a:spcAft>
                <a:spcPts val="1200"/>
              </a:spcAft>
              <a:defRPr sz="1800">
                <a:latin typeface="+mn-lt"/>
              </a:defRPr>
            </a:lvl4pPr>
            <a:lvl5pPr>
              <a:spcBef>
                <a:spcPts val="0"/>
              </a:spcBef>
              <a:spcAft>
                <a:spcPts val="1200"/>
              </a:spcAft>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bwMode="auto">
          <a:xfrm>
            <a:off x="8382000" y="6324600"/>
            <a:ext cx="762000" cy="381000"/>
          </a:xfrm>
          <a:prstGeom prst="rect">
            <a:avLst/>
          </a:prstGeom>
        </p:spPr>
        <p:txBody>
          <a:bodyPr/>
          <a:lstStyle>
            <a:lvl1pPr algn="ctr">
              <a:defRPr sz="1400" b="0">
                <a:solidFill>
                  <a:schemeClr val="bg1"/>
                </a:solidFill>
              </a:defRPr>
            </a:lvl1pPr>
          </a:lstStyle>
          <a:p>
            <a:fld id="{A85F6288-2281-4162-8032-03A991EC6D7B}" type="slidenum">
              <a:rPr lang="en-US" smtClean="0"/>
              <a:pPr/>
              <a:t>‹#›</a:t>
            </a:fld>
            <a:endParaRPr lang="en-US" dirty="0"/>
          </a:p>
        </p:txBody>
      </p:sp>
      <p:sp>
        <p:nvSpPr>
          <p:cNvPr id="2" name="Title 1"/>
          <p:cNvSpPr>
            <a:spLocks noGrp="1"/>
          </p:cNvSpPr>
          <p:nvPr>
            <p:ph type="title"/>
          </p:nvPr>
        </p:nvSpPr>
        <p:spPr bwMode="white">
          <a:xfrm>
            <a:off x="0" y="0"/>
            <a:ext cx="9144000" cy="762000"/>
          </a:xfrm>
        </p:spPr>
        <p:txBody>
          <a:bodyPr>
            <a:normAutofit/>
          </a:bodyPr>
          <a:lstStyle>
            <a:lvl1pPr algn="ctr">
              <a:defRPr sz="2800" b="1">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6192310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8382000" y="6324600"/>
            <a:ext cx="762000" cy="381000"/>
          </a:xfrm>
          <a:prstGeom prst="rect">
            <a:avLst/>
          </a:prstGeom>
        </p:spPr>
        <p:txBody>
          <a:bodyPr/>
          <a:lstStyle>
            <a:lvl1pPr algn="ctr">
              <a:defRPr sz="1400" b="0">
                <a:solidFill>
                  <a:schemeClr val="bg1"/>
                </a:solidFill>
              </a:defRPr>
            </a:lvl1pPr>
          </a:lstStyle>
          <a:p>
            <a:fld id="{A85F6288-2281-4162-8032-03A991EC6D7B}" type="slidenum">
              <a:rPr lang="en-US" smtClean="0"/>
              <a:pPr/>
              <a:t>‹#›</a:t>
            </a:fld>
            <a:endParaRPr lang="en-US" dirty="0"/>
          </a:p>
        </p:txBody>
      </p:sp>
      <p:sp>
        <p:nvSpPr>
          <p:cNvPr id="7" name="Content Placeholder 2"/>
          <p:cNvSpPr>
            <a:spLocks noGrp="1"/>
          </p:cNvSpPr>
          <p:nvPr>
            <p:ph idx="1"/>
          </p:nvPr>
        </p:nvSpPr>
        <p:spPr>
          <a:xfrm>
            <a:off x="457200" y="990600"/>
            <a:ext cx="8229600" cy="5257800"/>
          </a:xfrm>
        </p:spPr>
        <p:txBody>
          <a:bodyPr/>
          <a:lstStyle>
            <a:lvl1pPr>
              <a:spcBef>
                <a:spcPts val="0"/>
              </a:spcBef>
              <a:spcAft>
                <a:spcPts val="1200"/>
              </a:spcAft>
              <a:defRPr sz="2400">
                <a:latin typeface="+mn-lt"/>
              </a:defRPr>
            </a:lvl1pPr>
            <a:lvl2pPr>
              <a:spcBef>
                <a:spcPts val="0"/>
              </a:spcBef>
              <a:spcAft>
                <a:spcPts val="1200"/>
              </a:spcAft>
              <a:defRPr sz="2200">
                <a:latin typeface="+mn-lt"/>
              </a:defRPr>
            </a:lvl2pPr>
            <a:lvl3pPr>
              <a:spcBef>
                <a:spcPts val="0"/>
              </a:spcBef>
              <a:spcAft>
                <a:spcPts val="1200"/>
              </a:spcAft>
              <a:defRPr sz="2000">
                <a:latin typeface="+mn-lt"/>
              </a:defRPr>
            </a:lvl3pPr>
            <a:lvl4pPr>
              <a:spcBef>
                <a:spcPts val="0"/>
              </a:spcBef>
              <a:spcAft>
                <a:spcPts val="1200"/>
              </a:spcAft>
              <a:defRPr sz="1800">
                <a:latin typeface="+mn-lt"/>
              </a:defRPr>
            </a:lvl4pPr>
            <a:lvl5pPr>
              <a:spcBef>
                <a:spcPts val="0"/>
              </a:spcBef>
              <a:spcAft>
                <a:spcPts val="1200"/>
              </a:spcAft>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bwMode="white">
          <a:xfrm>
            <a:off x="0" y="0"/>
            <a:ext cx="9144000" cy="685800"/>
          </a:xfrm>
        </p:spPr>
        <p:txBody>
          <a:bodyPr>
            <a:normAutofit/>
          </a:bodyPr>
          <a:lstStyle>
            <a:lvl1pPr algn="ctr">
              <a:defRPr sz="2800" b="1">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878278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Slide Number Placeholder 3"/>
          <p:cNvSpPr>
            <a:spLocks noGrp="1"/>
          </p:cNvSpPr>
          <p:nvPr>
            <p:ph type="sldNum" sz="quarter" idx="4"/>
          </p:nvPr>
        </p:nvSpPr>
        <p:spPr>
          <a:xfrm>
            <a:off x="8382000" y="6324600"/>
            <a:ext cx="533400" cy="365125"/>
          </a:xfrm>
          <a:prstGeom prst="rect">
            <a:avLst/>
          </a:prstGeom>
        </p:spPr>
        <p:txBody>
          <a:bodyPr/>
          <a:lstStyle>
            <a:lvl1pPr>
              <a:defRPr>
                <a:solidFill>
                  <a:schemeClr val="bg1"/>
                </a:solidFill>
              </a:defRPr>
            </a:lvl1pPr>
          </a:lstStyle>
          <a:p>
            <a:fld id="{FADAC90A-F407-4469-8C6B-25752938479A}" type="slidenum">
              <a:rPr lang="en-US" smtClean="0"/>
              <a:pPr/>
              <a:t>‹#›</a:t>
            </a:fld>
            <a:endParaRPr lang="en-US" dirty="0"/>
          </a:p>
        </p:txBody>
      </p:sp>
      <p:sp>
        <p:nvSpPr>
          <p:cNvPr id="21" name="Content Placeholder 2"/>
          <p:cNvSpPr>
            <a:spLocks noGrp="1"/>
          </p:cNvSpPr>
          <p:nvPr>
            <p:ph idx="1"/>
          </p:nvPr>
        </p:nvSpPr>
        <p:spPr>
          <a:xfrm>
            <a:off x="457200" y="990600"/>
            <a:ext cx="8229600" cy="5257800"/>
          </a:xfrm>
        </p:spPr>
        <p:txBody>
          <a:bodyPr/>
          <a:lstStyle>
            <a:lvl1pPr>
              <a:spcBef>
                <a:spcPts val="0"/>
              </a:spcBef>
              <a:spcAft>
                <a:spcPts val="1200"/>
              </a:spcAft>
              <a:defRPr sz="2400">
                <a:latin typeface="+mn-lt"/>
              </a:defRPr>
            </a:lvl1pPr>
            <a:lvl2pPr>
              <a:spcBef>
                <a:spcPts val="0"/>
              </a:spcBef>
              <a:spcAft>
                <a:spcPts val="1200"/>
              </a:spcAft>
              <a:defRPr sz="2200">
                <a:latin typeface="+mn-lt"/>
              </a:defRPr>
            </a:lvl2pPr>
            <a:lvl3pPr>
              <a:spcBef>
                <a:spcPts val="0"/>
              </a:spcBef>
              <a:spcAft>
                <a:spcPts val="1200"/>
              </a:spcAft>
              <a:defRPr sz="2000">
                <a:latin typeface="+mn-lt"/>
              </a:defRPr>
            </a:lvl3pPr>
            <a:lvl4pPr>
              <a:spcBef>
                <a:spcPts val="0"/>
              </a:spcBef>
              <a:spcAft>
                <a:spcPts val="1200"/>
              </a:spcAft>
              <a:defRPr sz="1800">
                <a:latin typeface="+mn-lt"/>
              </a:defRPr>
            </a:lvl4pPr>
            <a:lvl5pPr>
              <a:spcBef>
                <a:spcPts val="0"/>
              </a:spcBef>
              <a:spcAft>
                <a:spcPts val="1200"/>
              </a:spcAft>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bwMode="gray">
          <a:xfrm>
            <a:off x="0" y="-1"/>
            <a:ext cx="9144000" cy="73693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09195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ADAC90A-F407-4469-8C6B-25752938479A}" type="slidenum">
              <a:rPr lang="en-US" smtClean="0"/>
              <a:pPr/>
              <a:t>‹#›</a:t>
            </a:fld>
            <a:endParaRPr lang="en-US" dirty="0"/>
          </a:p>
        </p:txBody>
      </p:sp>
      <p:sp>
        <p:nvSpPr>
          <p:cNvPr id="4" name="Content Placeholder 2"/>
          <p:cNvSpPr>
            <a:spLocks noGrp="1"/>
          </p:cNvSpPr>
          <p:nvPr>
            <p:ph idx="1"/>
          </p:nvPr>
        </p:nvSpPr>
        <p:spPr>
          <a:xfrm>
            <a:off x="457200" y="990600"/>
            <a:ext cx="8229600" cy="5257800"/>
          </a:xfrm>
        </p:spPr>
        <p:txBody>
          <a:bodyPr/>
          <a:lstStyle>
            <a:lvl1pPr>
              <a:spcBef>
                <a:spcPts val="0"/>
              </a:spcBef>
              <a:spcAft>
                <a:spcPts val="1200"/>
              </a:spcAft>
              <a:defRPr sz="2400">
                <a:latin typeface="+mn-lt"/>
              </a:defRPr>
            </a:lvl1pPr>
            <a:lvl2pPr>
              <a:spcBef>
                <a:spcPts val="0"/>
              </a:spcBef>
              <a:spcAft>
                <a:spcPts val="1200"/>
              </a:spcAft>
              <a:defRPr sz="2200">
                <a:latin typeface="+mn-lt"/>
              </a:defRPr>
            </a:lvl2pPr>
            <a:lvl3pPr>
              <a:spcBef>
                <a:spcPts val="0"/>
              </a:spcBef>
              <a:spcAft>
                <a:spcPts val="1200"/>
              </a:spcAft>
              <a:defRPr sz="2000">
                <a:latin typeface="+mn-lt"/>
              </a:defRPr>
            </a:lvl3pPr>
            <a:lvl4pPr>
              <a:spcBef>
                <a:spcPts val="0"/>
              </a:spcBef>
              <a:spcAft>
                <a:spcPts val="1200"/>
              </a:spcAft>
              <a:defRPr sz="1800">
                <a:latin typeface="+mn-lt"/>
              </a:defRPr>
            </a:lvl4pPr>
            <a:lvl5pPr>
              <a:spcBef>
                <a:spcPts val="0"/>
              </a:spcBef>
              <a:spcAft>
                <a:spcPts val="1200"/>
              </a:spcAft>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656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ADAC90A-F407-4469-8C6B-25752938479A}" type="slidenum">
              <a:rPr lang="en-US" smtClean="0"/>
              <a:pPr/>
              <a:t>‹#›</a:t>
            </a:fld>
            <a:endParaRPr lang="en-US" dirty="0"/>
          </a:p>
        </p:txBody>
      </p:sp>
      <p:sp>
        <p:nvSpPr>
          <p:cNvPr id="4" name="Content Placeholder 2"/>
          <p:cNvSpPr>
            <a:spLocks noGrp="1"/>
          </p:cNvSpPr>
          <p:nvPr>
            <p:ph idx="1"/>
          </p:nvPr>
        </p:nvSpPr>
        <p:spPr>
          <a:xfrm>
            <a:off x="457200" y="990600"/>
            <a:ext cx="8229600" cy="5257800"/>
          </a:xfrm>
        </p:spPr>
        <p:txBody>
          <a:bodyPr/>
          <a:lstStyle>
            <a:lvl1pPr>
              <a:spcBef>
                <a:spcPts val="0"/>
              </a:spcBef>
              <a:spcAft>
                <a:spcPts val="1200"/>
              </a:spcAft>
              <a:defRPr sz="2400">
                <a:latin typeface="+mn-lt"/>
              </a:defRPr>
            </a:lvl1pPr>
            <a:lvl2pPr>
              <a:spcBef>
                <a:spcPts val="0"/>
              </a:spcBef>
              <a:spcAft>
                <a:spcPts val="1200"/>
              </a:spcAft>
              <a:defRPr sz="2200">
                <a:latin typeface="+mn-lt"/>
              </a:defRPr>
            </a:lvl2pPr>
            <a:lvl3pPr>
              <a:spcBef>
                <a:spcPts val="0"/>
              </a:spcBef>
              <a:spcAft>
                <a:spcPts val="1200"/>
              </a:spcAft>
              <a:defRPr sz="2000">
                <a:latin typeface="+mn-lt"/>
              </a:defRPr>
            </a:lvl3pPr>
            <a:lvl4pPr>
              <a:spcBef>
                <a:spcPts val="0"/>
              </a:spcBef>
              <a:spcAft>
                <a:spcPts val="1200"/>
              </a:spcAft>
              <a:defRPr sz="1800">
                <a:latin typeface="+mn-lt"/>
              </a:defRPr>
            </a:lvl4pPr>
            <a:lvl5pPr>
              <a:spcBef>
                <a:spcPts val="0"/>
              </a:spcBef>
              <a:spcAft>
                <a:spcPts val="1200"/>
              </a:spcAft>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343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gray">
          <a:xfrm>
            <a:off x="0" y="0"/>
            <a:ext cx="9144000" cy="736937"/>
          </a:xfrm>
          <a:prstGeom prst="rect">
            <a:avLst/>
          </a:prstGeom>
          <a:solidFill>
            <a:srgbClr val="23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736937"/>
            <a:ext cx="9144000" cy="1012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392100"/>
            <a:ext cx="9144000" cy="2301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idx="1"/>
          </p:nvPr>
        </p:nvSpPr>
        <p:spPr>
          <a:xfrm>
            <a:off x="457200" y="1036637"/>
            <a:ext cx="8229600" cy="5135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gray">
          <a:xfrm>
            <a:off x="0" y="-1"/>
            <a:ext cx="9144000" cy="73693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9" name="Slide Number Placeholder 3"/>
          <p:cNvSpPr>
            <a:spLocks noGrp="1"/>
          </p:cNvSpPr>
          <p:nvPr>
            <p:ph type="sldNum" sz="quarter" idx="4"/>
          </p:nvPr>
        </p:nvSpPr>
        <p:spPr>
          <a:xfrm>
            <a:off x="8229600" y="6324600"/>
            <a:ext cx="609600" cy="365125"/>
          </a:xfrm>
          <a:prstGeom prst="rect">
            <a:avLst/>
          </a:prstGeom>
        </p:spPr>
        <p:txBody>
          <a:bodyPr/>
          <a:lstStyle>
            <a:lvl1pPr>
              <a:defRPr>
                <a:solidFill>
                  <a:schemeClr val="bg1"/>
                </a:solidFill>
              </a:defRPr>
            </a:lvl1pPr>
          </a:lstStyle>
          <a:p>
            <a:fld id="{FADAC90A-F407-4469-8C6B-25752938479A}" type="slidenum">
              <a:rPr lang="en-US" smtClean="0"/>
              <a:pPr/>
              <a:t>‹#›</a:t>
            </a:fld>
            <a:endParaRPr lang="en-US" dirty="0"/>
          </a:p>
        </p:txBody>
      </p:sp>
      <p:sp>
        <p:nvSpPr>
          <p:cNvPr id="21" name="Rectangle 20"/>
          <p:cNvSpPr/>
          <p:nvPr userDrawn="1"/>
        </p:nvSpPr>
        <p:spPr>
          <a:xfrm>
            <a:off x="169427" y="6368663"/>
            <a:ext cx="4062972" cy="276999"/>
          </a:xfrm>
          <a:prstGeom prst="rect">
            <a:avLst/>
          </a:prstGeom>
        </p:spPr>
        <p:txBody>
          <a:bodyPr wrap="none">
            <a:spAutoFit/>
          </a:bodyPr>
          <a:lstStyle/>
          <a:p>
            <a:r>
              <a:rPr lang="en-US" sz="1200" spc="300" dirty="0" smtClean="0">
                <a:solidFill>
                  <a:schemeClr val="bg1"/>
                </a:solidFill>
              </a:rPr>
              <a:t>Office of the Washington State Auditor</a:t>
            </a:r>
            <a:endParaRPr lang="en-US" sz="1200" spc="300" dirty="0">
              <a:solidFill>
                <a:schemeClr val="bg1"/>
              </a:solidFill>
            </a:endParaRPr>
          </a:p>
        </p:txBody>
      </p:sp>
    </p:spTree>
    <p:extLst>
      <p:ext uri="{BB962C8B-B14F-4D97-AF65-F5344CB8AC3E}">
        <p14:creationId xmlns:p14="http://schemas.microsoft.com/office/powerpoint/2010/main" val="22069593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49" r:id="rId7"/>
    <p:sldLayoutId id="2147483652" r:id="rId8"/>
    <p:sldLayoutId id="2147483653" r:id="rId9"/>
    <p:sldLayoutId id="2147483650" r:id="rId10"/>
  </p:sldLayoutIdLst>
  <p:hf hdr="0" ftr="0" dt="0"/>
  <p:txStyles>
    <p:titleStyle>
      <a:lvl1pPr algn="ctr"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02060"/>
        </a:buClr>
        <a:buFont typeface="Wingdings" panose="05000000000000000000" pitchFamily="2" charset="2"/>
        <a:buChar char="§"/>
        <a:defRPr sz="3200" kern="1200">
          <a:solidFill>
            <a:schemeClr val="tx1"/>
          </a:solidFill>
          <a:latin typeface="+mn-lt"/>
          <a:ea typeface="+mn-ea"/>
          <a:cs typeface="+mn-cs"/>
        </a:defRPr>
      </a:lvl1pPr>
      <a:lvl2pPr marL="795338" indent="-338138" algn="l" defTabSz="914400" rtl="0" eaLnBrk="1" latinLnBrk="0" hangingPunct="1">
        <a:spcBef>
          <a:spcPct val="20000"/>
        </a:spcBef>
        <a:buClr>
          <a:srgbClr val="002060"/>
        </a:buClr>
        <a:buSzPct val="60000"/>
        <a:buFont typeface="Wingdings" panose="05000000000000000000" pitchFamily="2" charset="2"/>
        <a:buChar char="q"/>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mailto:Erika.Davies@sao.wa.gov" TargetMode="External"/><Relationship Id="rId3" Type="http://schemas.openxmlformats.org/officeDocument/2006/relationships/hyperlink" Target="http://www.sao.wa.gov/" TargetMode="External"/><Relationship Id="rId7" Type="http://schemas.openxmlformats.org/officeDocument/2006/relationships/hyperlink" Target="mailto:Sarah.Mahugh@sao.wa.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twitter.com/WAStateAuditor" TargetMode="External"/><Relationship Id="rId5" Type="http://schemas.openxmlformats.org/officeDocument/2006/relationships/hyperlink" Target="http://www.facebook.com/WAStateAuditorsOffice" TargetMode="External"/><Relationship Id="rId4" Type="http://schemas.openxmlformats.org/officeDocument/2006/relationships/hyperlink" Target="https://auditconnectionw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ofm.wa.gov/accounting/saa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ortal.sao.wa.gov/saoportal/Login.aspx?ReturnUrl=/saoportal/forms.aspx/HelpDeskDisclaim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685800" y="1981200"/>
            <a:ext cx="7772400" cy="419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altLang="en-US" sz="4400" dirty="0" smtClean="0">
                <a:solidFill>
                  <a:schemeClr val="tx1"/>
                </a:solidFill>
                <a:cs typeface="Times New Roman" panose="02020603050405020304" pitchFamily="18" charset="0"/>
              </a:rPr>
              <a:t>Internal Control Basics</a:t>
            </a:r>
          </a:p>
          <a:p>
            <a:endParaRPr lang="en-US" altLang="en-US" sz="3000" b="0" dirty="0" smtClean="0">
              <a:solidFill>
                <a:schemeClr val="tx1"/>
              </a:solidFill>
              <a:latin typeface="Minion Pro" pitchFamily="18" charset="0"/>
              <a:cs typeface="Arial" pitchFamily="34" charset="0"/>
            </a:endParaRPr>
          </a:p>
          <a:p>
            <a:r>
              <a:rPr lang="en-US" altLang="en-US" sz="3000" b="0" dirty="0" smtClean="0">
                <a:solidFill>
                  <a:schemeClr val="tx1"/>
                </a:solidFill>
                <a:cs typeface="Times New Roman" panose="02020603050405020304" pitchFamily="18" charset="0"/>
              </a:rPr>
              <a:t>Community College BAR meeting</a:t>
            </a:r>
          </a:p>
          <a:p>
            <a:endParaRPr lang="en-US" altLang="en-US" sz="2400" b="0" dirty="0" smtClean="0">
              <a:solidFill>
                <a:schemeClr val="tx1"/>
              </a:solidFill>
              <a:latin typeface="Times New Roman" panose="02020603050405020304" pitchFamily="18" charset="0"/>
              <a:cs typeface="Times New Roman" panose="02020603050405020304" pitchFamily="18" charset="0"/>
            </a:endParaRPr>
          </a:p>
          <a:p>
            <a:r>
              <a:rPr lang="en-US" altLang="en-US" sz="2600" b="0" dirty="0" smtClean="0">
                <a:solidFill>
                  <a:schemeClr val="tx1"/>
                </a:solidFill>
                <a:cs typeface="Times New Roman" panose="02020603050405020304" pitchFamily="18" charset="0"/>
              </a:rPr>
              <a:t>March 28, 2018</a:t>
            </a:r>
          </a:p>
          <a:p>
            <a:endParaRPr lang="en-US" altLang="en-US" sz="2400" b="0" dirty="0" smtClean="0">
              <a:solidFill>
                <a:schemeClr val="tx1"/>
              </a:solidFill>
              <a:cs typeface="Times New Roman" panose="02020603050405020304" pitchFamily="18" charset="0"/>
            </a:endParaRPr>
          </a:p>
          <a:p>
            <a:r>
              <a:rPr lang="en-US" altLang="en-US" sz="2400" dirty="0" smtClean="0">
                <a:solidFill>
                  <a:schemeClr val="tx1"/>
                </a:solidFill>
                <a:cs typeface="Times New Roman" panose="02020603050405020304" pitchFamily="18" charset="0"/>
              </a:rPr>
              <a:t>Sarah Mahugh, </a:t>
            </a:r>
            <a:r>
              <a:rPr lang="en-US" altLang="en-US" sz="2400" b="0" dirty="0" smtClean="0">
                <a:solidFill>
                  <a:schemeClr val="tx1"/>
                </a:solidFill>
                <a:cs typeface="Times New Roman" panose="02020603050405020304" pitchFamily="18" charset="0"/>
              </a:rPr>
              <a:t>MBA, CPA, Program Manager</a:t>
            </a:r>
          </a:p>
          <a:p>
            <a:r>
              <a:rPr lang="en-US" sz="2400" dirty="0" smtClean="0">
                <a:solidFill>
                  <a:schemeClr val="tx1"/>
                </a:solidFill>
                <a:cs typeface="Times New Roman" panose="02020603050405020304" pitchFamily="18" charset="0"/>
              </a:rPr>
              <a:t>Erika Davis, </a:t>
            </a:r>
            <a:r>
              <a:rPr lang="en-US" sz="2400" b="0" dirty="0" smtClean="0">
                <a:solidFill>
                  <a:schemeClr val="tx1"/>
                </a:solidFill>
                <a:cs typeface="Times New Roman" panose="02020603050405020304" pitchFamily="18" charset="0"/>
              </a:rPr>
              <a:t>Higher Education Specialist</a:t>
            </a:r>
          </a:p>
          <a:p>
            <a:r>
              <a:rPr lang="en-US" sz="2400" dirty="0" smtClean="0">
                <a:solidFill>
                  <a:schemeClr val="tx1"/>
                </a:solidFill>
                <a:cs typeface="Times New Roman" panose="02020603050405020304" pitchFamily="18" charset="0"/>
              </a:rPr>
              <a:t>Christie Cowgill, </a:t>
            </a:r>
            <a:r>
              <a:rPr lang="en-US" sz="2400" b="0" dirty="0" smtClean="0">
                <a:solidFill>
                  <a:schemeClr val="tx1"/>
                </a:solidFill>
                <a:cs typeface="Times New Roman" panose="02020603050405020304" pitchFamily="18" charset="0"/>
              </a:rPr>
              <a:t>Higher Education Specialist</a:t>
            </a:r>
            <a:endParaRPr lang="en-US" sz="2400" dirty="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 y="0"/>
            <a:ext cx="9142886" cy="1331650"/>
          </a:xfrm>
          <a:prstGeom prst="rect">
            <a:avLst/>
          </a:prstGeom>
          <a:solidFill>
            <a:schemeClr val="tx2">
              <a:lumMod val="50000"/>
            </a:schemeClr>
          </a:solidFill>
        </p:spPr>
      </p:pic>
    </p:spTree>
    <p:extLst>
      <p:ext uri="{BB962C8B-B14F-4D97-AF65-F5344CB8AC3E}">
        <p14:creationId xmlns:p14="http://schemas.microsoft.com/office/powerpoint/2010/main" val="3212319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a:bodyPr>
          <a:lstStyle/>
          <a:p>
            <a:r>
              <a:rPr lang="en-US" sz="2600" b="1" dirty="0" smtClean="0">
                <a:cs typeface="Times New Roman" panose="02020603050405020304" pitchFamily="18" charset="0"/>
              </a:rPr>
              <a:t>Goal</a:t>
            </a:r>
            <a:r>
              <a:rPr lang="en-US" sz="2600" dirty="0" smtClean="0">
                <a:cs typeface="Times New Roman" panose="02020603050405020304" pitchFamily="18" charset="0"/>
              </a:rPr>
              <a:t>: Controls and processes should generate adequate documentation to demonstrate achievement of objectives: </a:t>
            </a:r>
          </a:p>
          <a:p>
            <a:pPr marL="0" indent="0">
              <a:buNone/>
            </a:pPr>
            <a:endParaRPr lang="en-US" sz="2600" dirty="0">
              <a:cs typeface="Times New Roman" panose="02020603050405020304" pitchFamily="18" charset="0"/>
            </a:endParaRPr>
          </a:p>
        </p:txBody>
      </p:sp>
      <p:sp>
        <p:nvSpPr>
          <p:cNvPr id="4" name="Title 3"/>
          <p:cNvSpPr>
            <a:spLocks noGrp="1"/>
          </p:cNvSpPr>
          <p:nvPr>
            <p:ph type="title"/>
          </p:nvPr>
        </p:nvSpPr>
        <p:spPr/>
        <p:txBody>
          <a:bodyPr/>
          <a:lstStyle/>
          <a:p>
            <a:r>
              <a:rPr lang="en-US" dirty="0">
                <a:latin typeface="+mn-lt"/>
                <a:cs typeface="Times New Roman" panose="02020603050405020304" pitchFamily="18" charset="0"/>
              </a:rPr>
              <a:t>Accounting </a:t>
            </a:r>
            <a:r>
              <a:rPr lang="en-US" dirty="0" smtClean="0">
                <a:latin typeface="+mn-lt"/>
                <a:cs typeface="Times New Roman" panose="02020603050405020304" pitchFamily="18" charset="0"/>
              </a:rPr>
              <a:t>controls</a:t>
            </a:r>
            <a:endParaRPr lang="en-US" dirty="0">
              <a:latin typeface="+mn-lt"/>
              <a:cs typeface="Times New Roman" panose="02020603050405020304" pitchFamily="18" charset="0"/>
            </a:endParaRPr>
          </a:p>
        </p:txBody>
      </p:sp>
      <p:sp>
        <p:nvSpPr>
          <p:cNvPr id="5" name="Slide Number Placeholder 1"/>
          <p:cNvSpPr>
            <a:spLocks noGrp="1"/>
          </p:cNvSpPr>
          <p:nvPr>
            <p:ph type="sldNum" sz="quarter" idx="4"/>
          </p:nvPr>
        </p:nvSpPr>
        <p:spPr>
          <a:xfrm>
            <a:off x="8382000" y="6324600"/>
            <a:ext cx="533400" cy="365125"/>
          </a:xfrm>
        </p:spPr>
        <p:txBody>
          <a:bodyPr/>
          <a:lstStyle/>
          <a:p>
            <a:r>
              <a:rPr lang="en-US" dirty="0" smtClean="0"/>
              <a:t>10</a:t>
            </a:r>
          </a:p>
          <a:p>
            <a:endParaRPr lang="en-US" dirty="0"/>
          </a:p>
        </p:txBody>
      </p:sp>
      <p:graphicFrame>
        <p:nvGraphicFramePr>
          <p:cNvPr id="9" name="Diagram 8"/>
          <p:cNvGraphicFramePr/>
          <p:nvPr>
            <p:extLst>
              <p:ext uri="{D42A27DB-BD31-4B8C-83A1-F6EECF244321}">
                <p14:modId xmlns:p14="http://schemas.microsoft.com/office/powerpoint/2010/main" val="3630187837"/>
              </p:ext>
            </p:extLst>
          </p:nvPr>
        </p:nvGraphicFramePr>
        <p:xfrm>
          <a:off x="2057400" y="2362200"/>
          <a:ext cx="5181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1242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a:bodyPr>
          <a:lstStyle/>
          <a:p>
            <a:r>
              <a:rPr lang="en-US" sz="2600" dirty="0" smtClean="0">
                <a:cs typeface="Times New Roman" panose="02020603050405020304" pitchFamily="18" charset="0"/>
              </a:rPr>
              <a:t>Three general areas we’ll touch on today:</a:t>
            </a:r>
          </a:p>
        </p:txBody>
      </p:sp>
      <p:sp>
        <p:nvSpPr>
          <p:cNvPr id="4" name="Title 3"/>
          <p:cNvSpPr>
            <a:spLocks noGrp="1"/>
          </p:cNvSpPr>
          <p:nvPr>
            <p:ph type="title"/>
          </p:nvPr>
        </p:nvSpPr>
        <p:spPr/>
        <p:txBody>
          <a:bodyPr/>
          <a:lstStyle/>
          <a:p>
            <a:r>
              <a:rPr lang="en-US" dirty="0">
                <a:latin typeface="+mn-lt"/>
                <a:cs typeface="Times New Roman" panose="02020603050405020304" pitchFamily="18" charset="0"/>
              </a:rPr>
              <a:t>Accounting </a:t>
            </a:r>
            <a:r>
              <a:rPr lang="en-US" dirty="0" smtClean="0">
                <a:latin typeface="+mn-lt"/>
                <a:cs typeface="Times New Roman" panose="02020603050405020304" pitchFamily="18" charset="0"/>
              </a:rPr>
              <a:t>controls</a:t>
            </a:r>
            <a:endParaRPr lang="en-US" dirty="0">
              <a:latin typeface="+mn-lt"/>
              <a:cs typeface="Times New Roman" panose="02020603050405020304" pitchFamily="18" charset="0"/>
            </a:endParaRPr>
          </a:p>
        </p:txBody>
      </p:sp>
      <p:sp>
        <p:nvSpPr>
          <p:cNvPr id="5" name="Slide Number Placeholder 1"/>
          <p:cNvSpPr>
            <a:spLocks noGrp="1"/>
          </p:cNvSpPr>
          <p:nvPr>
            <p:ph type="sldNum" sz="quarter" idx="4"/>
          </p:nvPr>
        </p:nvSpPr>
        <p:spPr>
          <a:xfrm>
            <a:off x="8382000" y="6324600"/>
            <a:ext cx="533400" cy="365125"/>
          </a:xfrm>
        </p:spPr>
        <p:txBody>
          <a:bodyPr/>
          <a:lstStyle/>
          <a:p>
            <a:r>
              <a:rPr lang="en-US" dirty="0" smtClean="0"/>
              <a:t>10</a:t>
            </a:r>
          </a:p>
          <a:p>
            <a:endParaRPr lang="en-US" dirty="0"/>
          </a:p>
        </p:txBody>
      </p:sp>
      <p:graphicFrame>
        <p:nvGraphicFramePr>
          <p:cNvPr id="6" name="Diagram 5"/>
          <p:cNvGraphicFramePr/>
          <p:nvPr>
            <p:extLst>
              <p:ext uri="{D42A27DB-BD31-4B8C-83A1-F6EECF244321}">
                <p14:modId xmlns:p14="http://schemas.microsoft.com/office/powerpoint/2010/main" val="1547870533"/>
              </p:ext>
            </p:extLst>
          </p:nvPr>
        </p:nvGraphicFramePr>
        <p:xfrm>
          <a:off x="11430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368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fontScale="85000" lnSpcReduction="20000"/>
          </a:bodyPr>
          <a:lstStyle/>
          <a:p>
            <a:pPr marL="0" indent="0">
              <a:buNone/>
            </a:pPr>
            <a:r>
              <a:rPr lang="en-US" sz="2600" b="1" dirty="0" smtClean="0">
                <a:cs typeface="Times New Roman" panose="02020603050405020304" pitchFamily="18" charset="0"/>
              </a:rPr>
              <a:t>Controls over Financial Data: </a:t>
            </a:r>
          </a:p>
          <a:p>
            <a:r>
              <a:rPr lang="en-US" sz="2600" dirty="0" smtClean="0">
                <a:cs typeface="Times New Roman" panose="02020603050405020304" pitchFamily="18" charset="0"/>
              </a:rPr>
              <a:t>Identification of financial events</a:t>
            </a:r>
          </a:p>
          <a:p>
            <a:pPr lvl="1"/>
            <a:r>
              <a:rPr lang="en-US" dirty="0">
                <a:cs typeface="Times New Roman" panose="02020603050405020304" pitchFamily="18" charset="0"/>
              </a:rPr>
              <a:t>C</a:t>
            </a:r>
            <a:r>
              <a:rPr lang="en-US" dirty="0" smtClean="0">
                <a:cs typeface="Times New Roman" panose="02020603050405020304" pitchFamily="18" charset="0"/>
              </a:rPr>
              <a:t>ontrols should ensure financial events and transactions are properly identified and recorded</a:t>
            </a:r>
          </a:p>
          <a:p>
            <a:r>
              <a:rPr lang="en-US" dirty="0" smtClean="0">
                <a:cs typeface="Times New Roman" panose="02020603050405020304" pitchFamily="18" charset="0"/>
              </a:rPr>
              <a:t>Items to consider: </a:t>
            </a:r>
          </a:p>
          <a:p>
            <a:pPr lvl="1"/>
            <a:r>
              <a:rPr lang="en-US" dirty="0" smtClean="0">
                <a:cs typeface="Times New Roman" panose="02020603050405020304" pitchFamily="18" charset="0"/>
              </a:rPr>
              <a:t>Are staff responsible for identifying and recording transactions provided with adequate training? </a:t>
            </a:r>
          </a:p>
          <a:p>
            <a:pPr lvl="2"/>
            <a:r>
              <a:rPr lang="en-US" dirty="0" smtClean="0">
                <a:cs typeface="Times New Roman" panose="02020603050405020304" pitchFamily="18" charset="0"/>
              </a:rPr>
              <a:t>Including cross-training </a:t>
            </a:r>
            <a:r>
              <a:rPr lang="en-US" dirty="0">
                <a:cs typeface="Times New Roman" panose="02020603050405020304" pitchFamily="18" charset="0"/>
              </a:rPr>
              <a:t>to provide backup in the case of vacation or other </a:t>
            </a:r>
            <a:r>
              <a:rPr lang="en-US" dirty="0" smtClean="0">
                <a:cs typeface="Times New Roman" panose="02020603050405020304" pitchFamily="18" charset="0"/>
              </a:rPr>
              <a:t>absence</a:t>
            </a:r>
          </a:p>
          <a:p>
            <a:pPr lvl="1"/>
            <a:r>
              <a:rPr lang="en-US" dirty="0" smtClean="0">
                <a:cs typeface="Times New Roman" panose="02020603050405020304" pitchFamily="18" charset="0"/>
              </a:rPr>
              <a:t>Does the College have appropriate segregation of duties over major processes in place? </a:t>
            </a:r>
          </a:p>
          <a:p>
            <a:pPr lvl="1"/>
            <a:r>
              <a:rPr lang="en-US" dirty="0" smtClean="0">
                <a:cs typeface="Times New Roman" panose="02020603050405020304" pitchFamily="18" charset="0"/>
              </a:rPr>
              <a:t>Is a current, accurate, and complete policy and procedures manual (including financial policies) accessible and communicated to all staff? </a:t>
            </a:r>
          </a:p>
          <a:p>
            <a:pPr lvl="1"/>
            <a:r>
              <a:rPr lang="en-US" dirty="0" smtClean="0">
                <a:cs typeface="Times New Roman" panose="02020603050405020304" pitchFamily="18" charset="0"/>
              </a:rPr>
              <a:t>Are duties of officials and employees clearly defined and periodically evaluated? </a:t>
            </a:r>
          </a:p>
          <a:p>
            <a:pPr lvl="1"/>
            <a:endParaRPr lang="en-US" dirty="0" smtClean="0">
              <a:cs typeface="Times New Roman" panose="02020603050405020304" pitchFamily="18" charset="0"/>
            </a:endParaRPr>
          </a:p>
          <a:p>
            <a:pPr marL="457200" lvl="1" indent="0">
              <a:buNone/>
            </a:pPr>
            <a:endParaRPr lang="en-US" dirty="0" smtClean="0">
              <a:cs typeface="Times New Roman" panose="02020603050405020304" pitchFamily="18" charset="0"/>
            </a:endParaRPr>
          </a:p>
          <a:p>
            <a:pPr lvl="1"/>
            <a:endParaRPr lang="en-US" dirty="0">
              <a:cs typeface="Times New Roman" panose="02020603050405020304" pitchFamily="18" charset="0"/>
            </a:endParaRPr>
          </a:p>
        </p:txBody>
      </p:sp>
      <p:sp>
        <p:nvSpPr>
          <p:cNvPr id="4" name="Title 3"/>
          <p:cNvSpPr>
            <a:spLocks noGrp="1"/>
          </p:cNvSpPr>
          <p:nvPr>
            <p:ph type="title"/>
          </p:nvPr>
        </p:nvSpPr>
        <p:spPr/>
        <p:txBody>
          <a:bodyPr/>
          <a:lstStyle/>
          <a:p>
            <a:r>
              <a:rPr lang="en-US" dirty="0">
                <a:latin typeface="+mn-lt"/>
                <a:cs typeface="Times New Roman" panose="02020603050405020304" pitchFamily="18" charset="0"/>
              </a:rPr>
              <a:t>Accounting </a:t>
            </a:r>
            <a:r>
              <a:rPr lang="en-US" dirty="0" smtClean="0">
                <a:latin typeface="+mn-lt"/>
                <a:cs typeface="Times New Roman" panose="02020603050405020304" pitchFamily="18" charset="0"/>
              </a:rPr>
              <a:t>controls</a:t>
            </a:r>
            <a:endParaRPr lang="en-US" dirty="0">
              <a:latin typeface="+mn-lt"/>
              <a:cs typeface="Times New Roman" panose="02020603050405020304" pitchFamily="18" charset="0"/>
            </a:endParaRPr>
          </a:p>
        </p:txBody>
      </p:sp>
      <p:sp>
        <p:nvSpPr>
          <p:cNvPr id="5" name="Slide Number Placeholder 1"/>
          <p:cNvSpPr>
            <a:spLocks noGrp="1"/>
          </p:cNvSpPr>
          <p:nvPr>
            <p:ph type="sldNum" sz="quarter" idx="4"/>
          </p:nvPr>
        </p:nvSpPr>
        <p:spPr>
          <a:xfrm>
            <a:off x="8382000" y="6324600"/>
            <a:ext cx="533400" cy="365125"/>
          </a:xfrm>
        </p:spPr>
        <p:txBody>
          <a:bodyPr/>
          <a:lstStyle/>
          <a:p>
            <a:r>
              <a:rPr lang="en-US" dirty="0" smtClean="0"/>
              <a:t>10</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813136"/>
            <a:ext cx="1600200" cy="1468582"/>
          </a:xfrm>
          <a:prstGeom prst="rect">
            <a:avLst/>
          </a:prstGeom>
        </p:spPr>
      </p:pic>
    </p:spTree>
    <p:extLst>
      <p:ext uri="{BB962C8B-B14F-4D97-AF65-F5344CB8AC3E}">
        <p14:creationId xmlns:p14="http://schemas.microsoft.com/office/powerpoint/2010/main" val="2921609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fontScale="77500" lnSpcReduction="20000"/>
          </a:bodyPr>
          <a:lstStyle/>
          <a:p>
            <a:pPr marL="0" indent="0">
              <a:buNone/>
            </a:pPr>
            <a:r>
              <a:rPr lang="en-US" sz="2600" b="1" dirty="0" smtClean="0">
                <a:cs typeface="Times New Roman" panose="02020603050405020304" pitchFamily="18" charset="0"/>
              </a:rPr>
              <a:t>Controls over Financial Data: </a:t>
            </a:r>
          </a:p>
          <a:p>
            <a:r>
              <a:rPr lang="en-US" sz="2600" dirty="0" smtClean="0">
                <a:cs typeface="Times New Roman" panose="02020603050405020304" pitchFamily="18" charset="0"/>
              </a:rPr>
              <a:t>Access controls over data </a:t>
            </a:r>
          </a:p>
          <a:p>
            <a:pPr lvl="1"/>
            <a:r>
              <a:rPr lang="en-US" dirty="0">
                <a:cs typeface="Times New Roman" panose="02020603050405020304" pitchFamily="18" charset="0"/>
              </a:rPr>
              <a:t>C</a:t>
            </a:r>
            <a:r>
              <a:rPr lang="en-US" dirty="0" smtClean="0">
                <a:cs typeface="Times New Roman" panose="02020603050405020304" pitchFamily="18" charset="0"/>
              </a:rPr>
              <a:t>ontrols should ensure electronic data and hard-copy                                        records are safeguarded against manipulation </a:t>
            </a:r>
          </a:p>
          <a:p>
            <a:r>
              <a:rPr lang="en-US" dirty="0" smtClean="0">
                <a:cs typeface="Times New Roman" panose="02020603050405020304" pitchFamily="18" charset="0"/>
              </a:rPr>
              <a:t>Example controls: </a:t>
            </a:r>
          </a:p>
          <a:p>
            <a:pPr lvl="1"/>
            <a:r>
              <a:rPr lang="en-US" dirty="0" smtClean="0">
                <a:cs typeface="Times New Roman" panose="02020603050405020304" pitchFamily="18" charset="0"/>
              </a:rPr>
              <a:t>Develop polices over IT security and document retention and communicate to all staff regularly </a:t>
            </a:r>
          </a:p>
          <a:p>
            <a:pPr lvl="1"/>
            <a:r>
              <a:rPr lang="en-US" dirty="0" smtClean="0">
                <a:cs typeface="Times New Roman" panose="02020603050405020304" pitchFamily="18" charset="0"/>
              </a:rPr>
              <a:t>Refrain from sharing log-in information or having shared access to systems </a:t>
            </a:r>
          </a:p>
          <a:p>
            <a:pPr lvl="1"/>
            <a:r>
              <a:rPr lang="en-US" dirty="0" smtClean="0">
                <a:cs typeface="Times New Roman" panose="02020603050405020304" pitchFamily="18" charset="0"/>
              </a:rPr>
              <a:t>Establish a periodic review of user access in the financial management system based on staff’s current job duties</a:t>
            </a:r>
          </a:p>
          <a:p>
            <a:pPr lvl="1"/>
            <a:r>
              <a:rPr lang="en-US" dirty="0" smtClean="0">
                <a:cs typeface="Times New Roman" panose="02020603050405020304" pitchFamily="18" charset="0"/>
              </a:rPr>
              <a:t>Inactivate separated employee’s user access timely </a:t>
            </a:r>
          </a:p>
          <a:p>
            <a:pPr lvl="1"/>
            <a:r>
              <a:rPr lang="en-US" dirty="0" smtClean="0">
                <a:cs typeface="Times New Roman" panose="02020603050405020304" pitchFamily="18" charset="0"/>
              </a:rPr>
              <a:t>Limit the number of employees with elevated system privileges (“system administrators”)</a:t>
            </a:r>
          </a:p>
          <a:p>
            <a:pPr lvl="1"/>
            <a:r>
              <a:rPr lang="en-US" dirty="0" smtClean="0">
                <a:cs typeface="Times New Roman" panose="02020603050405020304" pitchFamily="18" charset="0"/>
              </a:rPr>
              <a:t>Limit the number of employees with access to key tables and screens in FMS and SMS (BM1001-Fee Code table, BM1002-FinAid Program Code table, BM1010-Tuition Calculation table, IS1001-Course Schedule)</a:t>
            </a:r>
          </a:p>
          <a:p>
            <a:pPr lvl="1"/>
            <a:endParaRPr lang="en-US" dirty="0">
              <a:cs typeface="Times New Roman" panose="02020603050405020304" pitchFamily="18" charset="0"/>
            </a:endParaRPr>
          </a:p>
        </p:txBody>
      </p:sp>
      <p:sp>
        <p:nvSpPr>
          <p:cNvPr id="4" name="Title 3"/>
          <p:cNvSpPr>
            <a:spLocks noGrp="1"/>
          </p:cNvSpPr>
          <p:nvPr>
            <p:ph type="title"/>
          </p:nvPr>
        </p:nvSpPr>
        <p:spPr/>
        <p:txBody>
          <a:bodyPr/>
          <a:lstStyle/>
          <a:p>
            <a:r>
              <a:rPr lang="en-US" dirty="0">
                <a:latin typeface="+mn-lt"/>
                <a:cs typeface="Times New Roman" panose="02020603050405020304" pitchFamily="18" charset="0"/>
              </a:rPr>
              <a:t>Accounting </a:t>
            </a:r>
            <a:r>
              <a:rPr lang="en-US" dirty="0" smtClean="0">
                <a:latin typeface="+mn-lt"/>
                <a:cs typeface="Times New Roman" panose="02020603050405020304" pitchFamily="18" charset="0"/>
              </a:rPr>
              <a:t>controls</a:t>
            </a:r>
            <a:endParaRPr lang="en-US" dirty="0">
              <a:latin typeface="+mn-lt"/>
              <a:cs typeface="Times New Roman" panose="02020603050405020304" pitchFamily="18" charset="0"/>
            </a:endParaRPr>
          </a:p>
        </p:txBody>
      </p:sp>
      <p:sp>
        <p:nvSpPr>
          <p:cNvPr id="5" name="Slide Number Placeholder 1"/>
          <p:cNvSpPr>
            <a:spLocks noGrp="1"/>
          </p:cNvSpPr>
          <p:nvPr>
            <p:ph type="sldNum" sz="quarter" idx="4"/>
          </p:nvPr>
        </p:nvSpPr>
        <p:spPr>
          <a:xfrm>
            <a:off x="8382000" y="6324600"/>
            <a:ext cx="533400" cy="365125"/>
          </a:xfrm>
        </p:spPr>
        <p:txBody>
          <a:bodyPr/>
          <a:lstStyle/>
          <a:p>
            <a:r>
              <a:rPr lang="en-US" dirty="0" smtClean="0"/>
              <a:t>10</a:t>
            </a:r>
          </a:p>
          <a:p>
            <a:endParaRPr lang="en-US" dirty="0"/>
          </a:p>
        </p:txBody>
      </p:sp>
      <p:pic>
        <p:nvPicPr>
          <p:cNvPr id="3" name="Picture 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705600" y="1143000"/>
            <a:ext cx="1828800" cy="1828800"/>
          </a:xfrm>
          <a:prstGeom prst="rect">
            <a:avLst/>
          </a:prstGeom>
        </p:spPr>
      </p:pic>
    </p:spTree>
    <p:extLst>
      <p:ext uri="{BB962C8B-B14F-4D97-AF65-F5344CB8AC3E}">
        <p14:creationId xmlns:p14="http://schemas.microsoft.com/office/powerpoint/2010/main" val="1206581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lnSpcReduction="10000"/>
          </a:bodyPr>
          <a:lstStyle/>
          <a:p>
            <a:pPr marL="0" indent="0">
              <a:buNone/>
            </a:pPr>
            <a:r>
              <a:rPr lang="en-US" sz="2600" b="1" dirty="0" smtClean="0">
                <a:cs typeface="Times New Roman" panose="02020603050405020304" pitchFamily="18" charset="0"/>
              </a:rPr>
              <a:t>Controls over Financial Data: </a:t>
            </a:r>
          </a:p>
          <a:p>
            <a:r>
              <a:rPr lang="en-US" sz="2600" dirty="0" smtClean="0">
                <a:cs typeface="Times New Roman" panose="02020603050405020304" pitchFamily="18" charset="0"/>
              </a:rPr>
              <a:t>Correctly accounting for all financial events </a:t>
            </a:r>
          </a:p>
          <a:p>
            <a:pPr lvl="1"/>
            <a:r>
              <a:rPr lang="en-US" sz="2400" dirty="0" smtClean="0">
                <a:cs typeface="Times New Roman" panose="02020603050405020304" pitchFamily="18" charset="0"/>
              </a:rPr>
              <a:t>Controls should ensure the following: </a:t>
            </a:r>
          </a:p>
          <a:p>
            <a:pPr lvl="2"/>
            <a:r>
              <a:rPr lang="en-US" sz="2200" dirty="0" smtClean="0">
                <a:cs typeface="Times New Roman" panose="02020603050405020304" pitchFamily="18" charset="0"/>
              </a:rPr>
              <a:t>Only valid transactions are recorded and reported </a:t>
            </a:r>
          </a:p>
          <a:p>
            <a:pPr lvl="2"/>
            <a:r>
              <a:rPr lang="en-US" sz="2200" dirty="0" smtClean="0">
                <a:cs typeface="Times New Roman" panose="02020603050405020304" pitchFamily="18" charset="0"/>
              </a:rPr>
              <a:t>All transactions occurred during the period are recorded and reported </a:t>
            </a:r>
          </a:p>
          <a:p>
            <a:pPr lvl="2"/>
            <a:r>
              <a:rPr lang="en-US" sz="2200" dirty="0" smtClean="0">
                <a:cs typeface="Times New Roman" panose="02020603050405020304" pitchFamily="18" charset="0"/>
              </a:rPr>
              <a:t>Transactions are recorded and reported at properly valued and calculated amounts </a:t>
            </a:r>
          </a:p>
          <a:p>
            <a:pPr lvl="2"/>
            <a:r>
              <a:rPr lang="en-US" sz="2200" dirty="0" smtClean="0">
                <a:cs typeface="Times New Roman" panose="02020603050405020304" pitchFamily="18" charset="0"/>
              </a:rPr>
              <a:t>Recorded and reported transactions accurately reflect legal rights and obligations </a:t>
            </a:r>
          </a:p>
          <a:p>
            <a:pPr lvl="2"/>
            <a:r>
              <a:rPr lang="en-US" sz="2200" dirty="0" smtClean="0">
                <a:cs typeface="Times New Roman" panose="02020603050405020304" pitchFamily="18" charset="0"/>
              </a:rPr>
              <a:t>Transactions are recorded and reported in the account and fund in which they apply </a:t>
            </a:r>
          </a:p>
        </p:txBody>
      </p:sp>
      <p:sp>
        <p:nvSpPr>
          <p:cNvPr id="4" name="Title 3"/>
          <p:cNvSpPr>
            <a:spLocks noGrp="1"/>
          </p:cNvSpPr>
          <p:nvPr>
            <p:ph type="title"/>
          </p:nvPr>
        </p:nvSpPr>
        <p:spPr/>
        <p:txBody>
          <a:bodyPr/>
          <a:lstStyle/>
          <a:p>
            <a:r>
              <a:rPr lang="en-US" dirty="0">
                <a:latin typeface="+mn-lt"/>
                <a:cs typeface="Times New Roman" panose="02020603050405020304" pitchFamily="18" charset="0"/>
              </a:rPr>
              <a:t>Accounting </a:t>
            </a:r>
            <a:r>
              <a:rPr lang="en-US" dirty="0" smtClean="0">
                <a:latin typeface="+mn-lt"/>
                <a:cs typeface="Times New Roman" panose="02020603050405020304" pitchFamily="18" charset="0"/>
              </a:rPr>
              <a:t>controls</a:t>
            </a:r>
            <a:endParaRPr lang="en-US" dirty="0">
              <a:latin typeface="+mn-lt"/>
              <a:cs typeface="Times New Roman" panose="02020603050405020304" pitchFamily="18" charset="0"/>
            </a:endParaRPr>
          </a:p>
        </p:txBody>
      </p:sp>
      <p:sp>
        <p:nvSpPr>
          <p:cNvPr id="5" name="Slide Number Placeholder 1"/>
          <p:cNvSpPr>
            <a:spLocks noGrp="1"/>
          </p:cNvSpPr>
          <p:nvPr>
            <p:ph type="sldNum" sz="quarter" idx="4"/>
          </p:nvPr>
        </p:nvSpPr>
        <p:spPr>
          <a:xfrm>
            <a:off x="8382000" y="6324600"/>
            <a:ext cx="533400" cy="365125"/>
          </a:xfrm>
        </p:spPr>
        <p:txBody>
          <a:bodyPr/>
          <a:lstStyle/>
          <a:p>
            <a:r>
              <a:rPr lang="en-US" dirty="0" smtClean="0"/>
              <a:t>10</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188" y="914400"/>
            <a:ext cx="1981512" cy="1981512"/>
          </a:xfrm>
          <a:prstGeom prst="rect">
            <a:avLst/>
          </a:prstGeom>
        </p:spPr>
      </p:pic>
    </p:spTree>
    <p:extLst>
      <p:ext uri="{BB962C8B-B14F-4D97-AF65-F5344CB8AC3E}">
        <p14:creationId xmlns:p14="http://schemas.microsoft.com/office/powerpoint/2010/main" val="1351568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ADAC90A-F407-4469-8C6B-25752938479A}" type="slidenum">
              <a:rPr lang="en-US" smtClean="0"/>
              <a:pPr/>
              <a:t>15</a:t>
            </a:fld>
            <a:endParaRPr lang="en-US" dirty="0"/>
          </a:p>
        </p:txBody>
      </p:sp>
      <p:sp>
        <p:nvSpPr>
          <p:cNvPr id="4" name="Title 3"/>
          <p:cNvSpPr>
            <a:spLocks noGrp="1"/>
          </p:cNvSpPr>
          <p:nvPr>
            <p:ph type="title"/>
          </p:nvPr>
        </p:nvSpPr>
        <p:spPr>
          <a:noFill/>
        </p:spPr>
        <p:txBody>
          <a:bodyPr/>
          <a:lstStyle/>
          <a:p>
            <a:r>
              <a:rPr lang="en-US" dirty="0" smtClean="0">
                <a:latin typeface="+mn-lt"/>
                <a:cs typeface="Times New Roman" panose="02020603050405020304" pitchFamily="18" charset="0"/>
              </a:rPr>
              <a:t>Accounting controls</a:t>
            </a:r>
            <a:endParaRPr lang="en-US" dirty="0">
              <a:latin typeface="+mn-lt"/>
              <a:cs typeface="Times New Roman" panose="02020603050405020304" pitchFamily="18" charset="0"/>
            </a:endParaRPr>
          </a:p>
        </p:txBody>
      </p:sp>
      <p:sp>
        <p:nvSpPr>
          <p:cNvPr id="6" name="Content Placeholder 2"/>
          <p:cNvSpPr txBox="1">
            <a:spLocks/>
          </p:cNvSpPr>
          <p:nvPr/>
        </p:nvSpPr>
        <p:spPr>
          <a:xfrm>
            <a:off x="5257800" y="1600200"/>
            <a:ext cx="3581398" cy="1066800"/>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1200"/>
              </a:spcAft>
              <a:buClr>
                <a:srgbClr val="002060"/>
              </a:buClr>
              <a:buFont typeface="Wingdings" panose="05000000000000000000" pitchFamily="2" charset="2"/>
              <a:buChar char="§"/>
              <a:defRPr sz="2400" kern="1200">
                <a:solidFill>
                  <a:schemeClr val="tx1"/>
                </a:solidFill>
                <a:latin typeface="+mn-lt"/>
                <a:ea typeface="+mn-ea"/>
                <a:cs typeface="+mn-cs"/>
              </a:defRPr>
            </a:lvl1pPr>
            <a:lvl2pPr marL="795338" indent="-338138" algn="l" defTabSz="914400" rtl="0" eaLnBrk="1" latinLnBrk="0" hangingPunct="1">
              <a:spcBef>
                <a:spcPts val="0"/>
              </a:spcBef>
              <a:spcAft>
                <a:spcPts val="1200"/>
              </a:spcAft>
              <a:buClr>
                <a:srgbClr val="002060"/>
              </a:buClr>
              <a:buSzPct val="60000"/>
              <a:buFont typeface="Wingdings" panose="05000000000000000000" pitchFamily="2" charset="2"/>
              <a:buChar char="q"/>
              <a:defRPr sz="2200" kern="1200">
                <a:solidFill>
                  <a:schemeClr val="tx1"/>
                </a:solidFill>
                <a:latin typeface="+mn-lt"/>
                <a:ea typeface="+mn-ea"/>
                <a:cs typeface="+mn-cs"/>
              </a:defRPr>
            </a:lvl2pPr>
            <a:lvl3pPr marL="1143000" indent="-228600" algn="l" defTabSz="914400" rtl="0" eaLnBrk="1" latinLnBrk="0" hangingPunct="1">
              <a:spcBef>
                <a:spcPts val="0"/>
              </a:spcBef>
              <a:spcAft>
                <a:spcPts val="1200"/>
              </a:spcAft>
              <a:buClr>
                <a:srgbClr val="00206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200"/>
              </a:spcAft>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0"/>
              </a:spcBef>
              <a:spcAft>
                <a:spcPts val="12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solidFill>
                <a:srgbClr val="FF0000"/>
              </a:solidFill>
            </a:endParaRPr>
          </a:p>
        </p:txBody>
      </p:sp>
      <p:sp>
        <p:nvSpPr>
          <p:cNvPr id="7" name="Rectangle 6"/>
          <p:cNvSpPr/>
          <p:nvPr/>
        </p:nvSpPr>
        <p:spPr>
          <a:xfrm>
            <a:off x="438148" y="1066800"/>
            <a:ext cx="8401050" cy="4708981"/>
          </a:xfrm>
          <a:prstGeom prst="rect">
            <a:avLst/>
          </a:prstGeom>
        </p:spPr>
        <p:txBody>
          <a:bodyPr wrap="square">
            <a:spAutoFit/>
          </a:bodyPr>
          <a:lstStyle/>
          <a:p>
            <a:r>
              <a:rPr lang="en-US" sz="2600" b="1" dirty="0" smtClean="0">
                <a:cs typeface="Times New Roman" panose="02020603050405020304" pitchFamily="18" charset="0"/>
              </a:rPr>
              <a:t>Controls over Journal Entries: </a:t>
            </a:r>
          </a:p>
          <a:p>
            <a:pPr marL="342900" indent="-342900">
              <a:spcAft>
                <a:spcPts val="1200"/>
              </a:spcAft>
              <a:buClr>
                <a:srgbClr val="002060"/>
              </a:buClr>
              <a:buFont typeface="Wingdings" panose="05000000000000000000" pitchFamily="2" charset="2"/>
              <a:buChar char="§"/>
            </a:pPr>
            <a:r>
              <a:rPr lang="en-US" sz="2600" dirty="0" smtClean="0">
                <a:cs typeface="Times New Roman" panose="02020603050405020304" pitchFamily="18" charset="0"/>
              </a:rPr>
              <a:t>Controls over journal entries are critical for ensuring data in the general ledger is accurate and complete.</a:t>
            </a:r>
          </a:p>
          <a:p>
            <a:pPr marL="342900" indent="-342900">
              <a:spcAft>
                <a:spcPts val="1200"/>
              </a:spcAft>
              <a:buClr>
                <a:srgbClr val="002060"/>
              </a:buClr>
              <a:buFont typeface="Wingdings" panose="05000000000000000000" pitchFamily="2" charset="2"/>
              <a:buChar char="§"/>
            </a:pPr>
            <a:r>
              <a:rPr lang="en-US" sz="2400" dirty="0" smtClean="0">
                <a:cs typeface="Times New Roman" panose="02020603050405020304" pitchFamily="18" charset="0"/>
              </a:rPr>
              <a:t>Elements of controls over JE’s: </a:t>
            </a:r>
          </a:p>
          <a:p>
            <a:pPr marL="800100" lvl="1" indent="-342900">
              <a:spcAft>
                <a:spcPts val="1200"/>
              </a:spcAft>
              <a:buClr>
                <a:srgbClr val="002060"/>
              </a:buClr>
              <a:buFont typeface="Wingdings" panose="05000000000000000000" pitchFamily="2" charset="2"/>
              <a:buChar char="§"/>
            </a:pPr>
            <a:r>
              <a:rPr lang="en-US" sz="2400" dirty="0" smtClean="0">
                <a:cs typeface="Times New Roman" panose="02020603050405020304" pitchFamily="18" charset="0"/>
              </a:rPr>
              <a:t>Is </a:t>
            </a:r>
            <a:r>
              <a:rPr lang="en-US" sz="2400" dirty="0">
                <a:cs typeface="Times New Roman" panose="02020603050405020304" pitchFamily="18" charset="0"/>
              </a:rPr>
              <a:t>the purpose of the journal entry clearly articulated in the </a:t>
            </a:r>
            <a:r>
              <a:rPr lang="en-US" sz="2400" dirty="0" smtClean="0">
                <a:cs typeface="Times New Roman" panose="02020603050405020304" pitchFamily="18" charset="0"/>
              </a:rPr>
              <a:t>documentation?</a:t>
            </a:r>
            <a:endParaRPr lang="en-US" sz="2400" dirty="0">
              <a:cs typeface="Times New Roman" panose="02020603050405020304" pitchFamily="18" charset="0"/>
            </a:endParaRPr>
          </a:p>
          <a:p>
            <a:pPr marL="800100" lvl="1" indent="-342900">
              <a:spcAft>
                <a:spcPts val="1200"/>
              </a:spcAft>
              <a:buClr>
                <a:srgbClr val="002060"/>
              </a:buClr>
              <a:buFont typeface="Wingdings" panose="05000000000000000000" pitchFamily="2" charset="2"/>
              <a:buChar char="§"/>
            </a:pPr>
            <a:r>
              <a:rPr lang="en-US" sz="2400" dirty="0" smtClean="0">
                <a:cs typeface="Times New Roman" panose="02020603050405020304" pitchFamily="18" charset="0"/>
              </a:rPr>
              <a:t>Is </a:t>
            </a:r>
            <a:r>
              <a:rPr lang="en-US" sz="2400" dirty="0">
                <a:cs typeface="Times New Roman" panose="02020603050405020304" pitchFamily="18" charset="0"/>
              </a:rPr>
              <a:t>supporting documentation attached to journal entries? </a:t>
            </a:r>
            <a:endParaRPr lang="en-US" sz="2400" dirty="0" smtClean="0">
              <a:cs typeface="Times New Roman" panose="02020603050405020304" pitchFamily="18" charset="0"/>
            </a:endParaRPr>
          </a:p>
          <a:p>
            <a:pPr marL="800100" lvl="1" indent="-342900">
              <a:spcAft>
                <a:spcPts val="1200"/>
              </a:spcAft>
              <a:buClr>
                <a:srgbClr val="002060"/>
              </a:buClr>
              <a:buFont typeface="Wingdings" panose="05000000000000000000" pitchFamily="2" charset="2"/>
              <a:buChar char="§"/>
            </a:pPr>
            <a:r>
              <a:rPr lang="en-US" sz="2400" dirty="0" smtClean="0">
                <a:cs typeface="Times New Roman" panose="02020603050405020304" pitchFamily="18" charset="0"/>
              </a:rPr>
              <a:t>Is there a knowledgeable person reviewing journal entries? </a:t>
            </a:r>
          </a:p>
          <a:p>
            <a:pPr marL="800100" lvl="1" indent="-342900">
              <a:spcAft>
                <a:spcPts val="1200"/>
              </a:spcAft>
              <a:buClr>
                <a:srgbClr val="002060"/>
              </a:buClr>
              <a:buFont typeface="Wingdings" panose="05000000000000000000" pitchFamily="2" charset="2"/>
              <a:buChar char="§"/>
            </a:pPr>
            <a:r>
              <a:rPr lang="en-US" sz="2400" dirty="0" smtClean="0">
                <a:cs typeface="Times New Roman" panose="02020603050405020304" pitchFamily="18" charset="0"/>
              </a:rPr>
              <a:t>Is the review of the journal entry documented? </a:t>
            </a:r>
            <a:endParaRPr lang="en-US" sz="2600" b="1" dirty="0">
              <a:cs typeface="Times New Roman" panose="02020603050405020304" pitchFamily="18" charset="0"/>
            </a:endParaRPr>
          </a:p>
          <a:p>
            <a:pPr lvl="1">
              <a:spcAft>
                <a:spcPts val="1200"/>
              </a:spcAft>
              <a:buClr>
                <a:srgbClr val="002060"/>
              </a:buClr>
            </a:pPr>
            <a:endParaRPr lang="en-US" b="1" dirty="0" smtClean="0">
              <a:cs typeface="Times New Roman" panose="02020603050405020304" pitchFamily="18" charset="0"/>
            </a:endParaRPr>
          </a:p>
        </p:txBody>
      </p:sp>
      <p:sp>
        <p:nvSpPr>
          <p:cNvPr id="3" name="Rectangle 2"/>
          <p:cNvSpPr/>
          <p:nvPr/>
        </p:nvSpPr>
        <p:spPr>
          <a:xfrm>
            <a:off x="9829800" y="-1828800"/>
            <a:ext cx="4572000" cy="9417963"/>
          </a:xfrm>
          <a:prstGeom prst="rect">
            <a:avLst/>
          </a:prstGeom>
        </p:spPr>
        <p:txBody>
          <a:bodyPr>
            <a:spAutoFit/>
          </a:bodyPr>
          <a:lstStyle/>
          <a:p>
            <a:r>
              <a:rPr lang="en-US" sz="2600" b="1" dirty="0">
                <a:cs typeface="Times New Roman" panose="02020603050405020304" pitchFamily="18" charset="0"/>
              </a:rPr>
              <a:t>Is the purpose of the journal entry clearly articulated in the documentation?</a:t>
            </a:r>
          </a:p>
          <a:p>
            <a:pPr marL="285750" indent="-285750">
              <a:buFont typeface="Wingdings" panose="05000000000000000000" pitchFamily="2" charset="2"/>
              <a:buChar char="§"/>
            </a:pPr>
            <a:endParaRPr lang="en-US" b="1" dirty="0">
              <a:cs typeface="Times New Roman" panose="02020603050405020304" pitchFamily="18" charset="0"/>
            </a:endParaRPr>
          </a:p>
          <a:p>
            <a:pPr marL="800100" lvl="1" indent="-342900">
              <a:buSzPct val="100000"/>
              <a:buFont typeface="Wingdings" panose="05000000000000000000" pitchFamily="2" charset="2"/>
              <a:buChar char="§"/>
            </a:pPr>
            <a:r>
              <a:rPr lang="en-US" sz="2200" dirty="0">
                <a:cs typeface="Times New Roman" panose="02020603050405020304" pitchFamily="18" charset="0"/>
              </a:rPr>
              <a:t>The documentation for the purpose of the journal entry should be clearly stated without additional verbal explanation. Staff turnover can occur at any time, and this information could be lost if it is not well documented. </a:t>
            </a:r>
          </a:p>
          <a:p>
            <a:pPr marL="742950" lvl="1" indent="-285750">
              <a:buFont typeface="Wingdings" panose="05000000000000000000" pitchFamily="2" charset="2"/>
              <a:buChar char="§"/>
            </a:pPr>
            <a:endParaRPr lang="en-US" dirty="0">
              <a:cs typeface="Times New Roman" panose="02020603050405020304" pitchFamily="18" charset="0"/>
            </a:endParaRPr>
          </a:p>
          <a:p>
            <a:r>
              <a:rPr lang="en-US" sz="2600" b="1" dirty="0">
                <a:cs typeface="Times New Roman" panose="02020603050405020304" pitchFamily="18" charset="0"/>
              </a:rPr>
              <a:t>Is supporting documentation attached to journal entries? Are journal entries reviewed? </a:t>
            </a:r>
          </a:p>
          <a:p>
            <a:pPr marL="285750" indent="-285750">
              <a:buFont typeface="Wingdings" panose="05000000000000000000" pitchFamily="2" charset="2"/>
              <a:buChar char="§"/>
            </a:pPr>
            <a:endParaRPr lang="en-US" b="1" dirty="0">
              <a:cs typeface="Times New Roman" panose="02020603050405020304" pitchFamily="18" charset="0"/>
            </a:endParaRPr>
          </a:p>
          <a:p>
            <a:pPr marL="800100" lvl="1" indent="-342900">
              <a:buSzPct val="100000"/>
              <a:buFont typeface="Wingdings" panose="05000000000000000000" pitchFamily="2" charset="2"/>
              <a:buChar char="§"/>
            </a:pPr>
            <a:r>
              <a:rPr lang="en-US" sz="2200" dirty="0">
                <a:cs typeface="Times New Roman" panose="02020603050405020304" pitchFamily="18" charset="0"/>
              </a:rPr>
              <a:t>For example, an auditor reviewing for state grants is going to review those related journal entries to see that there is supporting documentation attached, and that the Director of Fiscal Services (or another approver) reviewed the journal entry to ensure it’s reported properly.</a:t>
            </a:r>
          </a:p>
        </p:txBody>
      </p:sp>
    </p:spTree>
    <p:extLst>
      <p:ext uri="{BB962C8B-B14F-4D97-AF65-F5344CB8AC3E}">
        <p14:creationId xmlns:p14="http://schemas.microsoft.com/office/powerpoint/2010/main" val="118122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ADAC90A-F407-4469-8C6B-25752938479A}" type="slidenum">
              <a:rPr lang="en-US" smtClean="0"/>
              <a:pPr/>
              <a:t>16</a:t>
            </a:fld>
            <a:endParaRPr lang="en-US" dirty="0"/>
          </a:p>
        </p:txBody>
      </p:sp>
      <p:sp>
        <p:nvSpPr>
          <p:cNvPr id="4" name="Title 3"/>
          <p:cNvSpPr>
            <a:spLocks noGrp="1"/>
          </p:cNvSpPr>
          <p:nvPr>
            <p:ph type="title"/>
          </p:nvPr>
        </p:nvSpPr>
        <p:spPr>
          <a:noFill/>
        </p:spPr>
        <p:txBody>
          <a:bodyPr/>
          <a:lstStyle/>
          <a:p>
            <a:r>
              <a:rPr lang="en-US" dirty="0" smtClean="0">
                <a:latin typeface="+mn-lt"/>
                <a:cs typeface="Times New Roman" panose="02020603050405020304" pitchFamily="18" charset="0"/>
              </a:rPr>
              <a:t>Accounting controls</a:t>
            </a:r>
            <a:endParaRPr lang="en-US" dirty="0">
              <a:latin typeface="+mn-lt"/>
              <a:cs typeface="Times New Roman" panose="02020603050405020304" pitchFamily="18" charset="0"/>
            </a:endParaRPr>
          </a:p>
        </p:txBody>
      </p:sp>
      <p:sp>
        <p:nvSpPr>
          <p:cNvPr id="6" name="Content Placeholder 2"/>
          <p:cNvSpPr txBox="1">
            <a:spLocks/>
          </p:cNvSpPr>
          <p:nvPr/>
        </p:nvSpPr>
        <p:spPr>
          <a:xfrm>
            <a:off x="5257800" y="1600200"/>
            <a:ext cx="3581398" cy="1066800"/>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1200"/>
              </a:spcAft>
              <a:buClr>
                <a:srgbClr val="002060"/>
              </a:buClr>
              <a:buFont typeface="Wingdings" panose="05000000000000000000" pitchFamily="2" charset="2"/>
              <a:buChar char="§"/>
              <a:defRPr sz="2400" kern="1200">
                <a:solidFill>
                  <a:schemeClr val="tx1"/>
                </a:solidFill>
                <a:latin typeface="+mn-lt"/>
                <a:ea typeface="+mn-ea"/>
                <a:cs typeface="+mn-cs"/>
              </a:defRPr>
            </a:lvl1pPr>
            <a:lvl2pPr marL="795338" indent="-338138" algn="l" defTabSz="914400" rtl="0" eaLnBrk="1" latinLnBrk="0" hangingPunct="1">
              <a:spcBef>
                <a:spcPts val="0"/>
              </a:spcBef>
              <a:spcAft>
                <a:spcPts val="1200"/>
              </a:spcAft>
              <a:buClr>
                <a:srgbClr val="002060"/>
              </a:buClr>
              <a:buSzPct val="60000"/>
              <a:buFont typeface="Wingdings" panose="05000000000000000000" pitchFamily="2" charset="2"/>
              <a:buChar char="q"/>
              <a:defRPr sz="2200" kern="1200">
                <a:solidFill>
                  <a:schemeClr val="tx1"/>
                </a:solidFill>
                <a:latin typeface="+mn-lt"/>
                <a:ea typeface="+mn-ea"/>
                <a:cs typeface="+mn-cs"/>
              </a:defRPr>
            </a:lvl2pPr>
            <a:lvl3pPr marL="1143000" indent="-228600" algn="l" defTabSz="914400" rtl="0" eaLnBrk="1" latinLnBrk="0" hangingPunct="1">
              <a:spcBef>
                <a:spcPts val="0"/>
              </a:spcBef>
              <a:spcAft>
                <a:spcPts val="1200"/>
              </a:spcAft>
              <a:buClr>
                <a:srgbClr val="00206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200"/>
              </a:spcAft>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0"/>
              </a:spcBef>
              <a:spcAft>
                <a:spcPts val="12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solidFill>
                <a:srgbClr val="FF0000"/>
              </a:solidFill>
            </a:endParaRPr>
          </a:p>
        </p:txBody>
      </p:sp>
      <p:sp>
        <p:nvSpPr>
          <p:cNvPr id="7" name="Rectangle 6"/>
          <p:cNvSpPr/>
          <p:nvPr/>
        </p:nvSpPr>
        <p:spPr>
          <a:xfrm>
            <a:off x="438148" y="1066800"/>
            <a:ext cx="8401050" cy="3323987"/>
          </a:xfrm>
          <a:prstGeom prst="rect">
            <a:avLst/>
          </a:prstGeom>
        </p:spPr>
        <p:txBody>
          <a:bodyPr wrap="square">
            <a:spAutoFit/>
          </a:bodyPr>
          <a:lstStyle/>
          <a:p>
            <a:r>
              <a:rPr lang="en-US" sz="2600" b="1" dirty="0" smtClean="0">
                <a:cs typeface="Times New Roman" panose="02020603050405020304" pitchFamily="18" charset="0"/>
              </a:rPr>
              <a:t>Controls over Journal Entries-continued</a:t>
            </a:r>
          </a:p>
          <a:p>
            <a:endParaRPr lang="en-US" sz="2600" b="1" dirty="0" smtClean="0">
              <a:cs typeface="Times New Roman" panose="02020603050405020304" pitchFamily="18" charset="0"/>
            </a:endParaRPr>
          </a:p>
          <a:p>
            <a:pPr marL="342900" indent="-342900">
              <a:spcAft>
                <a:spcPts val="1200"/>
              </a:spcAft>
              <a:buClr>
                <a:srgbClr val="002060"/>
              </a:buClr>
              <a:buFont typeface="Wingdings" panose="05000000000000000000" pitchFamily="2" charset="2"/>
              <a:buChar char="§"/>
            </a:pPr>
            <a:r>
              <a:rPr lang="en-US" sz="2600" b="1" dirty="0" smtClean="0">
                <a:cs typeface="Times New Roman" panose="02020603050405020304" pitchFamily="18" charset="0"/>
              </a:rPr>
              <a:t>Remember: </a:t>
            </a:r>
            <a:r>
              <a:rPr lang="en-US" sz="2600" dirty="0" smtClean="0">
                <a:cs typeface="Times New Roman" panose="02020603050405020304" pitchFamily="18" charset="0"/>
              </a:rPr>
              <a:t>Journal entries are significant in that they allow for management’s override of different functions that integrate into the general ledger. You can easily post adjustments without going through the different functions like disbursements or cash receipting. </a:t>
            </a:r>
            <a:endParaRPr lang="en-US" sz="2600" dirty="0">
              <a:cs typeface="Times New Roman" panose="02020603050405020304" pitchFamily="18" charset="0"/>
            </a:endParaRPr>
          </a:p>
          <a:p>
            <a:pPr lvl="1">
              <a:spcAft>
                <a:spcPts val="1200"/>
              </a:spcAft>
              <a:buClr>
                <a:srgbClr val="002060"/>
              </a:buClr>
            </a:pPr>
            <a:endParaRPr lang="en-US" b="1" dirty="0" smtClean="0">
              <a:cs typeface="Times New Roman" panose="02020603050405020304" pitchFamily="18" charset="0"/>
            </a:endParaRPr>
          </a:p>
        </p:txBody>
      </p:sp>
      <p:sp>
        <p:nvSpPr>
          <p:cNvPr id="3" name="Rectangle 2"/>
          <p:cNvSpPr/>
          <p:nvPr/>
        </p:nvSpPr>
        <p:spPr>
          <a:xfrm>
            <a:off x="9829800" y="-1828800"/>
            <a:ext cx="4572000" cy="9417963"/>
          </a:xfrm>
          <a:prstGeom prst="rect">
            <a:avLst/>
          </a:prstGeom>
        </p:spPr>
        <p:txBody>
          <a:bodyPr>
            <a:spAutoFit/>
          </a:bodyPr>
          <a:lstStyle/>
          <a:p>
            <a:r>
              <a:rPr lang="en-US" sz="2600" b="1" dirty="0">
                <a:cs typeface="Times New Roman" panose="02020603050405020304" pitchFamily="18" charset="0"/>
              </a:rPr>
              <a:t>Is the purpose of the journal entry clearly articulated in the documentation?</a:t>
            </a:r>
          </a:p>
          <a:p>
            <a:pPr marL="285750" indent="-285750">
              <a:buFont typeface="Wingdings" panose="05000000000000000000" pitchFamily="2" charset="2"/>
              <a:buChar char="§"/>
            </a:pPr>
            <a:endParaRPr lang="en-US" b="1" dirty="0">
              <a:cs typeface="Times New Roman" panose="02020603050405020304" pitchFamily="18" charset="0"/>
            </a:endParaRPr>
          </a:p>
          <a:p>
            <a:pPr marL="800100" lvl="1" indent="-342900">
              <a:buSzPct val="100000"/>
              <a:buFont typeface="Wingdings" panose="05000000000000000000" pitchFamily="2" charset="2"/>
              <a:buChar char="§"/>
            </a:pPr>
            <a:r>
              <a:rPr lang="en-US" sz="2200" dirty="0">
                <a:cs typeface="Times New Roman" panose="02020603050405020304" pitchFamily="18" charset="0"/>
              </a:rPr>
              <a:t>The documentation for the purpose of the journal entry should be clearly stated without additional verbal explanation. Staff turnover can occur at any time, and this information could be lost if it is not well documented. </a:t>
            </a:r>
          </a:p>
          <a:p>
            <a:pPr marL="742950" lvl="1" indent="-285750">
              <a:buFont typeface="Wingdings" panose="05000000000000000000" pitchFamily="2" charset="2"/>
              <a:buChar char="§"/>
            </a:pPr>
            <a:endParaRPr lang="en-US" dirty="0">
              <a:cs typeface="Times New Roman" panose="02020603050405020304" pitchFamily="18" charset="0"/>
            </a:endParaRPr>
          </a:p>
          <a:p>
            <a:r>
              <a:rPr lang="en-US" sz="2600" b="1" dirty="0">
                <a:cs typeface="Times New Roman" panose="02020603050405020304" pitchFamily="18" charset="0"/>
              </a:rPr>
              <a:t>Is supporting documentation attached to journal entries? Are journal entries reviewed? </a:t>
            </a:r>
          </a:p>
          <a:p>
            <a:pPr marL="285750" indent="-285750">
              <a:buFont typeface="Wingdings" panose="05000000000000000000" pitchFamily="2" charset="2"/>
              <a:buChar char="§"/>
            </a:pPr>
            <a:endParaRPr lang="en-US" b="1" dirty="0">
              <a:cs typeface="Times New Roman" panose="02020603050405020304" pitchFamily="18" charset="0"/>
            </a:endParaRPr>
          </a:p>
          <a:p>
            <a:pPr marL="800100" lvl="1" indent="-342900">
              <a:buSzPct val="100000"/>
              <a:buFont typeface="Wingdings" panose="05000000000000000000" pitchFamily="2" charset="2"/>
              <a:buChar char="§"/>
            </a:pPr>
            <a:r>
              <a:rPr lang="en-US" sz="2200" dirty="0">
                <a:cs typeface="Times New Roman" panose="02020603050405020304" pitchFamily="18" charset="0"/>
              </a:rPr>
              <a:t>For example, an auditor reviewing for state grants is going to review those related journal entries to see that there is supporting documentation attached, and that the Director of Fiscal Services (or another approver) reviewed the journal entry to ensure it’s reported properly.</a:t>
            </a:r>
          </a:p>
        </p:txBody>
      </p:sp>
      <p:pic>
        <p:nvPicPr>
          <p:cNvPr id="5" name="Picture 4"/>
          <p:cNvPicPr>
            <a:picLocks noChangeAspect="1"/>
          </p:cNvPicPr>
          <p:nvPr/>
        </p:nvPicPr>
        <p:blipFill>
          <a:blip r:embed="rId3"/>
          <a:stretch>
            <a:fillRect/>
          </a:stretch>
        </p:blipFill>
        <p:spPr>
          <a:xfrm>
            <a:off x="3693318" y="4343400"/>
            <a:ext cx="1757363" cy="1757363"/>
          </a:xfrm>
          <a:prstGeom prst="rect">
            <a:avLst/>
          </a:prstGeom>
        </p:spPr>
      </p:pic>
    </p:spTree>
    <p:extLst>
      <p:ext uri="{BB962C8B-B14F-4D97-AF65-F5344CB8AC3E}">
        <p14:creationId xmlns:p14="http://schemas.microsoft.com/office/powerpoint/2010/main" val="2203685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458200" cy="5029200"/>
          </a:xfrm>
        </p:spPr>
        <p:txBody>
          <a:bodyPr>
            <a:normAutofit/>
          </a:bodyPr>
          <a:lstStyle/>
          <a:p>
            <a:pPr marL="0" indent="0">
              <a:buNone/>
            </a:pPr>
            <a:r>
              <a:rPr lang="en-US" sz="2600" b="1" dirty="0" smtClean="0">
                <a:cs typeface="Times New Roman" panose="02020603050405020304" pitchFamily="18" charset="0"/>
              </a:rPr>
              <a:t>In summary, good accounting controls include the following:</a:t>
            </a:r>
          </a:p>
          <a:p>
            <a:pPr lvl="1">
              <a:buSzPct val="100000"/>
              <a:buFont typeface="Wingdings" panose="05000000000000000000" pitchFamily="2" charset="2"/>
              <a:buChar char="§"/>
            </a:pPr>
            <a:r>
              <a:rPr lang="en-US" dirty="0" smtClean="0">
                <a:cs typeface="Times New Roman" panose="02020603050405020304" pitchFamily="18" charset="0"/>
              </a:rPr>
              <a:t>Separation of duties</a:t>
            </a:r>
          </a:p>
          <a:p>
            <a:pPr lvl="1">
              <a:buSzPct val="100000"/>
              <a:buFont typeface="Wingdings" panose="05000000000000000000" pitchFamily="2" charset="2"/>
              <a:buChar char="§"/>
            </a:pPr>
            <a:r>
              <a:rPr lang="en-US" dirty="0" smtClean="0">
                <a:cs typeface="Times New Roman" panose="02020603050405020304" pitchFamily="18" charset="0"/>
              </a:rPr>
              <a:t>Access controls</a:t>
            </a:r>
          </a:p>
          <a:p>
            <a:pPr lvl="1">
              <a:buSzPct val="100000"/>
              <a:buFont typeface="Wingdings" panose="05000000000000000000" pitchFamily="2" charset="2"/>
              <a:buChar char="§"/>
            </a:pPr>
            <a:r>
              <a:rPr lang="en-US" dirty="0" smtClean="0">
                <a:cs typeface="Times New Roman" panose="02020603050405020304" pitchFamily="18" charset="0"/>
              </a:rPr>
              <a:t>Physical audits</a:t>
            </a:r>
          </a:p>
          <a:p>
            <a:pPr lvl="1">
              <a:buSzPct val="100000"/>
              <a:buFont typeface="Wingdings" panose="05000000000000000000" pitchFamily="2" charset="2"/>
              <a:buChar char="§"/>
            </a:pPr>
            <a:r>
              <a:rPr lang="en-US" dirty="0" smtClean="0">
                <a:cs typeface="Times New Roman" panose="02020603050405020304" pitchFamily="18" charset="0"/>
              </a:rPr>
              <a:t>Adequate documentation – Document, document, document</a:t>
            </a:r>
          </a:p>
          <a:p>
            <a:pPr lvl="1">
              <a:buSzPct val="100000"/>
              <a:buFont typeface="Wingdings" panose="05000000000000000000" pitchFamily="2" charset="2"/>
              <a:buChar char="§"/>
            </a:pPr>
            <a:r>
              <a:rPr lang="en-US" dirty="0" smtClean="0">
                <a:cs typeface="Times New Roman" panose="02020603050405020304" pitchFamily="18" charset="0"/>
              </a:rPr>
              <a:t>Periodic reconciliations</a:t>
            </a:r>
          </a:p>
          <a:p>
            <a:pPr lvl="1">
              <a:buSzPct val="100000"/>
              <a:buFont typeface="Wingdings" panose="05000000000000000000" pitchFamily="2" charset="2"/>
              <a:buChar char="§"/>
            </a:pPr>
            <a:r>
              <a:rPr lang="en-US" dirty="0" smtClean="0">
                <a:cs typeface="Times New Roman" panose="02020603050405020304" pitchFamily="18" charset="0"/>
              </a:rPr>
              <a:t>Approval authority and supervisory review </a:t>
            </a:r>
          </a:p>
          <a:p>
            <a:pPr marL="0" indent="0">
              <a:buNone/>
            </a:pPr>
            <a:r>
              <a:rPr lang="en-US" sz="2200" i="1" dirty="0" smtClean="0">
                <a:cs typeface="Times New Roman" panose="02020603050405020304" pitchFamily="18" charset="0"/>
              </a:rPr>
              <a:t>Note: Compensating controls are not ideal, because they come after the transaction/event has occurred. </a:t>
            </a:r>
            <a:endParaRPr lang="en-US" sz="2200" i="1" dirty="0">
              <a:cs typeface="Times New Roman" panose="02020603050405020304" pitchFamily="18" charset="0"/>
            </a:endParaRPr>
          </a:p>
        </p:txBody>
      </p:sp>
      <p:sp>
        <p:nvSpPr>
          <p:cNvPr id="4" name="Title 3"/>
          <p:cNvSpPr>
            <a:spLocks noGrp="1"/>
          </p:cNvSpPr>
          <p:nvPr>
            <p:ph type="title"/>
          </p:nvPr>
        </p:nvSpPr>
        <p:spPr/>
        <p:txBody>
          <a:bodyPr/>
          <a:lstStyle/>
          <a:p>
            <a:r>
              <a:rPr lang="en-US" dirty="0">
                <a:latin typeface="+mn-lt"/>
                <a:cs typeface="Times New Roman" panose="02020603050405020304" pitchFamily="18" charset="0"/>
              </a:rPr>
              <a:t>Accounting </a:t>
            </a:r>
            <a:r>
              <a:rPr lang="en-US" dirty="0" smtClean="0">
                <a:latin typeface="+mn-lt"/>
                <a:cs typeface="Times New Roman" panose="02020603050405020304" pitchFamily="18" charset="0"/>
              </a:rPr>
              <a:t>controls</a:t>
            </a:r>
            <a:endParaRPr lang="en-US" dirty="0">
              <a:latin typeface="+mn-lt"/>
              <a:cs typeface="Times New Roman" panose="02020603050405020304" pitchFamily="18" charset="0"/>
            </a:endParaRPr>
          </a:p>
        </p:txBody>
      </p:sp>
      <p:sp>
        <p:nvSpPr>
          <p:cNvPr id="5" name="Slide Number Placeholder 1"/>
          <p:cNvSpPr>
            <a:spLocks noGrp="1"/>
          </p:cNvSpPr>
          <p:nvPr>
            <p:ph type="sldNum" sz="quarter" idx="4"/>
          </p:nvPr>
        </p:nvSpPr>
        <p:spPr>
          <a:xfrm>
            <a:off x="8382000" y="6324600"/>
            <a:ext cx="533400" cy="365125"/>
          </a:xfrm>
        </p:spPr>
        <p:txBody>
          <a:bodyPr/>
          <a:lstStyle/>
          <a:p>
            <a:r>
              <a:rPr lang="en-US" dirty="0" smtClean="0"/>
              <a:t>10</a:t>
            </a:r>
          </a:p>
          <a:p>
            <a:endParaRPr lang="en-US" dirty="0"/>
          </a:p>
        </p:txBody>
      </p:sp>
    </p:spTree>
    <p:extLst>
      <p:ext uri="{BB962C8B-B14F-4D97-AF65-F5344CB8AC3E}">
        <p14:creationId xmlns:p14="http://schemas.microsoft.com/office/powerpoint/2010/main" val="3233318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ADAC90A-F407-4469-8C6B-25752938479A}" type="slidenum">
              <a:rPr lang="en-US" smtClean="0"/>
              <a:pPr/>
              <a:t>18</a:t>
            </a:fld>
            <a:endParaRPr lang="en-US" dirty="0"/>
          </a:p>
        </p:txBody>
      </p:sp>
      <p:sp>
        <p:nvSpPr>
          <p:cNvPr id="6" name="Content Placeholder 2"/>
          <p:cNvSpPr txBox="1">
            <a:spLocks/>
          </p:cNvSpPr>
          <p:nvPr/>
        </p:nvSpPr>
        <p:spPr>
          <a:xfrm>
            <a:off x="5257800" y="1600200"/>
            <a:ext cx="3581398" cy="1066800"/>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1200"/>
              </a:spcAft>
              <a:buClr>
                <a:srgbClr val="002060"/>
              </a:buClr>
              <a:buFont typeface="Wingdings" panose="05000000000000000000" pitchFamily="2" charset="2"/>
              <a:buChar char="§"/>
              <a:defRPr sz="2400" kern="1200">
                <a:solidFill>
                  <a:schemeClr val="tx1"/>
                </a:solidFill>
                <a:latin typeface="+mn-lt"/>
                <a:ea typeface="+mn-ea"/>
                <a:cs typeface="+mn-cs"/>
              </a:defRPr>
            </a:lvl1pPr>
            <a:lvl2pPr marL="795338" indent="-338138" algn="l" defTabSz="914400" rtl="0" eaLnBrk="1" latinLnBrk="0" hangingPunct="1">
              <a:spcBef>
                <a:spcPts val="0"/>
              </a:spcBef>
              <a:spcAft>
                <a:spcPts val="1200"/>
              </a:spcAft>
              <a:buClr>
                <a:srgbClr val="002060"/>
              </a:buClr>
              <a:buSzPct val="60000"/>
              <a:buFont typeface="Wingdings" panose="05000000000000000000" pitchFamily="2" charset="2"/>
              <a:buChar char="q"/>
              <a:defRPr sz="2200" kern="1200">
                <a:solidFill>
                  <a:schemeClr val="tx1"/>
                </a:solidFill>
                <a:latin typeface="+mn-lt"/>
                <a:ea typeface="+mn-ea"/>
                <a:cs typeface="+mn-cs"/>
              </a:defRPr>
            </a:lvl2pPr>
            <a:lvl3pPr marL="1143000" indent="-228600" algn="l" defTabSz="914400" rtl="0" eaLnBrk="1" latinLnBrk="0" hangingPunct="1">
              <a:spcBef>
                <a:spcPts val="0"/>
              </a:spcBef>
              <a:spcAft>
                <a:spcPts val="1200"/>
              </a:spcAft>
              <a:buClr>
                <a:srgbClr val="00206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200"/>
              </a:spcAft>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0"/>
              </a:spcBef>
              <a:spcAft>
                <a:spcPts val="12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solidFill>
                <a:srgbClr val="FF0000"/>
              </a:solidFill>
            </a:endParaRPr>
          </a:p>
        </p:txBody>
      </p:sp>
      <p:sp>
        <p:nvSpPr>
          <p:cNvPr id="3" name="Rectangle 2"/>
          <p:cNvSpPr/>
          <p:nvPr/>
        </p:nvSpPr>
        <p:spPr>
          <a:xfrm>
            <a:off x="457200" y="1224496"/>
            <a:ext cx="8381998" cy="5663089"/>
          </a:xfrm>
          <a:prstGeom prst="rect">
            <a:avLst/>
          </a:prstGeom>
        </p:spPr>
        <p:txBody>
          <a:bodyPr wrap="square">
            <a:spAutoFit/>
          </a:bodyPr>
          <a:lstStyle/>
          <a:p>
            <a:pPr marL="342900" indent="-342900">
              <a:spcAft>
                <a:spcPts val="600"/>
              </a:spcAft>
              <a:buFont typeface="Wingdings" panose="05000000000000000000" pitchFamily="2" charset="2"/>
              <a:buChar char="§"/>
            </a:pPr>
            <a:r>
              <a:rPr lang="en-US" sz="2400" b="1" dirty="0" smtClean="0">
                <a:cs typeface="Times New Roman" panose="02020603050405020304" pitchFamily="18" charset="0"/>
              </a:rPr>
              <a:t>Segregation </a:t>
            </a:r>
            <a:r>
              <a:rPr lang="en-US" sz="2400" b="1" dirty="0">
                <a:cs typeface="Times New Roman" panose="02020603050405020304" pitchFamily="18" charset="0"/>
              </a:rPr>
              <a:t>of </a:t>
            </a:r>
            <a:r>
              <a:rPr lang="en-US" sz="2400" b="1" dirty="0" smtClean="0">
                <a:cs typeface="Times New Roman" panose="02020603050405020304" pitchFamily="18" charset="0"/>
              </a:rPr>
              <a:t>duties </a:t>
            </a:r>
            <a:r>
              <a:rPr lang="en-US" sz="2400" dirty="0" smtClean="0">
                <a:cs typeface="Times New Roman" panose="02020603050405020304" pitchFamily="18" charset="0"/>
              </a:rPr>
              <a:t>– one individual should not have control over the entire accounting transaction (authorization, recording, custody)</a:t>
            </a:r>
          </a:p>
          <a:p>
            <a:pPr marL="342900" indent="-342900">
              <a:spcAft>
                <a:spcPts val="600"/>
              </a:spcAft>
              <a:buFont typeface="Wingdings" panose="05000000000000000000" pitchFamily="2" charset="2"/>
              <a:buChar char="§"/>
            </a:pPr>
            <a:r>
              <a:rPr lang="en-US" sz="2400" dirty="0" smtClean="0">
                <a:cs typeface="Times New Roman" panose="02020603050405020304" pitchFamily="18" charset="0"/>
              </a:rPr>
              <a:t>The following duties should be segregated: </a:t>
            </a:r>
          </a:p>
          <a:p>
            <a:pPr marL="800100" lvl="1" indent="-342900">
              <a:spcAft>
                <a:spcPts val="600"/>
              </a:spcAft>
              <a:buFont typeface="Wingdings" panose="05000000000000000000" pitchFamily="2" charset="2"/>
              <a:buChar char="§"/>
            </a:pPr>
            <a:r>
              <a:rPr lang="en-US" sz="2400" dirty="0" smtClean="0">
                <a:cs typeface="Times New Roman" panose="02020603050405020304" pitchFamily="18" charset="0"/>
              </a:rPr>
              <a:t>Cash receipts</a:t>
            </a:r>
          </a:p>
          <a:p>
            <a:pPr marL="800100" lvl="1" indent="-342900">
              <a:spcAft>
                <a:spcPts val="600"/>
              </a:spcAft>
              <a:buFont typeface="Wingdings" panose="05000000000000000000" pitchFamily="2" charset="2"/>
              <a:buChar char="§"/>
            </a:pPr>
            <a:r>
              <a:rPr lang="en-US" sz="2400" dirty="0" smtClean="0">
                <a:cs typeface="Times New Roman" panose="02020603050405020304" pitchFamily="18" charset="0"/>
              </a:rPr>
              <a:t>Cash counts</a:t>
            </a:r>
          </a:p>
          <a:p>
            <a:pPr marL="800100" lvl="1" indent="-342900">
              <a:spcAft>
                <a:spcPts val="600"/>
              </a:spcAft>
              <a:buFont typeface="Wingdings" panose="05000000000000000000" pitchFamily="2" charset="2"/>
              <a:buChar char="§"/>
            </a:pPr>
            <a:r>
              <a:rPr lang="en-US" sz="2400" dirty="0" smtClean="0">
                <a:cs typeface="Times New Roman" panose="02020603050405020304" pitchFamily="18" charset="0"/>
              </a:rPr>
              <a:t>Bank deposits</a:t>
            </a:r>
          </a:p>
          <a:p>
            <a:pPr marL="800100" lvl="1" indent="-342900">
              <a:spcAft>
                <a:spcPts val="600"/>
              </a:spcAft>
              <a:buFont typeface="Wingdings" panose="05000000000000000000" pitchFamily="2" charset="2"/>
              <a:buChar char="§"/>
            </a:pPr>
            <a:r>
              <a:rPr lang="en-US" sz="2400" dirty="0" smtClean="0">
                <a:cs typeface="Times New Roman" panose="02020603050405020304" pitchFamily="18" charset="0"/>
              </a:rPr>
              <a:t>Deposit receipt reconciliation </a:t>
            </a:r>
          </a:p>
          <a:p>
            <a:pPr marL="800100" lvl="1" indent="-342900">
              <a:spcAft>
                <a:spcPts val="600"/>
              </a:spcAft>
              <a:buFont typeface="Wingdings" panose="05000000000000000000" pitchFamily="2" charset="2"/>
              <a:buChar char="§"/>
            </a:pPr>
            <a:r>
              <a:rPr lang="en-US" sz="2400" dirty="0" smtClean="0">
                <a:cs typeface="Times New Roman" panose="02020603050405020304" pitchFamily="18" charset="0"/>
              </a:rPr>
              <a:t>Bank reconciliations</a:t>
            </a:r>
          </a:p>
          <a:p>
            <a:pPr marL="800100" lvl="1" indent="-342900">
              <a:spcAft>
                <a:spcPts val="600"/>
              </a:spcAft>
              <a:buFont typeface="Wingdings" panose="05000000000000000000" pitchFamily="2" charset="2"/>
              <a:buChar char="§"/>
            </a:pPr>
            <a:r>
              <a:rPr lang="en-US" sz="2400" dirty="0" smtClean="0">
                <a:cs typeface="Times New Roman" panose="02020603050405020304" pitchFamily="18" charset="0"/>
              </a:rPr>
              <a:t>Posting of deposits</a:t>
            </a:r>
          </a:p>
          <a:p>
            <a:pPr marL="800100" lvl="1" indent="-342900">
              <a:spcAft>
                <a:spcPts val="600"/>
              </a:spcAft>
              <a:buFont typeface="Wingdings" panose="05000000000000000000" pitchFamily="2" charset="2"/>
              <a:buChar char="§"/>
            </a:pPr>
            <a:r>
              <a:rPr lang="en-US" sz="2400" dirty="0" smtClean="0">
                <a:cs typeface="Times New Roman" panose="02020603050405020304" pitchFamily="18" charset="0"/>
              </a:rPr>
              <a:t>Cash disbursements </a:t>
            </a:r>
          </a:p>
          <a:p>
            <a:pPr marL="342900" indent="-342900">
              <a:spcAft>
                <a:spcPts val="600"/>
              </a:spcAft>
              <a:buFont typeface="Wingdings" panose="05000000000000000000" pitchFamily="2" charset="2"/>
              <a:buChar char="§"/>
            </a:pPr>
            <a:endParaRPr lang="en-US" sz="2400" dirty="0">
              <a:cs typeface="Times New Roman" panose="02020603050405020304" pitchFamily="18" charset="0"/>
            </a:endParaRPr>
          </a:p>
          <a:p>
            <a:pPr marL="342900" indent="-342900">
              <a:buFont typeface="Wingdings" panose="05000000000000000000" pitchFamily="2" charset="2"/>
              <a:buChar char="§"/>
            </a:pPr>
            <a:endParaRPr lang="en-US" sz="2400" dirty="0">
              <a:cs typeface="Times New Roman" panose="02020603050405020304" pitchFamily="18" charset="0"/>
            </a:endParaRPr>
          </a:p>
        </p:txBody>
      </p:sp>
      <p:sp>
        <p:nvSpPr>
          <p:cNvPr id="5" name="Rectangle 4"/>
          <p:cNvSpPr/>
          <p:nvPr/>
        </p:nvSpPr>
        <p:spPr>
          <a:xfrm>
            <a:off x="9448800" y="1600200"/>
            <a:ext cx="4572000" cy="2031325"/>
          </a:xfrm>
          <a:prstGeom prst="rect">
            <a:avLst/>
          </a:prstGeom>
        </p:spPr>
        <p:txBody>
          <a:bodyPr>
            <a:spAutoFit/>
          </a:bodyPr>
          <a:lstStyle/>
          <a:p>
            <a:pPr marL="342900" indent="-342900">
              <a:buFont typeface="Wingdings" panose="05000000000000000000" pitchFamily="2" charset="2"/>
              <a:buChar char="§"/>
            </a:pPr>
            <a:r>
              <a:rPr lang="en-US" dirty="0">
                <a:cs typeface="Times New Roman" panose="02020603050405020304" pitchFamily="18" charset="0"/>
              </a:rPr>
              <a:t>I have seen a fraud before where several thousand dollars in cash was stolen due to 15 people knowing the safe’s password. The government was not able to determine who stole the cash due to the large number of staff with access to the safe and the safe’s password. </a:t>
            </a:r>
          </a:p>
        </p:txBody>
      </p:sp>
      <p:sp>
        <p:nvSpPr>
          <p:cNvPr id="7" name="Title 6"/>
          <p:cNvSpPr>
            <a:spLocks noGrp="1"/>
          </p:cNvSpPr>
          <p:nvPr>
            <p:ph type="title"/>
          </p:nvPr>
        </p:nvSpPr>
        <p:spPr/>
        <p:txBody>
          <a:bodyPr/>
          <a:lstStyle/>
          <a:p>
            <a:r>
              <a:rPr lang="en-US" dirty="0">
                <a:cs typeface="Times New Roman" panose="02020603050405020304" pitchFamily="18" charset="0"/>
              </a:rPr>
              <a:t>Cash receipting</a:t>
            </a:r>
            <a:endParaRPr lang="en-US" dirty="0"/>
          </a:p>
        </p:txBody>
      </p:sp>
      <p:pic>
        <p:nvPicPr>
          <p:cNvPr id="8" name="Picture 7"/>
          <p:cNvPicPr>
            <a:picLocks noChangeAspect="1"/>
          </p:cNvPicPr>
          <p:nvPr/>
        </p:nvPicPr>
        <p:blipFill rotWithShape="1">
          <a:blip r:embed="rId3"/>
          <a:srcRect l="17135" t="8238" r="12085" b="6906"/>
          <a:stretch/>
        </p:blipFill>
        <p:spPr>
          <a:xfrm>
            <a:off x="5734594" y="3222081"/>
            <a:ext cx="2667000" cy="2398036"/>
          </a:xfrm>
          <a:prstGeom prst="rect">
            <a:avLst/>
          </a:prstGeom>
        </p:spPr>
      </p:pic>
    </p:spTree>
    <p:extLst>
      <p:ext uri="{BB962C8B-B14F-4D97-AF65-F5344CB8AC3E}">
        <p14:creationId xmlns:p14="http://schemas.microsoft.com/office/powerpoint/2010/main" val="3416220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ADAC90A-F407-4469-8C6B-25752938479A}" type="slidenum">
              <a:rPr lang="en-US" smtClean="0"/>
              <a:pPr/>
              <a:t>19</a:t>
            </a:fld>
            <a:endParaRPr lang="en-US" dirty="0"/>
          </a:p>
        </p:txBody>
      </p:sp>
      <p:sp>
        <p:nvSpPr>
          <p:cNvPr id="6" name="Content Placeholder 2"/>
          <p:cNvSpPr txBox="1">
            <a:spLocks/>
          </p:cNvSpPr>
          <p:nvPr/>
        </p:nvSpPr>
        <p:spPr>
          <a:xfrm>
            <a:off x="5257800" y="1600200"/>
            <a:ext cx="3581398" cy="1066800"/>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1200"/>
              </a:spcAft>
              <a:buClr>
                <a:srgbClr val="002060"/>
              </a:buClr>
              <a:buFont typeface="Wingdings" panose="05000000000000000000" pitchFamily="2" charset="2"/>
              <a:buChar char="§"/>
              <a:defRPr sz="2400" kern="1200">
                <a:solidFill>
                  <a:schemeClr val="tx1"/>
                </a:solidFill>
                <a:latin typeface="+mn-lt"/>
                <a:ea typeface="+mn-ea"/>
                <a:cs typeface="+mn-cs"/>
              </a:defRPr>
            </a:lvl1pPr>
            <a:lvl2pPr marL="795338" indent="-338138" algn="l" defTabSz="914400" rtl="0" eaLnBrk="1" latinLnBrk="0" hangingPunct="1">
              <a:spcBef>
                <a:spcPts val="0"/>
              </a:spcBef>
              <a:spcAft>
                <a:spcPts val="1200"/>
              </a:spcAft>
              <a:buClr>
                <a:srgbClr val="002060"/>
              </a:buClr>
              <a:buSzPct val="60000"/>
              <a:buFont typeface="Wingdings" panose="05000000000000000000" pitchFamily="2" charset="2"/>
              <a:buChar char="q"/>
              <a:defRPr sz="2200" kern="1200">
                <a:solidFill>
                  <a:schemeClr val="tx1"/>
                </a:solidFill>
                <a:latin typeface="+mn-lt"/>
                <a:ea typeface="+mn-ea"/>
                <a:cs typeface="+mn-cs"/>
              </a:defRPr>
            </a:lvl2pPr>
            <a:lvl3pPr marL="1143000" indent="-228600" algn="l" defTabSz="914400" rtl="0" eaLnBrk="1" latinLnBrk="0" hangingPunct="1">
              <a:spcBef>
                <a:spcPts val="0"/>
              </a:spcBef>
              <a:spcAft>
                <a:spcPts val="1200"/>
              </a:spcAft>
              <a:buClr>
                <a:srgbClr val="00206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200"/>
              </a:spcAft>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0"/>
              </a:spcBef>
              <a:spcAft>
                <a:spcPts val="12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solidFill>
                <a:srgbClr val="FF0000"/>
              </a:solidFill>
            </a:endParaRPr>
          </a:p>
        </p:txBody>
      </p:sp>
      <p:sp>
        <p:nvSpPr>
          <p:cNvPr id="3" name="Rectangle 2"/>
          <p:cNvSpPr/>
          <p:nvPr/>
        </p:nvSpPr>
        <p:spPr>
          <a:xfrm>
            <a:off x="457200" y="1224496"/>
            <a:ext cx="8381998" cy="6032421"/>
          </a:xfrm>
          <a:prstGeom prst="rect">
            <a:avLst/>
          </a:prstGeom>
        </p:spPr>
        <p:txBody>
          <a:bodyPr wrap="square">
            <a:spAutoFit/>
          </a:bodyPr>
          <a:lstStyle/>
          <a:p>
            <a:pPr marL="342900" indent="-342900">
              <a:spcAft>
                <a:spcPts val="600"/>
              </a:spcAft>
              <a:buFont typeface="Wingdings" panose="05000000000000000000" pitchFamily="2" charset="2"/>
              <a:buChar char="§"/>
            </a:pPr>
            <a:r>
              <a:rPr lang="en-US" sz="2200" b="1" dirty="0" smtClean="0">
                <a:cs typeface="Times New Roman" panose="02020603050405020304" pitchFamily="18" charset="0"/>
              </a:rPr>
              <a:t>Security </a:t>
            </a:r>
            <a:r>
              <a:rPr lang="en-US" sz="2200" dirty="0" smtClean="0">
                <a:cs typeface="Times New Roman" panose="02020603050405020304" pitchFamily="18" charset="0"/>
              </a:rPr>
              <a:t>–</a:t>
            </a:r>
            <a:r>
              <a:rPr lang="en-US" sz="2200" b="1" dirty="0" smtClean="0">
                <a:cs typeface="Times New Roman" panose="02020603050405020304" pitchFamily="18" charset="0"/>
              </a:rPr>
              <a:t> </a:t>
            </a:r>
            <a:r>
              <a:rPr lang="en-US" sz="2200" dirty="0" smtClean="0">
                <a:cs typeface="Times New Roman" panose="02020603050405020304" pitchFamily="18" charset="0"/>
              </a:rPr>
              <a:t>It’s important to put safeguards in place over cash to protect against theft or loss. </a:t>
            </a:r>
          </a:p>
          <a:p>
            <a:pPr marL="342900" indent="-342900">
              <a:spcAft>
                <a:spcPts val="600"/>
              </a:spcAft>
              <a:buFont typeface="Wingdings" panose="05000000000000000000" pitchFamily="2" charset="2"/>
              <a:buChar char="§"/>
            </a:pPr>
            <a:r>
              <a:rPr lang="en-US" sz="2000" dirty="0" smtClean="0">
                <a:cs typeface="Times New Roman" panose="02020603050405020304" pitchFamily="18" charset="0"/>
              </a:rPr>
              <a:t>Example controls: </a:t>
            </a:r>
          </a:p>
          <a:p>
            <a:pPr marL="800100" lvl="1" indent="-342900">
              <a:spcAft>
                <a:spcPts val="600"/>
              </a:spcAft>
              <a:buFont typeface="Wingdings" panose="05000000000000000000" pitchFamily="2" charset="2"/>
              <a:buChar char="§"/>
            </a:pPr>
            <a:r>
              <a:rPr lang="en-US" sz="2000" dirty="0" smtClean="0">
                <a:cs typeface="Times New Roman" panose="02020603050405020304" pitchFamily="18" charset="0"/>
              </a:rPr>
              <a:t>Keep all cash in a safe until it is deposited</a:t>
            </a:r>
          </a:p>
          <a:p>
            <a:pPr marL="800100" lvl="1" indent="-342900">
              <a:spcAft>
                <a:spcPts val="600"/>
              </a:spcAft>
              <a:buFont typeface="Wingdings" panose="05000000000000000000" pitchFamily="2" charset="2"/>
              <a:buChar char="§"/>
            </a:pPr>
            <a:r>
              <a:rPr lang="en-US" sz="2000" dirty="0" smtClean="0">
                <a:cs typeface="Times New Roman" panose="02020603050405020304" pitchFamily="18" charset="0"/>
              </a:rPr>
              <a:t>Consider using a drop safe for areas with regular cash receipts to limit access to the contents of the safe</a:t>
            </a:r>
          </a:p>
          <a:p>
            <a:pPr marL="800100" lvl="1" indent="-342900">
              <a:spcAft>
                <a:spcPts val="600"/>
              </a:spcAft>
              <a:buFont typeface="Wingdings" panose="05000000000000000000" pitchFamily="2" charset="2"/>
              <a:buChar char="§"/>
            </a:pPr>
            <a:r>
              <a:rPr lang="en-US" sz="2000" dirty="0" smtClean="0">
                <a:cs typeface="Times New Roman" panose="02020603050405020304" pitchFamily="18" charset="0"/>
              </a:rPr>
              <a:t>Limit access to the safe to supervisory and authorized staff only </a:t>
            </a:r>
          </a:p>
          <a:p>
            <a:pPr marL="800100" lvl="1" indent="-342900">
              <a:spcAft>
                <a:spcPts val="600"/>
              </a:spcAft>
              <a:buFont typeface="Wingdings" panose="05000000000000000000" pitchFamily="2" charset="2"/>
              <a:buChar char="§"/>
            </a:pPr>
            <a:r>
              <a:rPr lang="en-US" sz="2000" dirty="0" smtClean="0">
                <a:cs typeface="Times New Roman" panose="02020603050405020304" pitchFamily="18" charset="0"/>
              </a:rPr>
              <a:t>Change the combination to the safe on a regular basis, especially during times of high staff turnover </a:t>
            </a:r>
          </a:p>
          <a:p>
            <a:pPr marL="800100" lvl="1" indent="-342900">
              <a:spcAft>
                <a:spcPts val="600"/>
              </a:spcAft>
              <a:buFont typeface="Wingdings" panose="05000000000000000000" pitchFamily="2" charset="2"/>
              <a:buChar char="§"/>
            </a:pPr>
            <a:r>
              <a:rPr lang="en-US" sz="2000" dirty="0" smtClean="0">
                <a:cs typeface="Times New Roman" panose="02020603050405020304" pitchFamily="18" charset="0"/>
              </a:rPr>
              <a:t>Consider installing a camera and alarm system </a:t>
            </a:r>
          </a:p>
          <a:p>
            <a:pPr marL="800100" lvl="1" indent="-342900">
              <a:spcAft>
                <a:spcPts val="600"/>
              </a:spcAft>
              <a:buFont typeface="Wingdings" panose="05000000000000000000" pitchFamily="2" charset="2"/>
              <a:buChar char="§"/>
            </a:pPr>
            <a:r>
              <a:rPr lang="en-US" sz="2000" dirty="0" smtClean="0">
                <a:cs typeface="Times New Roman" panose="02020603050405020304" pitchFamily="18" charset="0"/>
              </a:rPr>
              <a:t>If cash boxes are used, ensure each staff is assigned                          his/her own cash box in order to readily assign                       responsibility in the event of a loss </a:t>
            </a:r>
          </a:p>
          <a:p>
            <a:pPr marL="800100" lvl="1" indent="-342900">
              <a:spcAft>
                <a:spcPts val="600"/>
              </a:spcAft>
              <a:buFont typeface="Wingdings" panose="05000000000000000000" pitchFamily="2" charset="2"/>
              <a:buChar char="§"/>
            </a:pPr>
            <a:endParaRPr lang="en-US" sz="2400" dirty="0" smtClean="0">
              <a:cs typeface="Times New Roman" panose="02020603050405020304" pitchFamily="18" charset="0"/>
            </a:endParaRPr>
          </a:p>
          <a:p>
            <a:pPr marL="800100" lvl="1" indent="-342900">
              <a:spcAft>
                <a:spcPts val="600"/>
              </a:spcAft>
              <a:buFont typeface="Wingdings" panose="05000000000000000000" pitchFamily="2" charset="2"/>
              <a:buChar char="§"/>
            </a:pPr>
            <a:endParaRPr lang="en-US" sz="2400" dirty="0" smtClean="0">
              <a:cs typeface="Times New Roman" panose="02020603050405020304" pitchFamily="18" charset="0"/>
            </a:endParaRPr>
          </a:p>
          <a:p>
            <a:endParaRPr lang="en-US" sz="2400" dirty="0">
              <a:cs typeface="Times New Roman" panose="02020603050405020304" pitchFamily="18" charset="0"/>
            </a:endParaRPr>
          </a:p>
        </p:txBody>
      </p:sp>
      <p:sp>
        <p:nvSpPr>
          <p:cNvPr id="5" name="Rectangle 4"/>
          <p:cNvSpPr/>
          <p:nvPr/>
        </p:nvSpPr>
        <p:spPr>
          <a:xfrm>
            <a:off x="9448800" y="1600200"/>
            <a:ext cx="4572000" cy="2031325"/>
          </a:xfrm>
          <a:prstGeom prst="rect">
            <a:avLst/>
          </a:prstGeom>
        </p:spPr>
        <p:txBody>
          <a:bodyPr>
            <a:spAutoFit/>
          </a:bodyPr>
          <a:lstStyle/>
          <a:p>
            <a:pPr marL="342900" indent="-342900">
              <a:buFont typeface="Wingdings" panose="05000000000000000000" pitchFamily="2" charset="2"/>
              <a:buChar char="§"/>
            </a:pPr>
            <a:r>
              <a:rPr lang="en-US" dirty="0">
                <a:cs typeface="Times New Roman" panose="02020603050405020304" pitchFamily="18" charset="0"/>
              </a:rPr>
              <a:t>I have seen a fraud before where several thousand dollars in cash was stolen due to 15 people knowing the safe’s password. The government was not able to determine who stole the cash due to the large number of staff with access to the safe and the safe’s password. </a:t>
            </a:r>
          </a:p>
        </p:txBody>
      </p:sp>
      <p:sp>
        <p:nvSpPr>
          <p:cNvPr id="7" name="Title 6"/>
          <p:cNvSpPr>
            <a:spLocks noGrp="1"/>
          </p:cNvSpPr>
          <p:nvPr>
            <p:ph type="title"/>
          </p:nvPr>
        </p:nvSpPr>
        <p:spPr/>
        <p:txBody>
          <a:bodyPr/>
          <a:lstStyle/>
          <a:p>
            <a:r>
              <a:rPr lang="en-US" dirty="0">
                <a:cs typeface="Times New Roman" panose="02020603050405020304" pitchFamily="18" charset="0"/>
              </a:rPr>
              <a:t>Cash receipting</a:t>
            </a:r>
            <a:endParaRPr lang="en-US" dirty="0"/>
          </a:p>
        </p:txBody>
      </p:sp>
      <p:pic>
        <p:nvPicPr>
          <p:cNvPr id="4" name="Picture 3"/>
          <p:cNvPicPr>
            <a:picLocks noChangeAspect="1"/>
          </p:cNvPicPr>
          <p:nvPr/>
        </p:nvPicPr>
        <p:blipFill rotWithShape="1">
          <a:blip r:embed="rId3"/>
          <a:srcRect l="9375" t="9375" r="9375" b="4688"/>
          <a:stretch/>
        </p:blipFill>
        <p:spPr>
          <a:xfrm>
            <a:off x="7048499" y="4495800"/>
            <a:ext cx="1485901" cy="1571626"/>
          </a:xfrm>
          <a:prstGeom prst="rect">
            <a:avLst/>
          </a:prstGeom>
        </p:spPr>
      </p:pic>
    </p:spTree>
    <p:extLst>
      <p:ext uri="{BB962C8B-B14F-4D97-AF65-F5344CB8AC3E}">
        <p14:creationId xmlns:p14="http://schemas.microsoft.com/office/powerpoint/2010/main" val="26049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ADAC90A-F407-4469-8C6B-25752938479A}" type="slidenum">
              <a:rPr lang="en-US" smtClean="0"/>
              <a:pPr/>
              <a:t>2</a:t>
            </a:fld>
            <a:endParaRPr lang="en-US" dirty="0"/>
          </a:p>
        </p:txBody>
      </p:sp>
      <p:sp>
        <p:nvSpPr>
          <p:cNvPr id="4" name="Title 3"/>
          <p:cNvSpPr>
            <a:spLocks noGrp="1"/>
          </p:cNvSpPr>
          <p:nvPr>
            <p:ph type="title"/>
          </p:nvPr>
        </p:nvSpPr>
        <p:spPr>
          <a:noFill/>
        </p:spPr>
        <p:txBody>
          <a:bodyPr/>
          <a:lstStyle/>
          <a:p>
            <a:r>
              <a:rPr lang="en-US" dirty="0" smtClean="0">
                <a:latin typeface="+mn-lt"/>
                <a:cs typeface="Times New Roman" panose="02020603050405020304" pitchFamily="18" charset="0"/>
              </a:rPr>
              <a:t>Today’s objectives</a:t>
            </a:r>
            <a:endParaRPr lang="en-US" dirty="0">
              <a:latin typeface="+mn-lt"/>
              <a:cs typeface="Times New Roman" panose="02020603050405020304" pitchFamily="18" charset="0"/>
            </a:endParaRPr>
          </a:p>
        </p:txBody>
      </p:sp>
      <p:sp>
        <p:nvSpPr>
          <p:cNvPr id="6" name="Content Placeholder 2"/>
          <p:cNvSpPr txBox="1">
            <a:spLocks/>
          </p:cNvSpPr>
          <p:nvPr/>
        </p:nvSpPr>
        <p:spPr>
          <a:xfrm>
            <a:off x="5257800" y="1600200"/>
            <a:ext cx="3581398" cy="1066800"/>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1200"/>
              </a:spcAft>
              <a:buClr>
                <a:srgbClr val="002060"/>
              </a:buClr>
              <a:buFont typeface="Wingdings" panose="05000000000000000000" pitchFamily="2" charset="2"/>
              <a:buChar char="§"/>
              <a:defRPr sz="2400" kern="1200">
                <a:solidFill>
                  <a:schemeClr val="tx1"/>
                </a:solidFill>
                <a:latin typeface="+mn-lt"/>
                <a:ea typeface="+mn-ea"/>
                <a:cs typeface="+mn-cs"/>
              </a:defRPr>
            </a:lvl1pPr>
            <a:lvl2pPr marL="795338" indent="-338138" algn="l" defTabSz="914400" rtl="0" eaLnBrk="1" latinLnBrk="0" hangingPunct="1">
              <a:spcBef>
                <a:spcPts val="0"/>
              </a:spcBef>
              <a:spcAft>
                <a:spcPts val="1200"/>
              </a:spcAft>
              <a:buClr>
                <a:srgbClr val="002060"/>
              </a:buClr>
              <a:buSzPct val="60000"/>
              <a:buFont typeface="Wingdings" panose="05000000000000000000" pitchFamily="2" charset="2"/>
              <a:buChar char="q"/>
              <a:defRPr sz="2200" kern="1200">
                <a:solidFill>
                  <a:schemeClr val="tx1"/>
                </a:solidFill>
                <a:latin typeface="+mn-lt"/>
                <a:ea typeface="+mn-ea"/>
                <a:cs typeface="+mn-cs"/>
              </a:defRPr>
            </a:lvl2pPr>
            <a:lvl3pPr marL="1143000" indent="-228600" algn="l" defTabSz="914400" rtl="0" eaLnBrk="1" latinLnBrk="0" hangingPunct="1">
              <a:spcBef>
                <a:spcPts val="0"/>
              </a:spcBef>
              <a:spcAft>
                <a:spcPts val="1200"/>
              </a:spcAft>
              <a:buClr>
                <a:srgbClr val="00206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200"/>
              </a:spcAft>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0"/>
              </a:spcBef>
              <a:spcAft>
                <a:spcPts val="12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solidFill>
                <a:srgbClr val="FF0000"/>
              </a:solidFill>
            </a:endParaRPr>
          </a:p>
        </p:txBody>
      </p:sp>
      <p:sp>
        <p:nvSpPr>
          <p:cNvPr id="3" name="Rectangle 2"/>
          <p:cNvSpPr/>
          <p:nvPr/>
        </p:nvSpPr>
        <p:spPr>
          <a:xfrm>
            <a:off x="26504" y="1252384"/>
            <a:ext cx="9144000" cy="4062651"/>
          </a:xfrm>
          <a:prstGeom prst="rect">
            <a:avLst/>
          </a:prstGeom>
        </p:spPr>
        <p:txBody>
          <a:bodyPr wrap="square">
            <a:spAutoFit/>
          </a:bodyPr>
          <a:lstStyle/>
          <a:p>
            <a:pPr marL="914400" lvl="1" indent="-457200">
              <a:buFont typeface="+mj-lt"/>
              <a:buAutoNum type="arabicPeriod"/>
            </a:pPr>
            <a:r>
              <a:rPr lang="en-US" sz="2400" dirty="0" smtClean="0">
                <a:cs typeface="Times New Roman" panose="02020603050405020304" pitchFamily="18" charset="0"/>
              </a:rPr>
              <a:t>Provide you with great tools to understand what internal controls are necessary at your College</a:t>
            </a:r>
          </a:p>
          <a:p>
            <a:pPr marL="914400" lvl="1" indent="-457200">
              <a:buFont typeface="+mj-lt"/>
              <a:buAutoNum type="arabicPeriod"/>
            </a:pPr>
            <a:endParaRPr lang="en-US" sz="2400" dirty="0">
              <a:cs typeface="Times New Roman" panose="02020603050405020304" pitchFamily="18" charset="0"/>
            </a:endParaRPr>
          </a:p>
          <a:p>
            <a:pPr marL="914400" lvl="1" indent="-457200">
              <a:buFont typeface="+mj-lt"/>
              <a:buAutoNum type="arabicPeriod"/>
            </a:pPr>
            <a:r>
              <a:rPr lang="en-US" sz="2400" dirty="0" smtClean="0">
                <a:cs typeface="Times New Roman" panose="02020603050405020304" pitchFamily="18" charset="0"/>
              </a:rPr>
              <a:t>Discuss specific controls over: </a:t>
            </a:r>
          </a:p>
          <a:p>
            <a:pPr marL="1828800" lvl="3" indent="-457200">
              <a:buSzPct val="60000"/>
              <a:buFont typeface="Wingdings" panose="05000000000000000000" pitchFamily="2" charset="2"/>
              <a:buChar char="q"/>
            </a:pPr>
            <a:r>
              <a:rPr lang="en-US" sz="2200" dirty="0" smtClean="0">
                <a:cs typeface="Times New Roman" panose="02020603050405020304" pitchFamily="18" charset="0"/>
              </a:rPr>
              <a:t>Accounting </a:t>
            </a:r>
          </a:p>
          <a:p>
            <a:pPr marL="1828800" lvl="3" indent="-457200">
              <a:buSzPct val="60000"/>
              <a:buFont typeface="Wingdings" panose="05000000000000000000" pitchFamily="2" charset="2"/>
              <a:buChar char="q"/>
            </a:pPr>
            <a:r>
              <a:rPr lang="en-US" sz="2200" dirty="0" smtClean="0">
                <a:cs typeface="Times New Roman" panose="02020603050405020304" pitchFamily="18" charset="0"/>
              </a:rPr>
              <a:t>Receipting</a:t>
            </a:r>
          </a:p>
          <a:p>
            <a:pPr marL="1828800" lvl="3" indent="-457200">
              <a:buSzPct val="60000"/>
              <a:buFont typeface="Wingdings" panose="05000000000000000000" pitchFamily="2" charset="2"/>
              <a:buChar char="q"/>
            </a:pPr>
            <a:r>
              <a:rPr lang="en-US" sz="2200" dirty="0" smtClean="0">
                <a:cs typeface="Times New Roman" panose="02020603050405020304" pitchFamily="18" charset="0"/>
              </a:rPr>
              <a:t>Payables and disbursements</a:t>
            </a:r>
          </a:p>
          <a:p>
            <a:pPr marL="914400" lvl="1" indent="-457200">
              <a:buFont typeface="Arial" panose="020B0604020202020204" pitchFamily="34" charset="0"/>
              <a:buChar char="•"/>
            </a:pPr>
            <a:endParaRPr lang="en-US" sz="3200" dirty="0" smtClean="0">
              <a:cs typeface="Times New Roman" panose="02020603050405020304" pitchFamily="18" charset="0"/>
            </a:endParaRPr>
          </a:p>
          <a:p>
            <a:pPr marL="914400" lvl="1" indent="-457200">
              <a:buFont typeface="Arial" panose="020B0604020202020204" pitchFamily="34" charset="0"/>
              <a:buChar char="•"/>
            </a:pPr>
            <a:endParaRPr lang="en-US" sz="3200" dirty="0" smtClean="0">
              <a:cs typeface="Times New Roman" panose="02020603050405020304" pitchFamily="18" charset="0"/>
            </a:endParaRPr>
          </a:p>
          <a:p>
            <a:pPr marL="914400" lvl="1" indent="-457200">
              <a:buFont typeface="Arial" panose="020B0604020202020204" pitchFamily="34" charset="0"/>
              <a:buChar char="•"/>
            </a:pPr>
            <a:endParaRPr lang="en-US" sz="32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50" y="3904152"/>
            <a:ext cx="4591050" cy="1905000"/>
          </a:xfrm>
          <a:prstGeom prst="rect">
            <a:avLst/>
          </a:prstGeom>
        </p:spPr>
      </p:pic>
    </p:spTree>
    <p:extLst>
      <p:ext uri="{BB962C8B-B14F-4D97-AF65-F5344CB8AC3E}">
        <p14:creationId xmlns:p14="http://schemas.microsoft.com/office/powerpoint/2010/main" val="557523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ADAC90A-F407-4469-8C6B-25752938479A}" type="slidenum">
              <a:rPr lang="en-US" smtClean="0"/>
              <a:pPr/>
              <a:t>20</a:t>
            </a:fld>
            <a:endParaRPr lang="en-US" dirty="0"/>
          </a:p>
        </p:txBody>
      </p:sp>
      <p:sp>
        <p:nvSpPr>
          <p:cNvPr id="6" name="Content Placeholder 2"/>
          <p:cNvSpPr txBox="1">
            <a:spLocks/>
          </p:cNvSpPr>
          <p:nvPr/>
        </p:nvSpPr>
        <p:spPr>
          <a:xfrm>
            <a:off x="5257800" y="1600200"/>
            <a:ext cx="3581398" cy="1066800"/>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1200"/>
              </a:spcAft>
              <a:buClr>
                <a:srgbClr val="002060"/>
              </a:buClr>
              <a:buFont typeface="Wingdings" panose="05000000000000000000" pitchFamily="2" charset="2"/>
              <a:buChar char="§"/>
              <a:defRPr sz="2400" kern="1200">
                <a:solidFill>
                  <a:schemeClr val="tx1"/>
                </a:solidFill>
                <a:latin typeface="+mn-lt"/>
                <a:ea typeface="+mn-ea"/>
                <a:cs typeface="+mn-cs"/>
              </a:defRPr>
            </a:lvl1pPr>
            <a:lvl2pPr marL="795338" indent="-338138" algn="l" defTabSz="914400" rtl="0" eaLnBrk="1" latinLnBrk="0" hangingPunct="1">
              <a:spcBef>
                <a:spcPts val="0"/>
              </a:spcBef>
              <a:spcAft>
                <a:spcPts val="1200"/>
              </a:spcAft>
              <a:buClr>
                <a:srgbClr val="002060"/>
              </a:buClr>
              <a:buSzPct val="60000"/>
              <a:buFont typeface="Wingdings" panose="05000000000000000000" pitchFamily="2" charset="2"/>
              <a:buChar char="q"/>
              <a:defRPr sz="2200" kern="1200">
                <a:solidFill>
                  <a:schemeClr val="tx1"/>
                </a:solidFill>
                <a:latin typeface="+mn-lt"/>
                <a:ea typeface="+mn-ea"/>
                <a:cs typeface="+mn-cs"/>
              </a:defRPr>
            </a:lvl2pPr>
            <a:lvl3pPr marL="1143000" indent="-228600" algn="l" defTabSz="914400" rtl="0" eaLnBrk="1" latinLnBrk="0" hangingPunct="1">
              <a:spcBef>
                <a:spcPts val="0"/>
              </a:spcBef>
              <a:spcAft>
                <a:spcPts val="1200"/>
              </a:spcAft>
              <a:buClr>
                <a:srgbClr val="00206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200"/>
              </a:spcAft>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0"/>
              </a:spcBef>
              <a:spcAft>
                <a:spcPts val="12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solidFill>
                <a:srgbClr val="FF0000"/>
              </a:solidFill>
            </a:endParaRPr>
          </a:p>
        </p:txBody>
      </p:sp>
      <p:sp>
        <p:nvSpPr>
          <p:cNvPr id="3" name="Rectangle 2"/>
          <p:cNvSpPr/>
          <p:nvPr/>
        </p:nvSpPr>
        <p:spPr>
          <a:xfrm>
            <a:off x="457200" y="1224496"/>
            <a:ext cx="8381998" cy="4462760"/>
          </a:xfrm>
          <a:prstGeom prst="rect">
            <a:avLst/>
          </a:prstGeom>
        </p:spPr>
        <p:txBody>
          <a:bodyPr wrap="square">
            <a:spAutoFit/>
          </a:bodyPr>
          <a:lstStyle/>
          <a:p>
            <a:pPr marL="342900" indent="-342900">
              <a:spcAft>
                <a:spcPts val="600"/>
              </a:spcAft>
              <a:buFont typeface="Wingdings" panose="05000000000000000000" pitchFamily="2" charset="2"/>
              <a:buChar char="§"/>
            </a:pPr>
            <a:r>
              <a:rPr lang="en-US" sz="2400" b="1" dirty="0" smtClean="0">
                <a:cs typeface="Times New Roman" panose="02020603050405020304" pitchFamily="18" charset="0"/>
              </a:rPr>
              <a:t>Reconciliation and documentation </a:t>
            </a:r>
            <a:r>
              <a:rPr lang="en-US" sz="2400" dirty="0" smtClean="0">
                <a:cs typeface="Times New Roman" panose="02020603050405020304" pitchFamily="18" charset="0"/>
              </a:rPr>
              <a:t>– SAAM 85.50 requires cash to be deposited daily and reconciled on a daily basis. Investigate any differences and document their causes. </a:t>
            </a:r>
          </a:p>
          <a:p>
            <a:pPr marL="800100" lvl="1" indent="-342900">
              <a:spcAft>
                <a:spcPts val="600"/>
              </a:spcAft>
              <a:buFont typeface="Wingdings" panose="05000000000000000000" pitchFamily="2" charset="2"/>
              <a:buChar char="§"/>
            </a:pPr>
            <a:r>
              <a:rPr lang="en-US" sz="2400" dirty="0" smtClean="0">
                <a:cs typeface="Times New Roman" panose="02020603050405020304" pitchFamily="18" charset="0"/>
              </a:rPr>
              <a:t>Monthly bank reconciliations should also be performed to ensure all amounts were properly deposited and appropriately credited by the bank.</a:t>
            </a:r>
          </a:p>
          <a:p>
            <a:pPr marL="342900" indent="-342900">
              <a:spcAft>
                <a:spcPts val="600"/>
              </a:spcAft>
              <a:buFont typeface="Wingdings" panose="05000000000000000000" pitchFamily="2" charset="2"/>
              <a:buChar char="§"/>
            </a:pPr>
            <a:r>
              <a:rPr lang="en-US" sz="2400" b="1" dirty="0">
                <a:cs typeface="Times New Roman" panose="02020603050405020304" pitchFamily="18" charset="0"/>
              </a:rPr>
              <a:t>Management review </a:t>
            </a:r>
            <a:r>
              <a:rPr lang="en-US" sz="2400" dirty="0">
                <a:cs typeface="Times New Roman" panose="02020603050405020304" pitchFamily="18" charset="0"/>
              </a:rPr>
              <a:t>– Supervisors should initial and date all reconciliations to demonstrate that they reviewed and approved the reconciliations.</a:t>
            </a:r>
          </a:p>
          <a:p>
            <a:pPr marL="342900" indent="-342900">
              <a:spcAft>
                <a:spcPts val="600"/>
              </a:spcAft>
              <a:buFont typeface="Wingdings" panose="05000000000000000000" pitchFamily="2" charset="2"/>
              <a:buChar char="§"/>
            </a:pPr>
            <a:endParaRPr lang="en-US" sz="2400" dirty="0">
              <a:cs typeface="Times New Roman" panose="02020603050405020304" pitchFamily="18" charset="0"/>
            </a:endParaRPr>
          </a:p>
          <a:p>
            <a:pPr marL="342900" indent="-342900">
              <a:buFont typeface="Wingdings" panose="05000000000000000000" pitchFamily="2" charset="2"/>
              <a:buChar char="§"/>
            </a:pPr>
            <a:endParaRPr lang="en-US" sz="2400" dirty="0">
              <a:cs typeface="Times New Roman" panose="02020603050405020304" pitchFamily="18" charset="0"/>
            </a:endParaRPr>
          </a:p>
        </p:txBody>
      </p:sp>
      <p:sp>
        <p:nvSpPr>
          <p:cNvPr id="5" name="Rectangle 4"/>
          <p:cNvSpPr/>
          <p:nvPr/>
        </p:nvSpPr>
        <p:spPr>
          <a:xfrm>
            <a:off x="9448800" y="1600200"/>
            <a:ext cx="4572000" cy="2031325"/>
          </a:xfrm>
          <a:prstGeom prst="rect">
            <a:avLst/>
          </a:prstGeom>
        </p:spPr>
        <p:txBody>
          <a:bodyPr>
            <a:spAutoFit/>
          </a:bodyPr>
          <a:lstStyle/>
          <a:p>
            <a:pPr marL="342900" indent="-342900">
              <a:buFont typeface="Wingdings" panose="05000000000000000000" pitchFamily="2" charset="2"/>
              <a:buChar char="§"/>
            </a:pPr>
            <a:r>
              <a:rPr lang="en-US" dirty="0">
                <a:cs typeface="Times New Roman" panose="02020603050405020304" pitchFamily="18" charset="0"/>
              </a:rPr>
              <a:t>I have seen a fraud before where several thousand dollars in cash was stolen due to 15 people knowing the safe’s password. The government was not able to determine who stole the cash due to the large number of staff with access to the safe and the safe’s password. </a:t>
            </a:r>
          </a:p>
        </p:txBody>
      </p:sp>
      <p:sp>
        <p:nvSpPr>
          <p:cNvPr id="7" name="Title 6"/>
          <p:cNvSpPr>
            <a:spLocks noGrp="1"/>
          </p:cNvSpPr>
          <p:nvPr>
            <p:ph type="title"/>
          </p:nvPr>
        </p:nvSpPr>
        <p:spPr/>
        <p:txBody>
          <a:bodyPr/>
          <a:lstStyle/>
          <a:p>
            <a:r>
              <a:rPr lang="en-US" dirty="0">
                <a:cs typeface="Times New Roman" panose="02020603050405020304" pitchFamily="18" charset="0"/>
              </a:rPr>
              <a:t>Cash receipting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123" y="4802725"/>
            <a:ext cx="3307089" cy="1372090"/>
          </a:xfrm>
          <a:prstGeom prst="rect">
            <a:avLst/>
          </a:prstGeom>
        </p:spPr>
      </p:pic>
      <p:pic>
        <p:nvPicPr>
          <p:cNvPr id="9" name="Picture 8"/>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212410" y="4944464"/>
            <a:ext cx="908914" cy="989237"/>
          </a:xfrm>
          <a:prstGeom prst="rect">
            <a:avLst/>
          </a:prstGeom>
        </p:spPr>
      </p:pic>
      <p:pic>
        <p:nvPicPr>
          <p:cNvPr id="12" name="Picture 11"/>
          <p:cNvPicPr>
            <a:picLocks noChangeAspect="1"/>
          </p:cNvPicPr>
          <p:nvPr/>
        </p:nvPicPr>
        <p:blipFill>
          <a:blip r:embed="rId5">
            <a:duotone>
              <a:prstClr val="black"/>
              <a:srgbClr val="AABBDE">
                <a:tint val="45000"/>
                <a:satMod val="400000"/>
              </a:srgbClr>
            </a:duotone>
            <a:extLst>
              <a:ext uri="{28A0092B-C50C-407E-A947-70E740481C1C}">
                <a14:useLocalDpi xmlns:a14="http://schemas.microsoft.com/office/drawing/2010/main" val="0"/>
              </a:ext>
            </a:extLst>
          </a:blip>
          <a:stretch>
            <a:fillRect/>
          </a:stretch>
        </p:blipFill>
        <p:spPr>
          <a:xfrm>
            <a:off x="7616776" y="4970255"/>
            <a:ext cx="860474" cy="860474"/>
          </a:xfrm>
          <a:prstGeom prst="rect">
            <a:avLst/>
          </a:prstGeom>
        </p:spPr>
      </p:pic>
      <p:pic>
        <p:nvPicPr>
          <p:cNvPr id="13" name="Picture 12"/>
          <p:cNvPicPr>
            <a:picLocks noChangeAspect="1"/>
          </p:cNvPicPr>
          <p:nvPr/>
        </p:nvPicPr>
        <p:blipFill rotWithShape="1">
          <a:blip r:embed="rId6"/>
          <a:srcRect l="44725" r="42615"/>
          <a:stretch/>
        </p:blipFill>
        <p:spPr>
          <a:xfrm>
            <a:off x="4120135" y="4825781"/>
            <a:ext cx="773366" cy="1371719"/>
          </a:xfrm>
          <a:prstGeom prst="rect">
            <a:avLst/>
          </a:prstGeom>
        </p:spPr>
      </p:pic>
      <p:pic>
        <p:nvPicPr>
          <p:cNvPr id="14" name="Picture 13"/>
          <p:cNvPicPr>
            <a:picLocks noChangeAspect="1"/>
          </p:cNvPicPr>
          <p:nvPr/>
        </p:nvPicPr>
        <p:blipFill rotWithShape="1">
          <a:blip r:embed="rId6"/>
          <a:srcRect l="44725" r="42615"/>
          <a:stretch/>
        </p:blipFill>
        <p:spPr>
          <a:xfrm>
            <a:off x="6481462" y="4825781"/>
            <a:ext cx="773366" cy="1371719"/>
          </a:xfrm>
          <a:prstGeom prst="rect">
            <a:avLst/>
          </a:prstGeom>
        </p:spPr>
      </p:pic>
      <p:sp>
        <p:nvSpPr>
          <p:cNvPr id="16" name="Oval 15"/>
          <p:cNvSpPr/>
          <p:nvPr/>
        </p:nvSpPr>
        <p:spPr>
          <a:xfrm>
            <a:off x="4893501" y="4825781"/>
            <a:ext cx="1410038" cy="1349034"/>
          </a:xfrm>
          <a:prstGeom prst="ellipse">
            <a:avLst/>
          </a:prstGeom>
          <a:noFill/>
          <a:ln>
            <a:solidFill>
              <a:srgbClr val="00A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7341994" y="4837123"/>
            <a:ext cx="1410038" cy="1349034"/>
          </a:xfrm>
          <a:prstGeom prst="ellipse">
            <a:avLst/>
          </a:prstGeom>
          <a:noFill/>
          <a:ln>
            <a:solidFill>
              <a:srgbClr val="00A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1354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lstStyle/>
          <a:p>
            <a:pPr marL="0" indent="0">
              <a:buNone/>
            </a:pPr>
            <a:r>
              <a:rPr lang="en-US" sz="2600" b="1" dirty="0" smtClean="0">
                <a:cs typeface="Times New Roman" panose="02020603050405020304" pitchFamily="18" charset="0"/>
              </a:rPr>
              <a:t>Separate individuals who:</a:t>
            </a:r>
          </a:p>
          <a:p>
            <a:pPr lvl="1">
              <a:buSzPct val="100000"/>
              <a:buFont typeface="Wingdings" panose="05000000000000000000" pitchFamily="2" charset="2"/>
              <a:buChar char="§"/>
            </a:pPr>
            <a:r>
              <a:rPr lang="en-US" sz="2400" dirty="0" smtClean="0">
                <a:cs typeface="Times New Roman" panose="02020603050405020304" pitchFamily="18" charset="0"/>
              </a:rPr>
              <a:t>Approve the purchase</a:t>
            </a:r>
          </a:p>
          <a:p>
            <a:pPr lvl="1">
              <a:buSzPct val="100000"/>
              <a:buFont typeface="Wingdings" panose="05000000000000000000" pitchFamily="2" charset="2"/>
              <a:buChar char="§"/>
            </a:pPr>
            <a:r>
              <a:rPr lang="en-US" sz="2400" dirty="0" smtClean="0">
                <a:cs typeface="Times New Roman" panose="02020603050405020304" pitchFamily="18" charset="0"/>
              </a:rPr>
              <a:t>Receive the order</a:t>
            </a:r>
          </a:p>
          <a:p>
            <a:pPr lvl="1">
              <a:buSzPct val="100000"/>
              <a:buFont typeface="Wingdings" panose="05000000000000000000" pitchFamily="2" charset="2"/>
              <a:buChar char="§"/>
            </a:pPr>
            <a:r>
              <a:rPr lang="en-US" sz="2400" dirty="0" smtClean="0">
                <a:cs typeface="Times New Roman" panose="02020603050405020304" pitchFamily="18" charset="0"/>
              </a:rPr>
              <a:t>Approve invoices for payment</a:t>
            </a:r>
          </a:p>
          <a:p>
            <a:pPr lvl="1">
              <a:buSzPct val="100000"/>
              <a:buFont typeface="Wingdings" panose="05000000000000000000" pitchFamily="2" charset="2"/>
              <a:buChar char="§"/>
            </a:pPr>
            <a:r>
              <a:rPr lang="en-US" sz="2400" dirty="0" smtClean="0">
                <a:cs typeface="Times New Roman" panose="02020603050405020304" pitchFamily="18" charset="0"/>
              </a:rPr>
              <a:t>Review and reconcile to the financial records</a:t>
            </a:r>
            <a:endParaRPr lang="en-US" dirty="0" smtClean="0">
              <a:cs typeface="Times New Roman" panose="02020603050405020304" pitchFamily="18" charset="0"/>
            </a:endParaRPr>
          </a:p>
        </p:txBody>
      </p:sp>
      <p:sp>
        <p:nvSpPr>
          <p:cNvPr id="4" name="Title 3"/>
          <p:cNvSpPr>
            <a:spLocks noGrp="1"/>
          </p:cNvSpPr>
          <p:nvPr>
            <p:ph type="title"/>
          </p:nvPr>
        </p:nvSpPr>
        <p:spPr/>
        <p:txBody>
          <a:bodyPr/>
          <a:lstStyle/>
          <a:p>
            <a:r>
              <a:rPr lang="en-US" dirty="0" smtClean="0"/>
              <a:t>Accounts payable</a:t>
            </a:r>
            <a:endParaRPr lang="en-US" dirty="0"/>
          </a:p>
        </p:txBody>
      </p:sp>
      <p:sp>
        <p:nvSpPr>
          <p:cNvPr id="3" name="Rectangle 2"/>
          <p:cNvSpPr/>
          <p:nvPr/>
        </p:nvSpPr>
        <p:spPr>
          <a:xfrm>
            <a:off x="9601200" y="990600"/>
            <a:ext cx="4572000" cy="1754326"/>
          </a:xfrm>
          <a:prstGeom prst="rect">
            <a:avLst/>
          </a:prstGeom>
        </p:spPr>
        <p:txBody>
          <a:bodyPr>
            <a:spAutoFit/>
          </a:bodyPr>
          <a:lstStyle/>
          <a:p>
            <a:r>
              <a:rPr lang="en-US" b="1" dirty="0">
                <a:cs typeface="Times New Roman" panose="02020603050405020304" pitchFamily="18" charset="0"/>
              </a:rPr>
              <a:t>Separate who:</a:t>
            </a:r>
          </a:p>
          <a:p>
            <a:pPr lvl="1"/>
            <a:r>
              <a:rPr lang="en-US" dirty="0">
                <a:cs typeface="Times New Roman" panose="02020603050405020304" pitchFamily="18" charset="0"/>
              </a:rPr>
              <a:t>Approves the purchase</a:t>
            </a:r>
          </a:p>
          <a:p>
            <a:pPr lvl="1"/>
            <a:r>
              <a:rPr lang="en-US" dirty="0">
                <a:cs typeface="Times New Roman" panose="02020603050405020304" pitchFamily="18" charset="0"/>
              </a:rPr>
              <a:t>Receives the order</a:t>
            </a:r>
          </a:p>
          <a:p>
            <a:pPr lvl="1"/>
            <a:r>
              <a:rPr lang="en-US" dirty="0">
                <a:cs typeface="Times New Roman" panose="02020603050405020304" pitchFamily="18" charset="0"/>
              </a:rPr>
              <a:t>Approves invoices for payment</a:t>
            </a:r>
          </a:p>
          <a:p>
            <a:pPr lvl="1"/>
            <a:r>
              <a:rPr lang="en-US" dirty="0">
                <a:cs typeface="Times New Roman" panose="02020603050405020304" pitchFamily="18" charset="0"/>
              </a:rPr>
              <a:t>Reviews and reconciles to the financial records</a:t>
            </a:r>
          </a:p>
        </p:txBody>
      </p:sp>
      <p:sp>
        <p:nvSpPr>
          <p:cNvPr id="5" name="Slide Number Placeholder 1"/>
          <p:cNvSpPr>
            <a:spLocks noGrp="1"/>
          </p:cNvSpPr>
          <p:nvPr>
            <p:ph type="sldNum" sz="quarter" idx="4"/>
          </p:nvPr>
        </p:nvSpPr>
        <p:spPr>
          <a:xfrm>
            <a:off x="8382000" y="6324600"/>
            <a:ext cx="533400" cy="365125"/>
          </a:xfrm>
        </p:spPr>
        <p:txBody>
          <a:bodyPr/>
          <a:lstStyle/>
          <a:p>
            <a:r>
              <a:rPr lang="en-US" dirty="0" smtClean="0"/>
              <a:t>13</a:t>
            </a:r>
          </a:p>
        </p:txBody>
      </p:sp>
    </p:spTree>
    <p:extLst>
      <p:ext uri="{BB962C8B-B14F-4D97-AF65-F5344CB8AC3E}">
        <p14:creationId xmlns:p14="http://schemas.microsoft.com/office/powerpoint/2010/main" val="1946921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Colleges are required to comply with SAAM 10 with noted exceptions under 10.10.05 point 1.</a:t>
            </a:r>
          </a:p>
          <a:p>
            <a:r>
              <a:rPr lang="en-US" dirty="0" smtClean="0"/>
              <a:t>General Travel requirements:</a:t>
            </a:r>
          </a:p>
          <a:p>
            <a:pPr lvl="1"/>
            <a:r>
              <a:rPr lang="en-US" dirty="0" smtClean="0"/>
              <a:t>Travel needs to be directly work related</a:t>
            </a:r>
          </a:p>
          <a:p>
            <a:pPr lvl="1"/>
            <a:r>
              <a:rPr lang="en-US" dirty="0" smtClean="0"/>
              <a:t>Obtained at the most economical price</a:t>
            </a:r>
          </a:p>
          <a:p>
            <a:pPr lvl="1"/>
            <a:r>
              <a:rPr lang="en-US" dirty="0" smtClean="0"/>
              <a:t>Both critical and necessary for state business</a:t>
            </a:r>
          </a:p>
          <a:p>
            <a:r>
              <a:rPr lang="en-US" dirty="0" smtClean="0"/>
              <a:t>Out of state and International travel has different requirements under SAAM 10.10.50</a:t>
            </a:r>
          </a:p>
          <a:p>
            <a:r>
              <a:rPr lang="en-US" dirty="0" smtClean="0"/>
              <a:t>Boards are under SAAM 10.70.00.c</a:t>
            </a:r>
          </a:p>
        </p:txBody>
      </p:sp>
      <p:sp>
        <p:nvSpPr>
          <p:cNvPr id="3" name="Title 2"/>
          <p:cNvSpPr>
            <a:spLocks noGrp="1"/>
          </p:cNvSpPr>
          <p:nvPr>
            <p:ph type="title"/>
          </p:nvPr>
        </p:nvSpPr>
        <p:spPr/>
        <p:txBody>
          <a:bodyPr/>
          <a:lstStyle/>
          <a:p>
            <a:r>
              <a:rPr lang="en-US" dirty="0" smtClean="0"/>
              <a:t>Travel</a:t>
            </a:r>
            <a:endParaRPr lang="en-US" dirty="0"/>
          </a:p>
        </p:txBody>
      </p:sp>
    </p:spTree>
    <p:extLst>
      <p:ext uri="{BB962C8B-B14F-4D97-AF65-F5344CB8AC3E}">
        <p14:creationId xmlns:p14="http://schemas.microsoft.com/office/powerpoint/2010/main" val="926618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Minimum responsibilities in SAAM 10.10.10.a:</a:t>
            </a:r>
          </a:p>
          <a:p>
            <a:pPr lvl="1"/>
            <a:r>
              <a:rPr lang="en-US" dirty="0" smtClean="0"/>
              <a:t>Establish an effective system for management and control over travel-related costs including:</a:t>
            </a:r>
          </a:p>
          <a:p>
            <a:pPr lvl="2"/>
            <a:r>
              <a:rPr lang="en-US" dirty="0" smtClean="0"/>
              <a:t>Written internal policies and procedures</a:t>
            </a:r>
          </a:p>
          <a:p>
            <a:pPr lvl="2"/>
            <a:r>
              <a:rPr lang="en-US" dirty="0" smtClean="0"/>
              <a:t>Clearly defined roles and responsibilities to include the level(s) to which agency head responsibility has been delegated.</a:t>
            </a:r>
          </a:p>
          <a:p>
            <a:pPr lvl="2"/>
            <a:r>
              <a:rPr lang="en-US" dirty="0" smtClean="0"/>
              <a:t>The amount of time the agency requires for advance approval of meal costs at meetings.</a:t>
            </a:r>
          </a:p>
          <a:p>
            <a:pPr lvl="2"/>
            <a:r>
              <a:rPr lang="en-US" dirty="0" smtClean="0"/>
              <a:t>Prohibition to pay fines or citations.</a:t>
            </a:r>
          </a:p>
          <a:p>
            <a:pPr lvl="1"/>
            <a:r>
              <a:rPr lang="en-US" dirty="0" smtClean="0"/>
              <a:t>Ensure travelers are not treated differently under like travel circumstances.</a:t>
            </a:r>
          </a:p>
          <a:p>
            <a:r>
              <a:rPr lang="en-US" dirty="0" smtClean="0"/>
              <a:t>Remember internal travel policies and reimbursement allowances can be more restrictive than SAAM, not less.</a:t>
            </a:r>
            <a:endParaRPr lang="en-US" dirty="0"/>
          </a:p>
        </p:txBody>
      </p:sp>
      <p:sp>
        <p:nvSpPr>
          <p:cNvPr id="3" name="Slide Number Placeholder 2"/>
          <p:cNvSpPr>
            <a:spLocks noGrp="1"/>
          </p:cNvSpPr>
          <p:nvPr>
            <p:ph type="sldNum" sz="quarter" idx="12"/>
          </p:nvPr>
        </p:nvSpPr>
        <p:spPr/>
        <p:txBody>
          <a:bodyPr/>
          <a:lstStyle/>
          <a:p>
            <a:fld id="{A85F6288-2281-4162-8032-03A991EC6D7B}" type="slidenum">
              <a:rPr lang="en-US" smtClean="0"/>
              <a:pPr/>
              <a:t>23</a:t>
            </a:fld>
            <a:endParaRPr lang="en-US" dirty="0"/>
          </a:p>
        </p:txBody>
      </p:sp>
      <p:sp>
        <p:nvSpPr>
          <p:cNvPr id="4" name="Title 3"/>
          <p:cNvSpPr>
            <a:spLocks noGrp="1"/>
          </p:cNvSpPr>
          <p:nvPr>
            <p:ph type="title"/>
          </p:nvPr>
        </p:nvSpPr>
        <p:spPr/>
        <p:txBody>
          <a:bodyPr/>
          <a:lstStyle/>
          <a:p>
            <a:r>
              <a:rPr lang="en-US" dirty="0" smtClean="0"/>
              <a:t>Travel</a:t>
            </a:r>
            <a:endParaRPr lang="en-US" dirty="0"/>
          </a:p>
        </p:txBody>
      </p:sp>
    </p:spTree>
    <p:extLst>
      <p:ext uri="{BB962C8B-B14F-4D97-AF65-F5344CB8AC3E}">
        <p14:creationId xmlns:p14="http://schemas.microsoft.com/office/powerpoint/2010/main" val="314125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ADAC90A-F407-4469-8C6B-25752938479A}" type="slidenum">
              <a:rPr lang="en-US" smtClean="0"/>
              <a:pPr/>
              <a:t>24</a:t>
            </a:fld>
            <a:endParaRPr lang="en-US" dirty="0"/>
          </a:p>
        </p:txBody>
      </p:sp>
      <p:sp>
        <p:nvSpPr>
          <p:cNvPr id="11" name="Title 3"/>
          <p:cNvSpPr>
            <a:spLocks noGrp="1"/>
          </p:cNvSpPr>
          <p:nvPr>
            <p:ph type="title"/>
          </p:nvPr>
        </p:nvSpPr>
        <p:spPr bwMode="white">
          <a:xfrm>
            <a:off x="0" y="0"/>
            <a:ext cx="9144000" cy="685800"/>
          </a:xfrm>
        </p:spPr>
        <p:txBody>
          <a:bodyPr>
            <a:noAutofit/>
          </a:bodyPr>
          <a:lstStyle/>
          <a:p>
            <a:r>
              <a:rPr lang="en-US" dirty="0" smtClean="0">
                <a:latin typeface="+mj-lt"/>
              </a:rPr>
              <a:t>Contacts</a:t>
            </a:r>
            <a:endParaRPr lang="en-US" dirty="0">
              <a:latin typeface="+mj-lt"/>
            </a:endParaRPr>
          </a:p>
        </p:txBody>
      </p:sp>
      <p:sp>
        <p:nvSpPr>
          <p:cNvPr id="12" name="Rectangle 11"/>
          <p:cNvSpPr/>
          <p:nvPr/>
        </p:nvSpPr>
        <p:spPr>
          <a:xfrm>
            <a:off x="152400" y="5486400"/>
            <a:ext cx="6210300" cy="830997"/>
          </a:xfrm>
          <a:prstGeom prst="rect">
            <a:avLst/>
          </a:prstGeom>
        </p:spPr>
        <p:txBody>
          <a:bodyPr wrap="square">
            <a:spAutoFit/>
          </a:bodyPr>
          <a:lstStyle/>
          <a:p>
            <a:r>
              <a:rPr lang="en-US" sz="1600" b="1" dirty="0"/>
              <a:t>Websites:</a:t>
            </a:r>
            <a:r>
              <a:rPr lang="en-US" sz="1600" dirty="0"/>
              <a:t> </a:t>
            </a:r>
            <a:r>
              <a:rPr lang="en-US" sz="1600" b="1" u="sng" dirty="0" smtClean="0">
                <a:hlinkClick r:id="rId3"/>
              </a:rPr>
              <a:t>www.sao.wa.gov</a:t>
            </a:r>
            <a:r>
              <a:rPr lang="en-US" sz="1600" b="1" dirty="0" smtClean="0"/>
              <a:t>  </a:t>
            </a:r>
            <a:r>
              <a:rPr lang="en-US" sz="1600" b="1" u="sng" dirty="0" smtClean="0">
                <a:hlinkClick r:id="rId4"/>
              </a:rPr>
              <a:t>auditconnectionwa.org</a:t>
            </a:r>
            <a:r>
              <a:rPr lang="en-US" sz="1600" b="1" u="sng" dirty="0">
                <a:hlinkClick r:id="rId4"/>
              </a:rPr>
              <a:t>/</a:t>
            </a:r>
            <a:endParaRPr lang="en-US" sz="1600" dirty="0"/>
          </a:p>
          <a:p>
            <a:r>
              <a:rPr lang="en-US" sz="1600" b="1" dirty="0"/>
              <a:t>Facebook:  </a:t>
            </a:r>
            <a:r>
              <a:rPr lang="en-US" sz="1600" b="1" u="sng" dirty="0" smtClean="0">
                <a:hlinkClick r:id="rId5"/>
              </a:rPr>
              <a:t>www.facebook.com/WAStateAuditorsOffice</a:t>
            </a:r>
            <a:endParaRPr lang="en-US" sz="1600" dirty="0"/>
          </a:p>
          <a:p>
            <a:r>
              <a:rPr lang="en-US" sz="1600" b="1" dirty="0"/>
              <a:t>Twitter: </a:t>
            </a:r>
            <a:r>
              <a:rPr lang="en-US" sz="1600" b="1" u="sng" dirty="0">
                <a:hlinkClick r:id="rId6"/>
              </a:rPr>
              <a:t>www.twitter.com/WAStateAuditor</a:t>
            </a:r>
            <a:endParaRPr lang="en-US" sz="1600" dirty="0"/>
          </a:p>
        </p:txBody>
      </p:sp>
      <p:sp>
        <p:nvSpPr>
          <p:cNvPr id="15" name="Text Placeholder 7"/>
          <p:cNvSpPr txBox="1">
            <a:spLocks/>
          </p:cNvSpPr>
          <p:nvPr/>
        </p:nvSpPr>
        <p:spPr>
          <a:xfrm>
            <a:off x="152400" y="990600"/>
            <a:ext cx="8229600" cy="3733800"/>
          </a:xfrm>
          <a:prstGeom prst="rect">
            <a:avLst/>
          </a:prstGeom>
        </p:spPr>
        <p:txBody>
          <a:bodyPr/>
          <a:lstStyle/>
          <a:p>
            <a:pPr marL="342900" indent="-342900" algn="ctr">
              <a:defRPr/>
            </a:pPr>
            <a:r>
              <a:rPr lang="en-US" b="1" dirty="0" smtClean="0">
                <a:solidFill>
                  <a:prstClr val="black"/>
                </a:solidFill>
              </a:rPr>
              <a:t>Sarah Mahugh, CPA</a:t>
            </a:r>
            <a:endParaRPr lang="en-US" b="1" dirty="0" smtClean="0">
              <a:cs typeface="Arial" pitchFamily="34" charset="0"/>
            </a:endParaRPr>
          </a:p>
          <a:p>
            <a:pPr marL="342900" indent="-342900" algn="ctr">
              <a:defRPr/>
            </a:pPr>
            <a:r>
              <a:rPr lang="en-US" dirty="0" smtClean="0">
                <a:solidFill>
                  <a:prstClr val="black"/>
                </a:solidFill>
              </a:rPr>
              <a:t>Financial Audit Program Manager</a:t>
            </a:r>
          </a:p>
          <a:p>
            <a:pPr marL="342900" indent="-342900" algn="ctr">
              <a:defRPr/>
            </a:pPr>
            <a:r>
              <a:rPr lang="en-US" dirty="0" smtClean="0"/>
              <a:t>(360) 725-5417</a:t>
            </a:r>
          </a:p>
          <a:p>
            <a:pPr marL="342900" indent="-342900" algn="ctr">
              <a:defRPr/>
            </a:pPr>
            <a:r>
              <a:rPr lang="en-US" dirty="0" smtClean="0">
                <a:solidFill>
                  <a:srgbClr val="FF0000"/>
                </a:solidFill>
                <a:hlinkClick r:id="rId7"/>
              </a:rPr>
              <a:t>Sarah.Mahugh@sao.wa.gov</a:t>
            </a:r>
            <a:endParaRPr lang="en-US" dirty="0">
              <a:solidFill>
                <a:srgbClr val="FF0000"/>
              </a:solidFill>
            </a:endParaRPr>
          </a:p>
          <a:p>
            <a:pPr marL="342900" indent="-342900" algn="ctr">
              <a:defRPr/>
            </a:pPr>
            <a:endParaRPr lang="en-US" b="1" dirty="0" smtClean="0">
              <a:solidFill>
                <a:srgbClr val="FF0000"/>
              </a:solidFill>
            </a:endParaRPr>
          </a:p>
          <a:p>
            <a:pPr marL="342900" indent="-342900" algn="ctr">
              <a:defRPr/>
            </a:pPr>
            <a:r>
              <a:rPr lang="en-US" b="1" dirty="0" smtClean="0">
                <a:solidFill>
                  <a:prstClr val="black"/>
                </a:solidFill>
              </a:rPr>
              <a:t>Erika Davies</a:t>
            </a:r>
          </a:p>
          <a:p>
            <a:pPr marL="342900" indent="-342900" algn="ctr">
              <a:spcBef>
                <a:spcPct val="20000"/>
              </a:spcBef>
              <a:defRPr/>
            </a:pPr>
            <a:r>
              <a:rPr lang="en-US" dirty="0">
                <a:solidFill>
                  <a:prstClr val="black"/>
                </a:solidFill>
              </a:rPr>
              <a:t>Assistant Audit Manager</a:t>
            </a:r>
          </a:p>
          <a:p>
            <a:pPr marL="342900" indent="-342900" algn="ctr">
              <a:spcBef>
                <a:spcPct val="20000"/>
              </a:spcBef>
              <a:defRPr/>
            </a:pPr>
            <a:r>
              <a:rPr lang="en-US" dirty="0">
                <a:solidFill>
                  <a:prstClr val="black"/>
                </a:solidFill>
              </a:rPr>
              <a:t>Higher Education Specialist</a:t>
            </a:r>
          </a:p>
          <a:p>
            <a:pPr marL="342900" indent="-342900" algn="ctr">
              <a:spcBef>
                <a:spcPct val="20000"/>
              </a:spcBef>
              <a:defRPr/>
            </a:pPr>
            <a:r>
              <a:rPr lang="en-US" dirty="0">
                <a:solidFill>
                  <a:prstClr val="black"/>
                </a:solidFill>
              </a:rPr>
              <a:t>(425) 948-7401</a:t>
            </a:r>
          </a:p>
          <a:p>
            <a:pPr marL="342900" indent="-342900" algn="ctr">
              <a:spcBef>
                <a:spcPct val="20000"/>
              </a:spcBef>
              <a:defRPr/>
            </a:pPr>
            <a:r>
              <a:rPr lang="en-US" dirty="0" smtClean="0">
                <a:solidFill>
                  <a:prstClr val="black"/>
                </a:solidFill>
                <a:hlinkClick r:id="rId8"/>
              </a:rPr>
              <a:t>Erika.Davies@sao.wa.gov</a:t>
            </a:r>
            <a:endParaRPr lang="en-US" dirty="0" smtClean="0">
              <a:solidFill>
                <a:prstClr val="black"/>
              </a:solidFill>
            </a:endParaRPr>
          </a:p>
          <a:p>
            <a:pPr marL="342900" indent="-342900" algn="ctr">
              <a:spcBef>
                <a:spcPct val="20000"/>
              </a:spcBef>
              <a:defRPr/>
            </a:pPr>
            <a:endParaRPr lang="en-US" dirty="0">
              <a:solidFill>
                <a:prstClr val="black"/>
              </a:solidFill>
            </a:endParaRPr>
          </a:p>
          <a:p>
            <a:pPr marL="342900" indent="-342900" algn="ctr">
              <a:spcBef>
                <a:spcPct val="20000"/>
              </a:spcBef>
              <a:defRPr/>
            </a:pPr>
            <a:endParaRPr lang="en-US" dirty="0" smtClean="0">
              <a:solidFill>
                <a:prstClr val="black"/>
              </a:solidFill>
            </a:endParaRPr>
          </a:p>
          <a:p>
            <a:pPr marL="342900" indent="-342900" algn="ctr">
              <a:spcBef>
                <a:spcPct val="20000"/>
              </a:spcBef>
              <a:defRPr/>
            </a:pPr>
            <a:endParaRPr lang="en-US" dirty="0" smtClean="0">
              <a:solidFill>
                <a:prstClr val="black"/>
              </a:solidFill>
            </a:endParaRPr>
          </a:p>
          <a:p>
            <a:pPr marL="342900" indent="-342900" algn="ctr">
              <a:spcBef>
                <a:spcPct val="20000"/>
              </a:spcBef>
              <a:defRPr/>
            </a:pPr>
            <a:endParaRPr lang="en-US" dirty="0" smtClean="0">
              <a:solidFill>
                <a:prstClr val="black"/>
              </a:solidFill>
            </a:endParaRPr>
          </a:p>
        </p:txBody>
      </p:sp>
    </p:spTree>
    <p:extLst>
      <p:ext uri="{BB962C8B-B14F-4D97-AF65-F5344CB8AC3E}">
        <p14:creationId xmlns:p14="http://schemas.microsoft.com/office/powerpoint/2010/main" val="3419768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ADAC90A-F407-4469-8C6B-25752938479A}" type="slidenum">
              <a:rPr lang="en-US" smtClean="0"/>
              <a:pPr/>
              <a:t>3</a:t>
            </a:fld>
            <a:endParaRPr lang="en-US" dirty="0"/>
          </a:p>
        </p:txBody>
      </p:sp>
      <p:sp>
        <p:nvSpPr>
          <p:cNvPr id="4" name="Title 3"/>
          <p:cNvSpPr>
            <a:spLocks noGrp="1"/>
          </p:cNvSpPr>
          <p:nvPr>
            <p:ph type="title"/>
          </p:nvPr>
        </p:nvSpPr>
        <p:spPr>
          <a:noFill/>
        </p:spPr>
        <p:txBody>
          <a:bodyPr/>
          <a:lstStyle/>
          <a:p>
            <a:r>
              <a:rPr lang="en-US" dirty="0" smtClean="0">
                <a:latin typeface="+mn-lt"/>
                <a:cs typeface="Times New Roman" panose="02020603050405020304" pitchFamily="18" charset="0"/>
              </a:rPr>
              <a:t>What are internal controls?</a:t>
            </a:r>
            <a:endParaRPr lang="en-US" dirty="0">
              <a:latin typeface="+mn-lt"/>
              <a:cs typeface="Times New Roman" panose="02020603050405020304" pitchFamily="18" charset="0"/>
            </a:endParaRPr>
          </a:p>
        </p:txBody>
      </p:sp>
      <p:sp>
        <p:nvSpPr>
          <p:cNvPr id="6" name="Content Placeholder 2"/>
          <p:cNvSpPr txBox="1">
            <a:spLocks/>
          </p:cNvSpPr>
          <p:nvPr/>
        </p:nvSpPr>
        <p:spPr>
          <a:xfrm>
            <a:off x="5257800" y="1600200"/>
            <a:ext cx="3581398" cy="1066800"/>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1200"/>
              </a:spcAft>
              <a:buClr>
                <a:srgbClr val="002060"/>
              </a:buClr>
              <a:buFont typeface="Wingdings" panose="05000000000000000000" pitchFamily="2" charset="2"/>
              <a:buChar char="§"/>
              <a:defRPr sz="2400" kern="1200">
                <a:solidFill>
                  <a:schemeClr val="tx1"/>
                </a:solidFill>
                <a:latin typeface="+mn-lt"/>
                <a:ea typeface="+mn-ea"/>
                <a:cs typeface="+mn-cs"/>
              </a:defRPr>
            </a:lvl1pPr>
            <a:lvl2pPr marL="795338" indent="-338138" algn="l" defTabSz="914400" rtl="0" eaLnBrk="1" latinLnBrk="0" hangingPunct="1">
              <a:spcBef>
                <a:spcPts val="0"/>
              </a:spcBef>
              <a:spcAft>
                <a:spcPts val="1200"/>
              </a:spcAft>
              <a:buClr>
                <a:srgbClr val="002060"/>
              </a:buClr>
              <a:buSzPct val="60000"/>
              <a:buFont typeface="Wingdings" panose="05000000000000000000" pitchFamily="2" charset="2"/>
              <a:buChar char="q"/>
              <a:defRPr sz="2200" kern="1200">
                <a:solidFill>
                  <a:schemeClr val="tx1"/>
                </a:solidFill>
                <a:latin typeface="+mn-lt"/>
                <a:ea typeface="+mn-ea"/>
                <a:cs typeface="+mn-cs"/>
              </a:defRPr>
            </a:lvl2pPr>
            <a:lvl3pPr marL="1143000" indent="-228600" algn="l" defTabSz="914400" rtl="0" eaLnBrk="1" latinLnBrk="0" hangingPunct="1">
              <a:spcBef>
                <a:spcPts val="0"/>
              </a:spcBef>
              <a:spcAft>
                <a:spcPts val="1200"/>
              </a:spcAft>
              <a:buClr>
                <a:srgbClr val="00206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200"/>
              </a:spcAft>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0"/>
              </a:spcBef>
              <a:spcAft>
                <a:spcPts val="12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solidFill>
                <a:srgbClr val="FF0000"/>
              </a:solidFill>
            </a:endParaRPr>
          </a:p>
        </p:txBody>
      </p:sp>
      <p:sp>
        <p:nvSpPr>
          <p:cNvPr id="3" name="Rectangle 2"/>
          <p:cNvSpPr/>
          <p:nvPr/>
        </p:nvSpPr>
        <p:spPr>
          <a:xfrm>
            <a:off x="762000" y="3352800"/>
            <a:ext cx="7924800" cy="2431435"/>
          </a:xfrm>
          <a:prstGeom prst="rect">
            <a:avLst/>
          </a:prstGeom>
        </p:spPr>
        <p:txBody>
          <a:bodyPr wrap="square">
            <a:spAutoFit/>
          </a:bodyPr>
          <a:lstStyle/>
          <a:p>
            <a:pPr marL="457200" indent="-457200">
              <a:buFont typeface="Wingdings" panose="05000000000000000000" pitchFamily="2" charset="2"/>
              <a:buChar char="§"/>
            </a:pPr>
            <a:r>
              <a:rPr lang="en-US" sz="2400" dirty="0" smtClean="0">
                <a:cs typeface="Times New Roman" panose="02020603050405020304" pitchFamily="18" charset="0"/>
              </a:rPr>
              <a:t>Safeguard assets</a:t>
            </a:r>
          </a:p>
          <a:p>
            <a:pPr marL="457200" indent="-457200">
              <a:buFont typeface="Wingdings" panose="05000000000000000000" pitchFamily="2" charset="2"/>
              <a:buChar char="§"/>
            </a:pPr>
            <a:r>
              <a:rPr lang="en-US" sz="2400" dirty="0" smtClean="0">
                <a:cs typeface="Times New Roman" panose="02020603050405020304" pitchFamily="18" charset="0"/>
              </a:rPr>
              <a:t>Check the accuracy and reliability of its accounting data</a:t>
            </a:r>
          </a:p>
          <a:p>
            <a:pPr marL="457200" indent="-457200">
              <a:buFont typeface="Wingdings" panose="05000000000000000000" pitchFamily="2" charset="2"/>
              <a:buChar char="§"/>
            </a:pPr>
            <a:r>
              <a:rPr lang="en-US" sz="2400" dirty="0" smtClean="0">
                <a:cs typeface="Times New Roman" panose="02020603050405020304" pitchFamily="18" charset="0"/>
              </a:rPr>
              <a:t>Promote operational efficiency</a:t>
            </a:r>
          </a:p>
          <a:p>
            <a:pPr marL="457200" indent="-457200">
              <a:buFont typeface="Wingdings" panose="05000000000000000000" pitchFamily="2" charset="2"/>
              <a:buChar char="§"/>
            </a:pPr>
            <a:r>
              <a:rPr lang="en-US" sz="2400" dirty="0" smtClean="0">
                <a:cs typeface="Times New Roman" panose="02020603050405020304" pitchFamily="18" charset="0"/>
              </a:rPr>
              <a:t>Encourage adherence to policies for accounting and financial records </a:t>
            </a:r>
          </a:p>
          <a:p>
            <a:pPr>
              <a:buNone/>
            </a:pPr>
            <a:endParaRPr lang="en-US" sz="3200" dirty="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52400" y="914400"/>
            <a:ext cx="8763000" cy="2019300"/>
          </a:xfrm>
          <a:prstGeom prst="rect">
            <a:avLst/>
          </a:prstGeom>
        </p:spPr>
      </p:pic>
    </p:spTree>
    <p:extLst>
      <p:ext uri="{BB962C8B-B14F-4D97-AF65-F5344CB8AC3E}">
        <p14:creationId xmlns:p14="http://schemas.microsoft.com/office/powerpoint/2010/main" val="3899121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228600" y="939968"/>
            <a:ext cx="8915400" cy="518160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pPr algn="l"/>
            <a:r>
              <a:rPr lang="en-US" dirty="0">
                <a:solidFill>
                  <a:schemeClr val="tx1"/>
                </a:solidFill>
              </a:rPr>
              <a:t>Where should I find a definition of internal controls and be </a:t>
            </a:r>
            <a:r>
              <a:rPr lang="en-US" dirty="0" smtClean="0">
                <a:solidFill>
                  <a:schemeClr val="tx1"/>
                </a:solidFill>
              </a:rPr>
              <a:t>able to </a:t>
            </a:r>
            <a:r>
              <a:rPr lang="en-US" dirty="0">
                <a:solidFill>
                  <a:schemeClr val="tx1"/>
                </a:solidFill>
              </a:rPr>
              <a:t>locate what controls I need to follow? </a:t>
            </a:r>
          </a:p>
          <a:p>
            <a:pPr algn="l">
              <a:spcAft>
                <a:spcPts val="1200"/>
              </a:spcAft>
            </a:pPr>
            <a:endParaRPr lang="en-US" altLang="en-US" sz="2600" dirty="0" smtClean="0">
              <a:solidFill>
                <a:schemeClr val="tx1"/>
              </a:solidFill>
              <a:latin typeface="+mn-lt"/>
              <a:cs typeface="Times New Roman" panose="02020603050405020304" pitchFamily="18" charset="0"/>
            </a:endParaRPr>
          </a:p>
          <a:p>
            <a:pPr marL="914400" lvl="1" indent="-457200">
              <a:spcAft>
                <a:spcPts val="600"/>
              </a:spcAft>
              <a:buFont typeface="+mj-lt"/>
              <a:buAutoNum type="alphaUcPeriod"/>
            </a:pPr>
            <a:r>
              <a:rPr lang="en-US" altLang="en-US" sz="2400" dirty="0" smtClean="0">
                <a:cs typeface="Times New Roman" panose="02020603050405020304" pitchFamily="18" charset="0"/>
              </a:rPr>
              <a:t>The Office of Financial Management’s SAAM Manual: </a:t>
            </a:r>
            <a:r>
              <a:rPr lang="en-US" altLang="en-US" sz="2400" dirty="0" smtClean="0">
                <a:cs typeface="Times New Roman" panose="02020603050405020304" pitchFamily="18" charset="0"/>
                <a:hlinkClick r:id="rId3"/>
              </a:rPr>
              <a:t>https</a:t>
            </a:r>
            <a:r>
              <a:rPr lang="en-US" altLang="en-US" sz="2400" dirty="0">
                <a:cs typeface="Times New Roman" panose="02020603050405020304" pitchFamily="18" charset="0"/>
                <a:hlinkClick r:id="rId3"/>
              </a:rPr>
              <a:t>://</a:t>
            </a:r>
            <a:r>
              <a:rPr lang="en-US" altLang="en-US" sz="2400" dirty="0" smtClean="0">
                <a:cs typeface="Times New Roman" panose="02020603050405020304" pitchFamily="18" charset="0"/>
                <a:hlinkClick r:id="rId3"/>
              </a:rPr>
              <a:t>www.ofm.wa.gov/accounting/saam</a:t>
            </a:r>
            <a:endParaRPr lang="en-US" altLang="en-US" sz="2400" dirty="0" smtClean="0">
              <a:cs typeface="Times New Roman" panose="02020603050405020304" pitchFamily="18" charset="0"/>
            </a:endParaRPr>
          </a:p>
          <a:p>
            <a:pPr marL="914400" lvl="1" indent="-457200">
              <a:spcAft>
                <a:spcPts val="600"/>
              </a:spcAft>
              <a:buFont typeface="+mj-lt"/>
              <a:buAutoNum type="alphaUcPeriod"/>
            </a:pPr>
            <a:endParaRPr lang="en-US" altLang="en-US" sz="2400" dirty="0" smtClean="0">
              <a:cs typeface="Times New Roman" panose="02020603050405020304" pitchFamily="18" charset="0"/>
            </a:endParaRPr>
          </a:p>
          <a:p>
            <a:pPr marL="914400" lvl="1" indent="-457200">
              <a:spcAft>
                <a:spcPts val="600"/>
              </a:spcAft>
              <a:buFont typeface="+mj-lt"/>
              <a:buAutoNum type="alphaUcPeriod"/>
            </a:pPr>
            <a:r>
              <a:rPr lang="en-US" altLang="en-US" sz="2400" dirty="0" smtClean="0">
                <a:cs typeface="Times New Roman" panose="02020603050405020304" pitchFamily="18" charset="0"/>
              </a:rPr>
              <a:t>I’ll ask the Auditor’s through the SAO </a:t>
            </a:r>
            <a:r>
              <a:rPr lang="en-US" altLang="en-US" sz="2400" dirty="0">
                <a:cs typeface="Times New Roman" panose="02020603050405020304" pitchFamily="18" charset="0"/>
              </a:rPr>
              <a:t>auditor helpdesk: </a:t>
            </a:r>
            <a:r>
              <a:rPr lang="en-US" altLang="en-US" sz="2400" dirty="0" smtClean="0">
                <a:cs typeface="Times New Roman" panose="02020603050405020304" pitchFamily="18" charset="0"/>
                <a:hlinkClick r:id="rId4"/>
              </a:rPr>
              <a:t>https</a:t>
            </a:r>
            <a:r>
              <a:rPr lang="en-US" altLang="en-US" sz="2400" dirty="0">
                <a:cs typeface="Times New Roman" panose="02020603050405020304" pitchFamily="18" charset="0"/>
                <a:hlinkClick r:id="rId4"/>
              </a:rPr>
              <a:t>://portal.sao.wa.gov/saoportal/Login.aspx?ReturnUrl</a:t>
            </a:r>
            <a:r>
              <a:rPr lang="en-US" altLang="en-US" sz="2400" dirty="0" smtClean="0">
                <a:cs typeface="Times New Roman" panose="02020603050405020304" pitchFamily="18" charset="0"/>
                <a:hlinkClick r:id="rId4"/>
              </a:rPr>
              <a:t>=%2fsaoportal%2fforms.aspx%2fHelpDeskDisclaimer</a:t>
            </a:r>
            <a:endParaRPr lang="en-US" altLang="en-US" sz="2400" dirty="0" smtClean="0">
              <a:cs typeface="Times New Roman" panose="02020603050405020304" pitchFamily="18" charset="0"/>
            </a:endParaRPr>
          </a:p>
          <a:p>
            <a:pPr marL="914400" lvl="1" indent="-457200">
              <a:spcAft>
                <a:spcPts val="600"/>
              </a:spcAft>
              <a:buFont typeface="+mj-lt"/>
              <a:buAutoNum type="alphaUcPeriod"/>
            </a:pPr>
            <a:endParaRPr lang="en-US" altLang="en-US" sz="2400" dirty="0" smtClean="0">
              <a:cs typeface="Times New Roman" panose="02020603050405020304" pitchFamily="18" charset="0"/>
            </a:endParaRPr>
          </a:p>
          <a:p>
            <a:pPr marL="914400" lvl="1" indent="-457200">
              <a:spcAft>
                <a:spcPts val="600"/>
              </a:spcAft>
              <a:buFont typeface="+mj-lt"/>
              <a:buAutoNum type="alphaUcPeriod"/>
            </a:pPr>
            <a:r>
              <a:rPr lang="en-US" altLang="en-US" sz="2400" dirty="0" smtClean="0">
                <a:cs typeface="Times New Roman" panose="02020603050405020304" pitchFamily="18" charset="0"/>
              </a:rPr>
              <a:t>I’ll refer back to the College’s own written internal policies over travel, cash receipting, and purchase cards </a:t>
            </a:r>
          </a:p>
          <a:p>
            <a:pPr marL="914400" lvl="1" indent="-457200">
              <a:spcAft>
                <a:spcPts val="600"/>
              </a:spcAft>
              <a:buFont typeface="+mj-lt"/>
              <a:buAutoNum type="alphaUcPeriod"/>
            </a:pPr>
            <a:endParaRPr lang="en-US" altLang="en-US" sz="2400" dirty="0" smtClean="0">
              <a:cs typeface="Times New Roman" panose="02020603050405020304" pitchFamily="18" charset="0"/>
            </a:endParaRPr>
          </a:p>
          <a:p>
            <a:pPr marL="914400" lvl="1" indent="-457200">
              <a:spcAft>
                <a:spcPts val="600"/>
              </a:spcAft>
              <a:buFont typeface="+mj-lt"/>
              <a:buAutoNum type="alphaUcPeriod"/>
            </a:pPr>
            <a:r>
              <a:rPr lang="en-US" altLang="en-US" sz="2400" dirty="0" smtClean="0">
                <a:cs typeface="Times New Roman" panose="02020603050405020304" pitchFamily="18" charset="0"/>
              </a:rPr>
              <a:t>A and C both</a:t>
            </a:r>
          </a:p>
          <a:p>
            <a:pPr marL="914400" lvl="1" indent="-457200">
              <a:spcAft>
                <a:spcPts val="600"/>
              </a:spcAft>
              <a:buFont typeface="+mj-lt"/>
              <a:buAutoNum type="alphaUcPeriod"/>
            </a:pPr>
            <a:endParaRPr lang="en-US" altLang="en-US" sz="3000" b="0" dirty="0" smtClean="0">
              <a:solidFill>
                <a:schemeClr val="tx1"/>
              </a:solidFill>
              <a:latin typeface="+mn-lt"/>
              <a:cs typeface="Arial" pitchFamily="34" charset="0"/>
            </a:endParaRPr>
          </a:p>
        </p:txBody>
      </p:sp>
      <p:sp>
        <p:nvSpPr>
          <p:cNvPr id="2" name="Title 1"/>
          <p:cNvSpPr>
            <a:spLocks noGrp="1"/>
          </p:cNvSpPr>
          <p:nvPr>
            <p:ph type="title"/>
          </p:nvPr>
        </p:nvSpPr>
        <p:spPr/>
        <p:txBody>
          <a:bodyPr/>
          <a:lstStyle/>
          <a:p>
            <a:r>
              <a:rPr lang="en-US" dirty="0">
                <a:latin typeface="+mn-lt"/>
                <a:cs typeface="Times New Roman" panose="02020603050405020304" pitchFamily="18" charset="0"/>
              </a:rPr>
              <a:t>Internal </a:t>
            </a:r>
            <a:r>
              <a:rPr lang="en-US" dirty="0" smtClean="0">
                <a:latin typeface="+mn-lt"/>
                <a:cs typeface="Times New Roman" panose="02020603050405020304" pitchFamily="18" charset="0"/>
              </a:rPr>
              <a:t>control basics</a:t>
            </a:r>
            <a:endParaRPr lang="en-US" dirty="0">
              <a:latin typeface="+mn-lt"/>
              <a:cs typeface="Times New Roman" panose="02020603050405020304" pitchFamily="18" charset="0"/>
            </a:endParaRPr>
          </a:p>
        </p:txBody>
      </p:sp>
      <p:sp>
        <p:nvSpPr>
          <p:cNvPr id="6" name="Slide Number Placeholder 1"/>
          <p:cNvSpPr>
            <a:spLocks noGrp="1"/>
          </p:cNvSpPr>
          <p:nvPr>
            <p:ph type="sldNum" sz="quarter" idx="4"/>
          </p:nvPr>
        </p:nvSpPr>
        <p:spPr>
          <a:xfrm>
            <a:off x="8382000" y="6324600"/>
            <a:ext cx="533400" cy="365125"/>
          </a:xfrm>
        </p:spPr>
        <p:txBody>
          <a:bodyPr/>
          <a:lstStyle/>
          <a:p>
            <a:r>
              <a:rPr lang="en-US" dirty="0" smtClean="0"/>
              <a:t>2</a:t>
            </a:r>
          </a:p>
        </p:txBody>
      </p:sp>
    </p:spTree>
    <p:extLst>
      <p:ext uri="{BB962C8B-B14F-4D97-AF65-F5344CB8AC3E}">
        <p14:creationId xmlns:p14="http://schemas.microsoft.com/office/powerpoint/2010/main" val="2611288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228600" y="939968"/>
            <a:ext cx="8915400" cy="518160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pPr algn="l">
              <a:spcAft>
                <a:spcPts val="1200"/>
              </a:spcAft>
            </a:pPr>
            <a:r>
              <a:rPr lang="en-US" altLang="en-US" sz="2600" dirty="0" smtClean="0">
                <a:solidFill>
                  <a:schemeClr val="tx1"/>
                </a:solidFill>
                <a:latin typeface="+mn-lt"/>
                <a:cs typeface="Times New Roman" panose="02020603050405020304" pitchFamily="18" charset="0"/>
              </a:rPr>
              <a:t>What internal controls do you need at your College? </a:t>
            </a:r>
          </a:p>
          <a:p>
            <a:pPr marL="914400" lvl="1" indent="-457200">
              <a:spcAft>
                <a:spcPts val="600"/>
              </a:spcAft>
              <a:buFont typeface="+mj-lt"/>
              <a:buAutoNum type="alphaUcPeriod"/>
            </a:pPr>
            <a:endParaRPr lang="en-US" altLang="en-US" sz="2400" dirty="0" smtClean="0">
              <a:cs typeface="Times New Roman" panose="02020603050405020304" pitchFamily="18" charset="0"/>
            </a:endParaRPr>
          </a:p>
          <a:p>
            <a:pPr marL="914400" lvl="1" indent="-457200">
              <a:spcAft>
                <a:spcPts val="600"/>
              </a:spcAft>
              <a:buFont typeface="+mj-lt"/>
              <a:buAutoNum type="alphaUcPeriod"/>
            </a:pPr>
            <a:r>
              <a:rPr lang="en-US" altLang="en-US" sz="2400" dirty="0" smtClean="0">
                <a:cs typeface="Times New Roman" panose="02020603050405020304" pitchFamily="18" charset="0"/>
              </a:rPr>
              <a:t>None at the College level, we have a CPA firm prepare our statements and an annual audit</a:t>
            </a:r>
          </a:p>
          <a:p>
            <a:pPr marL="914400" lvl="1" indent="-457200">
              <a:spcAft>
                <a:spcPts val="600"/>
              </a:spcAft>
              <a:buFont typeface="+mj-lt"/>
              <a:buAutoNum type="alphaUcPeriod"/>
            </a:pPr>
            <a:endParaRPr lang="en-US" altLang="en-US" sz="2400" dirty="0" smtClean="0">
              <a:cs typeface="Times New Roman" panose="02020603050405020304" pitchFamily="18" charset="0"/>
            </a:endParaRPr>
          </a:p>
          <a:p>
            <a:pPr marL="914400" lvl="1" indent="-457200">
              <a:spcAft>
                <a:spcPts val="600"/>
              </a:spcAft>
              <a:buFont typeface="+mj-lt"/>
              <a:buAutoNum type="alphaUcPeriod"/>
            </a:pPr>
            <a:r>
              <a:rPr lang="en-US" sz="2400" dirty="0" smtClean="0"/>
              <a:t>An Active </a:t>
            </a:r>
            <a:r>
              <a:rPr lang="en-US" sz="2400" dirty="0"/>
              <a:t>Board of Trustees and </a:t>
            </a:r>
            <a:r>
              <a:rPr lang="en-US" sz="2400" dirty="0" smtClean="0"/>
              <a:t>President that care about your accounting department and internal controls. </a:t>
            </a:r>
            <a:r>
              <a:rPr lang="en-US" sz="2400" dirty="0"/>
              <a:t>The tone starts at the </a:t>
            </a:r>
            <a:r>
              <a:rPr lang="en-US" sz="2400" dirty="0" smtClean="0"/>
              <a:t>top with the control environment</a:t>
            </a:r>
          </a:p>
          <a:p>
            <a:pPr marL="914400" lvl="1" indent="-457200">
              <a:spcAft>
                <a:spcPts val="600"/>
              </a:spcAft>
              <a:buFont typeface="+mj-lt"/>
              <a:buAutoNum type="alphaUcPeriod"/>
            </a:pPr>
            <a:endParaRPr lang="en-US" altLang="en-US" sz="2400" b="0" dirty="0" smtClean="0">
              <a:cs typeface="Times New Roman" panose="02020603050405020304" pitchFamily="18" charset="0"/>
            </a:endParaRPr>
          </a:p>
          <a:p>
            <a:pPr marL="914400" lvl="1" indent="-457200">
              <a:spcAft>
                <a:spcPts val="600"/>
              </a:spcAft>
              <a:buFont typeface="+mj-lt"/>
              <a:buAutoNum type="alphaUcPeriod"/>
            </a:pPr>
            <a:r>
              <a:rPr lang="en-US" altLang="en-US" sz="2400" dirty="0" smtClean="0">
                <a:cs typeface="Times New Roman" panose="02020603050405020304" pitchFamily="18" charset="0"/>
              </a:rPr>
              <a:t>Both preventative controls (i.e. segregation of duties) and detective controls in all cycles</a:t>
            </a:r>
          </a:p>
          <a:p>
            <a:pPr marL="914400" lvl="1" indent="-457200">
              <a:spcAft>
                <a:spcPts val="600"/>
              </a:spcAft>
              <a:buFont typeface="+mj-lt"/>
              <a:buAutoNum type="alphaUcPeriod"/>
            </a:pPr>
            <a:endParaRPr lang="en-US" altLang="en-US" sz="2400" dirty="0" smtClean="0">
              <a:cs typeface="Times New Roman" panose="02020603050405020304" pitchFamily="18" charset="0"/>
            </a:endParaRPr>
          </a:p>
          <a:p>
            <a:pPr marL="914400" lvl="1" indent="-457200">
              <a:spcAft>
                <a:spcPts val="600"/>
              </a:spcAft>
              <a:buFont typeface="+mj-lt"/>
              <a:buAutoNum type="alphaUcPeriod"/>
            </a:pPr>
            <a:r>
              <a:rPr lang="en-US" altLang="en-US" sz="2400" dirty="0" smtClean="0">
                <a:cs typeface="Times New Roman" panose="02020603050405020304" pitchFamily="18" charset="0"/>
              </a:rPr>
              <a:t>The Controls required in the SAAM manual along with following our Colleges own internal written policies</a:t>
            </a:r>
          </a:p>
          <a:p>
            <a:pPr marL="914400" lvl="1" indent="-457200">
              <a:spcAft>
                <a:spcPts val="600"/>
              </a:spcAft>
              <a:buFont typeface="+mj-lt"/>
              <a:buAutoNum type="alphaUcPeriod"/>
            </a:pPr>
            <a:endParaRPr lang="en-US" altLang="en-US" sz="2400" dirty="0" smtClean="0">
              <a:cs typeface="Times New Roman" panose="02020603050405020304" pitchFamily="18" charset="0"/>
            </a:endParaRPr>
          </a:p>
          <a:p>
            <a:pPr marL="914400" lvl="1" indent="-457200">
              <a:spcAft>
                <a:spcPts val="600"/>
              </a:spcAft>
              <a:buFont typeface="+mj-lt"/>
              <a:buAutoNum type="alphaUcPeriod"/>
            </a:pPr>
            <a:r>
              <a:rPr lang="en-US" altLang="en-US" sz="2400" dirty="0" smtClean="0">
                <a:cs typeface="Times New Roman" panose="02020603050405020304" pitchFamily="18" charset="0"/>
              </a:rPr>
              <a:t>C, D, and E</a:t>
            </a:r>
          </a:p>
          <a:p>
            <a:pPr marL="914400" indent="-457200"/>
            <a:endParaRPr lang="en-US" altLang="en-US" sz="3000" b="0" dirty="0" smtClean="0">
              <a:solidFill>
                <a:schemeClr val="tx1"/>
              </a:solidFill>
              <a:latin typeface="+mn-lt"/>
              <a:cs typeface="Arial" pitchFamily="34" charset="0"/>
            </a:endParaRPr>
          </a:p>
        </p:txBody>
      </p:sp>
      <p:sp>
        <p:nvSpPr>
          <p:cNvPr id="2" name="Title 1"/>
          <p:cNvSpPr>
            <a:spLocks noGrp="1"/>
          </p:cNvSpPr>
          <p:nvPr>
            <p:ph type="title"/>
          </p:nvPr>
        </p:nvSpPr>
        <p:spPr/>
        <p:txBody>
          <a:bodyPr/>
          <a:lstStyle/>
          <a:p>
            <a:r>
              <a:rPr lang="en-US" dirty="0">
                <a:latin typeface="+mn-lt"/>
                <a:cs typeface="Times New Roman" panose="02020603050405020304" pitchFamily="18" charset="0"/>
              </a:rPr>
              <a:t>Internal </a:t>
            </a:r>
            <a:r>
              <a:rPr lang="en-US" dirty="0" smtClean="0">
                <a:latin typeface="+mn-lt"/>
                <a:cs typeface="Times New Roman" panose="02020603050405020304" pitchFamily="18" charset="0"/>
              </a:rPr>
              <a:t>control basics</a:t>
            </a:r>
            <a:endParaRPr lang="en-US" dirty="0">
              <a:latin typeface="+mn-lt"/>
              <a:cs typeface="Times New Roman" panose="02020603050405020304" pitchFamily="18" charset="0"/>
            </a:endParaRPr>
          </a:p>
        </p:txBody>
      </p:sp>
      <p:sp>
        <p:nvSpPr>
          <p:cNvPr id="6" name="Slide Number Placeholder 1"/>
          <p:cNvSpPr>
            <a:spLocks noGrp="1"/>
          </p:cNvSpPr>
          <p:nvPr>
            <p:ph type="sldNum" sz="quarter" idx="4"/>
          </p:nvPr>
        </p:nvSpPr>
        <p:spPr>
          <a:xfrm>
            <a:off x="8382000" y="6324600"/>
            <a:ext cx="533400" cy="365125"/>
          </a:xfrm>
        </p:spPr>
        <p:txBody>
          <a:bodyPr/>
          <a:lstStyle/>
          <a:p>
            <a:r>
              <a:rPr lang="en-US" dirty="0" smtClean="0"/>
              <a:t>2</a:t>
            </a:r>
          </a:p>
        </p:txBody>
      </p:sp>
    </p:spTree>
    <p:extLst>
      <p:ext uri="{BB962C8B-B14F-4D97-AF65-F5344CB8AC3E}">
        <p14:creationId xmlns:p14="http://schemas.microsoft.com/office/powerpoint/2010/main" val="145844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ADAC90A-F407-4469-8C6B-25752938479A}" type="slidenum">
              <a:rPr lang="en-US" smtClean="0"/>
              <a:pPr/>
              <a:t>6</a:t>
            </a:fld>
            <a:endParaRPr lang="en-US" dirty="0"/>
          </a:p>
        </p:txBody>
      </p:sp>
      <p:sp>
        <p:nvSpPr>
          <p:cNvPr id="6" name="Content Placeholder 2"/>
          <p:cNvSpPr txBox="1">
            <a:spLocks/>
          </p:cNvSpPr>
          <p:nvPr/>
        </p:nvSpPr>
        <p:spPr>
          <a:xfrm>
            <a:off x="5176026" y="1684366"/>
            <a:ext cx="3581398" cy="1066800"/>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1200"/>
              </a:spcAft>
              <a:buClr>
                <a:srgbClr val="002060"/>
              </a:buClr>
              <a:buFont typeface="Wingdings" panose="05000000000000000000" pitchFamily="2" charset="2"/>
              <a:buChar char="§"/>
              <a:defRPr sz="2400" kern="1200">
                <a:solidFill>
                  <a:schemeClr val="tx1"/>
                </a:solidFill>
                <a:latin typeface="+mn-lt"/>
                <a:ea typeface="+mn-ea"/>
                <a:cs typeface="+mn-cs"/>
              </a:defRPr>
            </a:lvl1pPr>
            <a:lvl2pPr marL="795338" indent="-338138" algn="l" defTabSz="914400" rtl="0" eaLnBrk="1" latinLnBrk="0" hangingPunct="1">
              <a:spcBef>
                <a:spcPts val="0"/>
              </a:spcBef>
              <a:spcAft>
                <a:spcPts val="1200"/>
              </a:spcAft>
              <a:buClr>
                <a:srgbClr val="002060"/>
              </a:buClr>
              <a:buSzPct val="60000"/>
              <a:buFont typeface="Wingdings" panose="05000000000000000000" pitchFamily="2" charset="2"/>
              <a:buChar char="q"/>
              <a:defRPr sz="2200" kern="1200">
                <a:solidFill>
                  <a:schemeClr val="tx1"/>
                </a:solidFill>
                <a:latin typeface="+mn-lt"/>
                <a:ea typeface="+mn-ea"/>
                <a:cs typeface="+mn-cs"/>
              </a:defRPr>
            </a:lvl2pPr>
            <a:lvl3pPr marL="1143000" indent="-228600" algn="l" defTabSz="914400" rtl="0" eaLnBrk="1" latinLnBrk="0" hangingPunct="1">
              <a:spcBef>
                <a:spcPts val="0"/>
              </a:spcBef>
              <a:spcAft>
                <a:spcPts val="1200"/>
              </a:spcAft>
              <a:buClr>
                <a:srgbClr val="00206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200"/>
              </a:spcAft>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0"/>
              </a:spcBef>
              <a:spcAft>
                <a:spcPts val="12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solidFill>
                <a:srgbClr val="FF0000"/>
              </a:solidFill>
            </a:endParaRPr>
          </a:p>
        </p:txBody>
      </p:sp>
      <p:sp>
        <p:nvSpPr>
          <p:cNvPr id="5" name="Isosceles Triangle 4"/>
          <p:cNvSpPr/>
          <p:nvPr/>
        </p:nvSpPr>
        <p:spPr>
          <a:xfrm>
            <a:off x="2552700" y="2502098"/>
            <a:ext cx="4038600" cy="2229043"/>
          </a:xfrm>
          <a:prstGeom prst="triangle">
            <a:avLst/>
          </a:prstGeom>
          <a:solidFill>
            <a:schemeClr val="tx2">
              <a:lumMod val="75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7" name="TextBox 6"/>
          <p:cNvSpPr txBox="1"/>
          <p:nvPr/>
        </p:nvSpPr>
        <p:spPr>
          <a:xfrm>
            <a:off x="3505200" y="1905000"/>
            <a:ext cx="2133600" cy="492443"/>
          </a:xfrm>
          <a:prstGeom prst="rect">
            <a:avLst/>
          </a:prstGeom>
          <a:noFill/>
        </p:spPr>
        <p:txBody>
          <a:bodyPr wrap="square" rtlCol="0">
            <a:spAutoFit/>
          </a:bodyPr>
          <a:lstStyle/>
          <a:p>
            <a:pPr algn="ctr"/>
            <a:r>
              <a:rPr lang="en-US" sz="2600" b="1" dirty="0" smtClean="0">
                <a:cs typeface="Times New Roman" panose="02020603050405020304" pitchFamily="18" charset="0"/>
              </a:rPr>
              <a:t>Authorization</a:t>
            </a:r>
            <a:endParaRPr lang="en-US" sz="2600" b="1" dirty="0">
              <a:cs typeface="Times New Roman" panose="02020603050405020304" pitchFamily="18" charset="0"/>
            </a:endParaRPr>
          </a:p>
        </p:txBody>
      </p:sp>
      <p:sp>
        <p:nvSpPr>
          <p:cNvPr id="8" name="TextBox 7"/>
          <p:cNvSpPr txBox="1"/>
          <p:nvPr/>
        </p:nvSpPr>
        <p:spPr>
          <a:xfrm>
            <a:off x="6705602" y="4535030"/>
            <a:ext cx="1600198" cy="492443"/>
          </a:xfrm>
          <a:prstGeom prst="rect">
            <a:avLst/>
          </a:prstGeom>
          <a:noFill/>
        </p:spPr>
        <p:txBody>
          <a:bodyPr wrap="square" rtlCol="0">
            <a:spAutoFit/>
          </a:bodyPr>
          <a:lstStyle/>
          <a:p>
            <a:r>
              <a:rPr lang="en-US" sz="2600" b="1" dirty="0" smtClean="0">
                <a:cs typeface="Times New Roman" panose="02020603050405020304" pitchFamily="18" charset="0"/>
              </a:rPr>
              <a:t>Recording</a:t>
            </a:r>
            <a:endParaRPr lang="en-US" sz="2600" b="1" dirty="0">
              <a:cs typeface="Times New Roman" panose="02020603050405020304" pitchFamily="18" charset="0"/>
            </a:endParaRPr>
          </a:p>
        </p:txBody>
      </p:sp>
      <p:sp>
        <p:nvSpPr>
          <p:cNvPr id="9" name="TextBox 8"/>
          <p:cNvSpPr txBox="1"/>
          <p:nvPr/>
        </p:nvSpPr>
        <p:spPr>
          <a:xfrm>
            <a:off x="1219200" y="4495274"/>
            <a:ext cx="1600200" cy="492443"/>
          </a:xfrm>
          <a:prstGeom prst="rect">
            <a:avLst/>
          </a:prstGeom>
          <a:noFill/>
        </p:spPr>
        <p:txBody>
          <a:bodyPr wrap="square" rtlCol="0">
            <a:spAutoFit/>
          </a:bodyPr>
          <a:lstStyle/>
          <a:p>
            <a:r>
              <a:rPr lang="en-US" sz="2600" b="1" dirty="0" smtClean="0">
                <a:cs typeface="Times New Roman" panose="02020603050405020304" pitchFamily="18" charset="0"/>
              </a:rPr>
              <a:t>Custody</a:t>
            </a:r>
            <a:endParaRPr lang="en-US" sz="2600" b="1" dirty="0">
              <a:cs typeface="Times New Roman" panose="02020603050405020304" pitchFamily="18" charset="0"/>
            </a:endParaRPr>
          </a:p>
        </p:txBody>
      </p:sp>
      <p:sp>
        <p:nvSpPr>
          <p:cNvPr id="10" name="Right Arrow 9"/>
          <p:cNvSpPr/>
          <p:nvPr/>
        </p:nvSpPr>
        <p:spPr>
          <a:xfrm rot="2872653">
            <a:off x="5168587" y="3397936"/>
            <a:ext cx="2008575" cy="2245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0800000">
            <a:off x="3200401" y="5109453"/>
            <a:ext cx="2743200" cy="2245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8847670">
            <a:off x="2025778" y="3318889"/>
            <a:ext cx="2048902" cy="2245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p:txBody>
          <a:bodyPr/>
          <a:lstStyle/>
          <a:p>
            <a:r>
              <a:rPr lang="en-US" dirty="0">
                <a:cs typeface="Times New Roman" panose="02020603050405020304" pitchFamily="18" charset="0"/>
              </a:rPr>
              <a:t>So you want to design good controls?</a:t>
            </a:r>
            <a:endParaRPr lang="en-US" dirty="0"/>
          </a:p>
        </p:txBody>
      </p:sp>
    </p:spTree>
    <p:extLst>
      <p:ext uri="{BB962C8B-B14F-4D97-AF65-F5344CB8AC3E}">
        <p14:creationId xmlns:p14="http://schemas.microsoft.com/office/powerpoint/2010/main" val="2936649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381000" y="1143000"/>
            <a:ext cx="8382000" cy="51816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pPr algn="l"/>
            <a:r>
              <a:rPr lang="en-US" altLang="en-US" b="0" dirty="0" smtClean="0">
                <a:solidFill>
                  <a:schemeClr val="tx1"/>
                </a:solidFill>
                <a:latin typeface="+mn-lt"/>
                <a:cs typeface="Times New Roman" panose="02020603050405020304" pitchFamily="18" charset="0"/>
              </a:rPr>
              <a:t>What is a good example of someone who is responsible for the </a:t>
            </a:r>
            <a:r>
              <a:rPr lang="en-US" altLang="en-US" dirty="0" smtClean="0">
                <a:solidFill>
                  <a:schemeClr val="tx1"/>
                </a:solidFill>
                <a:latin typeface="+mn-lt"/>
                <a:cs typeface="Times New Roman" panose="02020603050405020304" pitchFamily="18" charset="0"/>
              </a:rPr>
              <a:t>custody </a:t>
            </a:r>
            <a:r>
              <a:rPr lang="en-US" altLang="en-US" b="0" dirty="0" smtClean="0">
                <a:solidFill>
                  <a:schemeClr val="tx1"/>
                </a:solidFill>
                <a:latin typeface="+mn-lt"/>
                <a:cs typeface="Times New Roman" panose="02020603050405020304" pitchFamily="18" charset="0"/>
              </a:rPr>
              <a:t>function?</a:t>
            </a:r>
          </a:p>
          <a:p>
            <a:pPr marL="1200150" lvl="1" indent="-742950">
              <a:buFont typeface="+mj-lt"/>
              <a:buAutoNum type="alphaUcPeriod"/>
            </a:pPr>
            <a:endParaRPr lang="en-US" altLang="en-US" sz="2400" b="0" dirty="0" smtClean="0">
              <a:cs typeface="Times New Roman" panose="02020603050405020304" pitchFamily="18" charset="0"/>
            </a:endParaRPr>
          </a:p>
          <a:p>
            <a:pPr marL="914400" lvl="1" indent="-457200">
              <a:buFont typeface="+mj-lt"/>
              <a:buAutoNum type="alphaUcPeriod"/>
            </a:pPr>
            <a:r>
              <a:rPr lang="en-US" altLang="en-US" sz="2400" b="0" dirty="0" smtClean="0">
                <a:cs typeface="Times New Roman" panose="02020603050405020304" pitchFamily="18" charset="0"/>
              </a:rPr>
              <a:t>The Financial Services Director reviews all transactions</a:t>
            </a:r>
          </a:p>
          <a:p>
            <a:pPr marL="914400" lvl="1" indent="-457200">
              <a:buFont typeface="+mj-lt"/>
              <a:buAutoNum type="alphaUcPeriod"/>
            </a:pPr>
            <a:r>
              <a:rPr lang="en-US" altLang="en-US" sz="2400" dirty="0" smtClean="0">
                <a:cs typeface="Times New Roman" panose="02020603050405020304" pitchFamily="18" charset="0"/>
              </a:rPr>
              <a:t>The Accounts Payable Clerk maintains the check stock in a locked cabinet</a:t>
            </a:r>
            <a:endParaRPr lang="en-US" altLang="en-US" sz="2400" b="0" dirty="0" smtClean="0">
              <a:cs typeface="Times New Roman" panose="02020603050405020304" pitchFamily="18" charset="0"/>
            </a:endParaRPr>
          </a:p>
          <a:p>
            <a:pPr marL="914400" lvl="1" indent="-457200">
              <a:buFont typeface="+mj-lt"/>
              <a:buAutoNum type="alphaUcPeriod"/>
            </a:pPr>
            <a:r>
              <a:rPr lang="en-US" altLang="en-US" sz="2400" dirty="0" smtClean="0">
                <a:cs typeface="Times New Roman" panose="02020603050405020304" pitchFamily="18" charset="0"/>
              </a:rPr>
              <a:t>The Fiscal Analyst records the expense to the general ledger</a:t>
            </a:r>
          </a:p>
          <a:p>
            <a:pPr marL="914400" lvl="1" indent="-457200">
              <a:buFont typeface="+mj-lt"/>
              <a:buAutoNum type="alphaUcPeriod"/>
            </a:pPr>
            <a:r>
              <a:rPr lang="en-US" altLang="en-US" sz="2400" b="0" dirty="0" smtClean="0">
                <a:cs typeface="Times New Roman" panose="02020603050405020304" pitchFamily="18" charset="0"/>
              </a:rPr>
              <a:t>All of the above</a:t>
            </a:r>
          </a:p>
          <a:p>
            <a:endParaRPr lang="en-US" altLang="en-US" sz="3000" b="0" dirty="0" smtClean="0">
              <a:solidFill>
                <a:schemeClr val="tx1"/>
              </a:solidFill>
              <a:latin typeface="+mn-lt"/>
              <a:cs typeface="Arial" pitchFamily="34" charset="0"/>
            </a:endParaRPr>
          </a:p>
        </p:txBody>
      </p:sp>
      <p:sp>
        <p:nvSpPr>
          <p:cNvPr id="2" name="Title 1"/>
          <p:cNvSpPr>
            <a:spLocks noGrp="1"/>
          </p:cNvSpPr>
          <p:nvPr>
            <p:ph type="title"/>
          </p:nvPr>
        </p:nvSpPr>
        <p:spPr/>
        <p:txBody>
          <a:bodyPr/>
          <a:lstStyle/>
          <a:p>
            <a:r>
              <a:rPr lang="en-US" dirty="0">
                <a:latin typeface="+mn-lt"/>
                <a:cs typeface="Times New Roman" panose="02020603050405020304" pitchFamily="18" charset="0"/>
              </a:rPr>
              <a:t>Internal </a:t>
            </a:r>
            <a:r>
              <a:rPr lang="en-US" dirty="0" smtClean="0">
                <a:latin typeface="+mn-lt"/>
                <a:cs typeface="Times New Roman" panose="02020603050405020304" pitchFamily="18" charset="0"/>
              </a:rPr>
              <a:t>control basics</a:t>
            </a:r>
            <a:endParaRPr lang="en-US" dirty="0">
              <a:latin typeface="+mn-lt"/>
              <a:cs typeface="Times New Roman" panose="02020603050405020304" pitchFamily="18" charset="0"/>
            </a:endParaRPr>
          </a:p>
        </p:txBody>
      </p:sp>
      <p:sp>
        <p:nvSpPr>
          <p:cNvPr id="4" name="Slide Number Placeholder 1"/>
          <p:cNvSpPr>
            <a:spLocks noGrp="1"/>
          </p:cNvSpPr>
          <p:nvPr>
            <p:ph type="sldNum" sz="quarter" idx="4"/>
          </p:nvPr>
        </p:nvSpPr>
        <p:spPr>
          <a:xfrm>
            <a:off x="8382000" y="6324600"/>
            <a:ext cx="533400" cy="365125"/>
          </a:xfrm>
        </p:spPr>
        <p:txBody>
          <a:bodyPr/>
          <a:lstStyle/>
          <a:p>
            <a:r>
              <a:rPr lang="en-US" dirty="0" smtClean="0"/>
              <a:t>6</a:t>
            </a:r>
            <a:endParaRPr lang="en-US" dirty="0"/>
          </a:p>
        </p:txBody>
      </p:sp>
    </p:spTree>
    <p:extLst>
      <p:ext uri="{BB962C8B-B14F-4D97-AF65-F5344CB8AC3E}">
        <p14:creationId xmlns:p14="http://schemas.microsoft.com/office/powerpoint/2010/main" val="968226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381000" y="1143000"/>
            <a:ext cx="8382000" cy="51054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pPr algn="l"/>
            <a:r>
              <a:rPr lang="en-US" altLang="en-US" b="0" dirty="0" smtClean="0">
                <a:solidFill>
                  <a:schemeClr val="tx1"/>
                </a:solidFill>
                <a:latin typeface="+mn-lt"/>
                <a:cs typeface="Times New Roman" panose="02020603050405020304" pitchFamily="18" charset="0"/>
              </a:rPr>
              <a:t>What is a good example of someone who is responsible for the </a:t>
            </a:r>
            <a:r>
              <a:rPr lang="en-US" altLang="en-US" dirty="0" smtClean="0">
                <a:solidFill>
                  <a:schemeClr val="tx1"/>
                </a:solidFill>
                <a:latin typeface="+mn-lt"/>
                <a:cs typeface="Times New Roman" panose="02020603050405020304" pitchFamily="18" charset="0"/>
              </a:rPr>
              <a:t>recording</a:t>
            </a:r>
            <a:r>
              <a:rPr lang="en-US" altLang="en-US" b="0" dirty="0" smtClean="0">
                <a:solidFill>
                  <a:schemeClr val="tx1"/>
                </a:solidFill>
                <a:latin typeface="+mn-lt"/>
                <a:cs typeface="Times New Roman" panose="02020603050405020304" pitchFamily="18" charset="0"/>
              </a:rPr>
              <a:t> function?</a:t>
            </a:r>
          </a:p>
          <a:p>
            <a:pPr marL="914400" lvl="1" indent="-457200">
              <a:buFont typeface="+mj-lt"/>
              <a:buAutoNum type="alphaUcPeriod"/>
            </a:pPr>
            <a:endParaRPr lang="en-US" altLang="en-US" sz="2400" b="0" dirty="0" smtClean="0">
              <a:cs typeface="Times New Roman" panose="02020603050405020304" pitchFamily="18" charset="0"/>
            </a:endParaRPr>
          </a:p>
          <a:p>
            <a:pPr marL="914400" lvl="1" indent="-457200">
              <a:buFont typeface="+mj-lt"/>
              <a:buAutoNum type="alphaUcPeriod"/>
            </a:pPr>
            <a:r>
              <a:rPr lang="en-US" altLang="en-US" sz="2400" b="0" dirty="0" smtClean="0">
                <a:cs typeface="Times New Roman" panose="02020603050405020304" pitchFamily="18" charset="0"/>
              </a:rPr>
              <a:t>The Administrative Assistant opens the mail and takes in physical checks</a:t>
            </a:r>
          </a:p>
          <a:p>
            <a:pPr marL="914400" lvl="1" indent="-457200">
              <a:buFont typeface="+mj-lt"/>
              <a:buAutoNum type="alphaUcPeriod"/>
            </a:pPr>
            <a:r>
              <a:rPr lang="en-US" altLang="en-US" sz="2400" dirty="0" smtClean="0">
                <a:cs typeface="Times New Roman" panose="02020603050405020304" pitchFamily="18" charset="0"/>
              </a:rPr>
              <a:t>The Fiscal Analyst records write-offs in the system</a:t>
            </a:r>
            <a:endParaRPr lang="en-US" altLang="en-US" sz="2400" b="0" dirty="0" smtClean="0">
              <a:cs typeface="Times New Roman" panose="02020603050405020304" pitchFamily="18" charset="0"/>
            </a:endParaRPr>
          </a:p>
          <a:p>
            <a:pPr marL="914400" lvl="1" indent="-457200">
              <a:buFont typeface="+mj-lt"/>
              <a:buAutoNum type="alphaUcPeriod"/>
            </a:pPr>
            <a:r>
              <a:rPr lang="en-US" altLang="en-US" sz="2400" dirty="0" smtClean="0">
                <a:cs typeface="Times New Roman" panose="02020603050405020304" pitchFamily="18" charset="0"/>
              </a:rPr>
              <a:t>The Fiscal Services Director reviews and approves </a:t>
            </a:r>
            <a:br>
              <a:rPr lang="en-US" altLang="en-US" sz="2400" dirty="0" smtClean="0">
                <a:cs typeface="Times New Roman" panose="02020603050405020304" pitchFamily="18" charset="0"/>
              </a:rPr>
            </a:br>
            <a:r>
              <a:rPr lang="en-US" altLang="en-US" sz="2400" dirty="0" smtClean="0">
                <a:cs typeface="Times New Roman" panose="02020603050405020304" pitchFamily="18" charset="0"/>
              </a:rPr>
              <a:t>(within 2 months of year end) the bank statements and reconciliations</a:t>
            </a:r>
          </a:p>
          <a:p>
            <a:pPr marL="914400" lvl="1" indent="-457200">
              <a:buFont typeface="+mj-lt"/>
              <a:buAutoNum type="alphaUcPeriod"/>
            </a:pPr>
            <a:r>
              <a:rPr lang="en-US" altLang="en-US" sz="2400" b="0" dirty="0" smtClean="0">
                <a:cs typeface="Times New Roman" panose="02020603050405020304" pitchFamily="18" charset="0"/>
              </a:rPr>
              <a:t>All of the above</a:t>
            </a:r>
          </a:p>
          <a:p>
            <a:endParaRPr lang="en-US" altLang="en-US" sz="3000" b="0" dirty="0" smtClean="0">
              <a:solidFill>
                <a:schemeClr val="tx1"/>
              </a:solidFill>
              <a:latin typeface="+mn-lt"/>
              <a:cs typeface="Arial" pitchFamily="34" charset="0"/>
            </a:endParaRPr>
          </a:p>
        </p:txBody>
      </p:sp>
      <p:sp>
        <p:nvSpPr>
          <p:cNvPr id="2" name="Title 1"/>
          <p:cNvSpPr>
            <a:spLocks noGrp="1"/>
          </p:cNvSpPr>
          <p:nvPr>
            <p:ph type="title"/>
          </p:nvPr>
        </p:nvSpPr>
        <p:spPr/>
        <p:txBody>
          <a:bodyPr/>
          <a:lstStyle/>
          <a:p>
            <a:r>
              <a:rPr lang="en-US" dirty="0">
                <a:latin typeface="+mn-lt"/>
                <a:cs typeface="Times New Roman" panose="02020603050405020304" pitchFamily="18" charset="0"/>
              </a:rPr>
              <a:t>Internal </a:t>
            </a:r>
            <a:r>
              <a:rPr lang="en-US" dirty="0" smtClean="0">
                <a:latin typeface="+mn-lt"/>
                <a:cs typeface="Times New Roman" panose="02020603050405020304" pitchFamily="18" charset="0"/>
              </a:rPr>
              <a:t>control basics</a:t>
            </a:r>
            <a:endParaRPr lang="en-US" dirty="0">
              <a:latin typeface="+mn-lt"/>
              <a:cs typeface="Times New Roman" panose="02020603050405020304" pitchFamily="18" charset="0"/>
            </a:endParaRPr>
          </a:p>
        </p:txBody>
      </p:sp>
      <p:sp>
        <p:nvSpPr>
          <p:cNvPr id="4" name="Slide Number Placeholder 1"/>
          <p:cNvSpPr>
            <a:spLocks noGrp="1"/>
          </p:cNvSpPr>
          <p:nvPr>
            <p:ph type="sldNum" sz="quarter" idx="4"/>
          </p:nvPr>
        </p:nvSpPr>
        <p:spPr>
          <a:xfrm>
            <a:off x="8382000" y="6324600"/>
            <a:ext cx="533400" cy="365125"/>
          </a:xfrm>
        </p:spPr>
        <p:txBody>
          <a:bodyPr/>
          <a:lstStyle/>
          <a:p>
            <a:r>
              <a:rPr lang="en-US" dirty="0"/>
              <a:t>7</a:t>
            </a:r>
          </a:p>
        </p:txBody>
      </p:sp>
    </p:spTree>
    <p:extLst>
      <p:ext uri="{BB962C8B-B14F-4D97-AF65-F5344CB8AC3E}">
        <p14:creationId xmlns:p14="http://schemas.microsoft.com/office/powerpoint/2010/main" val="469671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381000" y="1143000"/>
            <a:ext cx="8305800" cy="51054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pPr algn="l"/>
            <a:r>
              <a:rPr lang="en-US" altLang="en-US" b="0" dirty="0" smtClean="0">
                <a:solidFill>
                  <a:schemeClr val="tx1"/>
                </a:solidFill>
                <a:latin typeface="+mn-lt"/>
                <a:cs typeface="Times New Roman" panose="02020603050405020304" pitchFamily="18" charset="0"/>
              </a:rPr>
              <a:t>What is a good example of someone who is responsible for the </a:t>
            </a:r>
            <a:r>
              <a:rPr lang="en-US" altLang="en-US" dirty="0" smtClean="0">
                <a:solidFill>
                  <a:schemeClr val="tx1"/>
                </a:solidFill>
                <a:latin typeface="+mn-lt"/>
                <a:cs typeface="Times New Roman" panose="02020603050405020304" pitchFamily="18" charset="0"/>
              </a:rPr>
              <a:t>authorization </a:t>
            </a:r>
            <a:r>
              <a:rPr lang="en-US" altLang="en-US" b="0" dirty="0" smtClean="0">
                <a:solidFill>
                  <a:schemeClr val="tx1"/>
                </a:solidFill>
                <a:latin typeface="+mn-lt"/>
                <a:cs typeface="Times New Roman" panose="02020603050405020304" pitchFamily="18" charset="0"/>
              </a:rPr>
              <a:t>function?</a:t>
            </a:r>
          </a:p>
          <a:p>
            <a:pPr marL="914400" lvl="1" indent="-457200">
              <a:buFont typeface="+mj-lt"/>
              <a:buAutoNum type="alphaUcPeriod"/>
            </a:pPr>
            <a:endParaRPr lang="en-US" altLang="en-US" sz="2400" dirty="0" smtClean="0">
              <a:cs typeface="Times New Roman" panose="02020603050405020304" pitchFamily="18" charset="0"/>
            </a:endParaRPr>
          </a:p>
          <a:p>
            <a:pPr marL="914400" lvl="1" indent="-457200">
              <a:buFont typeface="+mj-lt"/>
              <a:buAutoNum type="alphaUcPeriod"/>
            </a:pPr>
            <a:r>
              <a:rPr lang="en-US" altLang="en-US" sz="2400" dirty="0" smtClean="0">
                <a:cs typeface="Times New Roman" panose="02020603050405020304" pitchFamily="18" charset="0"/>
              </a:rPr>
              <a:t>The </a:t>
            </a:r>
            <a:r>
              <a:rPr lang="en-US" altLang="en-US" sz="2400" dirty="0">
                <a:cs typeface="Times New Roman" panose="02020603050405020304" pitchFamily="18" charset="0"/>
              </a:rPr>
              <a:t>Administrative Assistant opens the mail and takes in physical checks</a:t>
            </a:r>
          </a:p>
          <a:p>
            <a:pPr marL="914400" lvl="1" indent="-457200">
              <a:buFont typeface="+mj-lt"/>
              <a:buAutoNum type="alphaUcPeriod"/>
            </a:pPr>
            <a:r>
              <a:rPr lang="en-US" altLang="en-US" sz="2400" dirty="0">
                <a:cs typeface="Times New Roman" panose="02020603050405020304" pitchFamily="18" charset="0"/>
              </a:rPr>
              <a:t>The Fiscal Analyst records write-offs in the system</a:t>
            </a:r>
          </a:p>
          <a:p>
            <a:pPr marL="914400" lvl="1" indent="-457200">
              <a:buFont typeface="+mj-lt"/>
              <a:buAutoNum type="alphaUcPeriod"/>
            </a:pPr>
            <a:r>
              <a:rPr lang="en-US" altLang="en-US" sz="2400" dirty="0">
                <a:cs typeface="Times New Roman" panose="02020603050405020304" pitchFamily="18" charset="0"/>
              </a:rPr>
              <a:t>The Fiscal Services Director reviews and approves </a:t>
            </a:r>
            <a:br>
              <a:rPr lang="en-US" altLang="en-US" sz="2400" dirty="0">
                <a:cs typeface="Times New Roman" panose="02020603050405020304" pitchFamily="18" charset="0"/>
              </a:rPr>
            </a:br>
            <a:r>
              <a:rPr lang="en-US" altLang="en-US" sz="2400" dirty="0">
                <a:cs typeface="Times New Roman" panose="02020603050405020304" pitchFamily="18" charset="0"/>
              </a:rPr>
              <a:t>(within 2 months of year end) the bank statements and reconciliations</a:t>
            </a:r>
          </a:p>
          <a:p>
            <a:pPr marL="914400" lvl="1" indent="-457200">
              <a:buFont typeface="+mj-lt"/>
              <a:buAutoNum type="alphaUcPeriod"/>
            </a:pPr>
            <a:r>
              <a:rPr lang="en-US" altLang="en-US" sz="2400" dirty="0">
                <a:cs typeface="Times New Roman" panose="02020603050405020304" pitchFamily="18" charset="0"/>
              </a:rPr>
              <a:t>All of the above</a:t>
            </a:r>
          </a:p>
          <a:p>
            <a:endParaRPr lang="en-US" altLang="en-US" sz="3000" b="0" dirty="0" smtClean="0">
              <a:solidFill>
                <a:schemeClr val="tx1"/>
              </a:solidFill>
              <a:latin typeface="Minion Pro" pitchFamily="18" charset="0"/>
              <a:cs typeface="Arial" pitchFamily="34" charset="0"/>
            </a:endParaRPr>
          </a:p>
        </p:txBody>
      </p:sp>
      <p:sp>
        <p:nvSpPr>
          <p:cNvPr id="2" name="Title 1"/>
          <p:cNvSpPr>
            <a:spLocks noGrp="1"/>
          </p:cNvSpPr>
          <p:nvPr>
            <p:ph type="title"/>
          </p:nvPr>
        </p:nvSpPr>
        <p:spPr/>
        <p:txBody>
          <a:bodyPr/>
          <a:lstStyle/>
          <a:p>
            <a:r>
              <a:rPr lang="en-US" dirty="0">
                <a:latin typeface="+mn-lt"/>
                <a:cs typeface="Times New Roman" panose="02020603050405020304" pitchFamily="18" charset="0"/>
              </a:rPr>
              <a:t>Internal </a:t>
            </a:r>
            <a:r>
              <a:rPr lang="en-US" dirty="0" smtClean="0">
                <a:latin typeface="+mn-lt"/>
                <a:cs typeface="Times New Roman" panose="02020603050405020304" pitchFamily="18" charset="0"/>
              </a:rPr>
              <a:t>control basics</a:t>
            </a:r>
            <a:endParaRPr lang="en-US" dirty="0">
              <a:latin typeface="+mn-lt"/>
              <a:cs typeface="Times New Roman" panose="02020603050405020304" pitchFamily="18" charset="0"/>
            </a:endParaRPr>
          </a:p>
        </p:txBody>
      </p:sp>
      <p:sp>
        <p:nvSpPr>
          <p:cNvPr id="4" name="Slide Number Placeholder 1"/>
          <p:cNvSpPr>
            <a:spLocks noGrp="1"/>
          </p:cNvSpPr>
          <p:nvPr>
            <p:ph type="sldNum" sz="quarter" idx="4"/>
          </p:nvPr>
        </p:nvSpPr>
        <p:spPr>
          <a:xfrm>
            <a:off x="8382000" y="6324600"/>
            <a:ext cx="533400" cy="365125"/>
          </a:xfrm>
        </p:spPr>
        <p:txBody>
          <a:bodyPr/>
          <a:lstStyle/>
          <a:p>
            <a:r>
              <a:rPr lang="en-US" dirty="0"/>
              <a:t>8</a:t>
            </a:r>
          </a:p>
        </p:txBody>
      </p:sp>
    </p:spTree>
    <p:extLst>
      <p:ext uri="{BB962C8B-B14F-4D97-AF65-F5344CB8AC3E}">
        <p14:creationId xmlns:p14="http://schemas.microsoft.com/office/powerpoint/2010/main" val="3698889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068E01938CE64198740A0CCA728C71" ma:contentTypeVersion="1" ma:contentTypeDescription="Create a new document." ma:contentTypeScope="" ma:versionID="7f5cbe417f6ca31787005d336e39ebb5">
  <xsd:schema xmlns:xsd="http://www.w3.org/2001/XMLSchema" xmlns:xs="http://www.w3.org/2001/XMLSchema" xmlns:p="http://schemas.microsoft.com/office/2006/metadata/properties" xmlns:ns2="bf1e0d1e-8499-4ab5-8be9-8df6715d5c52" targetNamespace="http://schemas.microsoft.com/office/2006/metadata/properties" ma:root="true" ma:fieldsID="a39555906e6f90e5280c6f0689a37b78" ns2:_="">
    <xsd:import namespace="bf1e0d1e-8499-4ab5-8be9-8df6715d5c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e0d1e-8499-4ab5-8be9-8df6715d5c5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E8FEBEA-2025-4C2A-8FE1-C368ED78AFF0}">
  <ds:schemaRefs>
    <ds:schemaRef ds:uri="http://schemas.microsoft.com/sharepoint/v3/contenttype/forms"/>
  </ds:schemaRefs>
</ds:datastoreItem>
</file>

<file path=customXml/itemProps2.xml><?xml version="1.0" encoding="utf-8"?>
<ds:datastoreItem xmlns:ds="http://schemas.openxmlformats.org/officeDocument/2006/customXml" ds:itemID="{DCDC0EB7-3ABD-4D77-9029-E65C731D0B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1e0d1e-8499-4ab5-8be9-8df6715d5c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D4A3FD-0D28-4B02-8002-6844F736078D}">
  <ds:schemaRefs>
    <ds:schemaRef ds:uri="http://purl.org/dc/elements/1.1/"/>
    <ds:schemaRef ds:uri="bf1e0d1e-8499-4ab5-8be9-8df6715d5c52"/>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7087</TotalTime>
  <Words>4569</Words>
  <Application>Microsoft Office PowerPoint</Application>
  <PresentationFormat>On-screen Show (4:3)</PresentationFormat>
  <Paragraphs>419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Minion Pro</vt:lpstr>
      <vt:lpstr>Times New Roman</vt:lpstr>
      <vt:lpstr>Wingdings</vt:lpstr>
      <vt:lpstr>1_Office Theme</vt:lpstr>
      <vt:lpstr>PowerPoint Presentation</vt:lpstr>
      <vt:lpstr>Today’s objectives</vt:lpstr>
      <vt:lpstr>What are internal controls?</vt:lpstr>
      <vt:lpstr>Internal control basics</vt:lpstr>
      <vt:lpstr>Internal control basics</vt:lpstr>
      <vt:lpstr>So you want to design good controls?</vt:lpstr>
      <vt:lpstr>Internal control basics</vt:lpstr>
      <vt:lpstr>Internal control basics</vt:lpstr>
      <vt:lpstr>Internal control basics</vt:lpstr>
      <vt:lpstr>Accounting controls</vt:lpstr>
      <vt:lpstr>Accounting controls</vt:lpstr>
      <vt:lpstr>Accounting controls</vt:lpstr>
      <vt:lpstr>Accounting controls</vt:lpstr>
      <vt:lpstr>Accounting controls</vt:lpstr>
      <vt:lpstr>Accounting controls</vt:lpstr>
      <vt:lpstr>Accounting controls</vt:lpstr>
      <vt:lpstr>Accounting controls</vt:lpstr>
      <vt:lpstr>Cash receipting</vt:lpstr>
      <vt:lpstr>Cash receipting</vt:lpstr>
      <vt:lpstr>Cash receipting</vt:lpstr>
      <vt:lpstr>Accounts payable</vt:lpstr>
      <vt:lpstr>Travel</vt:lpstr>
      <vt:lpstr>Travel</vt:lpstr>
      <vt:lpstr>Contacts</vt:lpstr>
    </vt:vector>
  </TitlesOfParts>
  <Company>State Auditor's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Auditor's Office PowerPoint Template 2013</dc:title>
  <dc:creator>Sara Bahler</dc:creator>
  <cp:lastModifiedBy>Thomas Oliver</cp:lastModifiedBy>
  <cp:revision>228</cp:revision>
  <cp:lastPrinted>2018-03-21T20:24:15Z</cp:lastPrinted>
  <dcterms:created xsi:type="dcterms:W3CDTF">2013-10-15T21:19:54Z</dcterms:created>
  <dcterms:modified xsi:type="dcterms:W3CDTF">2018-04-09T18:37:54Z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0x010100ED068E01938CE64198740A0CCA728C71</vt:lpwstr>
  </property>
</Properties>
</file>