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6" r:id="rId1"/>
  </p:sldMasterIdLst>
  <p:notesMasterIdLst>
    <p:notesMasterId r:id="rId25"/>
  </p:notesMasterIdLst>
  <p:sldIdLst>
    <p:sldId id="256" r:id="rId2"/>
    <p:sldId id="257" r:id="rId3"/>
    <p:sldId id="258" r:id="rId4"/>
    <p:sldId id="259" r:id="rId5"/>
    <p:sldId id="260" r:id="rId6"/>
    <p:sldId id="261" r:id="rId7"/>
    <p:sldId id="264" r:id="rId8"/>
    <p:sldId id="265" r:id="rId9"/>
    <p:sldId id="263" r:id="rId10"/>
    <p:sldId id="266" r:id="rId11"/>
    <p:sldId id="267" r:id="rId12"/>
    <p:sldId id="278" r:id="rId13"/>
    <p:sldId id="279" r:id="rId14"/>
    <p:sldId id="268" r:id="rId15"/>
    <p:sldId id="269" r:id="rId16"/>
    <p:sldId id="280" r:id="rId17"/>
    <p:sldId id="272" r:id="rId18"/>
    <p:sldId id="273" r:id="rId19"/>
    <p:sldId id="274" r:id="rId20"/>
    <p:sldId id="277" r:id="rId21"/>
    <p:sldId id="275" r:id="rId22"/>
    <p:sldId id="270" r:id="rId23"/>
    <p:sldId id="271"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2" autoAdjust="0"/>
    <p:restoredTop sz="94660"/>
  </p:normalViewPr>
  <p:slideViewPr>
    <p:cSldViewPr snapToGrid="0">
      <p:cViewPr varScale="1">
        <p:scale>
          <a:sx n="63" d="100"/>
          <a:sy n="63" d="100"/>
        </p:scale>
        <p:origin x="18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2AD331-9453-47E1-95F2-7BEF990A1A30}" type="datetimeFigureOut">
              <a:rPr lang="en-US" smtClean="0"/>
              <a:t>3/29/2018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84F648-CDB5-469D-82A5-7337495610C3}" type="slidenum">
              <a:rPr lang="en-US" smtClean="0"/>
              <a:t>‹#›</a:t>
            </a:fld>
            <a:endParaRPr lang="en-US" dirty="0"/>
          </a:p>
        </p:txBody>
      </p:sp>
    </p:spTree>
    <p:extLst>
      <p:ext uri="{BB962C8B-B14F-4D97-AF65-F5344CB8AC3E}">
        <p14:creationId xmlns:p14="http://schemas.microsoft.com/office/powerpoint/2010/main" val="962262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84F648-CDB5-469D-82A5-7337495610C3}" type="slidenum">
              <a:rPr lang="en-US" smtClean="0"/>
              <a:t>2</a:t>
            </a:fld>
            <a:endParaRPr lang="en-US" dirty="0"/>
          </a:p>
        </p:txBody>
      </p:sp>
    </p:spTree>
    <p:extLst>
      <p:ext uri="{BB962C8B-B14F-4D97-AF65-F5344CB8AC3E}">
        <p14:creationId xmlns:p14="http://schemas.microsoft.com/office/powerpoint/2010/main" val="2280504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84F648-CDB5-469D-82A5-7337495610C3}" type="slidenum">
              <a:rPr lang="en-US" smtClean="0"/>
              <a:t>11</a:t>
            </a:fld>
            <a:endParaRPr lang="en-US" dirty="0"/>
          </a:p>
        </p:txBody>
      </p:sp>
    </p:spTree>
    <p:extLst>
      <p:ext uri="{BB962C8B-B14F-4D97-AF65-F5344CB8AC3E}">
        <p14:creationId xmlns:p14="http://schemas.microsoft.com/office/powerpoint/2010/main" val="427960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84F648-CDB5-469D-82A5-7337495610C3}" type="slidenum">
              <a:rPr lang="en-US" smtClean="0"/>
              <a:t>12</a:t>
            </a:fld>
            <a:endParaRPr lang="en-US" dirty="0"/>
          </a:p>
        </p:txBody>
      </p:sp>
    </p:spTree>
    <p:extLst>
      <p:ext uri="{BB962C8B-B14F-4D97-AF65-F5344CB8AC3E}">
        <p14:creationId xmlns:p14="http://schemas.microsoft.com/office/powerpoint/2010/main" val="29500743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84F648-CDB5-469D-82A5-7337495610C3}" type="slidenum">
              <a:rPr lang="en-US" smtClean="0"/>
              <a:t>13</a:t>
            </a:fld>
            <a:endParaRPr lang="en-US" dirty="0"/>
          </a:p>
        </p:txBody>
      </p:sp>
    </p:spTree>
    <p:extLst>
      <p:ext uri="{BB962C8B-B14F-4D97-AF65-F5344CB8AC3E}">
        <p14:creationId xmlns:p14="http://schemas.microsoft.com/office/powerpoint/2010/main" val="1221655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84F648-CDB5-469D-82A5-7337495610C3}" type="slidenum">
              <a:rPr lang="en-US" smtClean="0"/>
              <a:t>14</a:t>
            </a:fld>
            <a:endParaRPr lang="en-US" dirty="0"/>
          </a:p>
        </p:txBody>
      </p:sp>
    </p:spTree>
    <p:extLst>
      <p:ext uri="{BB962C8B-B14F-4D97-AF65-F5344CB8AC3E}">
        <p14:creationId xmlns:p14="http://schemas.microsoft.com/office/powerpoint/2010/main" val="15060808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84F648-CDB5-469D-82A5-7337495610C3}" type="slidenum">
              <a:rPr lang="en-US" smtClean="0"/>
              <a:t>15</a:t>
            </a:fld>
            <a:endParaRPr lang="en-US" dirty="0"/>
          </a:p>
        </p:txBody>
      </p:sp>
    </p:spTree>
    <p:extLst>
      <p:ext uri="{BB962C8B-B14F-4D97-AF65-F5344CB8AC3E}">
        <p14:creationId xmlns:p14="http://schemas.microsoft.com/office/powerpoint/2010/main" val="23138664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84F648-CDB5-469D-82A5-7337495610C3}" type="slidenum">
              <a:rPr lang="en-US" smtClean="0"/>
              <a:t>16</a:t>
            </a:fld>
            <a:endParaRPr lang="en-US" dirty="0"/>
          </a:p>
        </p:txBody>
      </p:sp>
    </p:spTree>
    <p:extLst>
      <p:ext uri="{BB962C8B-B14F-4D97-AF65-F5344CB8AC3E}">
        <p14:creationId xmlns:p14="http://schemas.microsoft.com/office/powerpoint/2010/main" val="29450712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84F648-CDB5-469D-82A5-7337495610C3}" type="slidenum">
              <a:rPr lang="en-US" smtClean="0"/>
              <a:t>17</a:t>
            </a:fld>
            <a:endParaRPr lang="en-US" dirty="0"/>
          </a:p>
        </p:txBody>
      </p:sp>
    </p:spTree>
    <p:extLst>
      <p:ext uri="{BB962C8B-B14F-4D97-AF65-F5344CB8AC3E}">
        <p14:creationId xmlns:p14="http://schemas.microsoft.com/office/powerpoint/2010/main" val="1305062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84F648-CDB5-469D-82A5-7337495610C3}" type="slidenum">
              <a:rPr lang="en-US" smtClean="0"/>
              <a:t>18</a:t>
            </a:fld>
            <a:endParaRPr lang="en-US" dirty="0"/>
          </a:p>
        </p:txBody>
      </p:sp>
    </p:spTree>
    <p:extLst>
      <p:ext uri="{BB962C8B-B14F-4D97-AF65-F5344CB8AC3E}">
        <p14:creationId xmlns:p14="http://schemas.microsoft.com/office/powerpoint/2010/main" val="12367881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84F648-CDB5-469D-82A5-7337495610C3}" type="slidenum">
              <a:rPr lang="en-US" smtClean="0"/>
              <a:t>19</a:t>
            </a:fld>
            <a:endParaRPr lang="en-US" dirty="0"/>
          </a:p>
        </p:txBody>
      </p:sp>
    </p:spTree>
    <p:extLst>
      <p:ext uri="{BB962C8B-B14F-4D97-AF65-F5344CB8AC3E}">
        <p14:creationId xmlns:p14="http://schemas.microsoft.com/office/powerpoint/2010/main" val="37946353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84F648-CDB5-469D-82A5-7337495610C3}" type="slidenum">
              <a:rPr lang="en-US" smtClean="0"/>
              <a:t>20</a:t>
            </a:fld>
            <a:endParaRPr lang="en-US" dirty="0"/>
          </a:p>
        </p:txBody>
      </p:sp>
    </p:spTree>
    <p:extLst>
      <p:ext uri="{BB962C8B-B14F-4D97-AF65-F5344CB8AC3E}">
        <p14:creationId xmlns:p14="http://schemas.microsoft.com/office/powerpoint/2010/main" val="537116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84F648-CDB5-469D-82A5-7337495610C3}" type="slidenum">
              <a:rPr lang="en-US" smtClean="0"/>
              <a:t>3</a:t>
            </a:fld>
            <a:endParaRPr lang="en-US" dirty="0"/>
          </a:p>
        </p:txBody>
      </p:sp>
    </p:spTree>
    <p:extLst>
      <p:ext uri="{BB962C8B-B14F-4D97-AF65-F5344CB8AC3E}">
        <p14:creationId xmlns:p14="http://schemas.microsoft.com/office/powerpoint/2010/main" val="11847416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84F648-CDB5-469D-82A5-7337495610C3}" type="slidenum">
              <a:rPr lang="en-US" smtClean="0"/>
              <a:t>21</a:t>
            </a:fld>
            <a:endParaRPr lang="en-US" dirty="0"/>
          </a:p>
        </p:txBody>
      </p:sp>
    </p:spTree>
    <p:extLst>
      <p:ext uri="{BB962C8B-B14F-4D97-AF65-F5344CB8AC3E}">
        <p14:creationId xmlns:p14="http://schemas.microsoft.com/office/powerpoint/2010/main" val="3101854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84F648-CDB5-469D-82A5-7337495610C3}" type="slidenum">
              <a:rPr lang="en-US" smtClean="0"/>
              <a:t>22</a:t>
            </a:fld>
            <a:endParaRPr lang="en-US" dirty="0"/>
          </a:p>
        </p:txBody>
      </p:sp>
    </p:spTree>
    <p:extLst>
      <p:ext uri="{BB962C8B-B14F-4D97-AF65-F5344CB8AC3E}">
        <p14:creationId xmlns:p14="http://schemas.microsoft.com/office/powerpoint/2010/main" val="23308981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84F648-CDB5-469D-82A5-7337495610C3}" type="slidenum">
              <a:rPr lang="en-US" smtClean="0"/>
              <a:t>23</a:t>
            </a:fld>
            <a:endParaRPr lang="en-US" dirty="0"/>
          </a:p>
        </p:txBody>
      </p:sp>
    </p:spTree>
    <p:extLst>
      <p:ext uri="{BB962C8B-B14F-4D97-AF65-F5344CB8AC3E}">
        <p14:creationId xmlns:p14="http://schemas.microsoft.com/office/powerpoint/2010/main" val="4124565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84F648-CDB5-469D-82A5-7337495610C3}" type="slidenum">
              <a:rPr lang="en-US" smtClean="0"/>
              <a:t>4</a:t>
            </a:fld>
            <a:endParaRPr lang="en-US" dirty="0"/>
          </a:p>
        </p:txBody>
      </p:sp>
    </p:spTree>
    <p:extLst>
      <p:ext uri="{BB962C8B-B14F-4D97-AF65-F5344CB8AC3E}">
        <p14:creationId xmlns:p14="http://schemas.microsoft.com/office/powerpoint/2010/main" val="2985631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84F648-CDB5-469D-82A5-7337495610C3}" type="slidenum">
              <a:rPr lang="en-US" smtClean="0"/>
              <a:t>5</a:t>
            </a:fld>
            <a:endParaRPr lang="en-US" dirty="0"/>
          </a:p>
        </p:txBody>
      </p:sp>
    </p:spTree>
    <p:extLst>
      <p:ext uri="{BB962C8B-B14F-4D97-AF65-F5344CB8AC3E}">
        <p14:creationId xmlns:p14="http://schemas.microsoft.com/office/powerpoint/2010/main" val="2825354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84F648-CDB5-469D-82A5-7337495610C3}" type="slidenum">
              <a:rPr lang="en-US" smtClean="0"/>
              <a:t>6</a:t>
            </a:fld>
            <a:endParaRPr lang="en-US"/>
          </a:p>
        </p:txBody>
      </p:sp>
    </p:spTree>
    <p:extLst>
      <p:ext uri="{BB962C8B-B14F-4D97-AF65-F5344CB8AC3E}">
        <p14:creationId xmlns:p14="http://schemas.microsoft.com/office/powerpoint/2010/main" val="34992633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84F648-CDB5-469D-82A5-7337495610C3}" type="slidenum">
              <a:rPr lang="en-US" smtClean="0"/>
              <a:t>7</a:t>
            </a:fld>
            <a:endParaRPr lang="en-US"/>
          </a:p>
        </p:txBody>
      </p:sp>
    </p:spTree>
    <p:extLst>
      <p:ext uri="{BB962C8B-B14F-4D97-AF65-F5344CB8AC3E}">
        <p14:creationId xmlns:p14="http://schemas.microsoft.com/office/powerpoint/2010/main" val="2138535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84F648-CDB5-469D-82A5-7337495610C3}" type="slidenum">
              <a:rPr lang="en-US" smtClean="0"/>
              <a:t>8</a:t>
            </a:fld>
            <a:endParaRPr lang="en-US"/>
          </a:p>
        </p:txBody>
      </p:sp>
    </p:spTree>
    <p:extLst>
      <p:ext uri="{BB962C8B-B14F-4D97-AF65-F5344CB8AC3E}">
        <p14:creationId xmlns:p14="http://schemas.microsoft.com/office/powerpoint/2010/main" val="3712635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84F648-CDB5-469D-82A5-7337495610C3}" type="slidenum">
              <a:rPr lang="en-US" smtClean="0"/>
              <a:t>9</a:t>
            </a:fld>
            <a:endParaRPr lang="en-US"/>
          </a:p>
        </p:txBody>
      </p:sp>
    </p:spTree>
    <p:extLst>
      <p:ext uri="{BB962C8B-B14F-4D97-AF65-F5344CB8AC3E}">
        <p14:creationId xmlns:p14="http://schemas.microsoft.com/office/powerpoint/2010/main" val="877554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84F648-CDB5-469D-82A5-7337495610C3}" type="slidenum">
              <a:rPr lang="en-US" smtClean="0"/>
              <a:t>10</a:t>
            </a:fld>
            <a:endParaRPr lang="en-US" dirty="0"/>
          </a:p>
        </p:txBody>
      </p:sp>
    </p:spTree>
    <p:extLst>
      <p:ext uri="{BB962C8B-B14F-4D97-AF65-F5344CB8AC3E}">
        <p14:creationId xmlns:p14="http://schemas.microsoft.com/office/powerpoint/2010/main" val="1249518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58B854-5D59-47F1-A470-BDA4AE0C3331}" type="datetimeFigureOut">
              <a:rPr lang="en-US" smtClean="0"/>
              <a:t>3/29/2018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E85B8-D2C4-497E-ACD7-5241FE3E90C5}" type="slidenum">
              <a:rPr lang="en-US" smtClean="0"/>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85939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5A58B854-5D59-47F1-A470-BDA4AE0C3331}" type="datetimeFigureOut">
              <a:rPr lang="en-US" smtClean="0"/>
              <a:t>3/29/2018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BFE85B8-D2C4-497E-ACD7-5241FE3E90C5}" type="slidenum">
              <a:rPr lang="en-US" smtClean="0"/>
              <a:t>‹#›</a:t>
            </a:fld>
            <a:endParaRPr lang="en-US" dirty="0"/>
          </a:p>
        </p:txBody>
      </p:sp>
    </p:spTree>
    <p:extLst>
      <p:ext uri="{BB962C8B-B14F-4D97-AF65-F5344CB8AC3E}">
        <p14:creationId xmlns:p14="http://schemas.microsoft.com/office/powerpoint/2010/main" val="3144209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A58B854-5D59-47F1-A470-BDA4AE0C3331}" type="datetimeFigureOut">
              <a:rPr lang="en-US" smtClean="0"/>
              <a:t>3/29/2018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E85B8-D2C4-497E-ACD7-5241FE3E90C5}" type="slidenum">
              <a:rPr lang="en-US" smtClean="0"/>
              <a:t>‹#›</a:t>
            </a:fld>
            <a:endParaRPr lang="en-US" dirty="0"/>
          </a:p>
        </p:txBody>
      </p:sp>
    </p:spTree>
    <p:extLst>
      <p:ext uri="{BB962C8B-B14F-4D97-AF65-F5344CB8AC3E}">
        <p14:creationId xmlns:p14="http://schemas.microsoft.com/office/powerpoint/2010/main" val="4913641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A58B854-5D59-47F1-A470-BDA4AE0C3331}" type="datetimeFigureOut">
              <a:rPr lang="en-US" smtClean="0"/>
              <a:t>3/29/2018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E85B8-D2C4-497E-ACD7-5241FE3E90C5}" type="slidenum">
              <a:rPr lang="en-US" smtClean="0"/>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21241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A58B854-5D59-47F1-A470-BDA4AE0C3331}" type="datetimeFigureOut">
              <a:rPr lang="en-US" smtClean="0"/>
              <a:t>3/29/2018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E85B8-D2C4-497E-ACD7-5241FE3E90C5}" type="slidenum">
              <a:rPr lang="en-US" smtClean="0"/>
              <a:t>‹#›</a:t>
            </a:fld>
            <a:endParaRPr lang="en-US" dirty="0"/>
          </a:p>
        </p:txBody>
      </p:sp>
    </p:spTree>
    <p:extLst>
      <p:ext uri="{BB962C8B-B14F-4D97-AF65-F5344CB8AC3E}">
        <p14:creationId xmlns:p14="http://schemas.microsoft.com/office/powerpoint/2010/main" val="18260063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A58B854-5D59-47F1-A470-BDA4AE0C3331}" type="datetimeFigureOut">
              <a:rPr lang="en-US" smtClean="0"/>
              <a:t>3/29/2018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E85B8-D2C4-497E-ACD7-5241FE3E90C5}" type="slidenum">
              <a:rPr lang="en-US" smtClean="0"/>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554216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A58B854-5D59-47F1-A470-BDA4AE0C3331}" type="datetimeFigureOut">
              <a:rPr lang="en-US" smtClean="0"/>
              <a:t>3/29/2018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E85B8-D2C4-497E-ACD7-5241FE3E90C5}" type="slidenum">
              <a:rPr lang="en-US" smtClean="0"/>
              <a:t>‹#›</a:t>
            </a:fld>
            <a:endParaRPr lang="en-US" dirty="0"/>
          </a:p>
        </p:txBody>
      </p:sp>
    </p:spTree>
    <p:extLst>
      <p:ext uri="{BB962C8B-B14F-4D97-AF65-F5344CB8AC3E}">
        <p14:creationId xmlns:p14="http://schemas.microsoft.com/office/powerpoint/2010/main" val="38638509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58B854-5D59-47F1-A470-BDA4AE0C3331}" type="datetimeFigureOut">
              <a:rPr lang="en-US" smtClean="0"/>
              <a:t>3/29/2018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E85B8-D2C4-497E-ACD7-5241FE3E90C5}" type="slidenum">
              <a:rPr lang="en-US" smtClean="0"/>
              <a:t>‹#›</a:t>
            </a:fld>
            <a:endParaRPr lang="en-US" dirty="0"/>
          </a:p>
        </p:txBody>
      </p:sp>
    </p:spTree>
    <p:extLst>
      <p:ext uri="{BB962C8B-B14F-4D97-AF65-F5344CB8AC3E}">
        <p14:creationId xmlns:p14="http://schemas.microsoft.com/office/powerpoint/2010/main" val="19011722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58B854-5D59-47F1-A470-BDA4AE0C3331}" type="datetimeFigureOut">
              <a:rPr lang="en-US" smtClean="0"/>
              <a:t>3/29/2018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E85B8-D2C4-497E-ACD7-5241FE3E90C5}" type="slidenum">
              <a:rPr lang="en-US" smtClean="0"/>
              <a:t>‹#›</a:t>
            </a:fld>
            <a:endParaRPr lang="en-US" dirty="0"/>
          </a:p>
        </p:txBody>
      </p:sp>
    </p:spTree>
    <p:extLst>
      <p:ext uri="{BB962C8B-B14F-4D97-AF65-F5344CB8AC3E}">
        <p14:creationId xmlns:p14="http://schemas.microsoft.com/office/powerpoint/2010/main" val="2736859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A58B854-5D59-47F1-A470-BDA4AE0C3331}" type="datetimeFigureOut">
              <a:rPr lang="en-US" smtClean="0"/>
              <a:t>3/29/2018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E85B8-D2C4-497E-ACD7-5241FE3E90C5}" type="slidenum">
              <a:rPr lang="en-US" smtClean="0"/>
              <a:t>‹#›</a:t>
            </a:fld>
            <a:endParaRPr lang="en-US" dirty="0"/>
          </a:p>
        </p:txBody>
      </p:sp>
    </p:spTree>
    <p:extLst>
      <p:ext uri="{BB962C8B-B14F-4D97-AF65-F5344CB8AC3E}">
        <p14:creationId xmlns:p14="http://schemas.microsoft.com/office/powerpoint/2010/main" val="1072410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A58B854-5D59-47F1-A470-BDA4AE0C3331}" type="datetimeFigureOut">
              <a:rPr lang="en-US" smtClean="0"/>
              <a:t>3/29/2018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FE85B8-D2C4-497E-ACD7-5241FE3E90C5}" type="slidenum">
              <a:rPr lang="en-US" smtClean="0"/>
              <a:t>‹#›</a:t>
            </a:fld>
            <a:endParaRPr lang="en-US" dirty="0"/>
          </a:p>
        </p:txBody>
      </p:sp>
    </p:spTree>
    <p:extLst>
      <p:ext uri="{BB962C8B-B14F-4D97-AF65-F5344CB8AC3E}">
        <p14:creationId xmlns:p14="http://schemas.microsoft.com/office/powerpoint/2010/main" val="4192966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A58B854-5D59-47F1-A470-BDA4AE0C3331}" type="datetimeFigureOut">
              <a:rPr lang="en-US" smtClean="0"/>
              <a:t>3/29/2018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FE85B8-D2C4-497E-ACD7-5241FE3E90C5}" type="slidenum">
              <a:rPr lang="en-US" smtClean="0"/>
              <a:t>‹#›</a:t>
            </a:fld>
            <a:endParaRPr lang="en-US" dirty="0"/>
          </a:p>
        </p:txBody>
      </p:sp>
    </p:spTree>
    <p:extLst>
      <p:ext uri="{BB962C8B-B14F-4D97-AF65-F5344CB8AC3E}">
        <p14:creationId xmlns:p14="http://schemas.microsoft.com/office/powerpoint/2010/main" val="1546461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A58B854-5D59-47F1-A470-BDA4AE0C3331}" type="datetimeFigureOut">
              <a:rPr lang="en-US" smtClean="0"/>
              <a:t>3/29/2018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BFE85B8-D2C4-497E-ACD7-5241FE3E90C5}" type="slidenum">
              <a:rPr lang="en-US" smtClean="0"/>
              <a:t>‹#›</a:t>
            </a:fld>
            <a:endParaRPr lang="en-US" dirty="0"/>
          </a:p>
        </p:txBody>
      </p:sp>
    </p:spTree>
    <p:extLst>
      <p:ext uri="{BB962C8B-B14F-4D97-AF65-F5344CB8AC3E}">
        <p14:creationId xmlns:p14="http://schemas.microsoft.com/office/powerpoint/2010/main" val="2481555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A58B854-5D59-47F1-A470-BDA4AE0C3331}" type="datetimeFigureOut">
              <a:rPr lang="en-US" smtClean="0"/>
              <a:t>3/29/2018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BFE85B8-D2C4-497E-ACD7-5241FE3E90C5}" type="slidenum">
              <a:rPr lang="en-US" smtClean="0"/>
              <a:t>‹#›</a:t>
            </a:fld>
            <a:endParaRPr lang="en-US" dirty="0"/>
          </a:p>
        </p:txBody>
      </p:sp>
    </p:spTree>
    <p:extLst>
      <p:ext uri="{BB962C8B-B14F-4D97-AF65-F5344CB8AC3E}">
        <p14:creationId xmlns:p14="http://schemas.microsoft.com/office/powerpoint/2010/main" val="1474236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58B854-5D59-47F1-A470-BDA4AE0C3331}" type="datetimeFigureOut">
              <a:rPr lang="en-US" smtClean="0"/>
              <a:t>3/29/2018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BFE85B8-D2C4-497E-ACD7-5241FE3E90C5}" type="slidenum">
              <a:rPr lang="en-US" smtClean="0"/>
              <a:t>‹#›</a:t>
            </a:fld>
            <a:endParaRPr lang="en-US" dirty="0"/>
          </a:p>
        </p:txBody>
      </p:sp>
    </p:spTree>
    <p:extLst>
      <p:ext uri="{BB962C8B-B14F-4D97-AF65-F5344CB8AC3E}">
        <p14:creationId xmlns:p14="http://schemas.microsoft.com/office/powerpoint/2010/main" val="2105100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A58B854-5D59-47F1-A470-BDA4AE0C3331}" type="datetimeFigureOut">
              <a:rPr lang="en-US" smtClean="0"/>
              <a:t>3/29/2018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FE85B8-D2C4-497E-ACD7-5241FE3E90C5}" type="slidenum">
              <a:rPr lang="en-US" smtClean="0"/>
              <a:t>‹#›</a:t>
            </a:fld>
            <a:endParaRPr lang="en-US" dirty="0"/>
          </a:p>
        </p:txBody>
      </p:sp>
    </p:spTree>
    <p:extLst>
      <p:ext uri="{BB962C8B-B14F-4D97-AF65-F5344CB8AC3E}">
        <p14:creationId xmlns:p14="http://schemas.microsoft.com/office/powerpoint/2010/main" val="2855212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A58B854-5D59-47F1-A470-BDA4AE0C3331}" type="datetimeFigureOut">
              <a:rPr lang="en-US" smtClean="0"/>
              <a:t>3/29/2018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FE85B8-D2C4-497E-ACD7-5241FE3E90C5}" type="slidenum">
              <a:rPr lang="en-US" smtClean="0"/>
              <a:t>‹#›</a:t>
            </a:fld>
            <a:endParaRPr lang="en-US" dirty="0"/>
          </a:p>
        </p:txBody>
      </p:sp>
    </p:spTree>
    <p:extLst>
      <p:ext uri="{BB962C8B-B14F-4D97-AF65-F5344CB8AC3E}">
        <p14:creationId xmlns:p14="http://schemas.microsoft.com/office/powerpoint/2010/main" val="778393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A58B854-5D59-47F1-A470-BDA4AE0C3331}" type="datetimeFigureOut">
              <a:rPr lang="en-US" smtClean="0"/>
              <a:t>3/29/2018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7BFE85B8-D2C4-497E-ACD7-5241FE3E90C5}" type="slidenum">
              <a:rPr lang="en-US" smtClean="0"/>
              <a:t>‹#›</a:t>
            </a:fld>
            <a:endParaRPr lang="en-US" dirty="0"/>
          </a:p>
        </p:txBody>
      </p:sp>
    </p:spTree>
    <p:extLst>
      <p:ext uri="{BB962C8B-B14F-4D97-AF65-F5344CB8AC3E}">
        <p14:creationId xmlns:p14="http://schemas.microsoft.com/office/powerpoint/2010/main" val="2186014716"/>
      </p:ext>
    </p:extLst>
  </p:cSld>
  <p:clrMap bg1="dk1" tx1="lt1" bg2="dk2" tx2="lt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 id="2147483898" r:id="rId12"/>
    <p:sldLayoutId id="2147483899" r:id="rId13"/>
    <p:sldLayoutId id="2147483900" r:id="rId14"/>
    <p:sldLayoutId id="2147483901" r:id="rId15"/>
    <p:sldLayoutId id="2147483902" r:id="rId16"/>
    <p:sldLayoutId id="214748390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www.irs.gov/"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www.nacubo.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1446" y="2783541"/>
            <a:ext cx="9988338" cy="3697941"/>
          </a:xfrm>
        </p:spPr>
        <p:txBody>
          <a:bodyPr>
            <a:normAutofit fontScale="92500" lnSpcReduction="10000"/>
          </a:bodyPr>
          <a:lstStyle/>
          <a:p>
            <a:r>
              <a:rPr lang="en-US" sz="5400" dirty="0" smtClean="0"/>
              <a:t>1098T’s </a:t>
            </a:r>
          </a:p>
          <a:p>
            <a:r>
              <a:rPr lang="en-US" sz="4000" dirty="0" smtClean="0"/>
              <a:t>IRS Tuition Statements for Students</a:t>
            </a:r>
          </a:p>
          <a:p>
            <a:endParaRPr lang="en-US" sz="4000" dirty="0"/>
          </a:p>
          <a:p>
            <a:r>
              <a:rPr lang="en-US" sz="1900" dirty="0" smtClean="0"/>
              <a:t>Presented by: Roselle Hay - Bellevue College - rhay@bellevuecollege.edu</a:t>
            </a:r>
          </a:p>
          <a:p>
            <a:endParaRPr lang="en-US" sz="2400" dirty="0" smtClean="0"/>
          </a:p>
          <a:p>
            <a:r>
              <a:rPr lang="en-US" sz="2400" dirty="0"/>
              <a:t>	</a:t>
            </a:r>
            <a:endParaRPr lang="en-US" sz="2400" dirty="0" smtClean="0"/>
          </a:p>
          <a:p>
            <a:endParaRPr lang="en-US" sz="4000" dirty="0"/>
          </a:p>
          <a:p>
            <a:endParaRPr lang="en-US" sz="4000" dirty="0" smtClean="0"/>
          </a:p>
          <a:p>
            <a:endParaRPr lang="en-US" sz="4000" dirty="0"/>
          </a:p>
        </p:txBody>
      </p:sp>
    </p:spTree>
    <p:extLst>
      <p:ext uri="{BB962C8B-B14F-4D97-AF65-F5344CB8AC3E}">
        <p14:creationId xmlns:p14="http://schemas.microsoft.com/office/powerpoint/2010/main" val="19617832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1040" y="553872"/>
            <a:ext cx="10793556" cy="1166071"/>
          </a:xfrm>
        </p:spPr>
        <p:txBody>
          <a:bodyPr>
            <a:normAutofit fontScale="90000"/>
          </a:bodyPr>
          <a:lstStyle/>
          <a:p>
            <a:pPr algn="ct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latin typeface="Century" panose="02040604050505020304" pitchFamily="18" charset="0"/>
              </a:rPr>
              <a:t>Job Scheduling – BM1745J</a:t>
            </a: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793068" y="2042128"/>
            <a:ext cx="9783622" cy="4449169"/>
          </a:xfrm>
          <a:noFill/>
        </p:spPr>
        <p:txBody>
          <a:bodyPr>
            <a:normAutofit/>
          </a:bodyPr>
          <a:lstStyle/>
          <a:p>
            <a:pPr lvl="0" fontAlgn="base">
              <a:buClrTx/>
              <a:buSzPct val="100000"/>
            </a:pPr>
            <a:r>
              <a:rPr lang="en-US" sz="2000" dirty="0">
                <a:latin typeface="Century" panose="02040604050505020304" pitchFamily="18" charset="0"/>
              </a:rPr>
              <a:t>FMS Job Scheduling </a:t>
            </a:r>
          </a:p>
          <a:p>
            <a:pPr fontAlgn="base">
              <a:buClrTx/>
              <a:buSzPct val="100000"/>
            </a:pPr>
            <a:r>
              <a:rPr lang="en-US" sz="2000" dirty="0">
                <a:latin typeface="Century" panose="02040604050505020304" pitchFamily="18" charset="0"/>
              </a:rPr>
              <a:t>BM1745J –  </a:t>
            </a:r>
            <a:r>
              <a:rPr lang="en-US" sz="2000" dirty="0" smtClean="0">
                <a:latin typeface="Century" panose="02040604050505020304" pitchFamily="18" charset="0"/>
              </a:rPr>
              <a:t>Parameter Selection</a:t>
            </a:r>
            <a:endParaRPr lang="en-US" sz="2000" dirty="0">
              <a:latin typeface="Century" panose="02040604050505020304" pitchFamily="18" charset="0"/>
            </a:endParaRPr>
          </a:p>
          <a:p>
            <a:pPr marL="742950" lvl="1" indent="-285750" algn="l" fontAlgn="base">
              <a:buClr>
                <a:schemeClr val="bg1"/>
              </a:buClr>
              <a:buSzPct val="100000"/>
              <a:buFont typeface="Wingdings" panose="05000000000000000000" pitchFamily="2" charset="2"/>
              <a:buChar char="§"/>
            </a:pPr>
            <a:r>
              <a:rPr lang="en-US" sz="2000" dirty="0" smtClean="0">
                <a:solidFill>
                  <a:schemeClr val="bg1"/>
                </a:solidFill>
                <a:latin typeface="Century" panose="02040604050505020304" pitchFamily="18" charset="0"/>
              </a:rPr>
              <a:t>Fee Code Exclusions</a:t>
            </a:r>
            <a:endParaRPr lang="en-US" sz="2000" dirty="0">
              <a:solidFill>
                <a:schemeClr val="bg1"/>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r>
              <a:rPr lang="en-US" sz="1800" dirty="0" smtClean="0">
                <a:solidFill>
                  <a:schemeClr val="bg1"/>
                </a:solidFill>
                <a:latin typeface="Century" panose="02040604050505020304" pitchFamily="18" charset="0"/>
              </a:rPr>
              <a:t>Use </a:t>
            </a:r>
            <a:r>
              <a:rPr lang="en-US" sz="1800" dirty="0">
                <a:solidFill>
                  <a:schemeClr val="bg1"/>
                </a:solidFill>
                <a:latin typeface="Century" panose="02040604050505020304" pitchFamily="18" charset="0"/>
              </a:rPr>
              <a:t>this parameter to include any fee codes that are not eligible for reporting that are part of the fee classes you are including. This is an important field to use when you have included a fee class that has some fee codes that are not reportable.</a:t>
            </a:r>
          </a:p>
          <a:p>
            <a:pPr marL="1200150" lvl="2" indent="-285750" algn="l" fontAlgn="base">
              <a:buClrTx/>
              <a:buSzPct val="75000"/>
              <a:buFont typeface="Courier New" panose="02070309020205020404" pitchFamily="49" charset="0"/>
              <a:buChar char="o"/>
            </a:pPr>
            <a:r>
              <a:rPr lang="en-US" sz="1800" dirty="0">
                <a:solidFill>
                  <a:schemeClr val="bg1"/>
                </a:solidFill>
                <a:latin typeface="Century" panose="02040604050505020304" pitchFamily="18" charset="0"/>
              </a:rPr>
              <a:t>Examples might include fee codes used for non-credit courses if you are including the fee class. </a:t>
            </a:r>
          </a:p>
          <a:p>
            <a:pPr fontAlgn="base">
              <a:buClrTx/>
              <a:buSzPct val="100000"/>
            </a:pPr>
            <a:endParaRPr lang="en-US" sz="2300" dirty="0">
              <a:latin typeface="Century" panose="02040604050505020304" pitchFamily="18" charset="0"/>
            </a:endParaRPr>
          </a:p>
          <a:p>
            <a:pPr lvl="0" fontAlgn="base">
              <a:buClrTx/>
              <a:buSzPct val="100000"/>
            </a:pPr>
            <a:endParaRPr lang="en-US" sz="1800" dirty="0" smtClean="0">
              <a:latin typeface="Century" panose="02040604050505020304" pitchFamily="18" charset="0"/>
            </a:endParaRPr>
          </a:p>
        </p:txBody>
      </p:sp>
    </p:spTree>
    <p:extLst>
      <p:ext uri="{BB962C8B-B14F-4D97-AF65-F5344CB8AC3E}">
        <p14:creationId xmlns:p14="http://schemas.microsoft.com/office/powerpoint/2010/main" val="15805173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31381" y="553873"/>
            <a:ext cx="10793556" cy="871516"/>
          </a:xfrm>
        </p:spPr>
        <p:txBody>
          <a:bodyPr>
            <a:normAutofit fontScale="90000"/>
          </a:bodyPr>
          <a:lstStyle/>
          <a:p>
            <a:pPr algn="ct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latin typeface="Century" panose="02040604050505020304" pitchFamily="18" charset="0"/>
              </a:rPr>
              <a:t>Job Scheduling – BM1745J</a:t>
            </a: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793068" y="1680882"/>
            <a:ext cx="9783622" cy="4948518"/>
          </a:xfrm>
          <a:noFill/>
        </p:spPr>
        <p:txBody>
          <a:bodyPr>
            <a:normAutofit fontScale="92500" lnSpcReduction="10000"/>
          </a:bodyPr>
          <a:lstStyle/>
          <a:p>
            <a:pPr lvl="0" fontAlgn="base">
              <a:buClrTx/>
              <a:buSzPct val="100000"/>
            </a:pPr>
            <a:r>
              <a:rPr lang="en-US" sz="2200" dirty="0">
                <a:latin typeface="Century" panose="02040604050505020304" pitchFamily="18" charset="0"/>
              </a:rPr>
              <a:t>FMS Job Scheduling </a:t>
            </a:r>
          </a:p>
          <a:p>
            <a:pPr fontAlgn="base">
              <a:buClrTx/>
              <a:buSzPct val="100000"/>
            </a:pPr>
            <a:r>
              <a:rPr lang="en-US" sz="2200" dirty="0">
                <a:latin typeface="Century" panose="02040604050505020304" pitchFamily="18" charset="0"/>
              </a:rPr>
              <a:t>BM1745J –  </a:t>
            </a:r>
            <a:r>
              <a:rPr lang="en-US" sz="2200" dirty="0" smtClean="0">
                <a:latin typeface="Century" panose="02040604050505020304" pitchFamily="18" charset="0"/>
              </a:rPr>
              <a:t>Parameter Selection</a:t>
            </a:r>
            <a:endParaRPr lang="en-US" sz="2200" dirty="0">
              <a:latin typeface="Century" panose="02040604050505020304" pitchFamily="18" charset="0"/>
            </a:endParaRPr>
          </a:p>
          <a:p>
            <a:pPr marL="742950" lvl="1" indent="-285750" algn="l" fontAlgn="base">
              <a:buClr>
                <a:schemeClr val="bg1"/>
              </a:buClr>
              <a:buSzPct val="100000"/>
              <a:buFont typeface="Wingdings" panose="05000000000000000000" pitchFamily="2" charset="2"/>
              <a:buChar char="§"/>
            </a:pPr>
            <a:r>
              <a:rPr lang="en-US" sz="2200" dirty="0" smtClean="0">
                <a:solidFill>
                  <a:schemeClr val="bg1"/>
                </a:solidFill>
                <a:latin typeface="Century" panose="02040604050505020304" pitchFamily="18" charset="0"/>
              </a:rPr>
              <a:t>Halftime number of credit definition</a:t>
            </a:r>
            <a:endParaRPr lang="en-US" sz="2200" dirty="0">
              <a:solidFill>
                <a:schemeClr val="bg1"/>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r>
              <a:rPr lang="en-US" sz="1900" dirty="0" smtClean="0">
                <a:solidFill>
                  <a:schemeClr val="bg1"/>
                </a:solidFill>
                <a:latin typeface="Century" panose="02040604050505020304" pitchFamily="18" charset="0"/>
              </a:rPr>
              <a:t>Use </a:t>
            </a:r>
            <a:r>
              <a:rPr lang="en-US" sz="1900" dirty="0">
                <a:solidFill>
                  <a:schemeClr val="bg1"/>
                </a:solidFill>
                <a:latin typeface="Century" panose="02040604050505020304" pitchFamily="18" charset="0"/>
              </a:rPr>
              <a:t>this parameter to define the numbers of credits necessary to be considered eligible at half time (ex, 6</a:t>
            </a:r>
            <a:r>
              <a:rPr lang="en-US" sz="1900" dirty="0" smtClean="0">
                <a:solidFill>
                  <a:schemeClr val="bg1"/>
                </a:solidFill>
                <a:latin typeface="Century" panose="02040604050505020304" pitchFamily="18" charset="0"/>
              </a:rPr>
              <a:t>).</a:t>
            </a:r>
            <a:endParaRPr lang="en-US" sz="1900" dirty="0">
              <a:solidFill>
                <a:schemeClr val="bg1"/>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r>
              <a:rPr lang="en-US" sz="1900" dirty="0" smtClean="0">
                <a:solidFill>
                  <a:schemeClr val="bg1"/>
                </a:solidFill>
                <a:latin typeface="Century" panose="02040604050505020304" pitchFamily="18" charset="0"/>
              </a:rPr>
              <a:t>Ignore clock hours – all colleges use credit. Thank </a:t>
            </a:r>
            <a:r>
              <a:rPr lang="en-US" sz="2200" dirty="0">
                <a:solidFill>
                  <a:schemeClr val="bg2">
                    <a:lumMod val="75000"/>
                  </a:schemeClr>
                </a:solidFill>
                <a:latin typeface="Century" panose="02040604050505020304" pitchFamily="18" charset="0"/>
              </a:rPr>
              <a:t>goodness</a:t>
            </a:r>
            <a:r>
              <a:rPr lang="en-US" sz="1900" dirty="0" smtClean="0">
                <a:solidFill>
                  <a:schemeClr val="bg1"/>
                </a:solidFill>
                <a:latin typeface="Century" panose="02040604050505020304" pitchFamily="18" charset="0"/>
              </a:rPr>
              <a:t>!! </a:t>
            </a:r>
            <a:endParaRPr lang="en-US" sz="1800" dirty="0">
              <a:solidFill>
                <a:schemeClr val="bg1"/>
              </a:solidFill>
              <a:latin typeface="Century" panose="02040604050505020304" pitchFamily="18" charset="0"/>
            </a:endParaRPr>
          </a:p>
          <a:p>
            <a:pPr marL="742950" lvl="1" indent="-285750" algn="l" fontAlgn="base">
              <a:buClr>
                <a:prstClr val="black"/>
              </a:buClr>
              <a:buSzPct val="100000"/>
              <a:buFont typeface="Wingdings" panose="05000000000000000000" pitchFamily="2" charset="2"/>
              <a:buChar char="§"/>
            </a:pPr>
            <a:r>
              <a:rPr lang="en-US" sz="2200" dirty="0" smtClean="0">
                <a:solidFill>
                  <a:prstClr val="black"/>
                </a:solidFill>
                <a:latin typeface="Century" panose="02040604050505020304" pitchFamily="18" charset="0"/>
              </a:rPr>
              <a:t>Financial Aid Program Code Inclusions (FAPC)</a:t>
            </a:r>
            <a:endParaRPr lang="en-US" sz="2200" dirty="0">
              <a:solidFill>
                <a:prstClr val="black"/>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r>
              <a:rPr lang="en-US" sz="1900" dirty="0" smtClean="0">
                <a:solidFill>
                  <a:schemeClr val="bg1"/>
                </a:solidFill>
              </a:rPr>
              <a:t>This would include all Student Loans (Federal &amp; Private), </a:t>
            </a:r>
            <a:r>
              <a:rPr lang="en-US" sz="1900" dirty="0">
                <a:solidFill>
                  <a:schemeClr val="bg1"/>
                </a:solidFill>
              </a:rPr>
              <a:t>the </a:t>
            </a:r>
            <a:r>
              <a:rPr lang="en-US" sz="1900" dirty="0" smtClean="0">
                <a:solidFill>
                  <a:schemeClr val="bg1"/>
                </a:solidFill>
              </a:rPr>
              <a:t>Student Payment </a:t>
            </a:r>
            <a:r>
              <a:rPr lang="en-US" sz="1900" dirty="0">
                <a:solidFill>
                  <a:schemeClr val="bg1"/>
                </a:solidFill>
              </a:rPr>
              <a:t>P</a:t>
            </a:r>
            <a:r>
              <a:rPr lang="en-US" sz="1900" dirty="0" smtClean="0">
                <a:solidFill>
                  <a:schemeClr val="bg1"/>
                </a:solidFill>
              </a:rPr>
              <a:t>rogram (Nelnet &amp; STEPP), 529 College Savings Plans </a:t>
            </a:r>
            <a:r>
              <a:rPr lang="en-US" sz="1900" dirty="0">
                <a:solidFill>
                  <a:schemeClr val="bg1"/>
                </a:solidFill>
              </a:rPr>
              <a:t>(such as GET</a:t>
            </a:r>
            <a:r>
              <a:rPr lang="en-US" sz="1900" dirty="0" smtClean="0">
                <a:solidFill>
                  <a:schemeClr val="bg1"/>
                </a:solidFill>
              </a:rPr>
              <a:t>).  This </a:t>
            </a:r>
            <a:r>
              <a:rPr lang="en-US" sz="1900" dirty="0">
                <a:solidFill>
                  <a:schemeClr val="bg1"/>
                </a:solidFill>
              </a:rPr>
              <a:t>Inclusion parameter allows you to pick up those payments and reflect them as student </a:t>
            </a:r>
            <a:r>
              <a:rPr lang="en-US" sz="1900" dirty="0" smtClean="0">
                <a:solidFill>
                  <a:schemeClr val="bg1"/>
                </a:solidFill>
              </a:rPr>
              <a:t>payments (self-paid) </a:t>
            </a:r>
            <a:r>
              <a:rPr lang="en-US" sz="1900" dirty="0">
                <a:solidFill>
                  <a:schemeClr val="bg1"/>
                </a:solidFill>
              </a:rPr>
              <a:t>to be included in </a:t>
            </a:r>
            <a:r>
              <a:rPr lang="en-US" sz="1900" dirty="0" smtClean="0">
                <a:solidFill>
                  <a:schemeClr val="bg1"/>
                </a:solidFill>
              </a:rPr>
              <a:t>Tax Credit Extract file.</a:t>
            </a:r>
          </a:p>
          <a:p>
            <a:pPr marL="742950" lvl="1" indent="-285750" algn="l" fontAlgn="base">
              <a:buClr>
                <a:prstClr val="black"/>
              </a:buClr>
              <a:buSzPct val="100000"/>
              <a:buFont typeface="Wingdings" panose="05000000000000000000" pitchFamily="2" charset="2"/>
              <a:buChar char="§"/>
            </a:pPr>
            <a:r>
              <a:rPr lang="en-US" sz="2200" dirty="0" smtClean="0">
                <a:solidFill>
                  <a:prstClr val="black"/>
                </a:solidFill>
                <a:latin typeface="Century" panose="02040604050505020304" pitchFamily="18" charset="0"/>
              </a:rPr>
              <a:t>Year - </a:t>
            </a:r>
            <a:r>
              <a:rPr lang="en-US" sz="2100" dirty="0">
                <a:solidFill>
                  <a:schemeClr val="bg1"/>
                </a:solidFill>
              </a:rPr>
              <a:t>This parameter allows you to select the year for reporting. This is based on the IRS tax year, or calendar year  </a:t>
            </a:r>
            <a:r>
              <a:rPr lang="en-US" sz="2100" dirty="0" smtClean="0">
                <a:solidFill>
                  <a:schemeClr val="bg1"/>
                </a:solidFill>
              </a:rPr>
              <a:t>(ex,17 for 2017 year)</a:t>
            </a:r>
            <a:endParaRPr lang="en-US" sz="2100" dirty="0">
              <a:solidFill>
                <a:schemeClr val="bg1"/>
              </a:solidFill>
            </a:endParaRPr>
          </a:p>
          <a:p>
            <a:pPr marL="742950" lvl="1" indent="-285750" algn="l" fontAlgn="base">
              <a:buClr>
                <a:prstClr val="black"/>
              </a:buClr>
              <a:buSzPct val="100000"/>
              <a:buFont typeface="Wingdings" panose="05000000000000000000" pitchFamily="2" charset="2"/>
              <a:buChar char="§"/>
            </a:pPr>
            <a:endParaRPr lang="en-US" sz="2200" dirty="0">
              <a:solidFill>
                <a:prstClr val="black"/>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a:solidFill>
                <a:schemeClr val="bg1"/>
              </a:solidFill>
            </a:endParaRPr>
          </a:p>
          <a:p>
            <a:pPr marL="1200150" lvl="2" indent="-285750" algn="l" fontAlgn="base">
              <a:buClrTx/>
              <a:buSzPct val="75000"/>
              <a:buFont typeface="Courier New" panose="02070309020205020404" pitchFamily="49" charset="0"/>
              <a:buChar char="o"/>
            </a:pPr>
            <a:endParaRPr lang="en-US" sz="1900" dirty="0">
              <a:solidFill>
                <a:schemeClr val="bg1"/>
              </a:solidFill>
            </a:endParaRPr>
          </a:p>
          <a:p>
            <a:pPr lvl="2" algn="l" fontAlgn="base">
              <a:buClrTx/>
              <a:buSzPct val="75000"/>
            </a:pPr>
            <a:endParaRPr lang="en-US" sz="1800" dirty="0">
              <a:solidFill>
                <a:schemeClr val="bg1"/>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800" dirty="0">
              <a:solidFill>
                <a:schemeClr val="bg1"/>
              </a:solidFill>
              <a:latin typeface="Century" panose="02040604050505020304" pitchFamily="18" charset="0"/>
            </a:endParaRPr>
          </a:p>
          <a:p>
            <a:pPr fontAlgn="base">
              <a:buClrTx/>
              <a:buSzPct val="100000"/>
            </a:pPr>
            <a:endParaRPr lang="en-US" sz="1800" dirty="0">
              <a:latin typeface="Century" panose="02040604050505020304" pitchFamily="18" charset="0"/>
            </a:endParaRPr>
          </a:p>
          <a:p>
            <a:pPr lvl="0" fontAlgn="base">
              <a:buClrTx/>
              <a:buSzPct val="100000"/>
            </a:pPr>
            <a:endParaRPr lang="en-US" sz="1800" dirty="0" smtClean="0">
              <a:latin typeface="Century" panose="02040604050505020304" pitchFamily="18" charset="0"/>
            </a:endParaRPr>
          </a:p>
        </p:txBody>
      </p:sp>
    </p:spTree>
    <p:extLst>
      <p:ext uri="{BB962C8B-B14F-4D97-AF65-F5344CB8AC3E}">
        <p14:creationId xmlns:p14="http://schemas.microsoft.com/office/powerpoint/2010/main" val="26595418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94443" y="560006"/>
            <a:ext cx="10793556" cy="871516"/>
          </a:xfrm>
        </p:spPr>
        <p:txBody>
          <a:bodyPr>
            <a:normAutofit fontScale="90000"/>
          </a:bodyPr>
          <a:lstStyle/>
          <a:p>
            <a:pPr algn="ct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latin typeface="Century" panose="02040604050505020304" pitchFamily="18" charset="0"/>
              </a:rPr>
              <a:t/>
            </a:r>
            <a:br>
              <a:rPr lang="en-US" sz="3600" cap="none" dirty="0" smtClean="0">
                <a:solidFill>
                  <a:schemeClr val="bg1"/>
                </a:solidFill>
                <a:latin typeface="Century" panose="02040604050505020304" pitchFamily="18" charset="0"/>
              </a:rPr>
            </a:b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793068" y="189186"/>
            <a:ext cx="9783622" cy="6440214"/>
          </a:xfrm>
          <a:noFill/>
        </p:spPr>
        <p:txBody>
          <a:bodyPr>
            <a:normAutofit/>
          </a:bodyPr>
          <a:lstStyle/>
          <a:p>
            <a:pPr lvl="0" fontAlgn="base">
              <a:buClrTx/>
              <a:buSzPct val="100000"/>
            </a:pPr>
            <a:r>
              <a:rPr lang="en-US" sz="2200" dirty="0" smtClean="0">
                <a:latin typeface="Century" panose="02040604050505020304" pitchFamily="18" charset="0"/>
              </a:rPr>
              <a:t>Example BM1745J</a:t>
            </a:r>
          </a:p>
          <a:p>
            <a:pPr lvl="0" fontAlgn="base">
              <a:buClrTx/>
              <a:buSzPct val="100000"/>
            </a:pPr>
            <a:endParaRPr lang="en-US" sz="2200" dirty="0">
              <a:latin typeface="Century" panose="02040604050505020304" pitchFamily="18" charset="0"/>
            </a:endParaRPr>
          </a:p>
          <a:p>
            <a:pPr lvl="1" algn="l" fontAlgn="base">
              <a:buClr>
                <a:prstClr val="black"/>
              </a:buClr>
              <a:buSzPct val="100000"/>
            </a:pPr>
            <a:endParaRPr lang="en-US" sz="2200" dirty="0">
              <a:solidFill>
                <a:prstClr val="black"/>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a:solidFill>
                <a:schemeClr val="bg1"/>
              </a:solidFill>
            </a:endParaRPr>
          </a:p>
          <a:p>
            <a:pPr marL="1200150" lvl="2" indent="-285750" algn="l" fontAlgn="base">
              <a:buClrTx/>
              <a:buSzPct val="75000"/>
              <a:buFont typeface="Courier New" panose="02070309020205020404" pitchFamily="49" charset="0"/>
              <a:buChar char="o"/>
            </a:pPr>
            <a:endParaRPr lang="en-US" sz="1900" dirty="0">
              <a:solidFill>
                <a:schemeClr val="bg1"/>
              </a:solidFill>
            </a:endParaRPr>
          </a:p>
          <a:p>
            <a:pPr lvl="2" algn="l" fontAlgn="base">
              <a:buClrTx/>
              <a:buSzPct val="75000"/>
            </a:pPr>
            <a:endParaRPr lang="en-US" sz="1800" dirty="0">
              <a:solidFill>
                <a:schemeClr val="bg1"/>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800" dirty="0">
              <a:solidFill>
                <a:schemeClr val="bg1"/>
              </a:solidFill>
              <a:latin typeface="Century" panose="02040604050505020304" pitchFamily="18" charset="0"/>
            </a:endParaRPr>
          </a:p>
          <a:p>
            <a:pPr fontAlgn="base">
              <a:buClrTx/>
              <a:buSzPct val="100000"/>
            </a:pPr>
            <a:endParaRPr lang="en-US" sz="1800" dirty="0">
              <a:latin typeface="Century" panose="02040604050505020304" pitchFamily="18" charset="0"/>
            </a:endParaRPr>
          </a:p>
          <a:p>
            <a:pPr lvl="0" fontAlgn="base">
              <a:buClrTx/>
              <a:buSzPct val="100000"/>
            </a:pPr>
            <a:endParaRPr lang="en-US" sz="1800" dirty="0" smtClean="0">
              <a:latin typeface="Century" panose="02040604050505020304" pitchFamily="18" charset="0"/>
            </a:endParaRPr>
          </a:p>
        </p:txBody>
      </p:sp>
      <p:pic>
        <p:nvPicPr>
          <p:cNvPr id="4" name="Picture 3"/>
          <p:cNvPicPr>
            <a:picLocks noChangeAspect="1"/>
          </p:cNvPicPr>
          <p:nvPr/>
        </p:nvPicPr>
        <p:blipFill>
          <a:blip r:embed="rId3"/>
          <a:stretch>
            <a:fillRect/>
          </a:stretch>
        </p:blipFill>
        <p:spPr>
          <a:xfrm>
            <a:off x="236482" y="560006"/>
            <a:ext cx="11272345" cy="5820034"/>
          </a:xfrm>
          <a:prstGeom prst="rect">
            <a:avLst/>
          </a:prstGeom>
        </p:spPr>
      </p:pic>
    </p:spTree>
    <p:extLst>
      <p:ext uri="{BB962C8B-B14F-4D97-AF65-F5344CB8AC3E}">
        <p14:creationId xmlns:p14="http://schemas.microsoft.com/office/powerpoint/2010/main" val="40934509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94443" y="560006"/>
            <a:ext cx="10793556" cy="871516"/>
          </a:xfrm>
        </p:spPr>
        <p:txBody>
          <a:bodyPr>
            <a:normAutofit fontScale="90000"/>
          </a:bodyPr>
          <a:lstStyle/>
          <a:p>
            <a:pPr algn="ct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latin typeface="Century" panose="02040604050505020304" pitchFamily="18" charset="0"/>
              </a:rPr>
              <a:t/>
            </a:r>
            <a:br>
              <a:rPr lang="en-US" sz="3600" cap="none" dirty="0" smtClean="0">
                <a:solidFill>
                  <a:schemeClr val="bg1"/>
                </a:solidFill>
                <a:latin typeface="Century" panose="02040604050505020304" pitchFamily="18" charset="0"/>
              </a:rPr>
            </a:b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793068" y="189186"/>
            <a:ext cx="9783622" cy="6440214"/>
          </a:xfrm>
          <a:noFill/>
        </p:spPr>
        <p:txBody>
          <a:bodyPr>
            <a:normAutofit/>
          </a:bodyPr>
          <a:lstStyle/>
          <a:p>
            <a:pPr lvl="0" fontAlgn="base">
              <a:buClrTx/>
              <a:buSzPct val="100000"/>
            </a:pPr>
            <a:r>
              <a:rPr lang="en-US" sz="2200" dirty="0" smtClean="0">
                <a:latin typeface="Century" panose="02040604050505020304" pitchFamily="18" charset="0"/>
              </a:rPr>
              <a:t>Example BM1745J Cont.</a:t>
            </a:r>
          </a:p>
          <a:p>
            <a:pPr lvl="0" fontAlgn="base">
              <a:buClrTx/>
              <a:buSzPct val="100000"/>
            </a:pPr>
            <a:endParaRPr lang="en-US" sz="2200" dirty="0">
              <a:latin typeface="Century" panose="02040604050505020304" pitchFamily="18" charset="0"/>
            </a:endParaRPr>
          </a:p>
          <a:p>
            <a:pPr lvl="1" algn="l" fontAlgn="base">
              <a:buClr>
                <a:prstClr val="black"/>
              </a:buClr>
              <a:buSzPct val="100000"/>
            </a:pPr>
            <a:endParaRPr lang="en-US" sz="2200" dirty="0">
              <a:solidFill>
                <a:prstClr val="black"/>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a:solidFill>
                <a:schemeClr val="bg1"/>
              </a:solidFill>
            </a:endParaRPr>
          </a:p>
          <a:p>
            <a:pPr marL="1200150" lvl="2" indent="-285750" algn="l" fontAlgn="base">
              <a:buClrTx/>
              <a:buSzPct val="75000"/>
              <a:buFont typeface="Courier New" panose="02070309020205020404" pitchFamily="49" charset="0"/>
              <a:buChar char="o"/>
            </a:pPr>
            <a:endParaRPr lang="en-US" sz="1900" dirty="0">
              <a:solidFill>
                <a:schemeClr val="bg1"/>
              </a:solidFill>
            </a:endParaRPr>
          </a:p>
          <a:p>
            <a:pPr lvl="2" algn="l" fontAlgn="base">
              <a:buClrTx/>
              <a:buSzPct val="75000"/>
            </a:pPr>
            <a:endParaRPr lang="en-US" sz="1800" dirty="0">
              <a:solidFill>
                <a:schemeClr val="bg1"/>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800" dirty="0">
              <a:solidFill>
                <a:schemeClr val="bg1"/>
              </a:solidFill>
              <a:latin typeface="Century" panose="02040604050505020304" pitchFamily="18" charset="0"/>
            </a:endParaRPr>
          </a:p>
          <a:p>
            <a:pPr fontAlgn="base">
              <a:buClrTx/>
              <a:buSzPct val="100000"/>
            </a:pPr>
            <a:endParaRPr lang="en-US" sz="1800" dirty="0">
              <a:latin typeface="Century" panose="02040604050505020304" pitchFamily="18" charset="0"/>
            </a:endParaRPr>
          </a:p>
          <a:p>
            <a:pPr lvl="0" fontAlgn="base">
              <a:buClrTx/>
              <a:buSzPct val="100000"/>
            </a:pPr>
            <a:endParaRPr lang="en-US" sz="1800" dirty="0" smtClean="0">
              <a:latin typeface="Century" panose="02040604050505020304" pitchFamily="18" charset="0"/>
            </a:endParaRPr>
          </a:p>
        </p:txBody>
      </p:sp>
      <p:pic>
        <p:nvPicPr>
          <p:cNvPr id="5" name="Picture 4"/>
          <p:cNvPicPr>
            <a:picLocks noChangeAspect="1"/>
          </p:cNvPicPr>
          <p:nvPr/>
        </p:nvPicPr>
        <p:blipFill>
          <a:blip r:embed="rId3"/>
          <a:stretch>
            <a:fillRect/>
          </a:stretch>
        </p:blipFill>
        <p:spPr>
          <a:xfrm>
            <a:off x="0" y="898634"/>
            <a:ext cx="12192000" cy="5439104"/>
          </a:xfrm>
          <a:prstGeom prst="rect">
            <a:avLst/>
          </a:prstGeom>
        </p:spPr>
      </p:pic>
    </p:spTree>
    <p:extLst>
      <p:ext uri="{BB962C8B-B14F-4D97-AF65-F5344CB8AC3E}">
        <p14:creationId xmlns:p14="http://schemas.microsoft.com/office/powerpoint/2010/main" val="3549287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31381" y="553873"/>
            <a:ext cx="10793556" cy="871516"/>
          </a:xfrm>
        </p:spPr>
        <p:txBody>
          <a:bodyPr>
            <a:normAutofit fontScale="90000"/>
          </a:bodyPr>
          <a:lstStyle/>
          <a:p>
            <a:pPr algn="ct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latin typeface="Century" panose="02040604050505020304" pitchFamily="18" charset="0"/>
              </a:rPr>
              <a:t>Job Scheduling – BM1747J</a:t>
            </a: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793068" y="1680882"/>
            <a:ext cx="9783622" cy="4948518"/>
          </a:xfrm>
          <a:noFill/>
        </p:spPr>
        <p:txBody>
          <a:bodyPr>
            <a:normAutofit/>
          </a:bodyPr>
          <a:lstStyle/>
          <a:p>
            <a:pPr lvl="0" fontAlgn="base">
              <a:buClrTx/>
              <a:buSzPct val="100000"/>
            </a:pPr>
            <a:r>
              <a:rPr lang="en-US" sz="2400" dirty="0" smtClean="0">
                <a:latin typeface="Century" panose="02040604050505020304" pitchFamily="18" charset="0"/>
              </a:rPr>
              <a:t>FMS Job Scheduling </a:t>
            </a:r>
          </a:p>
          <a:p>
            <a:pPr fontAlgn="base">
              <a:buClrTx/>
              <a:buSzPct val="100000"/>
            </a:pPr>
            <a:r>
              <a:rPr lang="en-US" sz="2400" dirty="0" smtClean="0">
                <a:latin typeface="Century" panose="02040604050505020304" pitchFamily="18" charset="0"/>
              </a:rPr>
              <a:t>BM1747J –  Creates the 1098-T File</a:t>
            </a:r>
            <a:endParaRPr lang="en-US" sz="2400" dirty="0" smtClean="0">
              <a:solidFill>
                <a:schemeClr val="bg1"/>
              </a:solidFill>
              <a:latin typeface="Century" panose="02040604050505020304" pitchFamily="18" charset="0"/>
            </a:endParaRPr>
          </a:p>
          <a:p>
            <a:pPr marL="742950" lvl="1" indent="-285750" algn="l" fontAlgn="base">
              <a:buClr>
                <a:prstClr val="black"/>
              </a:buClr>
              <a:buSzPct val="100000"/>
              <a:buFont typeface="Wingdings" panose="05000000000000000000" pitchFamily="2" charset="2"/>
              <a:buChar char="§"/>
            </a:pPr>
            <a:r>
              <a:rPr lang="en-US" sz="2400" dirty="0" smtClean="0">
                <a:solidFill>
                  <a:prstClr val="black"/>
                </a:solidFill>
                <a:latin typeface="Century" panose="02040604050505020304" pitchFamily="18" charset="0"/>
              </a:rPr>
              <a:t>Parameter Criteria</a:t>
            </a:r>
          </a:p>
          <a:p>
            <a:pPr marL="1257300" lvl="2" indent="-342900" algn="l" fontAlgn="base">
              <a:buClrTx/>
              <a:buSzPct val="75000"/>
              <a:buFont typeface="Wingdings" panose="05000000000000000000" pitchFamily="2" charset="2"/>
              <a:buChar char="§"/>
            </a:pPr>
            <a:r>
              <a:rPr lang="en-US" sz="2400" dirty="0" smtClean="0">
                <a:solidFill>
                  <a:schemeClr val="bg1"/>
                </a:solidFill>
                <a:latin typeface="Century" panose="02040604050505020304" pitchFamily="18" charset="0"/>
              </a:rPr>
              <a:t>Year </a:t>
            </a:r>
          </a:p>
          <a:p>
            <a:pPr marL="1714500" lvl="3" indent="-342900" algn="l" fontAlgn="base">
              <a:buClrTx/>
              <a:buSzPct val="75000"/>
              <a:buFont typeface="Wingdings" panose="05000000000000000000" pitchFamily="2" charset="2"/>
              <a:buChar char="§"/>
            </a:pPr>
            <a:r>
              <a:rPr lang="en-US" sz="2100" dirty="0" smtClean="0">
                <a:solidFill>
                  <a:schemeClr val="bg1"/>
                </a:solidFill>
                <a:latin typeface="Century" panose="02040604050505020304" pitchFamily="18" charset="0"/>
              </a:rPr>
              <a:t>This is the tax calendar year for reporting (ex, 17 for 2017 tax year).</a:t>
            </a:r>
          </a:p>
          <a:p>
            <a:pPr marL="1257300" lvl="2" indent="-342900" algn="l" fontAlgn="base">
              <a:buClrTx/>
              <a:buSzPct val="75000"/>
              <a:buFont typeface="Wingdings" panose="05000000000000000000" pitchFamily="2" charset="2"/>
              <a:buChar char="§"/>
            </a:pPr>
            <a:r>
              <a:rPr lang="en-US" sz="2400" dirty="0" smtClean="0">
                <a:solidFill>
                  <a:schemeClr val="bg1"/>
                </a:solidFill>
                <a:latin typeface="Century" panose="02040604050505020304" pitchFamily="18" charset="0"/>
              </a:rPr>
              <a:t>Final </a:t>
            </a:r>
          </a:p>
          <a:p>
            <a:pPr marL="1657350" lvl="3" indent="-285750" algn="l" fontAlgn="base">
              <a:buClrTx/>
              <a:buSzPct val="75000"/>
              <a:buFont typeface="Wingdings" panose="05000000000000000000" pitchFamily="2" charset="2"/>
              <a:buChar char="§"/>
            </a:pPr>
            <a:r>
              <a:rPr lang="en-US" sz="2100" dirty="0" smtClean="0">
                <a:solidFill>
                  <a:schemeClr val="bg1"/>
                </a:solidFill>
                <a:latin typeface="Century" panose="02040604050505020304" pitchFamily="18" charset="0"/>
              </a:rPr>
              <a:t>Select </a:t>
            </a:r>
            <a:r>
              <a:rPr lang="en-US" sz="2100" b="1" dirty="0" smtClean="0">
                <a:solidFill>
                  <a:schemeClr val="bg1"/>
                </a:solidFill>
                <a:latin typeface="Century" panose="02040604050505020304" pitchFamily="18" charset="0"/>
              </a:rPr>
              <a:t>Y</a:t>
            </a:r>
            <a:r>
              <a:rPr lang="en-US" sz="2100" dirty="0" smtClean="0">
                <a:solidFill>
                  <a:schemeClr val="bg1"/>
                </a:solidFill>
                <a:latin typeface="Century" panose="02040604050505020304" pitchFamily="18" charset="0"/>
              </a:rPr>
              <a:t> or </a:t>
            </a:r>
            <a:r>
              <a:rPr lang="en-US" sz="2100" b="1" dirty="0" smtClean="0">
                <a:solidFill>
                  <a:schemeClr val="bg1"/>
                </a:solidFill>
                <a:latin typeface="Century" panose="02040604050505020304" pitchFamily="18" charset="0"/>
              </a:rPr>
              <a:t>N </a:t>
            </a:r>
            <a:r>
              <a:rPr lang="en-US" sz="2100" dirty="0" smtClean="0">
                <a:solidFill>
                  <a:schemeClr val="bg1"/>
                </a:solidFill>
                <a:latin typeface="Century" panose="02040604050505020304" pitchFamily="18" charset="0"/>
              </a:rPr>
              <a:t>depending on whether it is a preliminary run or final run. You will want to do many test runs before the final.</a:t>
            </a:r>
          </a:p>
          <a:p>
            <a:pPr marL="1657350" lvl="3" indent="-285750" algn="l" fontAlgn="base">
              <a:buClrTx/>
              <a:buSzPct val="75000"/>
              <a:buFont typeface="Wingdings" panose="05000000000000000000" pitchFamily="2" charset="2"/>
              <a:buChar char="§"/>
            </a:pPr>
            <a:r>
              <a:rPr lang="en-US" sz="2100" dirty="0" smtClean="0">
                <a:solidFill>
                  <a:schemeClr val="bg1"/>
                </a:solidFill>
                <a:latin typeface="Century" panose="02040604050505020304" pitchFamily="18" charset="0"/>
              </a:rPr>
              <a:t>Only run “Final” after you have completed all the test runs and you are 100% sure the output file is correct. </a:t>
            </a:r>
          </a:p>
          <a:p>
            <a:pPr marL="1257300" lvl="2" indent="-342900" algn="l" fontAlgn="base">
              <a:buClrTx/>
              <a:buSzPct val="75000"/>
              <a:buFont typeface="Wingdings" panose="05000000000000000000" pitchFamily="2" charset="2"/>
              <a:buChar char="§"/>
            </a:pPr>
            <a:endParaRPr lang="en-US" sz="2400" dirty="0" smtClean="0">
              <a:solidFill>
                <a:prstClr val="black"/>
              </a:solidFill>
              <a:latin typeface="Century" panose="02040604050505020304" pitchFamily="18" charset="0"/>
            </a:endParaRPr>
          </a:p>
          <a:p>
            <a:pPr marL="1257300" lvl="2" indent="-342900" algn="l" fontAlgn="base">
              <a:buClrTx/>
              <a:buSzPct val="75000"/>
              <a:buFont typeface="Wingdings" panose="05000000000000000000" pitchFamily="2" charset="2"/>
              <a:buChar char="§"/>
            </a:pPr>
            <a:endParaRPr lang="en-US" sz="2400" dirty="0" smtClean="0">
              <a:solidFill>
                <a:prstClr val="black"/>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742950" lvl="1" indent="-285750" algn="l" fontAlgn="base">
              <a:buClr>
                <a:prstClr val="black"/>
              </a:buClr>
              <a:buSzPct val="100000"/>
              <a:buFont typeface="Wingdings" panose="05000000000000000000" pitchFamily="2" charset="2"/>
              <a:buChar char="§"/>
            </a:pPr>
            <a:endParaRPr lang="en-US" sz="2200" dirty="0" smtClean="0">
              <a:solidFill>
                <a:prstClr val="black"/>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lvl="2" algn="l" fontAlgn="base">
              <a:buClrTx/>
              <a:buSzPct val="75000"/>
            </a:pPr>
            <a:endParaRPr lang="en-US" sz="1800" dirty="0" smtClean="0">
              <a:solidFill>
                <a:schemeClr val="bg1"/>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800" dirty="0" smtClean="0">
              <a:solidFill>
                <a:schemeClr val="bg1"/>
              </a:solidFill>
              <a:latin typeface="Century" panose="02040604050505020304" pitchFamily="18" charset="0"/>
            </a:endParaRPr>
          </a:p>
          <a:p>
            <a:pPr fontAlgn="base">
              <a:buClrTx/>
              <a:buSzPct val="100000"/>
            </a:pPr>
            <a:endParaRPr lang="en-US" sz="1800" dirty="0" smtClean="0">
              <a:latin typeface="Century" panose="02040604050505020304" pitchFamily="18" charset="0"/>
            </a:endParaRPr>
          </a:p>
          <a:p>
            <a:pPr lvl="0" fontAlgn="base">
              <a:buClrTx/>
              <a:buSzPct val="100000"/>
            </a:pPr>
            <a:endParaRPr lang="en-US" sz="1800" dirty="0" smtClean="0">
              <a:latin typeface="Century" panose="02040604050505020304" pitchFamily="18" charset="0"/>
            </a:endParaRPr>
          </a:p>
        </p:txBody>
      </p:sp>
    </p:spTree>
    <p:extLst>
      <p:ext uri="{BB962C8B-B14F-4D97-AF65-F5344CB8AC3E}">
        <p14:creationId xmlns:p14="http://schemas.microsoft.com/office/powerpoint/2010/main" val="13987658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31381" y="309283"/>
            <a:ext cx="10793556" cy="605118"/>
          </a:xfrm>
        </p:spPr>
        <p:txBody>
          <a:bodyPr>
            <a:normAutofit fontScale="90000"/>
          </a:bodyPr>
          <a:lstStyle/>
          <a:p>
            <a:pPr algn="ct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latin typeface="Century" panose="02040604050505020304" pitchFamily="18" charset="0"/>
              </a:rPr>
              <a:t>Job Scheduling – BM1747J</a:t>
            </a: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793068" y="1035424"/>
            <a:ext cx="9783622" cy="5647764"/>
          </a:xfrm>
          <a:noFill/>
        </p:spPr>
        <p:txBody>
          <a:bodyPr>
            <a:normAutofit/>
          </a:bodyPr>
          <a:lstStyle/>
          <a:p>
            <a:pPr lvl="0" fontAlgn="base">
              <a:buClrTx/>
              <a:buSzPct val="100000"/>
            </a:pPr>
            <a:r>
              <a:rPr lang="en-US" sz="2000" dirty="0" smtClean="0">
                <a:latin typeface="Century" panose="02040604050505020304" pitchFamily="18" charset="0"/>
              </a:rPr>
              <a:t>FMS Job Scheduling </a:t>
            </a:r>
          </a:p>
          <a:p>
            <a:pPr fontAlgn="base">
              <a:buClrTx/>
              <a:buSzPct val="100000"/>
            </a:pPr>
            <a:r>
              <a:rPr lang="en-US" sz="2000" dirty="0" smtClean="0">
                <a:latin typeface="Century" panose="02040604050505020304" pitchFamily="18" charset="0"/>
              </a:rPr>
              <a:t>BM1747J –  Creates the 1098-T Fi</a:t>
            </a:r>
            <a:r>
              <a:rPr lang="en-US" sz="2400" dirty="0" smtClean="0">
                <a:latin typeface="Century" panose="02040604050505020304" pitchFamily="18" charset="0"/>
              </a:rPr>
              <a:t>le</a:t>
            </a:r>
            <a:endParaRPr lang="en-US" sz="2400" dirty="0" smtClean="0">
              <a:solidFill>
                <a:schemeClr val="bg1"/>
              </a:solidFill>
              <a:latin typeface="Century" panose="02040604050505020304" pitchFamily="18" charset="0"/>
            </a:endParaRPr>
          </a:p>
          <a:p>
            <a:pPr marL="742950" lvl="1" indent="-285750" algn="l" fontAlgn="base">
              <a:buClr>
                <a:prstClr val="black"/>
              </a:buClr>
              <a:buSzPct val="100000"/>
              <a:buFont typeface="Wingdings" panose="05000000000000000000" pitchFamily="2" charset="2"/>
              <a:buChar char="§"/>
            </a:pPr>
            <a:r>
              <a:rPr lang="en-US" sz="2000" dirty="0" smtClean="0">
                <a:solidFill>
                  <a:prstClr val="black"/>
                </a:solidFill>
                <a:latin typeface="Century" panose="02040604050505020304" pitchFamily="18" charset="0"/>
              </a:rPr>
              <a:t>Parameter Criteria</a:t>
            </a:r>
          </a:p>
          <a:p>
            <a:pPr marL="1257300" lvl="2" indent="-342900" algn="l" fontAlgn="base">
              <a:buClrTx/>
              <a:buSzPct val="75000"/>
              <a:buFont typeface="Wingdings" panose="05000000000000000000" pitchFamily="2" charset="2"/>
              <a:buChar char="§"/>
            </a:pPr>
            <a:r>
              <a:rPr lang="en-US" sz="2000" dirty="0" smtClean="0">
                <a:solidFill>
                  <a:prstClr val="black"/>
                </a:solidFill>
                <a:latin typeface="Century" panose="02040604050505020304" pitchFamily="18" charset="0"/>
              </a:rPr>
              <a:t>LOC-CD</a:t>
            </a:r>
          </a:p>
          <a:p>
            <a:pPr marL="1657350" lvl="3" indent="-285750" algn="l" fontAlgn="base">
              <a:buClrTx/>
              <a:buSzPct val="75000"/>
              <a:buFont typeface="Wingdings" panose="05000000000000000000" pitchFamily="2" charset="2"/>
              <a:buChar char="§"/>
            </a:pPr>
            <a:r>
              <a:rPr lang="en-US" sz="1800" dirty="0" smtClean="0">
                <a:solidFill>
                  <a:schemeClr val="bg1"/>
                </a:solidFill>
              </a:rPr>
              <a:t>The </a:t>
            </a:r>
            <a:r>
              <a:rPr lang="en-US" sz="1800" dirty="0">
                <a:solidFill>
                  <a:schemeClr val="bg1"/>
                </a:solidFill>
              </a:rPr>
              <a:t>location code for return address. You can leave blank and it will use your college code</a:t>
            </a:r>
            <a:r>
              <a:rPr lang="en-US" sz="1800" dirty="0" smtClean="0">
                <a:solidFill>
                  <a:schemeClr val="bg1"/>
                </a:solidFill>
              </a:rPr>
              <a:t>.</a:t>
            </a:r>
          </a:p>
          <a:p>
            <a:pPr marL="1257300" lvl="2" indent="-342900" algn="l" fontAlgn="base">
              <a:buClrTx/>
              <a:buSzPct val="75000"/>
              <a:buFont typeface="Wingdings" panose="05000000000000000000" pitchFamily="2" charset="2"/>
              <a:buChar char="§"/>
            </a:pPr>
            <a:r>
              <a:rPr lang="en-US" sz="2000" dirty="0" smtClean="0">
                <a:solidFill>
                  <a:prstClr val="black"/>
                </a:solidFill>
                <a:latin typeface="Century" panose="02040604050505020304" pitchFamily="18" charset="0"/>
              </a:rPr>
              <a:t>Phone</a:t>
            </a:r>
            <a:endParaRPr lang="en-US" sz="2000" dirty="0">
              <a:solidFill>
                <a:prstClr val="black"/>
              </a:solidFill>
              <a:latin typeface="Century" panose="02040604050505020304" pitchFamily="18" charset="0"/>
            </a:endParaRPr>
          </a:p>
          <a:p>
            <a:pPr marL="1657350" lvl="3" indent="-285750" algn="l" fontAlgn="base">
              <a:buClrTx/>
              <a:buSzPct val="75000"/>
              <a:buFont typeface="Wingdings" panose="05000000000000000000" pitchFamily="2" charset="2"/>
              <a:buChar char="§"/>
            </a:pPr>
            <a:r>
              <a:rPr lang="en-US" sz="1800" dirty="0" smtClean="0">
                <a:solidFill>
                  <a:schemeClr val="bg1"/>
                </a:solidFill>
              </a:rPr>
              <a:t>The </a:t>
            </a:r>
            <a:r>
              <a:rPr lang="en-US" sz="1800" dirty="0">
                <a:solidFill>
                  <a:schemeClr val="bg1"/>
                </a:solidFill>
              </a:rPr>
              <a:t>phone number of a contact person or office to answer student questions related to their </a:t>
            </a:r>
            <a:r>
              <a:rPr lang="en-US" sz="1800" dirty="0" smtClean="0">
                <a:solidFill>
                  <a:schemeClr val="bg1"/>
                </a:solidFill>
              </a:rPr>
              <a:t>1098-T.</a:t>
            </a:r>
            <a:endParaRPr lang="en-US" sz="1800" dirty="0">
              <a:solidFill>
                <a:schemeClr val="bg1"/>
              </a:solidFill>
            </a:endParaRPr>
          </a:p>
          <a:p>
            <a:pPr marL="1257300" lvl="2" indent="-342900" algn="l" fontAlgn="base">
              <a:buClrTx/>
              <a:buSzPct val="75000"/>
              <a:buFont typeface="Wingdings" panose="05000000000000000000" pitchFamily="2" charset="2"/>
              <a:buChar char="§"/>
            </a:pPr>
            <a:r>
              <a:rPr lang="en-US" sz="2000" dirty="0" smtClean="0">
                <a:solidFill>
                  <a:prstClr val="black"/>
                </a:solidFill>
                <a:latin typeface="Century" panose="02040604050505020304" pitchFamily="18" charset="0"/>
              </a:rPr>
              <a:t>Web URL</a:t>
            </a:r>
            <a:endParaRPr lang="en-US" sz="2000" dirty="0">
              <a:solidFill>
                <a:prstClr val="black"/>
              </a:solidFill>
              <a:latin typeface="Century" panose="02040604050505020304" pitchFamily="18" charset="0"/>
            </a:endParaRPr>
          </a:p>
          <a:p>
            <a:pPr marL="1657350" lvl="3" indent="-285750" algn="l" fontAlgn="base">
              <a:buClrTx/>
              <a:buSzPct val="75000"/>
              <a:buFont typeface="Wingdings" panose="05000000000000000000" pitchFamily="2" charset="2"/>
              <a:buChar char="§"/>
            </a:pPr>
            <a:r>
              <a:rPr lang="en-US" sz="1800" dirty="0" smtClean="0">
                <a:solidFill>
                  <a:schemeClr val="bg1"/>
                </a:solidFill>
              </a:rPr>
              <a:t>The </a:t>
            </a:r>
            <a:r>
              <a:rPr lang="en-US" sz="1800" dirty="0">
                <a:solidFill>
                  <a:schemeClr val="bg1"/>
                </a:solidFill>
              </a:rPr>
              <a:t>web address where students can go to find information concerning their 1098-T. This parameter can also display other messages as well.</a:t>
            </a:r>
          </a:p>
          <a:p>
            <a:pPr lvl="3" algn="l" fontAlgn="base">
              <a:buClrTx/>
              <a:buSzPct val="75000"/>
            </a:pPr>
            <a:endParaRPr lang="en-US" sz="1800" dirty="0">
              <a:solidFill>
                <a:schemeClr val="bg1"/>
              </a:solidFill>
            </a:endParaRPr>
          </a:p>
          <a:p>
            <a:pPr marL="1257300" lvl="2" indent="-342900" algn="l" fontAlgn="base">
              <a:buClrTx/>
              <a:buSzPct val="75000"/>
              <a:buFont typeface="Wingdings" panose="05000000000000000000" pitchFamily="2" charset="2"/>
              <a:buChar char="§"/>
            </a:pPr>
            <a:endParaRPr lang="en-US" sz="2400" dirty="0" smtClean="0">
              <a:solidFill>
                <a:prstClr val="black"/>
              </a:solidFill>
              <a:latin typeface="Century" panose="02040604050505020304" pitchFamily="18" charset="0"/>
            </a:endParaRPr>
          </a:p>
          <a:p>
            <a:pPr marL="1257300" lvl="2" indent="-342900" algn="l" fontAlgn="base">
              <a:buClrTx/>
              <a:buSzPct val="75000"/>
              <a:buFont typeface="Wingdings" panose="05000000000000000000" pitchFamily="2" charset="2"/>
              <a:buChar char="§"/>
            </a:pPr>
            <a:endParaRPr lang="en-US" sz="2400" dirty="0" smtClean="0">
              <a:solidFill>
                <a:prstClr val="black"/>
              </a:solidFill>
              <a:latin typeface="Century" panose="02040604050505020304" pitchFamily="18" charset="0"/>
            </a:endParaRPr>
          </a:p>
          <a:p>
            <a:pPr marL="1257300" lvl="2" indent="-342900" algn="l" fontAlgn="base">
              <a:buClrTx/>
              <a:buSzPct val="75000"/>
              <a:buFont typeface="Wingdings" panose="05000000000000000000" pitchFamily="2" charset="2"/>
              <a:buChar char="§"/>
            </a:pPr>
            <a:endParaRPr lang="en-US" sz="2400" dirty="0" smtClean="0">
              <a:solidFill>
                <a:prstClr val="black"/>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742950" lvl="1" indent="-285750" algn="l" fontAlgn="base">
              <a:buClr>
                <a:prstClr val="black"/>
              </a:buClr>
              <a:buSzPct val="100000"/>
              <a:buFont typeface="Wingdings" panose="05000000000000000000" pitchFamily="2" charset="2"/>
              <a:buChar char="§"/>
            </a:pPr>
            <a:endParaRPr lang="en-US" sz="2200" dirty="0" smtClean="0">
              <a:solidFill>
                <a:prstClr val="black"/>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lvl="2" algn="l" fontAlgn="base">
              <a:buClrTx/>
              <a:buSzPct val="75000"/>
            </a:pPr>
            <a:endParaRPr lang="en-US" sz="1800" dirty="0" smtClean="0">
              <a:solidFill>
                <a:schemeClr val="bg1"/>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800" dirty="0" smtClean="0">
              <a:solidFill>
                <a:schemeClr val="bg1"/>
              </a:solidFill>
              <a:latin typeface="Century" panose="02040604050505020304" pitchFamily="18" charset="0"/>
            </a:endParaRPr>
          </a:p>
          <a:p>
            <a:pPr fontAlgn="base">
              <a:buClrTx/>
              <a:buSzPct val="100000"/>
            </a:pPr>
            <a:endParaRPr lang="en-US" sz="1800" dirty="0" smtClean="0">
              <a:latin typeface="Century" panose="02040604050505020304" pitchFamily="18" charset="0"/>
            </a:endParaRPr>
          </a:p>
          <a:p>
            <a:pPr lvl="0" fontAlgn="base">
              <a:buClrTx/>
              <a:buSzPct val="100000"/>
            </a:pPr>
            <a:endParaRPr lang="en-US" sz="1800" dirty="0" smtClean="0">
              <a:latin typeface="Century" panose="02040604050505020304" pitchFamily="18" charset="0"/>
            </a:endParaRPr>
          </a:p>
        </p:txBody>
      </p:sp>
    </p:spTree>
    <p:extLst>
      <p:ext uri="{BB962C8B-B14F-4D97-AF65-F5344CB8AC3E}">
        <p14:creationId xmlns:p14="http://schemas.microsoft.com/office/powerpoint/2010/main" val="11212180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94443" y="560006"/>
            <a:ext cx="10793556" cy="871516"/>
          </a:xfrm>
        </p:spPr>
        <p:txBody>
          <a:bodyPr>
            <a:normAutofit fontScale="90000"/>
          </a:bodyPr>
          <a:lstStyle/>
          <a:p>
            <a:pPr algn="ct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latin typeface="Century" panose="02040604050505020304" pitchFamily="18" charset="0"/>
              </a:rPr>
              <a:t/>
            </a:r>
            <a:br>
              <a:rPr lang="en-US" sz="3600" cap="none" dirty="0" smtClean="0">
                <a:solidFill>
                  <a:schemeClr val="bg1"/>
                </a:solidFill>
                <a:latin typeface="Century" panose="02040604050505020304" pitchFamily="18" charset="0"/>
              </a:rPr>
            </a:b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793068" y="189186"/>
            <a:ext cx="9783622" cy="6440214"/>
          </a:xfrm>
          <a:noFill/>
        </p:spPr>
        <p:txBody>
          <a:bodyPr>
            <a:normAutofit/>
          </a:bodyPr>
          <a:lstStyle/>
          <a:p>
            <a:pPr lvl="0" fontAlgn="base">
              <a:buClrTx/>
              <a:buSzPct val="100000"/>
            </a:pPr>
            <a:r>
              <a:rPr lang="en-US" sz="2200" dirty="0" smtClean="0">
                <a:latin typeface="Century" panose="02040604050505020304" pitchFamily="18" charset="0"/>
              </a:rPr>
              <a:t>Example BM1747J </a:t>
            </a:r>
          </a:p>
          <a:p>
            <a:pPr lvl="0" fontAlgn="base">
              <a:buClrTx/>
              <a:buSzPct val="100000"/>
            </a:pPr>
            <a:endParaRPr lang="en-US" sz="2200" dirty="0">
              <a:latin typeface="Century" panose="02040604050505020304" pitchFamily="18" charset="0"/>
            </a:endParaRPr>
          </a:p>
          <a:p>
            <a:pPr lvl="1" algn="l" fontAlgn="base">
              <a:buClr>
                <a:prstClr val="black"/>
              </a:buClr>
              <a:buSzPct val="100000"/>
            </a:pPr>
            <a:endParaRPr lang="en-US" sz="2200" dirty="0">
              <a:solidFill>
                <a:prstClr val="black"/>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a:solidFill>
                <a:schemeClr val="bg1"/>
              </a:solidFill>
            </a:endParaRPr>
          </a:p>
          <a:p>
            <a:pPr marL="1200150" lvl="2" indent="-285750" algn="l" fontAlgn="base">
              <a:buClrTx/>
              <a:buSzPct val="75000"/>
              <a:buFont typeface="Courier New" panose="02070309020205020404" pitchFamily="49" charset="0"/>
              <a:buChar char="o"/>
            </a:pPr>
            <a:endParaRPr lang="en-US" sz="1900" dirty="0">
              <a:solidFill>
                <a:schemeClr val="bg1"/>
              </a:solidFill>
            </a:endParaRPr>
          </a:p>
          <a:p>
            <a:pPr lvl="2" algn="l" fontAlgn="base">
              <a:buClrTx/>
              <a:buSzPct val="75000"/>
            </a:pPr>
            <a:endParaRPr lang="en-US" sz="1800" dirty="0">
              <a:solidFill>
                <a:schemeClr val="bg1"/>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800" dirty="0">
              <a:solidFill>
                <a:schemeClr val="bg1"/>
              </a:solidFill>
              <a:latin typeface="Century" panose="02040604050505020304" pitchFamily="18" charset="0"/>
            </a:endParaRPr>
          </a:p>
          <a:p>
            <a:pPr fontAlgn="base">
              <a:buClrTx/>
              <a:buSzPct val="100000"/>
            </a:pPr>
            <a:endParaRPr lang="en-US" sz="1800" dirty="0">
              <a:latin typeface="Century" panose="02040604050505020304" pitchFamily="18" charset="0"/>
            </a:endParaRPr>
          </a:p>
          <a:p>
            <a:pPr lvl="0" fontAlgn="base">
              <a:buClrTx/>
              <a:buSzPct val="100000"/>
            </a:pPr>
            <a:endParaRPr lang="en-US" sz="1800" dirty="0" smtClean="0">
              <a:latin typeface="Century" panose="02040604050505020304" pitchFamily="18" charset="0"/>
            </a:endParaRPr>
          </a:p>
        </p:txBody>
      </p:sp>
      <p:pic>
        <p:nvPicPr>
          <p:cNvPr id="4" name="Picture 3"/>
          <p:cNvPicPr>
            <a:picLocks noChangeAspect="1"/>
          </p:cNvPicPr>
          <p:nvPr/>
        </p:nvPicPr>
        <p:blipFill>
          <a:blip r:embed="rId3"/>
          <a:stretch>
            <a:fillRect/>
          </a:stretch>
        </p:blipFill>
        <p:spPr>
          <a:xfrm>
            <a:off x="1" y="804041"/>
            <a:ext cx="12192000" cy="5825359"/>
          </a:xfrm>
          <a:prstGeom prst="rect">
            <a:avLst/>
          </a:prstGeom>
        </p:spPr>
      </p:pic>
    </p:spTree>
    <p:extLst>
      <p:ext uri="{BB962C8B-B14F-4D97-AF65-F5344CB8AC3E}">
        <p14:creationId xmlns:p14="http://schemas.microsoft.com/office/powerpoint/2010/main" val="41122398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31381" y="228601"/>
            <a:ext cx="10793556" cy="477090"/>
          </a:xfrm>
        </p:spPr>
        <p:txBody>
          <a:bodyPr>
            <a:normAutofit fontScale="90000"/>
          </a:bodyPr>
          <a:lstStyle/>
          <a:p>
            <a:pPr algn="ct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err="1" smtClean="0">
                <a:solidFill>
                  <a:schemeClr val="bg1"/>
                </a:solidFill>
                <a:latin typeface="Century" panose="02040604050505020304" pitchFamily="18" charset="0"/>
              </a:rPr>
              <a:t>Datax</a:t>
            </a:r>
            <a:r>
              <a:rPr lang="en-US" sz="3600" cap="none" dirty="0" smtClean="0">
                <a:solidFill>
                  <a:schemeClr val="bg1"/>
                </a:solidFill>
                <a:latin typeface="Century" panose="02040604050505020304" pitchFamily="18" charset="0"/>
              </a:rPr>
              <a:t> Reports</a:t>
            </a: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793068" y="705691"/>
            <a:ext cx="9783622" cy="6031285"/>
          </a:xfrm>
          <a:noFill/>
        </p:spPr>
        <p:txBody>
          <a:bodyPr>
            <a:normAutofit/>
          </a:bodyPr>
          <a:lstStyle/>
          <a:p>
            <a:pPr fontAlgn="base">
              <a:buClrTx/>
              <a:buSzPct val="100000"/>
            </a:pPr>
            <a:r>
              <a:rPr lang="en-US" sz="2000" dirty="0" smtClean="0">
                <a:latin typeface="Century" panose="02040604050505020304" pitchFamily="18" charset="0"/>
              </a:rPr>
              <a:t>BM1747R –  1098T file summarized by each student</a:t>
            </a:r>
            <a:endParaRPr lang="en-US" sz="2400" dirty="0" smtClean="0">
              <a:solidFill>
                <a:schemeClr val="bg1"/>
              </a:solidFill>
              <a:latin typeface="Century" panose="02040604050505020304" pitchFamily="18" charset="0"/>
            </a:endParaRPr>
          </a:p>
          <a:p>
            <a:pPr lvl="2" algn="l" fontAlgn="base">
              <a:buClrTx/>
              <a:buSzPct val="75000"/>
            </a:pPr>
            <a:endParaRPr lang="en-US" sz="2400" dirty="0" smtClean="0">
              <a:solidFill>
                <a:prstClr val="black"/>
              </a:solidFill>
              <a:latin typeface="Century" panose="02040604050505020304" pitchFamily="18" charset="0"/>
            </a:endParaRPr>
          </a:p>
          <a:p>
            <a:pPr marL="1257300" lvl="2" indent="-342900" algn="l" fontAlgn="base">
              <a:buClrTx/>
              <a:buSzPct val="75000"/>
              <a:buFont typeface="Wingdings" panose="05000000000000000000" pitchFamily="2" charset="2"/>
              <a:buChar char="§"/>
            </a:pPr>
            <a:endParaRPr lang="en-US" sz="2400" dirty="0" smtClean="0">
              <a:solidFill>
                <a:prstClr val="black"/>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742950" lvl="1" indent="-285750" algn="l" fontAlgn="base">
              <a:buClr>
                <a:prstClr val="black"/>
              </a:buClr>
              <a:buSzPct val="100000"/>
              <a:buFont typeface="Wingdings" panose="05000000000000000000" pitchFamily="2" charset="2"/>
              <a:buChar char="§"/>
            </a:pPr>
            <a:endParaRPr lang="en-US" sz="2200" dirty="0" smtClean="0">
              <a:solidFill>
                <a:prstClr val="black"/>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lvl="2" algn="l" fontAlgn="base">
              <a:buClrTx/>
              <a:buSzPct val="75000"/>
            </a:pPr>
            <a:endParaRPr lang="en-US" sz="1800" dirty="0" smtClean="0">
              <a:solidFill>
                <a:schemeClr val="bg1"/>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800" dirty="0" smtClean="0">
              <a:solidFill>
                <a:schemeClr val="bg1"/>
              </a:solidFill>
              <a:latin typeface="Century" panose="02040604050505020304" pitchFamily="18" charset="0"/>
            </a:endParaRPr>
          </a:p>
          <a:p>
            <a:pPr fontAlgn="base">
              <a:buClrTx/>
              <a:buSzPct val="100000"/>
            </a:pPr>
            <a:endParaRPr lang="en-US" sz="1800" dirty="0" smtClean="0">
              <a:latin typeface="Century" panose="02040604050505020304" pitchFamily="18" charset="0"/>
            </a:endParaRPr>
          </a:p>
          <a:p>
            <a:pPr lvl="0" fontAlgn="base">
              <a:buClrTx/>
              <a:buSzPct val="100000"/>
            </a:pPr>
            <a:endParaRPr lang="en-US" sz="1800" dirty="0" smtClean="0">
              <a:latin typeface="Century" panose="02040604050505020304" pitchFamily="18" charset="0"/>
            </a:endParaRPr>
          </a:p>
        </p:txBody>
      </p:sp>
      <p:pic>
        <p:nvPicPr>
          <p:cNvPr id="4" name="Picture 3"/>
          <p:cNvPicPr>
            <a:picLocks noChangeAspect="1"/>
          </p:cNvPicPr>
          <p:nvPr/>
        </p:nvPicPr>
        <p:blipFill>
          <a:blip r:embed="rId3"/>
          <a:stretch>
            <a:fillRect/>
          </a:stretch>
        </p:blipFill>
        <p:spPr>
          <a:xfrm>
            <a:off x="1425388" y="1182781"/>
            <a:ext cx="8108577" cy="2160773"/>
          </a:xfrm>
          <a:prstGeom prst="rect">
            <a:avLst/>
          </a:prstGeom>
        </p:spPr>
      </p:pic>
      <p:pic>
        <p:nvPicPr>
          <p:cNvPr id="5" name="Picture 4"/>
          <p:cNvPicPr>
            <a:picLocks noChangeAspect="1"/>
          </p:cNvPicPr>
          <p:nvPr/>
        </p:nvPicPr>
        <p:blipFill>
          <a:blip r:embed="rId4"/>
          <a:stretch>
            <a:fillRect/>
          </a:stretch>
        </p:blipFill>
        <p:spPr>
          <a:xfrm>
            <a:off x="1425387" y="3343554"/>
            <a:ext cx="8108577" cy="3393422"/>
          </a:xfrm>
          <a:prstGeom prst="rect">
            <a:avLst/>
          </a:prstGeom>
        </p:spPr>
      </p:pic>
    </p:spTree>
    <p:extLst>
      <p:ext uri="{BB962C8B-B14F-4D97-AF65-F5344CB8AC3E}">
        <p14:creationId xmlns:p14="http://schemas.microsoft.com/office/powerpoint/2010/main" val="30964981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31381" y="228601"/>
            <a:ext cx="10793556" cy="477090"/>
          </a:xfrm>
        </p:spPr>
        <p:txBody>
          <a:bodyPr>
            <a:normAutofit fontScale="90000"/>
          </a:bodyPr>
          <a:lstStyle/>
          <a:p>
            <a:pPr algn="ct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err="1" smtClean="0">
                <a:solidFill>
                  <a:schemeClr val="bg1"/>
                </a:solidFill>
                <a:latin typeface="Century" panose="02040604050505020304" pitchFamily="18" charset="0"/>
              </a:rPr>
              <a:t>Datax</a:t>
            </a:r>
            <a:r>
              <a:rPr lang="en-US" sz="3600" cap="none" dirty="0" smtClean="0">
                <a:solidFill>
                  <a:schemeClr val="bg1"/>
                </a:solidFill>
                <a:latin typeface="Century" panose="02040604050505020304" pitchFamily="18" charset="0"/>
              </a:rPr>
              <a:t> Reports</a:t>
            </a: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793068" y="705691"/>
            <a:ext cx="9783622" cy="6031285"/>
          </a:xfrm>
          <a:noFill/>
        </p:spPr>
        <p:txBody>
          <a:bodyPr>
            <a:normAutofit/>
          </a:bodyPr>
          <a:lstStyle/>
          <a:p>
            <a:pPr fontAlgn="base">
              <a:buClrTx/>
              <a:buSzPct val="100000"/>
            </a:pPr>
            <a:r>
              <a:rPr lang="en-US" sz="2000" dirty="0" smtClean="0">
                <a:latin typeface="Century" panose="02040604050505020304" pitchFamily="18" charset="0"/>
              </a:rPr>
              <a:t>BM1747R –  1098T file summarized by each student</a:t>
            </a:r>
            <a:endParaRPr lang="en-US" sz="2400" dirty="0" smtClean="0">
              <a:solidFill>
                <a:schemeClr val="bg1"/>
              </a:solidFill>
              <a:latin typeface="Century" panose="02040604050505020304" pitchFamily="18" charset="0"/>
            </a:endParaRPr>
          </a:p>
          <a:p>
            <a:pPr lvl="2" algn="l" fontAlgn="base">
              <a:buClrTx/>
              <a:buSzPct val="75000"/>
            </a:pPr>
            <a:endParaRPr lang="en-US" sz="2400" dirty="0" smtClean="0">
              <a:solidFill>
                <a:prstClr val="black"/>
              </a:solidFill>
              <a:latin typeface="Century" panose="02040604050505020304" pitchFamily="18" charset="0"/>
            </a:endParaRPr>
          </a:p>
          <a:p>
            <a:pPr marL="1257300" lvl="2" indent="-342900" algn="l" fontAlgn="base">
              <a:buClrTx/>
              <a:buSzPct val="75000"/>
              <a:buFont typeface="Wingdings" panose="05000000000000000000" pitchFamily="2" charset="2"/>
              <a:buChar char="§"/>
            </a:pPr>
            <a:endParaRPr lang="en-US" sz="2400" dirty="0" smtClean="0">
              <a:solidFill>
                <a:prstClr val="black"/>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742950" lvl="1" indent="-285750" algn="l" fontAlgn="base">
              <a:buClr>
                <a:prstClr val="black"/>
              </a:buClr>
              <a:buSzPct val="100000"/>
              <a:buFont typeface="Wingdings" panose="05000000000000000000" pitchFamily="2" charset="2"/>
              <a:buChar char="§"/>
            </a:pPr>
            <a:endParaRPr lang="en-US" sz="2200" dirty="0" smtClean="0">
              <a:solidFill>
                <a:prstClr val="black"/>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lvl="2" algn="l" fontAlgn="base">
              <a:buClrTx/>
              <a:buSzPct val="75000"/>
            </a:pPr>
            <a:endParaRPr lang="en-US" sz="1800" dirty="0" smtClean="0">
              <a:solidFill>
                <a:schemeClr val="bg1"/>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800" dirty="0" smtClean="0">
              <a:solidFill>
                <a:schemeClr val="bg1"/>
              </a:solidFill>
              <a:latin typeface="Century" panose="02040604050505020304" pitchFamily="18" charset="0"/>
            </a:endParaRPr>
          </a:p>
          <a:p>
            <a:pPr fontAlgn="base">
              <a:buClrTx/>
              <a:buSzPct val="100000"/>
            </a:pPr>
            <a:endParaRPr lang="en-US" sz="1800" dirty="0" smtClean="0">
              <a:latin typeface="Century" panose="02040604050505020304" pitchFamily="18" charset="0"/>
            </a:endParaRPr>
          </a:p>
          <a:p>
            <a:pPr lvl="0" fontAlgn="base">
              <a:buClrTx/>
              <a:buSzPct val="100000"/>
            </a:pPr>
            <a:endParaRPr lang="en-US" sz="1800" dirty="0" smtClean="0">
              <a:latin typeface="Century" panose="02040604050505020304" pitchFamily="18" charset="0"/>
            </a:endParaRPr>
          </a:p>
        </p:txBody>
      </p:sp>
      <p:pic>
        <p:nvPicPr>
          <p:cNvPr id="6" name="Picture 5"/>
          <p:cNvPicPr>
            <a:picLocks noChangeAspect="1"/>
          </p:cNvPicPr>
          <p:nvPr/>
        </p:nvPicPr>
        <p:blipFill>
          <a:blip r:embed="rId3"/>
          <a:stretch>
            <a:fillRect/>
          </a:stretch>
        </p:blipFill>
        <p:spPr>
          <a:xfrm>
            <a:off x="430306" y="1182780"/>
            <a:ext cx="10031506" cy="3109632"/>
          </a:xfrm>
          <a:prstGeom prst="rect">
            <a:avLst/>
          </a:prstGeom>
        </p:spPr>
      </p:pic>
      <p:pic>
        <p:nvPicPr>
          <p:cNvPr id="7" name="Picture 6"/>
          <p:cNvPicPr>
            <a:picLocks noChangeAspect="1"/>
          </p:cNvPicPr>
          <p:nvPr/>
        </p:nvPicPr>
        <p:blipFill>
          <a:blip r:embed="rId4"/>
          <a:stretch>
            <a:fillRect/>
          </a:stretch>
        </p:blipFill>
        <p:spPr>
          <a:xfrm>
            <a:off x="322729" y="4292412"/>
            <a:ext cx="10381130" cy="2202517"/>
          </a:xfrm>
          <a:prstGeom prst="rect">
            <a:avLst/>
          </a:prstGeom>
        </p:spPr>
      </p:pic>
    </p:spTree>
    <p:extLst>
      <p:ext uri="{BB962C8B-B14F-4D97-AF65-F5344CB8AC3E}">
        <p14:creationId xmlns:p14="http://schemas.microsoft.com/office/powerpoint/2010/main" val="13662281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31381" y="228601"/>
            <a:ext cx="10793556" cy="477090"/>
          </a:xfrm>
        </p:spPr>
        <p:txBody>
          <a:bodyPr>
            <a:normAutofit fontScale="90000"/>
          </a:bodyPr>
          <a:lstStyle/>
          <a:p>
            <a:pPr algn="ct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err="1" smtClean="0">
                <a:solidFill>
                  <a:schemeClr val="bg1"/>
                </a:solidFill>
                <a:latin typeface="Century" panose="02040604050505020304" pitchFamily="18" charset="0"/>
              </a:rPr>
              <a:t>Datax</a:t>
            </a:r>
            <a:r>
              <a:rPr lang="en-US" sz="3600" cap="none" dirty="0" smtClean="0">
                <a:solidFill>
                  <a:schemeClr val="bg1"/>
                </a:solidFill>
                <a:latin typeface="Century" panose="02040604050505020304" pitchFamily="18" charset="0"/>
              </a:rPr>
              <a:t> Reports</a:t>
            </a: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793068" y="705691"/>
            <a:ext cx="9783622" cy="6031285"/>
          </a:xfrm>
          <a:noFill/>
        </p:spPr>
        <p:txBody>
          <a:bodyPr>
            <a:normAutofit/>
          </a:bodyPr>
          <a:lstStyle/>
          <a:p>
            <a:pPr fontAlgn="base">
              <a:buClrTx/>
              <a:buSzPct val="100000"/>
            </a:pPr>
            <a:r>
              <a:rPr lang="en-US" sz="2000" dirty="0" smtClean="0">
                <a:latin typeface="Century" panose="02040604050505020304" pitchFamily="18" charset="0"/>
              </a:rPr>
              <a:t>BM1745RE –  Individual 1098T  Payment Summary by YRQ.</a:t>
            </a:r>
            <a:endParaRPr lang="en-US" sz="2400" dirty="0" smtClean="0">
              <a:solidFill>
                <a:schemeClr val="bg1"/>
              </a:solidFill>
              <a:latin typeface="Century" panose="02040604050505020304" pitchFamily="18" charset="0"/>
            </a:endParaRPr>
          </a:p>
          <a:p>
            <a:pPr lvl="2" algn="l" fontAlgn="base">
              <a:buClrTx/>
              <a:buSzPct val="75000"/>
            </a:pPr>
            <a:endParaRPr lang="en-US" sz="2400" dirty="0" smtClean="0">
              <a:solidFill>
                <a:prstClr val="black"/>
              </a:solidFill>
              <a:latin typeface="Century" panose="02040604050505020304" pitchFamily="18" charset="0"/>
            </a:endParaRPr>
          </a:p>
          <a:p>
            <a:pPr marL="1257300" lvl="2" indent="-342900" algn="l" fontAlgn="base">
              <a:buClrTx/>
              <a:buSzPct val="75000"/>
              <a:buFont typeface="Wingdings" panose="05000000000000000000" pitchFamily="2" charset="2"/>
              <a:buChar char="§"/>
            </a:pPr>
            <a:endParaRPr lang="en-US" sz="2400" dirty="0" smtClean="0">
              <a:solidFill>
                <a:prstClr val="black"/>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742950" lvl="1" indent="-285750" algn="l" fontAlgn="base">
              <a:buClr>
                <a:prstClr val="black"/>
              </a:buClr>
              <a:buSzPct val="100000"/>
              <a:buFont typeface="Wingdings" panose="05000000000000000000" pitchFamily="2" charset="2"/>
              <a:buChar char="§"/>
            </a:pPr>
            <a:endParaRPr lang="en-US" sz="2200" dirty="0" smtClean="0">
              <a:solidFill>
                <a:prstClr val="black"/>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lvl="2" algn="l" fontAlgn="base">
              <a:buClrTx/>
              <a:buSzPct val="75000"/>
            </a:pPr>
            <a:endParaRPr lang="en-US" sz="1800" dirty="0" smtClean="0">
              <a:solidFill>
                <a:schemeClr val="bg1"/>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800" dirty="0" smtClean="0">
              <a:solidFill>
                <a:schemeClr val="bg1"/>
              </a:solidFill>
              <a:latin typeface="Century" panose="02040604050505020304" pitchFamily="18" charset="0"/>
            </a:endParaRPr>
          </a:p>
          <a:p>
            <a:pPr fontAlgn="base">
              <a:buClrTx/>
              <a:buSzPct val="100000"/>
            </a:pPr>
            <a:endParaRPr lang="en-US" sz="1800" dirty="0" smtClean="0">
              <a:latin typeface="Century" panose="02040604050505020304" pitchFamily="18" charset="0"/>
            </a:endParaRPr>
          </a:p>
          <a:p>
            <a:pPr lvl="0" fontAlgn="base">
              <a:buClrTx/>
              <a:buSzPct val="100000"/>
            </a:pPr>
            <a:endParaRPr lang="en-US" sz="1800" dirty="0" smtClean="0">
              <a:latin typeface="Century" panose="02040604050505020304" pitchFamily="18" charset="0"/>
            </a:endParaRPr>
          </a:p>
        </p:txBody>
      </p:sp>
      <p:pic>
        <p:nvPicPr>
          <p:cNvPr id="8" name="Picture 7"/>
          <p:cNvPicPr>
            <a:picLocks noChangeAspect="1"/>
          </p:cNvPicPr>
          <p:nvPr/>
        </p:nvPicPr>
        <p:blipFill>
          <a:blip r:embed="rId3"/>
          <a:stretch>
            <a:fillRect/>
          </a:stretch>
        </p:blipFill>
        <p:spPr>
          <a:xfrm>
            <a:off x="1053353" y="1322574"/>
            <a:ext cx="8023412" cy="1381965"/>
          </a:xfrm>
          <a:prstGeom prst="rect">
            <a:avLst/>
          </a:prstGeom>
        </p:spPr>
      </p:pic>
      <p:pic>
        <p:nvPicPr>
          <p:cNvPr id="9" name="Picture 8"/>
          <p:cNvPicPr>
            <a:picLocks noChangeAspect="1"/>
          </p:cNvPicPr>
          <p:nvPr/>
        </p:nvPicPr>
        <p:blipFill>
          <a:blip r:embed="rId4"/>
          <a:stretch>
            <a:fillRect/>
          </a:stretch>
        </p:blipFill>
        <p:spPr>
          <a:xfrm>
            <a:off x="1053353" y="2704539"/>
            <a:ext cx="8023412" cy="3830732"/>
          </a:xfrm>
          <a:prstGeom prst="rect">
            <a:avLst/>
          </a:prstGeom>
        </p:spPr>
      </p:pic>
    </p:spTree>
    <p:extLst>
      <p:ext uri="{BB962C8B-B14F-4D97-AF65-F5344CB8AC3E}">
        <p14:creationId xmlns:p14="http://schemas.microsoft.com/office/powerpoint/2010/main" val="2510333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1040" y="553872"/>
            <a:ext cx="10793556" cy="1166071"/>
          </a:xfrm>
        </p:spPr>
        <p:txBody>
          <a:bodyPr>
            <a:normAutofit fontScale="90000"/>
          </a:bodyPr>
          <a:lstStyle/>
          <a:p>
            <a:pPr marL="571500" indent="-571500" algn="ctr">
              <a:buFont typeface="Wingdings" panose="05000000000000000000" pitchFamily="2" charset="2"/>
              <a:buChar char="§"/>
            </a:pP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latin typeface="Century" panose="02040604050505020304" pitchFamily="18" charset="0"/>
              </a:rPr>
              <a:t>What is a </a:t>
            </a:r>
            <a:r>
              <a:rPr lang="en-US" sz="4000" cap="none" dirty="0" smtClean="0">
                <a:solidFill>
                  <a:schemeClr val="bg1"/>
                </a:solidFill>
                <a:latin typeface="Century" panose="02040604050505020304" pitchFamily="18" charset="0"/>
              </a:rPr>
              <a:t>1098T</a:t>
            </a:r>
            <a:r>
              <a:rPr lang="en-US" sz="3600" cap="none" dirty="0" smtClean="0">
                <a:solidFill>
                  <a:schemeClr val="bg1"/>
                </a:solidFill>
                <a:latin typeface="Century" panose="02040604050505020304" pitchFamily="18" charset="0"/>
              </a:rPr>
              <a:t>?</a:t>
            </a:r>
            <a:br>
              <a:rPr lang="en-US" sz="3600" cap="none" dirty="0" smtClean="0">
                <a:solidFill>
                  <a:schemeClr val="bg1"/>
                </a:solidFill>
                <a:latin typeface="Century" panose="02040604050505020304" pitchFamily="18" charset="0"/>
              </a:rPr>
            </a:b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684211" y="2183642"/>
            <a:ext cx="9783622" cy="4449169"/>
          </a:xfrm>
          <a:noFill/>
        </p:spPr>
        <p:txBody>
          <a:bodyPr>
            <a:normAutofit/>
          </a:bodyPr>
          <a:lstStyle/>
          <a:p>
            <a:pPr marL="457200" lvl="0" indent="-457200" fontAlgn="base">
              <a:buClrTx/>
              <a:buSzPct val="100000"/>
              <a:buFont typeface="Wingdings" panose="05000000000000000000" pitchFamily="2" charset="2"/>
              <a:buChar char="§"/>
            </a:pPr>
            <a:r>
              <a:rPr lang="en-US" dirty="0">
                <a:latin typeface="Century" panose="02040604050505020304" pitchFamily="18" charset="0"/>
              </a:rPr>
              <a:t>The 1098-T </a:t>
            </a:r>
            <a:r>
              <a:rPr lang="en-US" dirty="0" smtClean="0">
                <a:latin typeface="Century" panose="02040604050505020304" pitchFamily="18" charset="0"/>
              </a:rPr>
              <a:t>tax form is </a:t>
            </a:r>
            <a:r>
              <a:rPr lang="en-US" dirty="0">
                <a:latin typeface="Century" panose="02040604050505020304" pitchFamily="18" charset="0"/>
              </a:rPr>
              <a:t>a </a:t>
            </a:r>
            <a:r>
              <a:rPr lang="en-US" dirty="0" smtClean="0">
                <a:latin typeface="Century" panose="02040604050505020304" pitchFamily="18" charset="0"/>
              </a:rPr>
              <a:t>Tuition Statement provided by higher education institutions to all eligible students who pay qualifying tuition and related expenses during the calendar year. </a:t>
            </a:r>
            <a:endParaRPr lang="en-US" dirty="0">
              <a:latin typeface="Century" panose="02040604050505020304" pitchFamily="18" charset="0"/>
            </a:endParaRPr>
          </a:p>
          <a:p>
            <a:pPr marL="342900" indent="-342900">
              <a:buFont typeface="Arial" panose="020B0604020202020204" pitchFamily="34" charset="0"/>
              <a:buChar char="•"/>
              <a:defRPr/>
            </a:pPr>
            <a:endParaRPr lang="en-US" sz="2000" dirty="0" smtClean="0"/>
          </a:p>
          <a:p>
            <a:pPr marL="342900" indent="-342900">
              <a:buClrTx/>
              <a:buSzPct val="100000"/>
              <a:buFont typeface="Wingdings" panose="05000000000000000000" pitchFamily="2" charset="2"/>
              <a:buChar char="§"/>
              <a:defRPr/>
            </a:pPr>
            <a:r>
              <a:rPr lang="en-US" sz="2000" dirty="0" smtClean="0">
                <a:latin typeface="Century" panose="02040604050505020304" pitchFamily="18" charset="0"/>
              </a:rPr>
              <a:t>1098-T’s </a:t>
            </a:r>
            <a:r>
              <a:rPr lang="en-US" sz="2000" dirty="0">
                <a:latin typeface="Century" panose="02040604050505020304" pitchFamily="18" charset="0"/>
              </a:rPr>
              <a:t>are a requirement of the Taxpayer Relief Act of 1997 </a:t>
            </a:r>
            <a:r>
              <a:rPr lang="en-US" sz="2000" dirty="0" smtClean="0">
                <a:latin typeface="Century" panose="02040604050505020304" pitchFamily="18" charset="0"/>
              </a:rPr>
              <a:t>and </a:t>
            </a:r>
            <a:r>
              <a:rPr lang="en-US" sz="2000" dirty="0">
                <a:latin typeface="Century" panose="02040604050505020304" pitchFamily="18" charset="0"/>
              </a:rPr>
              <a:t>is necessary for </a:t>
            </a:r>
            <a:r>
              <a:rPr lang="en-US" sz="2000" dirty="0" smtClean="0">
                <a:latin typeface="Century" panose="02040604050505020304" pitchFamily="18" charset="0"/>
              </a:rPr>
              <a:t>students or parents </a:t>
            </a:r>
            <a:r>
              <a:rPr lang="en-US" sz="2000" dirty="0">
                <a:latin typeface="Century" panose="02040604050505020304" pitchFamily="18" charset="0"/>
              </a:rPr>
              <a:t>to claim </a:t>
            </a:r>
            <a:r>
              <a:rPr lang="en-US" sz="2000" dirty="0" smtClean="0">
                <a:latin typeface="Century" panose="02040604050505020304" pitchFamily="18" charset="0"/>
              </a:rPr>
              <a:t>one of these tax credits:</a:t>
            </a:r>
            <a:endParaRPr lang="en-US" sz="2000" dirty="0">
              <a:noFill/>
              <a:latin typeface="Century" panose="02040604050505020304" pitchFamily="18" charset="0"/>
            </a:endParaRPr>
          </a:p>
          <a:p>
            <a:pPr marL="1257300" lvl="2" indent="-342900" algn="l">
              <a:buClrTx/>
              <a:buSzPct val="100000"/>
              <a:buFont typeface="Courier New" panose="02070309020205020404" pitchFamily="49" charset="0"/>
              <a:buChar char="o"/>
              <a:defRPr/>
            </a:pPr>
            <a:r>
              <a:rPr lang="en-US" sz="1800" dirty="0">
                <a:solidFill>
                  <a:schemeClr val="bg2">
                    <a:lumMod val="75000"/>
                  </a:schemeClr>
                </a:solidFill>
                <a:latin typeface="Century" panose="02040604050505020304" pitchFamily="18" charset="0"/>
              </a:rPr>
              <a:t>American Opportunity Tax Credit </a:t>
            </a:r>
          </a:p>
          <a:p>
            <a:pPr marL="1257300" lvl="2" indent="-342900" algn="l">
              <a:buClrTx/>
              <a:buSzPct val="100000"/>
              <a:buFont typeface="Courier New" panose="02070309020205020404" pitchFamily="49" charset="0"/>
              <a:buChar char="o"/>
              <a:defRPr/>
            </a:pPr>
            <a:r>
              <a:rPr lang="en-US" sz="1800" dirty="0">
                <a:solidFill>
                  <a:schemeClr val="bg2">
                    <a:lumMod val="75000"/>
                  </a:schemeClr>
                </a:solidFill>
                <a:latin typeface="Century" panose="02040604050505020304" pitchFamily="18" charset="0"/>
              </a:rPr>
              <a:t>Lifetime Learning Tax Credit</a:t>
            </a:r>
          </a:p>
          <a:p>
            <a:pPr lvl="1">
              <a:defRPr/>
            </a:pPr>
            <a:endParaRPr lang="en-US" sz="2000" dirty="0"/>
          </a:p>
          <a:p>
            <a:pPr marL="342900" indent="-342900">
              <a:buClrTx/>
              <a:buSzPct val="100000"/>
              <a:buFont typeface="Wingdings" panose="05000000000000000000" pitchFamily="2" charset="2"/>
              <a:buChar char="§"/>
              <a:defRPr/>
            </a:pPr>
            <a:r>
              <a:rPr lang="en-US" sz="2000" dirty="0"/>
              <a:t>	</a:t>
            </a:r>
            <a:r>
              <a:rPr lang="en-US" sz="2000" dirty="0">
                <a:latin typeface="Century" panose="02040604050505020304" pitchFamily="18" charset="0"/>
              </a:rPr>
              <a:t>Forms must be sent to the students by January </a:t>
            </a:r>
            <a:r>
              <a:rPr lang="en-US" sz="2000" dirty="0" smtClean="0">
                <a:latin typeface="Century" panose="02040604050505020304" pitchFamily="18" charset="0"/>
              </a:rPr>
              <a:t>31</a:t>
            </a:r>
            <a:r>
              <a:rPr lang="en-US" sz="2000" baseline="30000" dirty="0" smtClean="0">
                <a:latin typeface="Century" panose="02040604050505020304" pitchFamily="18" charset="0"/>
              </a:rPr>
              <a:t>st</a:t>
            </a:r>
            <a:r>
              <a:rPr lang="en-US" sz="2000" dirty="0" smtClean="0">
                <a:latin typeface="Century" panose="02040604050505020304" pitchFamily="18" charset="0"/>
              </a:rPr>
              <a:t>.</a:t>
            </a:r>
            <a:endParaRPr lang="en-US" sz="2000" dirty="0">
              <a:latin typeface="Century" panose="02040604050505020304" pitchFamily="18" charset="0"/>
            </a:endParaRPr>
          </a:p>
          <a:p>
            <a:endParaRPr lang="en-US" sz="2000" dirty="0"/>
          </a:p>
        </p:txBody>
      </p:sp>
    </p:spTree>
    <p:extLst>
      <p:ext uri="{BB962C8B-B14F-4D97-AF65-F5344CB8AC3E}">
        <p14:creationId xmlns:p14="http://schemas.microsoft.com/office/powerpoint/2010/main" val="2616679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31381" y="228601"/>
            <a:ext cx="10793556" cy="477090"/>
          </a:xfrm>
        </p:spPr>
        <p:txBody>
          <a:bodyPr>
            <a:normAutofit fontScale="90000"/>
          </a:bodyPr>
          <a:lstStyle/>
          <a:p>
            <a:pPr algn="ct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err="1" smtClean="0">
                <a:solidFill>
                  <a:schemeClr val="bg1"/>
                </a:solidFill>
                <a:latin typeface="Century" panose="02040604050505020304" pitchFamily="18" charset="0"/>
              </a:rPr>
              <a:t>Datax</a:t>
            </a:r>
            <a:r>
              <a:rPr lang="en-US" sz="3600" cap="none" dirty="0" smtClean="0">
                <a:solidFill>
                  <a:schemeClr val="bg1"/>
                </a:solidFill>
                <a:latin typeface="Century" panose="02040604050505020304" pitchFamily="18" charset="0"/>
              </a:rPr>
              <a:t> Reports</a:t>
            </a: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793068" y="705691"/>
            <a:ext cx="9783622" cy="6031285"/>
          </a:xfrm>
          <a:noFill/>
        </p:spPr>
        <p:txBody>
          <a:bodyPr>
            <a:normAutofit/>
          </a:bodyPr>
          <a:lstStyle/>
          <a:p>
            <a:pPr fontAlgn="base">
              <a:buClrTx/>
              <a:buSzPct val="100000"/>
            </a:pPr>
            <a:r>
              <a:rPr lang="en-US" sz="2000" dirty="0" smtClean="0">
                <a:latin typeface="Century" panose="02040604050505020304" pitchFamily="18" charset="0"/>
              </a:rPr>
              <a:t>BM1745RE –  Individual 1098T  Payment Summary by YRQ.</a:t>
            </a:r>
            <a:endParaRPr lang="en-US" sz="2400" dirty="0" smtClean="0">
              <a:solidFill>
                <a:schemeClr val="bg1"/>
              </a:solidFill>
              <a:latin typeface="Century" panose="02040604050505020304" pitchFamily="18" charset="0"/>
            </a:endParaRPr>
          </a:p>
          <a:p>
            <a:pPr lvl="2" algn="l" fontAlgn="base">
              <a:buClrTx/>
              <a:buSzPct val="75000"/>
            </a:pPr>
            <a:endParaRPr lang="en-US" sz="2400" dirty="0" smtClean="0">
              <a:solidFill>
                <a:prstClr val="black"/>
              </a:solidFill>
              <a:latin typeface="Century" panose="02040604050505020304" pitchFamily="18" charset="0"/>
            </a:endParaRPr>
          </a:p>
          <a:p>
            <a:pPr marL="1257300" lvl="2" indent="-342900" algn="l" fontAlgn="base">
              <a:buClrTx/>
              <a:buSzPct val="75000"/>
              <a:buFont typeface="Wingdings" panose="05000000000000000000" pitchFamily="2" charset="2"/>
              <a:buChar char="§"/>
            </a:pPr>
            <a:endParaRPr lang="en-US" sz="2400" dirty="0" smtClean="0">
              <a:solidFill>
                <a:prstClr val="black"/>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742950" lvl="1" indent="-285750" algn="l" fontAlgn="base">
              <a:buClr>
                <a:prstClr val="black"/>
              </a:buClr>
              <a:buSzPct val="100000"/>
              <a:buFont typeface="Wingdings" panose="05000000000000000000" pitchFamily="2" charset="2"/>
              <a:buChar char="§"/>
            </a:pPr>
            <a:endParaRPr lang="en-US" sz="2200" dirty="0" smtClean="0">
              <a:solidFill>
                <a:prstClr val="black"/>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lvl="2" algn="l" fontAlgn="base">
              <a:buClrTx/>
              <a:buSzPct val="75000"/>
            </a:pPr>
            <a:endParaRPr lang="en-US" sz="1800" dirty="0" smtClean="0">
              <a:solidFill>
                <a:schemeClr val="bg1"/>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800" dirty="0" smtClean="0">
              <a:solidFill>
                <a:schemeClr val="bg1"/>
              </a:solidFill>
              <a:latin typeface="Century" panose="02040604050505020304" pitchFamily="18" charset="0"/>
            </a:endParaRPr>
          </a:p>
          <a:p>
            <a:pPr fontAlgn="base">
              <a:buClrTx/>
              <a:buSzPct val="100000"/>
            </a:pPr>
            <a:endParaRPr lang="en-US" sz="1800" dirty="0" smtClean="0">
              <a:latin typeface="Century" panose="02040604050505020304" pitchFamily="18" charset="0"/>
            </a:endParaRPr>
          </a:p>
          <a:p>
            <a:pPr lvl="0" fontAlgn="base">
              <a:buClrTx/>
              <a:buSzPct val="100000"/>
            </a:pPr>
            <a:endParaRPr lang="en-US" sz="1800" dirty="0" smtClean="0">
              <a:latin typeface="Century" panose="02040604050505020304" pitchFamily="18" charset="0"/>
            </a:endParaRPr>
          </a:p>
        </p:txBody>
      </p:sp>
      <p:pic>
        <p:nvPicPr>
          <p:cNvPr id="4" name="Picture 3"/>
          <p:cNvPicPr>
            <a:picLocks noChangeAspect="1"/>
          </p:cNvPicPr>
          <p:nvPr/>
        </p:nvPicPr>
        <p:blipFill>
          <a:blip r:embed="rId3"/>
          <a:stretch>
            <a:fillRect/>
          </a:stretch>
        </p:blipFill>
        <p:spPr>
          <a:xfrm>
            <a:off x="1304365" y="1182781"/>
            <a:ext cx="8592670" cy="2809875"/>
          </a:xfrm>
          <a:prstGeom prst="rect">
            <a:avLst/>
          </a:prstGeom>
        </p:spPr>
      </p:pic>
      <p:pic>
        <p:nvPicPr>
          <p:cNvPr id="5" name="Picture 4"/>
          <p:cNvPicPr>
            <a:picLocks noChangeAspect="1"/>
          </p:cNvPicPr>
          <p:nvPr/>
        </p:nvPicPr>
        <p:blipFill>
          <a:blip r:embed="rId4"/>
          <a:stretch>
            <a:fillRect/>
          </a:stretch>
        </p:blipFill>
        <p:spPr>
          <a:xfrm>
            <a:off x="1304365" y="3992656"/>
            <a:ext cx="8592670" cy="2636744"/>
          </a:xfrm>
          <a:prstGeom prst="rect">
            <a:avLst/>
          </a:prstGeom>
        </p:spPr>
      </p:pic>
    </p:spTree>
    <p:extLst>
      <p:ext uri="{BB962C8B-B14F-4D97-AF65-F5344CB8AC3E}">
        <p14:creationId xmlns:p14="http://schemas.microsoft.com/office/powerpoint/2010/main" val="20265488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93068" y="705691"/>
            <a:ext cx="9783622" cy="5950603"/>
          </a:xfrm>
          <a:noFill/>
        </p:spPr>
        <p:txBody>
          <a:bodyPr>
            <a:normAutofit/>
          </a:bodyPr>
          <a:lstStyle/>
          <a:p>
            <a:pPr fontAlgn="base">
              <a:buClrTx/>
              <a:buSzPct val="100000"/>
            </a:pPr>
            <a:r>
              <a:rPr lang="en-US" sz="2000" dirty="0" smtClean="0">
                <a:latin typeface="Century" panose="02040604050505020304" pitchFamily="18" charset="0"/>
              </a:rPr>
              <a:t>BM1745RE</a:t>
            </a:r>
            <a:endParaRPr lang="en-US" sz="2400" dirty="0" smtClean="0">
              <a:solidFill>
                <a:schemeClr val="bg1"/>
              </a:solidFill>
              <a:latin typeface="Century" panose="02040604050505020304" pitchFamily="18" charset="0"/>
            </a:endParaRPr>
          </a:p>
          <a:p>
            <a:pPr lvl="2" algn="l" fontAlgn="base">
              <a:buClrTx/>
              <a:buSzPct val="75000"/>
            </a:pPr>
            <a:endParaRPr lang="en-US" sz="2400" dirty="0" smtClean="0">
              <a:solidFill>
                <a:prstClr val="black"/>
              </a:solidFill>
              <a:latin typeface="Century" panose="02040604050505020304" pitchFamily="18" charset="0"/>
            </a:endParaRPr>
          </a:p>
          <a:p>
            <a:pPr marL="1257300" lvl="2" indent="-342900" algn="l" fontAlgn="base">
              <a:buClrTx/>
              <a:buSzPct val="75000"/>
              <a:buFont typeface="Wingdings" panose="05000000000000000000" pitchFamily="2" charset="2"/>
              <a:buChar char="§"/>
            </a:pPr>
            <a:endParaRPr lang="en-US" sz="2400" dirty="0" smtClean="0">
              <a:solidFill>
                <a:prstClr val="black"/>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742950" lvl="1" indent="-285750" algn="l" fontAlgn="base">
              <a:buClr>
                <a:prstClr val="black"/>
              </a:buClr>
              <a:buSzPct val="100000"/>
              <a:buFont typeface="Wingdings" panose="05000000000000000000" pitchFamily="2" charset="2"/>
              <a:buChar char="§"/>
            </a:pPr>
            <a:endParaRPr lang="en-US" sz="2200" dirty="0" smtClean="0">
              <a:solidFill>
                <a:prstClr val="black"/>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lvl="2" algn="l" fontAlgn="base">
              <a:buClrTx/>
              <a:buSzPct val="75000"/>
            </a:pPr>
            <a:endParaRPr lang="en-US" sz="1800" dirty="0" smtClean="0">
              <a:solidFill>
                <a:schemeClr val="bg1"/>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800" dirty="0" smtClean="0">
              <a:solidFill>
                <a:schemeClr val="bg1"/>
              </a:solidFill>
              <a:latin typeface="Century" panose="02040604050505020304" pitchFamily="18" charset="0"/>
            </a:endParaRPr>
          </a:p>
          <a:p>
            <a:pPr fontAlgn="base">
              <a:buClrTx/>
              <a:buSzPct val="100000"/>
            </a:pPr>
            <a:endParaRPr lang="en-US" sz="1800" dirty="0" smtClean="0">
              <a:latin typeface="Century" panose="02040604050505020304" pitchFamily="18" charset="0"/>
            </a:endParaRPr>
          </a:p>
          <a:p>
            <a:pPr lvl="0" fontAlgn="base">
              <a:buClrTx/>
              <a:buSzPct val="100000"/>
            </a:pPr>
            <a:endParaRPr lang="en-US" sz="1800" dirty="0" smtClean="0">
              <a:latin typeface="Century" panose="02040604050505020304" pitchFamily="18" charset="0"/>
            </a:endParaRPr>
          </a:p>
        </p:txBody>
      </p:sp>
      <p:pic>
        <p:nvPicPr>
          <p:cNvPr id="4" name="Picture 3"/>
          <p:cNvPicPr>
            <a:picLocks noChangeAspect="1"/>
          </p:cNvPicPr>
          <p:nvPr/>
        </p:nvPicPr>
        <p:blipFill>
          <a:blip r:embed="rId3"/>
          <a:stretch>
            <a:fillRect/>
          </a:stretch>
        </p:blipFill>
        <p:spPr>
          <a:xfrm>
            <a:off x="793068" y="1196788"/>
            <a:ext cx="8477250" cy="5492844"/>
          </a:xfrm>
          <a:prstGeom prst="rect">
            <a:avLst/>
          </a:prstGeom>
        </p:spPr>
      </p:pic>
      <p:sp>
        <p:nvSpPr>
          <p:cNvPr id="5" name="Title 4"/>
          <p:cNvSpPr>
            <a:spLocks noGrp="1"/>
          </p:cNvSpPr>
          <p:nvPr>
            <p:ph type="ctrTitle"/>
          </p:nvPr>
        </p:nvSpPr>
        <p:spPr>
          <a:xfrm>
            <a:off x="684212" y="201706"/>
            <a:ext cx="8890094" cy="6487925"/>
          </a:xfrm>
        </p:spPr>
        <p:txBody>
          <a:bodyPr/>
          <a:lstStyle/>
          <a:p>
            <a:endParaRPr lang="en-US" dirty="0"/>
          </a:p>
        </p:txBody>
      </p:sp>
    </p:spTree>
    <p:extLst>
      <p:ext uri="{BB962C8B-B14F-4D97-AF65-F5344CB8AC3E}">
        <p14:creationId xmlns:p14="http://schemas.microsoft.com/office/powerpoint/2010/main" val="5311679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31381" y="309282"/>
            <a:ext cx="10793556" cy="941293"/>
          </a:xfrm>
        </p:spPr>
        <p:txBody>
          <a:bodyPr>
            <a:normAutofit fontScale="90000"/>
          </a:bodyPr>
          <a:lstStyle/>
          <a:p>
            <a:pPr algn="ct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latin typeface="Century" panose="02040604050505020304" pitchFamily="18" charset="0"/>
              </a:rPr>
              <a:t>Helpful Tips</a:t>
            </a: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793068" y="1667434"/>
            <a:ext cx="9783622" cy="5015753"/>
          </a:xfrm>
          <a:noFill/>
        </p:spPr>
        <p:txBody>
          <a:bodyPr>
            <a:normAutofit/>
          </a:bodyPr>
          <a:lstStyle/>
          <a:p>
            <a:pPr marL="1257300" lvl="2" indent="-342900" algn="l" fontAlgn="base">
              <a:buClrTx/>
              <a:buSzPct val="75000"/>
              <a:buFont typeface="Wingdings" panose="05000000000000000000" pitchFamily="2" charset="2"/>
              <a:buChar char="§"/>
            </a:pPr>
            <a:r>
              <a:rPr lang="en-US" sz="2000" dirty="0" smtClean="0">
                <a:solidFill>
                  <a:schemeClr val="bg1"/>
                </a:solidFill>
                <a:latin typeface="Century" panose="02040604050505020304" pitchFamily="18" charset="0"/>
              </a:rPr>
              <a:t>International </a:t>
            </a:r>
            <a:r>
              <a:rPr lang="en-US" sz="2000" dirty="0">
                <a:solidFill>
                  <a:schemeClr val="bg1"/>
                </a:solidFill>
                <a:latin typeface="Century" panose="02040604050505020304" pitchFamily="18" charset="0"/>
              </a:rPr>
              <a:t>Students are typically excluded but may request a </a:t>
            </a:r>
            <a:r>
              <a:rPr lang="en-US" sz="2000" dirty="0" smtClean="0">
                <a:solidFill>
                  <a:schemeClr val="bg1"/>
                </a:solidFill>
                <a:latin typeface="Century" panose="02040604050505020304" pitchFamily="18" charset="0"/>
              </a:rPr>
              <a:t>1098T</a:t>
            </a:r>
          </a:p>
          <a:p>
            <a:pPr marL="1714500" lvl="3" indent="-342900" algn="l" fontAlgn="base">
              <a:buClrTx/>
              <a:buSzPct val="75000"/>
              <a:buFont typeface="Wingdings" panose="05000000000000000000" pitchFamily="2" charset="2"/>
              <a:buChar char="§"/>
            </a:pPr>
            <a:r>
              <a:rPr lang="en-US" sz="1800" dirty="0" smtClean="0">
                <a:solidFill>
                  <a:schemeClr val="bg1"/>
                </a:solidFill>
                <a:latin typeface="Century" panose="02040604050505020304" pitchFamily="18" charset="0"/>
              </a:rPr>
              <a:t>Run the job in trial mode and don’t exclude international students.  </a:t>
            </a:r>
          </a:p>
          <a:p>
            <a:pPr marL="1714500" lvl="3" indent="-342900" algn="l" fontAlgn="base">
              <a:buClrTx/>
              <a:buSzPct val="75000"/>
              <a:buFont typeface="Wingdings" panose="05000000000000000000" pitchFamily="2" charset="2"/>
              <a:buChar char="§"/>
            </a:pPr>
            <a:r>
              <a:rPr lang="en-US" sz="1800" dirty="0" smtClean="0">
                <a:solidFill>
                  <a:schemeClr val="bg1"/>
                </a:solidFill>
                <a:latin typeface="Century" panose="02040604050505020304" pitchFamily="18" charset="0"/>
              </a:rPr>
              <a:t>Run the </a:t>
            </a:r>
            <a:r>
              <a:rPr lang="en-US" sz="1800" dirty="0" err="1" smtClean="0">
                <a:solidFill>
                  <a:schemeClr val="bg1"/>
                </a:solidFill>
                <a:latin typeface="Century" panose="02040604050505020304" pitchFamily="18" charset="0"/>
              </a:rPr>
              <a:t>datax</a:t>
            </a:r>
            <a:r>
              <a:rPr lang="en-US" sz="1800" dirty="0" smtClean="0">
                <a:solidFill>
                  <a:schemeClr val="bg1"/>
                </a:solidFill>
                <a:latin typeface="Century" panose="02040604050505020304" pitchFamily="18" charset="0"/>
              </a:rPr>
              <a:t> BM1747R and save the database so you can easily pull the reportable numbers when you receive requests. </a:t>
            </a:r>
          </a:p>
          <a:p>
            <a:pPr marL="1714500" lvl="3" indent="-342900" algn="l" fontAlgn="base">
              <a:buClrTx/>
              <a:buSzPct val="75000"/>
              <a:buFont typeface="Wingdings" panose="05000000000000000000" pitchFamily="2" charset="2"/>
              <a:buChar char="§"/>
            </a:pPr>
            <a:r>
              <a:rPr lang="en-US" sz="1800" dirty="0">
                <a:solidFill>
                  <a:schemeClr val="bg1"/>
                </a:solidFill>
                <a:latin typeface="Century" panose="02040604050505020304" pitchFamily="18" charset="0"/>
              </a:rPr>
              <a:t>When you run the job in final mode, remember to exclude those </a:t>
            </a:r>
            <a:r>
              <a:rPr lang="en-US" sz="1800" dirty="0" smtClean="0">
                <a:solidFill>
                  <a:schemeClr val="bg1"/>
                </a:solidFill>
                <a:latin typeface="Century" panose="02040604050505020304" pitchFamily="18" charset="0"/>
              </a:rPr>
              <a:t>students</a:t>
            </a:r>
            <a:endParaRPr lang="en-US" sz="1800" dirty="0">
              <a:solidFill>
                <a:schemeClr val="bg1"/>
              </a:solidFill>
              <a:latin typeface="Century" panose="02040604050505020304" pitchFamily="18" charset="0"/>
            </a:endParaRPr>
          </a:p>
          <a:p>
            <a:pPr marL="1257300" lvl="2" indent="-342900" algn="l" fontAlgn="base">
              <a:buClrTx/>
              <a:buSzPct val="75000"/>
              <a:buFont typeface="Wingdings" panose="05000000000000000000" pitchFamily="2" charset="2"/>
              <a:buChar char="§"/>
            </a:pPr>
            <a:r>
              <a:rPr lang="en-US" sz="2000" dirty="0" smtClean="0">
                <a:solidFill>
                  <a:prstClr val="black"/>
                </a:solidFill>
                <a:latin typeface="Century" panose="02040604050505020304" pitchFamily="18" charset="0"/>
              </a:rPr>
              <a:t>Other helpful things…..</a:t>
            </a:r>
          </a:p>
          <a:p>
            <a:pPr marL="1714500" lvl="3" indent="-342900" algn="l" fontAlgn="base">
              <a:buClrTx/>
              <a:buSzPct val="75000"/>
              <a:buFont typeface="Wingdings" panose="05000000000000000000" pitchFamily="2" charset="2"/>
              <a:buChar char="§"/>
            </a:pPr>
            <a:r>
              <a:rPr lang="en-US" sz="1800" dirty="0" smtClean="0">
                <a:solidFill>
                  <a:schemeClr val="bg1"/>
                </a:solidFill>
                <a:latin typeface="Century" panose="02040604050505020304" pitchFamily="18" charset="0"/>
              </a:rPr>
              <a:t>Remember</a:t>
            </a:r>
            <a:r>
              <a:rPr lang="en-US" sz="1800" dirty="0">
                <a:solidFill>
                  <a:schemeClr val="bg1"/>
                </a:solidFill>
                <a:latin typeface="Century" panose="02040604050505020304" pitchFamily="18" charset="0"/>
              </a:rPr>
              <a:t>, if you are including a fee class that includes a fee code that isn’t reportable, you must exclude that fee </a:t>
            </a:r>
            <a:r>
              <a:rPr lang="en-US" sz="1800" dirty="0" smtClean="0">
                <a:solidFill>
                  <a:schemeClr val="bg1"/>
                </a:solidFill>
                <a:latin typeface="Century" panose="02040604050505020304" pitchFamily="18" charset="0"/>
              </a:rPr>
              <a:t>code.</a:t>
            </a:r>
            <a:endParaRPr lang="en-US" sz="1800" dirty="0">
              <a:solidFill>
                <a:schemeClr val="bg1"/>
              </a:solidFill>
              <a:latin typeface="Century" panose="02040604050505020304" pitchFamily="18" charset="0"/>
            </a:endParaRPr>
          </a:p>
          <a:p>
            <a:pPr marL="1714500" lvl="3" indent="-342900" algn="l" fontAlgn="base">
              <a:buClrTx/>
              <a:buSzPct val="75000"/>
              <a:buFont typeface="Wingdings" panose="05000000000000000000" pitchFamily="2" charset="2"/>
              <a:buChar char="§"/>
            </a:pPr>
            <a:r>
              <a:rPr lang="en-US" sz="1800" dirty="0" smtClean="0">
                <a:solidFill>
                  <a:schemeClr val="bg1"/>
                </a:solidFill>
                <a:latin typeface="Century" panose="02040604050505020304" pitchFamily="18" charset="0"/>
              </a:rPr>
              <a:t>Be </a:t>
            </a:r>
            <a:r>
              <a:rPr lang="en-US" sz="1800" dirty="0">
                <a:solidFill>
                  <a:schemeClr val="bg1"/>
                </a:solidFill>
                <a:latin typeface="Century" panose="02040604050505020304" pitchFamily="18" charset="0"/>
              </a:rPr>
              <a:t>cautious of fee codes that are used for both non-credit and credit courses. This can create issues.</a:t>
            </a:r>
          </a:p>
          <a:p>
            <a:pPr lvl="2" algn="l" fontAlgn="base">
              <a:buClrTx/>
              <a:buSzPct val="75000"/>
            </a:pPr>
            <a:endParaRPr lang="en-US" sz="2400" dirty="0" smtClean="0">
              <a:solidFill>
                <a:prstClr val="black"/>
              </a:solidFill>
              <a:latin typeface="Century" panose="02040604050505020304" pitchFamily="18" charset="0"/>
            </a:endParaRPr>
          </a:p>
          <a:p>
            <a:pPr marL="1257300" lvl="2" indent="-342900" algn="l" fontAlgn="base">
              <a:buClrTx/>
              <a:buSzPct val="75000"/>
              <a:buFont typeface="Wingdings" panose="05000000000000000000" pitchFamily="2" charset="2"/>
              <a:buChar char="§"/>
            </a:pPr>
            <a:endParaRPr lang="en-US" sz="2400" dirty="0" smtClean="0">
              <a:solidFill>
                <a:prstClr val="black"/>
              </a:solidFill>
              <a:latin typeface="Century" panose="02040604050505020304" pitchFamily="18" charset="0"/>
            </a:endParaRPr>
          </a:p>
          <a:p>
            <a:pPr marL="1257300" lvl="2" indent="-342900" algn="l" fontAlgn="base">
              <a:buClrTx/>
              <a:buSzPct val="75000"/>
              <a:buFont typeface="Wingdings" panose="05000000000000000000" pitchFamily="2" charset="2"/>
              <a:buChar char="§"/>
            </a:pPr>
            <a:endParaRPr lang="en-US" sz="2400" dirty="0" smtClean="0">
              <a:solidFill>
                <a:prstClr val="black"/>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742950" lvl="1" indent="-285750" algn="l" fontAlgn="base">
              <a:buClr>
                <a:prstClr val="black"/>
              </a:buClr>
              <a:buSzPct val="100000"/>
              <a:buFont typeface="Wingdings" panose="05000000000000000000" pitchFamily="2" charset="2"/>
              <a:buChar char="§"/>
            </a:pPr>
            <a:endParaRPr lang="en-US" sz="2200" dirty="0" smtClean="0">
              <a:solidFill>
                <a:prstClr val="black"/>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lvl="2" algn="l" fontAlgn="base">
              <a:buClrTx/>
              <a:buSzPct val="75000"/>
            </a:pPr>
            <a:endParaRPr lang="en-US" sz="1800" dirty="0" smtClean="0">
              <a:solidFill>
                <a:schemeClr val="bg1"/>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800" dirty="0" smtClean="0">
              <a:solidFill>
                <a:schemeClr val="bg1"/>
              </a:solidFill>
              <a:latin typeface="Century" panose="02040604050505020304" pitchFamily="18" charset="0"/>
            </a:endParaRPr>
          </a:p>
          <a:p>
            <a:pPr fontAlgn="base">
              <a:buClrTx/>
              <a:buSzPct val="100000"/>
            </a:pPr>
            <a:endParaRPr lang="en-US" sz="1800" dirty="0" smtClean="0">
              <a:latin typeface="Century" panose="02040604050505020304" pitchFamily="18" charset="0"/>
            </a:endParaRPr>
          </a:p>
          <a:p>
            <a:pPr lvl="0" fontAlgn="base">
              <a:buClrTx/>
              <a:buSzPct val="100000"/>
            </a:pPr>
            <a:endParaRPr lang="en-US" sz="1800" dirty="0" smtClean="0">
              <a:latin typeface="Century" panose="02040604050505020304" pitchFamily="18" charset="0"/>
            </a:endParaRPr>
          </a:p>
        </p:txBody>
      </p:sp>
    </p:spTree>
    <p:extLst>
      <p:ext uri="{BB962C8B-B14F-4D97-AF65-F5344CB8AC3E}">
        <p14:creationId xmlns:p14="http://schemas.microsoft.com/office/powerpoint/2010/main" val="11586138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31381" y="309282"/>
            <a:ext cx="10793556" cy="941293"/>
          </a:xfrm>
        </p:spPr>
        <p:txBody>
          <a:bodyPr>
            <a:normAutofit fontScale="90000"/>
          </a:bodyPr>
          <a:lstStyle/>
          <a:p>
            <a:pPr algn="ct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latin typeface="Century" panose="02040604050505020304" pitchFamily="18" charset="0"/>
              </a:rPr>
              <a:t>Helpful Resources</a:t>
            </a: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793068" y="2366682"/>
            <a:ext cx="9783622" cy="4316505"/>
          </a:xfrm>
          <a:noFill/>
        </p:spPr>
        <p:txBody>
          <a:bodyPr>
            <a:normAutofit/>
          </a:bodyPr>
          <a:lstStyle/>
          <a:p>
            <a:pPr marL="342900" indent="-342900">
              <a:lnSpc>
                <a:spcPct val="80000"/>
              </a:lnSpc>
              <a:buClr>
                <a:schemeClr val="bg2">
                  <a:lumMod val="75000"/>
                </a:schemeClr>
              </a:buClr>
              <a:buSzPct val="100000"/>
              <a:buFont typeface="Wingdings" panose="05000000000000000000" pitchFamily="2" charset="2"/>
              <a:buChar char="Ø"/>
              <a:defRPr/>
            </a:pPr>
            <a:r>
              <a:rPr lang="en-US" sz="2400" dirty="0" smtClean="0">
                <a:latin typeface="Century" panose="02040604050505020304" pitchFamily="18" charset="0"/>
              </a:rPr>
              <a:t>IRS </a:t>
            </a:r>
            <a:r>
              <a:rPr lang="en-US" sz="2400" dirty="0">
                <a:latin typeface="Century" panose="02040604050505020304" pitchFamily="18" charset="0"/>
              </a:rPr>
              <a:t>website:  </a:t>
            </a:r>
            <a:r>
              <a:rPr lang="en-US" sz="2400" dirty="0">
                <a:latin typeface="Century" panose="02040604050505020304" pitchFamily="18" charset="0"/>
                <a:hlinkClick r:id="rId3"/>
              </a:rPr>
              <a:t>www.irs.gov</a:t>
            </a:r>
            <a:endParaRPr lang="en-US" sz="2400" dirty="0">
              <a:latin typeface="Century" panose="02040604050505020304" pitchFamily="18" charset="0"/>
            </a:endParaRPr>
          </a:p>
          <a:p>
            <a:pPr marL="342900" indent="-342900">
              <a:lnSpc>
                <a:spcPct val="80000"/>
              </a:lnSpc>
              <a:buClr>
                <a:schemeClr val="bg2">
                  <a:lumMod val="75000"/>
                </a:schemeClr>
              </a:buClr>
              <a:buSzPct val="100000"/>
              <a:buFont typeface="Wingdings" panose="05000000000000000000" pitchFamily="2" charset="2"/>
              <a:buChar char="Ø"/>
              <a:defRPr/>
            </a:pPr>
            <a:r>
              <a:rPr lang="en-US" sz="2400" dirty="0">
                <a:latin typeface="Century" panose="02040604050505020304" pitchFamily="18" charset="0"/>
              </a:rPr>
              <a:t>IRS Publication 970 : </a:t>
            </a:r>
            <a:r>
              <a:rPr lang="en-US" sz="2400" dirty="0">
                <a:latin typeface="Century" panose="02040604050505020304" pitchFamily="18" charset="0"/>
                <a:hlinkClick r:id="rId3"/>
              </a:rPr>
              <a:t>www.irs.gov</a:t>
            </a:r>
            <a:endParaRPr lang="en-US" sz="2400" dirty="0">
              <a:latin typeface="Century" panose="02040604050505020304" pitchFamily="18" charset="0"/>
            </a:endParaRPr>
          </a:p>
          <a:p>
            <a:pPr marL="342900" indent="-342900">
              <a:lnSpc>
                <a:spcPct val="80000"/>
              </a:lnSpc>
              <a:buClr>
                <a:schemeClr val="bg2">
                  <a:lumMod val="75000"/>
                </a:schemeClr>
              </a:buClr>
              <a:buSzPct val="100000"/>
              <a:buFont typeface="Wingdings" panose="05000000000000000000" pitchFamily="2" charset="2"/>
              <a:buChar char="Ø"/>
              <a:defRPr/>
            </a:pPr>
            <a:r>
              <a:rPr lang="en-US" sz="2400" dirty="0">
                <a:latin typeface="Century" panose="02040604050505020304" pitchFamily="18" charset="0"/>
              </a:rPr>
              <a:t>IRS Instructions for forms 1098-T: www.irs.gov</a:t>
            </a:r>
          </a:p>
          <a:p>
            <a:pPr marL="342900" indent="-342900">
              <a:lnSpc>
                <a:spcPct val="80000"/>
              </a:lnSpc>
              <a:buClr>
                <a:schemeClr val="bg2">
                  <a:lumMod val="75000"/>
                </a:schemeClr>
              </a:buClr>
              <a:buSzPct val="100000"/>
              <a:buFont typeface="Wingdings" panose="05000000000000000000" pitchFamily="2" charset="2"/>
              <a:buChar char="Ø"/>
              <a:defRPr/>
            </a:pPr>
            <a:r>
              <a:rPr lang="en-US" sz="2400" dirty="0">
                <a:latin typeface="Century" panose="02040604050505020304" pitchFamily="18" charset="0"/>
              </a:rPr>
              <a:t>NACUBO website: </a:t>
            </a:r>
            <a:r>
              <a:rPr lang="en-US" sz="2400" dirty="0">
                <a:latin typeface="Century" panose="02040604050505020304" pitchFamily="18" charset="0"/>
                <a:hlinkClick r:id="rId4"/>
              </a:rPr>
              <a:t>www.nacubo.org</a:t>
            </a:r>
            <a:endParaRPr lang="en-US" sz="2400" dirty="0">
              <a:latin typeface="Century" panose="02040604050505020304" pitchFamily="18" charset="0"/>
            </a:endParaRPr>
          </a:p>
          <a:p>
            <a:pPr marL="342900" indent="-342900">
              <a:lnSpc>
                <a:spcPct val="80000"/>
              </a:lnSpc>
              <a:buClr>
                <a:schemeClr val="bg2">
                  <a:lumMod val="75000"/>
                </a:schemeClr>
              </a:buClr>
              <a:buSzPct val="100000"/>
              <a:buFont typeface="Wingdings" panose="05000000000000000000" pitchFamily="2" charset="2"/>
              <a:buChar char="Ø"/>
              <a:defRPr/>
            </a:pPr>
            <a:r>
              <a:rPr lang="en-US" sz="2400" dirty="0">
                <a:latin typeface="Century" panose="02040604050505020304" pitchFamily="18" charset="0"/>
              </a:rPr>
              <a:t>https://wcm.nacubo.org/Topics/Tax/IRS-1098-T</a:t>
            </a:r>
          </a:p>
          <a:p>
            <a:pPr lvl="2" algn="l" fontAlgn="base">
              <a:buClrTx/>
              <a:buSzPct val="75000"/>
            </a:pPr>
            <a:endParaRPr lang="en-US" sz="2400" dirty="0" smtClean="0">
              <a:solidFill>
                <a:prstClr val="black"/>
              </a:solidFill>
              <a:latin typeface="Century" panose="02040604050505020304" pitchFamily="18" charset="0"/>
            </a:endParaRPr>
          </a:p>
          <a:p>
            <a:pPr marL="1257300" lvl="2" indent="-342900" algn="l" fontAlgn="base">
              <a:buClrTx/>
              <a:buSzPct val="75000"/>
              <a:buFont typeface="Wingdings" panose="05000000000000000000" pitchFamily="2" charset="2"/>
              <a:buChar char="§"/>
            </a:pPr>
            <a:endParaRPr lang="en-US" sz="2400" dirty="0" smtClean="0">
              <a:solidFill>
                <a:prstClr val="black"/>
              </a:solidFill>
              <a:latin typeface="Century" panose="02040604050505020304" pitchFamily="18" charset="0"/>
            </a:endParaRPr>
          </a:p>
          <a:p>
            <a:pPr marL="1257300" lvl="2" indent="-342900" algn="l" fontAlgn="base">
              <a:buClrTx/>
              <a:buSzPct val="75000"/>
              <a:buFont typeface="Wingdings" panose="05000000000000000000" pitchFamily="2" charset="2"/>
              <a:buChar char="§"/>
            </a:pPr>
            <a:endParaRPr lang="en-US" sz="2400" dirty="0" smtClean="0">
              <a:solidFill>
                <a:prstClr val="black"/>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1657350" lvl="3" indent="-285750" algn="l" fontAlgn="base">
              <a:buClrTx/>
              <a:buSzPct val="75000"/>
              <a:buFont typeface="Wingdings" panose="05000000000000000000" pitchFamily="2" charset="2"/>
              <a:buChar char="§"/>
            </a:pPr>
            <a:endParaRPr lang="en-US" sz="2100" dirty="0" smtClean="0">
              <a:solidFill>
                <a:schemeClr val="bg1"/>
              </a:solidFill>
              <a:latin typeface="Century" panose="02040604050505020304" pitchFamily="18" charset="0"/>
            </a:endParaRPr>
          </a:p>
          <a:p>
            <a:pPr marL="742950" lvl="1" indent="-285750" algn="l" fontAlgn="base">
              <a:buClr>
                <a:prstClr val="black"/>
              </a:buClr>
              <a:buSzPct val="100000"/>
              <a:buFont typeface="Wingdings" panose="05000000000000000000" pitchFamily="2" charset="2"/>
              <a:buChar char="§"/>
            </a:pPr>
            <a:endParaRPr lang="en-US" sz="2200" dirty="0" smtClean="0">
              <a:solidFill>
                <a:prstClr val="black"/>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marL="1200150" lvl="2" indent="-285750" algn="l" fontAlgn="base">
              <a:buClrTx/>
              <a:buSzPct val="75000"/>
              <a:buFont typeface="Courier New" panose="02070309020205020404" pitchFamily="49" charset="0"/>
              <a:buChar char="o"/>
            </a:pPr>
            <a:endParaRPr lang="en-US" sz="1900" dirty="0" smtClean="0">
              <a:solidFill>
                <a:schemeClr val="bg1"/>
              </a:solidFill>
            </a:endParaRPr>
          </a:p>
          <a:p>
            <a:pPr lvl="2" algn="l" fontAlgn="base">
              <a:buClrTx/>
              <a:buSzPct val="75000"/>
            </a:pPr>
            <a:endParaRPr lang="en-US" sz="1800" dirty="0" smtClean="0">
              <a:solidFill>
                <a:schemeClr val="bg1"/>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endParaRPr lang="en-US" sz="1800" dirty="0" smtClean="0">
              <a:solidFill>
                <a:schemeClr val="bg1"/>
              </a:solidFill>
              <a:latin typeface="Century" panose="02040604050505020304" pitchFamily="18" charset="0"/>
            </a:endParaRPr>
          </a:p>
          <a:p>
            <a:pPr fontAlgn="base">
              <a:buClrTx/>
              <a:buSzPct val="100000"/>
            </a:pPr>
            <a:endParaRPr lang="en-US" sz="1800" dirty="0" smtClean="0">
              <a:latin typeface="Century" panose="02040604050505020304" pitchFamily="18" charset="0"/>
            </a:endParaRPr>
          </a:p>
          <a:p>
            <a:pPr lvl="0" fontAlgn="base">
              <a:buClrTx/>
              <a:buSzPct val="100000"/>
            </a:pPr>
            <a:endParaRPr lang="en-US" sz="1800" dirty="0" smtClean="0">
              <a:latin typeface="Century" panose="02040604050505020304" pitchFamily="18" charset="0"/>
            </a:endParaRPr>
          </a:p>
        </p:txBody>
      </p:sp>
    </p:spTree>
    <p:extLst>
      <p:ext uri="{BB962C8B-B14F-4D97-AF65-F5344CB8AC3E}">
        <p14:creationId xmlns:p14="http://schemas.microsoft.com/office/powerpoint/2010/main" val="2492138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1040" y="553872"/>
            <a:ext cx="10793556" cy="1166071"/>
          </a:xfrm>
        </p:spPr>
        <p:txBody>
          <a:bodyPr>
            <a:normAutofit fontScale="90000"/>
          </a:bodyPr>
          <a:lstStyle/>
          <a:p>
            <a:pPr marL="571500" indent="-571500" algn="ctr">
              <a:buFont typeface="Wingdings" panose="05000000000000000000" pitchFamily="2" charset="2"/>
              <a:buChar char="§"/>
            </a:pP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latin typeface="Century" panose="02040604050505020304" pitchFamily="18" charset="0"/>
              </a:rPr>
              <a:t>Why do colleges need to generate the 1</a:t>
            </a:r>
            <a:r>
              <a:rPr lang="en-US" sz="4000" cap="none" dirty="0" smtClean="0">
                <a:solidFill>
                  <a:schemeClr val="bg1"/>
                </a:solidFill>
                <a:latin typeface="Century" panose="02040604050505020304" pitchFamily="18" charset="0"/>
              </a:rPr>
              <a:t>098T</a:t>
            </a:r>
            <a:r>
              <a:rPr lang="en-US" sz="3600" cap="none" dirty="0" smtClean="0">
                <a:solidFill>
                  <a:schemeClr val="bg1"/>
                </a:solidFill>
                <a:latin typeface="Century" panose="02040604050505020304" pitchFamily="18" charset="0"/>
              </a:rPr>
              <a:t>?</a:t>
            </a:r>
            <a:br>
              <a:rPr lang="en-US" sz="3600" cap="none" dirty="0" smtClean="0">
                <a:solidFill>
                  <a:schemeClr val="bg1"/>
                </a:solidFill>
                <a:latin typeface="Century" panose="02040604050505020304" pitchFamily="18" charset="0"/>
              </a:rPr>
            </a:b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684211" y="2183642"/>
            <a:ext cx="9783622" cy="4449169"/>
          </a:xfrm>
          <a:noFill/>
        </p:spPr>
        <p:txBody>
          <a:bodyPr>
            <a:normAutofit/>
          </a:bodyPr>
          <a:lstStyle/>
          <a:p>
            <a:pPr marL="457200" lvl="0" indent="-457200" fontAlgn="base">
              <a:buClrTx/>
              <a:buSzPct val="100000"/>
              <a:buFont typeface="Wingdings" panose="05000000000000000000" pitchFamily="2" charset="2"/>
              <a:buChar char="§"/>
            </a:pPr>
            <a:r>
              <a:rPr lang="en-US" sz="2000" dirty="0" smtClean="0">
                <a:latin typeface="Century" panose="02040604050505020304" pitchFamily="18" charset="0"/>
              </a:rPr>
              <a:t>Colleges are required to generate a 1098T for students who self-paid all or a portion of qualifying tuition and related expenses.  </a:t>
            </a:r>
          </a:p>
          <a:p>
            <a:pPr marL="457200" lvl="0" indent="-457200" fontAlgn="base">
              <a:buClrTx/>
              <a:buSzPct val="100000"/>
              <a:buFont typeface="Wingdings" panose="05000000000000000000" pitchFamily="2" charset="2"/>
              <a:buChar char="§"/>
            </a:pPr>
            <a:r>
              <a:rPr lang="en-US" sz="2000" dirty="0" smtClean="0">
                <a:latin typeface="Century" panose="02040604050505020304" pitchFamily="18" charset="0"/>
              </a:rPr>
              <a:t>Forms of self-paid would include:</a:t>
            </a:r>
          </a:p>
          <a:p>
            <a:pPr marL="800100" lvl="1" indent="-342900" algn="l" fontAlgn="base">
              <a:buClrTx/>
              <a:buSzPct val="100000"/>
              <a:buFont typeface="Courier New" panose="02070309020205020404" pitchFamily="49" charset="0"/>
              <a:buChar char="o"/>
            </a:pPr>
            <a:r>
              <a:rPr lang="en-US" sz="2000" dirty="0">
                <a:solidFill>
                  <a:schemeClr val="bg2">
                    <a:lumMod val="75000"/>
                  </a:schemeClr>
                </a:solidFill>
                <a:latin typeface="Century" panose="02040604050505020304" pitchFamily="18" charset="0"/>
              </a:rPr>
              <a:t>Cash, Check, Credit Card</a:t>
            </a:r>
          </a:p>
          <a:p>
            <a:pPr marL="800100" lvl="1" indent="-342900" algn="l" fontAlgn="base">
              <a:buClrTx/>
              <a:buSzPct val="100000"/>
              <a:buFont typeface="Courier New" panose="02070309020205020404" pitchFamily="49" charset="0"/>
              <a:buChar char="o"/>
            </a:pPr>
            <a:r>
              <a:rPr lang="en-US" sz="2000" dirty="0">
                <a:solidFill>
                  <a:schemeClr val="bg2">
                    <a:lumMod val="75000"/>
                  </a:schemeClr>
                </a:solidFill>
                <a:latin typeface="Century" panose="02040604050505020304" pitchFamily="18" charset="0"/>
              </a:rPr>
              <a:t>Student Loans – Federal &amp; Private</a:t>
            </a:r>
          </a:p>
          <a:p>
            <a:pPr marL="800100" lvl="1" indent="-342900" algn="l" fontAlgn="base">
              <a:buClrTx/>
              <a:buSzPct val="100000"/>
              <a:buFont typeface="Courier New" panose="02070309020205020404" pitchFamily="49" charset="0"/>
              <a:buChar char="o"/>
            </a:pPr>
            <a:r>
              <a:rPr lang="en-US" sz="2000" dirty="0">
                <a:solidFill>
                  <a:schemeClr val="bg2">
                    <a:lumMod val="75000"/>
                  </a:schemeClr>
                </a:solidFill>
                <a:latin typeface="Century" panose="02040604050505020304" pitchFamily="18" charset="0"/>
              </a:rPr>
              <a:t>Nelnet Payment Plan Payments</a:t>
            </a:r>
          </a:p>
          <a:p>
            <a:pPr marL="800100" lvl="1" indent="-342900" algn="l" fontAlgn="base">
              <a:buClrTx/>
              <a:buSzPct val="100000"/>
              <a:buFont typeface="Courier New" panose="02070309020205020404" pitchFamily="49" charset="0"/>
              <a:buChar char="o"/>
            </a:pPr>
            <a:r>
              <a:rPr lang="en-US" sz="2000" dirty="0">
                <a:solidFill>
                  <a:schemeClr val="bg2">
                    <a:lumMod val="75000"/>
                  </a:schemeClr>
                </a:solidFill>
                <a:latin typeface="Century" panose="02040604050505020304" pitchFamily="18" charset="0"/>
              </a:rPr>
              <a:t>529 College Saving Plans</a:t>
            </a:r>
          </a:p>
          <a:p>
            <a:pPr lvl="0" fontAlgn="base">
              <a:buClrTx/>
              <a:buSzPct val="100000"/>
            </a:pPr>
            <a:endParaRPr lang="en-US" sz="1700" dirty="0" smtClean="0"/>
          </a:p>
        </p:txBody>
      </p:sp>
    </p:spTree>
    <p:extLst>
      <p:ext uri="{BB962C8B-B14F-4D97-AF65-F5344CB8AC3E}">
        <p14:creationId xmlns:p14="http://schemas.microsoft.com/office/powerpoint/2010/main" val="2991284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1040" y="553872"/>
            <a:ext cx="10793556" cy="1166071"/>
          </a:xfrm>
        </p:spPr>
        <p:txBody>
          <a:bodyPr>
            <a:normAutofit fontScale="90000"/>
          </a:bodyPr>
          <a:lstStyle/>
          <a:p>
            <a:pPr marL="571500" indent="-571500" algn="ctr">
              <a:buFont typeface="Wingdings" panose="05000000000000000000" pitchFamily="2" charset="2"/>
              <a:buChar char="§"/>
            </a:pP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latin typeface="Century" panose="02040604050505020304" pitchFamily="18" charset="0"/>
              </a:rPr>
              <a:t>For whom do colleges </a:t>
            </a:r>
            <a:r>
              <a:rPr lang="en-US" sz="3600" u="sng" cap="none" dirty="0" smtClean="0">
                <a:solidFill>
                  <a:schemeClr val="bg1"/>
                </a:solidFill>
                <a:latin typeface="Century" panose="02040604050505020304" pitchFamily="18" charset="0"/>
              </a:rPr>
              <a:t>not need </a:t>
            </a:r>
            <a:r>
              <a:rPr lang="en-US" sz="3600" cap="none" dirty="0" smtClean="0">
                <a:solidFill>
                  <a:schemeClr val="bg1"/>
                </a:solidFill>
                <a:latin typeface="Century" panose="02040604050505020304" pitchFamily="18" charset="0"/>
              </a:rPr>
              <a:t>to generate the 1</a:t>
            </a:r>
            <a:r>
              <a:rPr lang="en-US" sz="4000" cap="none" dirty="0" smtClean="0">
                <a:solidFill>
                  <a:schemeClr val="bg1"/>
                </a:solidFill>
                <a:latin typeface="Century" panose="02040604050505020304" pitchFamily="18" charset="0"/>
              </a:rPr>
              <a:t>098T</a:t>
            </a:r>
            <a:r>
              <a:rPr lang="en-US" sz="3600" cap="none" dirty="0" smtClean="0">
                <a:solidFill>
                  <a:schemeClr val="bg1"/>
                </a:solidFill>
                <a:latin typeface="Century" panose="02040604050505020304" pitchFamily="18" charset="0"/>
              </a:rPr>
              <a:t>?</a:t>
            </a: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727754" y="2183642"/>
            <a:ext cx="9783622" cy="4449169"/>
          </a:xfrm>
          <a:noFill/>
        </p:spPr>
        <p:txBody>
          <a:bodyPr>
            <a:normAutofit/>
          </a:bodyPr>
          <a:lstStyle/>
          <a:p>
            <a:pPr lvl="0" fontAlgn="base">
              <a:buClrTx/>
              <a:buSzPct val="100000"/>
            </a:pPr>
            <a:r>
              <a:rPr lang="en-US" sz="2000" dirty="0" smtClean="0">
                <a:latin typeface="Century" panose="02040604050505020304" pitchFamily="18" charset="0"/>
              </a:rPr>
              <a:t>The IRS allows exceptions for whom you are not required to generate a 1098T.  </a:t>
            </a:r>
          </a:p>
          <a:p>
            <a:pPr marL="742950" lvl="1" indent="-285750" algn="l" fontAlgn="base">
              <a:buClrTx/>
              <a:buSzPct val="100000"/>
              <a:buFont typeface="Wingdings" panose="05000000000000000000" pitchFamily="2" charset="2"/>
              <a:buChar char="§"/>
            </a:pPr>
            <a:r>
              <a:rPr lang="en-US" sz="2000" dirty="0" smtClean="0">
                <a:solidFill>
                  <a:schemeClr val="bg2">
                    <a:lumMod val="75000"/>
                  </a:schemeClr>
                </a:solidFill>
                <a:latin typeface="Century" panose="02040604050505020304" pitchFamily="18" charset="0"/>
              </a:rPr>
              <a:t>Courses for no academic credit (Continuing Education).</a:t>
            </a:r>
          </a:p>
          <a:p>
            <a:pPr marL="800100" lvl="1" indent="-342900" algn="l" fontAlgn="base">
              <a:buClrTx/>
              <a:buSzPct val="100000"/>
              <a:buFont typeface="Wingdings" panose="05000000000000000000" pitchFamily="2" charset="2"/>
              <a:buChar char="§"/>
            </a:pPr>
            <a:r>
              <a:rPr lang="en-US" sz="2000" dirty="0" smtClean="0">
                <a:solidFill>
                  <a:schemeClr val="bg2">
                    <a:lumMod val="75000"/>
                  </a:schemeClr>
                </a:solidFill>
                <a:latin typeface="Century" panose="02040604050505020304" pitchFamily="18" charset="0"/>
              </a:rPr>
              <a:t>Nonresident alien students, unless requested and a SSN or TIN is on record.</a:t>
            </a:r>
          </a:p>
          <a:p>
            <a:pPr marL="800100" lvl="1" indent="-342900" algn="l" fontAlgn="base">
              <a:buClrTx/>
              <a:buSzPct val="100000"/>
              <a:buFont typeface="Wingdings" panose="05000000000000000000" pitchFamily="2" charset="2"/>
              <a:buChar char="§"/>
            </a:pPr>
            <a:r>
              <a:rPr lang="en-US" sz="2000" dirty="0" smtClean="0">
                <a:solidFill>
                  <a:schemeClr val="bg2">
                    <a:lumMod val="75000"/>
                  </a:schemeClr>
                </a:solidFill>
                <a:latin typeface="Century" panose="02040604050505020304" pitchFamily="18" charset="0"/>
              </a:rPr>
              <a:t>Students whose qualified tuition and expenses are </a:t>
            </a:r>
            <a:r>
              <a:rPr lang="en-US" sz="2000" u="sng" dirty="0" smtClean="0">
                <a:solidFill>
                  <a:schemeClr val="bg2">
                    <a:lumMod val="75000"/>
                  </a:schemeClr>
                </a:solidFill>
                <a:latin typeface="Century" panose="02040604050505020304" pitchFamily="18" charset="0"/>
              </a:rPr>
              <a:t>fully</a:t>
            </a:r>
            <a:r>
              <a:rPr lang="en-US" sz="2000" dirty="0" smtClean="0">
                <a:solidFill>
                  <a:schemeClr val="bg2">
                    <a:lumMod val="75000"/>
                  </a:schemeClr>
                </a:solidFill>
                <a:latin typeface="Century" panose="02040604050505020304" pitchFamily="18" charset="0"/>
              </a:rPr>
              <a:t> paid or waived with:</a:t>
            </a:r>
          </a:p>
          <a:p>
            <a:pPr marL="1257300" lvl="2" indent="-342900" algn="l" fontAlgn="base">
              <a:buClrTx/>
              <a:buSzPct val="100000"/>
              <a:buFont typeface="Courier New" panose="02070309020205020404" pitchFamily="49" charset="0"/>
              <a:buChar char="o"/>
            </a:pPr>
            <a:r>
              <a:rPr lang="en-US" sz="2000" dirty="0">
                <a:solidFill>
                  <a:schemeClr val="bg2">
                    <a:lumMod val="75000"/>
                  </a:schemeClr>
                </a:solidFill>
                <a:latin typeface="Century" panose="02040604050505020304" pitchFamily="18" charset="0"/>
              </a:rPr>
              <a:t>Grants</a:t>
            </a:r>
          </a:p>
          <a:p>
            <a:pPr marL="1257300" lvl="2" indent="-342900" algn="l" fontAlgn="base">
              <a:buClrTx/>
              <a:buSzPct val="100000"/>
              <a:buFont typeface="Courier New" panose="02070309020205020404" pitchFamily="49" charset="0"/>
              <a:buChar char="o"/>
            </a:pPr>
            <a:r>
              <a:rPr lang="en-US" sz="2000" dirty="0">
                <a:solidFill>
                  <a:schemeClr val="bg2">
                    <a:lumMod val="75000"/>
                  </a:schemeClr>
                </a:solidFill>
                <a:latin typeface="Century" panose="02040604050505020304" pitchFamily="18" charset="0"/>
              </a:rPr>
              <a:t>Scholarships</a:t>
            </a:r>
          </a:p>
          <a:p>
            <a:pPr marL="1257300" lvl="2" indent="-342900" algn="l" fontAlgn="base">
              <a:buClrTx/>
              <a:buSzPct val="100000"/>
              <a:buFont typeface="Courier New" panose="02070309020205020404" pitchFamily="49" charset="0"/>
              <a:buChar char="o"/>
            </a:pPr>
            <a:r>
              <a:rPr lang="en-US" sz="2000" dirty="0">
                <a:solidFill>
                  <a:schemeClr val="bg2">
                    <a:lumMod val="75000"/>
                  </a:schemeClr>
                </a:solidFill>
                <a:latin typeface="Century" panose="02040604050505020304" pitchFamily="18" charset="0"/>
              </a:rPr>
              <a:t>3rd Party Arrangements</a:t>
            </a:r>
          </a:p>
        </p:txBody>
      </p:sp>
    </p:spTree>
    <p:extLst>
      <p:ext uri="{BB962C8B-B14F-4D97-AF65-F5344CB8AC3E}">
        <p14:creationId xmlns:p14="http://schemas.microsoft.com/office/powerpoint/2010/main" val="3989083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1040" y="553872"/>
            <a:ext cx="10793556" cy="1166071"/>
          </a:xfrm>
        </p:spPr>
        <p:txBody>
          <a:bodyPr>
            <a:normAutofit fontScale="90000"/>
          </a:bodyPr>
          <a:lstStyle/>
          <a:p>
            <a:pPr marL="571500" indent="-571500" algn="ctr">
              <a:buFont typeface="Wingdings" panose="05000000000000000000" pitchFamily="2" charset="2"/>
              <a:buChar char="§"/>
            </a:pP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latin typeface="Century" panose="02040604050505020304" pitchFamily="18" charset="0"/>
              </a:rPr>
              <a:t>Methods of Collecting Student SSN/TIN’s.</a:t>
            </a: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727754" y="2183642"/>
            <a:ext cx="9783622" cy="4449169"/>
          </a:xfrm>
          <a:noFill/>
        </p:spPr>
        <p:txBody>
          <a:bodyPr>
            <a:normAutofit/>
          </a:bodyPr>
          <a:lstStyle/>
          <a:p>
            <a:pPr lvl="0" fontAlgn="base">
              <a:buClrTx/>
              <a:buSzPct val="100000"/>
            </a:pPr>
            <a:r>
              <a:rPr lang="en-US" sz="2000" dirty="0" smtClean="0">
                <a:latin typeface="Century" panose="02040604050505020304" pitchFamily="18" charset="0"/>
              </a:rPr>
              <a:t>IRS rules require institutions to solicit SSN/TIN’s at least once a year.  </a:t>
            </a:r>
          </a:p>
          <a:p>
            <a:pPr marL="742950" lvl="1" indent="-285750" algn="l" fontAlgn="base">
              <a:buClrTx/>
              <a:buSzPct val="100000"/>
              <a:buFont typeface="Wingdings" panose="05000000000000000000" pitchFamily="2" charset="2"/>
              <a:buChar char="§"/>
            </a:pPr>
            <a:r>
              <a:rPr lang="en-US" sz="2000" dirty="0" smtClean="0">
                <a:solidFill>
                  <a:schemeClr val="bg2">
                    <a:lumMod val="75000"/>
                  </a:schemeClr>
                </a:solidFill>
                <a:latin typeface="Century" panose="02040604050505020304" pitchFamily="18" charset="0"/>
              </a:rPr>
              <a:t>Use a secure website allowing for direct input by the student.  Such as the “General Admission Application”.</a:t>
            </a:r>
          </a:p>
          <a:p>
            <a:pPr marL="800100" lvl="1" indent="-342900" algn="l" fontAlgn="base">
              <a:buClrTx/>
              <a:buSzPct val="100000"/>
              <a:buFont typeface="Wingdings" panose="05000000000000000000" pitchFamily="2" charset="2"/>
              <a:buChar char="§"/>
            </a:pPr>
            <a:r>
              <a:rPr lang="en-US" sz="2000" dirty="0" smtClean="0">
                <a:solidFill>
                  <a:schemeClr val="bg2">
                    <a:lumMod val="75000"/>
                  </a:schemeClr>
                </a:solidFill>
                <a:latin typeface="Century" panose="02040604050505020304" pitchFamily="18" charset="0"/>
              </a:rPr>
              <a:t>Send Campus Email Blast attaching IRS W-9S or customized W-9S.  </a:t>
            </a:r>
          </a:p>
          <a:p>
            <a:pPr marL="1257300" lvl="2" indent="-342900" algn="l" fontAlgn="base">
              <a:buClrTx/>
              <a:buSzPct val="100000"/>
              <a:buFont typeface="Courier New" panose="02070309020205020404" pitchFamily="49" charset="0"/>
              <a:buChar char="o"/>
            </a:pPr>
            <a:r>
              <a:rPr lang="en-US" sz="1800" dirty="0" smtClean="0">
                <a:solidFill>
                  <a:schemeClr val="bg2">
                    <a:lumMod val="75000"/>
                  </a:schemeClr>
                </a:solidFill>
                <a:latin typeface="Century" panose="02040604050505020304" pitchFamily="18" charset="0"/>
              </a:rPr>
              <a:t>Make sure privacy and security precautions are in place if students provide their SSN by return email. </a:t>
            </a:r>
          </a:p>
          <a:p>
            <a:pPr marL="800100" lvl="1" indent="-342900" algn="l" fontAlgn="base">
              <a:buClrTx/>
              <a:buSzPct val="100000"/>
              <a:buFont typeface="Wingdings" panose="05000000000000000000" pitchFamily="2" charset="2"/>
              <a:buChar char="§"/>
            </a:pPr>
            <a:r>
              <a:rPr lang="en-US" sz="2000" dirty="0" smtClean="0">
                <a:solidFill>
                  <a:schemeClr val="bg2">
                    <a:lumMod val="75000"/>
                  </a:schemeClr>
                </a:solidFill>
                <a:latin typeface="Century" panose="02040604050505020304" pitchFamily="18" charset="0"/>
              </a:rPr>
              <a:t>Recommended practice – Identify students who will receive a 1098-T by scheduling a 1098T test run late November, beginning of December.  Send an email blast out to those student with missing SSN’s.  Colleges can determine individually how frequent they want to solicit for SSN’s during the calendar year. </a:t>
            </a:r>
            <a:endParaRPr lang="en-US" sz="2000" dirty="0">
              <a:solidFill>
                <a:schemeClr val="bg2">
                  <a:lumMod val="75000"/>
                </a:schemeClr>
              </a:solidFill>
              <a:latin typeface="Century" panose="02040604050505020304" pitchFamily="18" charset="0"/>
            </a:endParaRPr>
          </a:p>
        </p:txBody>
      </p:sp>
    </p:spTree>
    <p:extLst>
      <p:ext uri="{BB962C8B-B14F-4D97-AF65-F5344CB8AC3E}">
        <p14:creationId xmlns:p14="http://schemas.microsoft.com/office/powerpoint/2010/main" val="24518898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1040" y="553872"/>
            <a:ext cx="10793556" cy="1166071"/>
          </a:xfrm>
        </p:spPr>
        <p:txBody>
          <a:bodyPr>
            <a:normAutofit fontScale="90000"/>
          </a:bodyPr>
          <a:lstStyle/>
          <a:p>
            <a:pPr algn="ct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latin typeface="Century" panose="02040604050505020304" pitchFamily="18" charset="0"/>
              </a:rPr>
              <a:t>Let’s get </a:t>
            </a:r>
            <a:r>
              <a:rPr lang="en-US" sz="3600" cap="none" dirty="0" err="1" smtClean="0">
                <a:solidFill>
                  <a:schemeClr val="bg1"/>
                </a:solidFill>
                <a:latin typeface="Century" panose="02040604050505020304" pitchFamily="18" charset="0"/>
              </a:rPr>
              <a:t>started..how</a:t>
            </a:r>
            <a:r>
              <a:rPr lang="en-US" sz="3600" cap="none" dirty="0" smtClean="0">
                <a:solidFill>
                  <a:schemeClr val="bg1"/>
                </a:solidFill>
                <a:latin typeface="Century" panose="02040604050505020304" pitchFamily="18" charset="0"/>
              </a:rPr>
              <a:t> to run the 1098T job…what information is needed</a:t>
            </a: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891040" y="2194528"/>
            <a:ext cx="9783622" cy="4449169"/>
          </a:xfrm>
          <a:noFill/>
        </p:spPr>
        <p:txBody>
          <a:bodyPr>
            <a:normAutofit/>
          </a:bodyPr>
          <a:lstStyle/>
          <a:p>
            <a:pPr lvl="0" fontAlgn="base">
              <a:buClrTx/>
              <a:buSzPct val="100000"/>
            </a:pPr>
            <a:r>
              <a:rPr lang="en-US" sz="2000" dirty="0" smtClean="0">
                <a:latin typeface="Century" panose="02040604050505020304" pitchFamily="18" charset="0"/>
              </a:rPr>
              <a:t>FMS Job Scheduling </a:t>
            </a:r>
          </a:p>
          <a:p>
            <a:pPr lvl="0" fontAlgn="base">
              <a:buClrTx/>
              <a:buSzPct val="100000"/>
            </a:pPr>
            <a:r>
              <a:rPr lang="en-US" sz="2000" dirty="0" smtClean="0">
                <a:latin typeface="Century" panose="02040604050505020304" pitchFamily="18" charset="0"/>
              </a:rPr>
              <a:t>There are 4 components to the 1098 job.  Jobs can be run in test mode as many times as needed prior to the final run. </a:t>
            </a:r>
          </a:p>
          <a:p>
            <a:pPr marL="285750" indent="-285750">
              <a:buClrTx/>
              <a:buSzPct val="100000"/>
              <a:buFont typeface="Wingdings" panose="05000000000000000000" pitchFamily="2" charset="2"/>
              <a:buChar char="§"/>
            </a:pPr>
            <a:r>
              <a:rPr lang="en-US" sz="1800" dirty="0" smtClean="0">
                <a:latin typeface="Century" panose="02040604050505020304" pitchFamily="18" charset="0"/>
              </a:rPr>
              <a:t>Job #1 - BM1745J - This job extracts student payment information to create the IRS Tuition Tax Credit Extract file. You will need to ask SBCTC-IT to disabled </a:t>
            </a:r>
            <a:r>
              <a:rPr lang="en-US" sz="1800" dirty="0">
                <a:latin typeface="Century" panose="02040604050505020304" pitchFamily="18" charset="0"/>
              </a:rPr>
              <a:t>the </a:t>
            </a:r>
            <a:r>
              <a:rPr lang="en-US" sz="1800" dirty="0" smtClean="0">
                <a:latin typeface="Century" panose="02040604050505020304" pitchFamily="18" charset="0"/>
              </a:rPr>
              <a:t>prior year 1098-T display payment on your college’s website before running this job. This </a:t>
            </a:r>
            <a:r>
              <a:rPr lang="en-US" sz="1800" dirty="0">
                <a:latin typeface="Century" panose="02040604050505020304" pitchFamily="18" charset="0"/>
              </a:rPr>
              <a:t>job must complete </a:t>
            </a:r>
            <a:r>
              <a:rPr lang="en-US" sz="1800" dirty="0" smtClean="0">
                <a:latin typeface="Century" panose="02040604050505020304" pitchFamily="18" charset="0"/>
              </a:rPr>
              <a:t>before </a:t>
            </a:r>
            <a:r>
              <a:rPr lang="en-US" sz="1800" dirty="0">
                <a:latin typeface="Century" panose="02040604050505020304" pitchFamily="18" charset="0"/>
              </a:rPr>
              <a:t>running the </a:t>
            </a:r>
            <a:r>
              <a:rPr lang="en-US" sz="1800" dirty="0" smtClean="0">
                <a:latin typeface="Century" panose="02040604050505020304" pitchFamily="18" charset="0"/>
              </a:rPr>
              <a:t>job #2.</a:t>
            </a:r>
            <a:endParaRPr lang="en-US" sz="1800" dirty="0">
              <a:latin typeface="Century" panose="02040604050505020304" pitchFamily="18" charset="0"/>
            </a:endParaRPr>
          </a:p>
          <a:p>
            <a:pPr marL="285750" indent="-285750">
              <a:buClrTx/>
              <a:buSzPct val="100000"/>
              <a:buFont typeface="Wingdings" panose="05000000000000000000" pitchFamily="2" charset="2"/>
              <a:buChar char="§"/>
            </a:pPr>
            <a:r>
              <a:rPr lang="en-US" sz="1800" dirty="0" smtClean="0">
                <a:latin typeface="Century" panose="02040604050505020304" pitchFamily="18" charset="0"/>
              </a:rPr>
              <a:t>Job #2 - BM1747J - </a:t>
            </a:r>
            <a:r>
              <a:rPr lang="en-US" sz="1800" dirty="0">
                <a:latin typeface="Century" panose="02040604050505020304" pitchFamily="18" charset="0"/>
              </a:rPr>
              <a:t>This job creates a 1098-T </a:t>
            </a:r>
            <a:r>
              <a:rPr lang="en-US" sz="1800" dirty="0" smtClean="0">
                <a:latin typeface="Century" panose="02040604050505020304" pitchFamily="18" charset="0"/>
              </a:rPr>
              <a:t>print file from the data contained in the IRS Tax Credit file (summary format). This job must complete before running any </a:t>
            </a:r>
            <a:r>
              <a:rPr lang="en-US" sz="1800" dirty="0" err="1" smtClean="0">
                <a:latin typeface="Century" panose="02040604050505020304" pitchFamily="18" charset="0"/>
              </a:rPr>
              <a:t>datax</a:t>
            </a:r>
            <a:r>
              <a:rPr lang="en-US" sz="1800" dirty="0" smtClean="0">
                <a:latin typeface="Century" panose="02040604050505020304" pitchFamily="18" charset="0"/>
              </a:rPr>
              <a:t> reports.</a:t>
            </a:r>
          </a:p>
          <a:p>
            <a:pPr marL="285750" indent="-285750">
              <a:buClrTx/>
              <a:buSzPct val="100000"/>
              <a:buFont typeface="Wingdings" panose="05000000000000000000" pitchFamily="2" charset="2"/>
              <a:buChar char="§"/>
            </a:pPr>
            <a:r>
              <a:rPr lang="en-US" sz="1800" dirty="0" err="1" smtClean="0">
                <a:latin typeface="Century" panose="02040604050505020304" pitchFamily="18" charset="0"/>
              </a:rPr>
              <a:t>Datax</a:t>
            </a:r>
            <a:r>
              <a:rPr lang="en-US" sz="1800" dirty="0" smtClean="0">
                <a:latin typeface="Century" panose="02040604050505020304" pitchFamily="18" charset="0"/>
              </a:rPr>
              <a:t> – BM1747R – This creates an excel 1098-T data file summarized by each student.</a:t>
            </a:r>
          </a:p>
          <a:p>
            <a:pPr marL="285750" indent="-285750">
              <a:buClrTx/>
              <a:buSzPct val="100000"/>
              <a:buFont typeface="Wingdings" panose="05000000000000000000" pitchFamily="2" charset="2"/>
              <a:buChar char="§"/>
            </a:pPr>
            <a:r>
              <a:rPr lang="en-US" sz="1800" dirty="0" err="1" smtClean="0">
                <a:latin typeface="Century" panose="02040604050505020304" pitchFamily="18" charset="0"/>
              </a:rPr>
              <a:t>Datax</a:t>
            </a:r>
            <a:r>
              <a:rPr lang="en-US" sz="1800" dirty="0" smtClean="0">
                <a:latin typeface="Century" panose="02040604050505020304" pitchFamily="18" charset="0"/>
              </a:rPr>
              <a:t> - BM1745RE </a:t>
            </a:r>
            <a:r>
              <a:rPr lang="en-US" sz="1800" dirty="0">
                <a:latin typeface="Century" panose="02040604050505020304" pitchFamily="18" charset="0"/>
              </a:rPr>
              <a:t>– This </a:t>
            </a:r>
            <a:r>
              <a:rPr lang="en-US" sz="1800" dirty="0" smtClean="0">
                <a:latin typeface="Century" panose="02040604050505020304" pitchFamily="18" charset="0"/>
              </a:rPr>
              <a:t>report can create an excel individaul1098-T file by SID.</a:t>
            </a:r>
            <a:endParaRPr lang="en-US" sz="1800" dirty="0">
              <a:latin typeface="Century" panose="02040604050505020304" pitchFamily="18" charset="0"/>
            </a:endParaRPr>
          </a:p>
          <a:p>
            <a:pPr lvl="0" fontAlgn="base">
              <a:buClrTx/>
              <a:buSzPct val="100000"/>
            </a:pPr>
            <a:endParaRPr lang="en-US" sz="1800" dirty="0" smtClean="0">
              <a:latin typeface="Century" panose="02040604050505020304" pitchFamily="18" charset="0"/>
            </a:endParaRPr>
          </a:p>
        </p:txBody>
      </p:sp>
    </p:spTree>
    <p:extLst>
      <p:ext uri="{BB962C8B-B14F-4D97-AF65-F5344CB8AC3E}">
        <p14:creationId xmlns:p14="http://schemas.microsoft.com/office/powerpoint/2010/main" val="2845643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1040" y="553872"/>
            <a:ext cx="10793556" cy="1166071"/>
          </a:xfrm>
        </p:spPr>
        <p:txBody>
          <a:bodyPr>
            <a:normAutofit fontScale="90000"/>
          </a:bodyPr>
          <a:lstStyle/>
          <a:p>
            <a:pPr algn="ct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Job Scheduling – BM1745J</a:t>
            </a: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793068" y="2042128"/>
            <a:ext cx="9783622" cy="4449169"/>
          </a:xfrm>
          <a:noFill/>
        </p:spPr>
        <p:txBody>
          <a:bodyPr>
            <a:normAutofit/>
          </a:bodyPr>
          <a:lstStyle/>
          <a:p>
            <a:pPr lvl="0" fontAlgn="base">
              <a:buClrTx/>
              <a:buSzPct val="100000"/>
            </a:pPr>
            <a:r>
              <a:rPr lang="en-US" sz="2000" dirty="0">
                <a:latin typeface="Century" panose="02040604050505020304" pitchFamily="18" charset="0"/>
              </a:rPr>
              <a:t>FMS Job Scheduling </a:t>
            </a:r>
          </a:p>
          <a:p>
            <a:pPr fontAlgn="base">
              <a:buClrTx/>
              <a:buSzPct val="100000"/>
            </a:pPr>
            <a:r>
              <a:rPr lang="en-US" sz="2000" dirty="0">
                <a:latin typeface="Century" panose="02040604050505020304" pitchFamily="18" charset="0"/>
              </a:rPr>
              <a:t>BM1745J –  </a:t>
            </a:r>
            <a:r>
              <a:rPr lang="en-US" sz="2000" dirty="0" smtClean="0">
                <a:latin typeface="Century" panose="02040604050505020304" pitchFamily="18" charset="0"/>
              </a:rPr>
              <a:t>Parameter Selection</a:t>
            </a:r>
            <a:endParaRPr lang="en-US" sz="2000" dirty="0">
              <a:latin typeface="Century" panose="02040604050505020304" pitchFamily="18" charset="0"/>
            </a:endParaRPr>
          </a:p>
          <a:p>
            <a:pPr marL="342900" indent="-342900" fontAlgn="base">
              <a:buClrTx/>
              <a:buSzPct val="100000"/>
              <a:buFont typeface="Wingdings" panose="05000000000000000000" pitchFamily="2" charset="2"/>
              <a:buChar char="§"/>
            </a:pPr>
            <a:r>
              <a:rPr lang="en-US" sz="2000" dirty="0">
                <a:latin typeface="Century" panose="02040604050505020304" pitchFamily="18" charset="0"/>
              </a:rPr>
              <a:t>Fee Pay Status </a:t>
            </a:r>
            <a:r>
              <a:rPr lang="en-US" sz="2000" dirty="0" smtClean="0">
                <a:latin typeface="Century" panose="02040604050505020304" pitchFamily="18" charset="0"/>
              </a:rPr>
              <a:t>Exclusions</a:t>
            </a:r>
          </a:p>
          <a:p>
            <a:pPr marL="800100" lvl="1" indent="-342900" algn="l" fontAlgn="base">
              <a:buClrTx/>
              <a:buSzPct val="100000"/>
              <a:buFont typeface="Courier New" panose="02070309020205020404" pitchFamily="49" charset="0"/>
              <a:buChar char="o"/>
            </a:pPr>
            <a:r>
              <a:rPr lang="en-US" dirty="0" smtClean="0">
                <a:solidFill>
                  <a:schemeClr val="bg1"/>
                </a:solidFill>
                <a:latin typeface="Century" panose="02040604050505020304" pitchFamily="18" charset="0"/>
              </a:rPr>
              <a:t>Enter </a:t>
            </a:r>
            <a:r>
              <a:rPr lang="en-US" dirty="0">
                <a:solidFill>
                  <a:schemeClr val="bg1"/>
                </a:solidFill>
                <a:latin typeface="Century" panose="02040604050505020304" pitchFamily="18" charset="0"/>
              </a:rPr>
              <a:t>any Student FPS that you do not want the job to pick up such as:</a:t>
            </a:r>
          </a:p>
          <a:p>
            <a:pPr marL="1257300" lvl="2" indent="-342900" algn="l" fontAlgn="base">
              <a:buClrTx/>
              <a:buSzPct val="75000"/>
              <a:buFont typeface="Courier New" panose="02070309020205020404" pitchFamily="49" charset="0"/>
              <a:buChar char="o"/>
            </a:pPr>
            <a:r>
              <a:rPr lang="en-US" sz="1800" dirty="0" smtClean="0">
                <a:solidFill>
                  <a:schemeClr val="bg1"/>
                </a:solidFill>
                <a:latin typeface="Century" panose="02040604050505020304" pitchFamily="18" charset="0"/>
              </a:rPr>
              <a:t>35 - </a:t>
            </a:r>
            <a:r>
              <a:rPr lang="en-US" sz="1800" dirty="0">
                <a:solidFill>
                  <a:schemeClr val="bg1"/>
                </a:solidFill>
                <a:latin typeface="Century" panose="02040604050505020304" pitchFamily="18" charset="0"/>
              </a:rPr>
              <a:t>International Contract</a:t>
            </a:r>
          </a:p>
          <a:p>
            <a:pPr marL="1257300" lvl="2" indent="-342900" algn="l" fontAlgn="base">
              <a:buClrTx/>
              <a:buSzPct val="75000"/>
              <a:buFont typeface="Courier New" panose="02070309020205020404" pitchFamily="49" charset="0"/>
              <a:buChar char="o"/>
            </a:pPr>
            <a:r>
              <a:rPr lang="en-US" sz="1800" dirty="0" smtClean="0">
                <a:solidFill>
                  <a:schemeClr val="bg1"/>
                </a:solidFill>
                <a:latin typeface="Century" panose="02040604050505020304" pitchFamily="18" charset="0"/>
              </a:rPr>
              <a:t>14 - </a:t>
            </a:r>
            <a:r>
              <a:rPr lang="en-US" sz="1800" dirty="0">
                <a:solidFill>
                  <a:schemeClr val="bg1"/>
                </a:solidFill>
                <a:latin typeface="Century" panose="02040604050505020304" pitchFamily="18" charset="0"/>
              </a:rPr>
              <a:t>GED Prep</a:t>
            </a:r>
          </a:p>
          <a:p>
            <a:pPr marL="1257300" lvl="2" indent="-342900" algn="l" fontAlgn="base">
              <a:buClrTx/>
              <a:buSzPct val="75000"/>
              <a:buFont typeface="Courier New" panose="02070309020205020404" pitchFamily="49" charset="0"/>
              <a:buChar char="o"/>
            </a:pPr>
            <a:r>
              <a:rPr lang="en-US" sz="1800" dirty="0">
                <a:solidFill>
                  <a:schemeClr val="bg1"/>
                </a:solidFill>
                <a:latin typeface="Century" panose="02040604050505020304" pitchFamily="18" charset="0"/>
              </a:rPr>
              <a:t>98 </a:t>
            </a:r>
            <a:r>
              <a:rPr lang="en-US" sz="1800" dirty="0" smtClean="0">
                <a:solidFill>
                  <a:schemeClr val="bg1"/>
                </a:solidFill>
                <a:latin typeface="Century" panose="02040604050505020304" pitchFamily="18" charset="0"/>
              </a:rPr>
              <a:t>- </a:t>
            </a:r>
            <a:r>
              <a:rPr lang="en-US" sz="1800" dirty="0">
                <a:solidFill>
                  <a:schemeClr val="bg1"/>
                </a:solidFill>
                <a:latin typeface="Century" panose="02040604050505020304" pitchFamily="18" charset="0"/>
              </a:rPr>
              <a:t>Community Service</a:t>
            </a:r>
          </a:p>
          <a:p>
            <a:pPr marL="1257300" lvl="2" indent="-342900" algn="l" fontAlgn="base">
              <a:buClrTx/>
              <a:buSzPct val="75000"/>
              <a:buFont typeface="Courier New" panose="02070309020205020404" pitchFamily="49" charset="0"/>
              <a:buChar char="o"/>
            </a:pPr>
            <a:r>
              <a:rPr lang="en-US" sz="1800" dirty="0" err="1">
                <a:solidFill>
                  <a:schemeClr val="bg1"/>
                </a:solidFill>
                <a:latin typeface="Century" panose="02040604050505020304" pitchFamily="18" charset="0"/>
              </a:rPr>
              <a:t>Etc</a:t>
            </a:r>
            <a:r>
              <a:rPr lang="en-US" sz="1800" dirty="0">
                <a:solidFill>
                  <a:schemeClr val="bg1"/>
                </a:solidFill>
                <a:latin typeface="Century" panose="02040604050505020304" pitchFamily="18" charset="0"/>
              </a:rPr>
              <a:t>, (</a:t>
            </a:r>
            <a:r>
              <a:rPr lang="en-US" sz="1800" dirty="0" smtClean="0">
                <a:solidFill>
                  <a:schemeClr val="bg1"/>
                </a:solidFill>
                <a:latin typeface="Century" panose="02040604050505020304" pitchFamily="18" charset="0"/>
              </a:rPr>
              <a:t>there </a:t>
            </a:r>
            <a:r>
              <a:rPr lang="en-US" sz="1800" dirty="0">
                <a:solidFill>
                  <a:schemeClr val="bg1"/>
                </a:solidFill>
                <a:latin typeface="Century" panose="02040604050505020304" pitchFamily="18" charset="0"/>
              </a:rPr>
              <a:t>are likely </a:t>
            </a:r>
            <a:r>
              <a:rPr lang="en-US" sz="1800" dirty="0" smtClean="0">
                <a:solidFill>
                  <a:schemeClr val="bg1"/>
                </a:solidFill>
                <a:latin typeface="Century" panose="02040604050505020304" pitchFamily="18" charset="0"/>
              </a:rPr>
              <a:t>other FPS that </a:t>
            </a:r>
            <a:r>
              <a:rPr lang="en-US" sz="1800" dirty="0">
                <a:solidFill>
                  <a:schemeClr val="bg1"/>
                </a:solidFill>
                <a:latin typeface="Century" panose="02040604050505020304" pitchFamily="18" charset="0"/>
              </a:rPr>
              <a:t>you </a:t>
            </a:r>
            <a:r>
              <a:rPr lang="en-US" sz="1800" dirty="0" smtClean="0">
                <a:solidFill>
                  <a:schemeClr val="bg1"/>
                </a:solidFill>
                <a:latin typeface="Century" panose="02040604050505020304" pitchFamily="18" charset="0"/>
              </a:rPr>
              <a:t>use</a:t>
            </a:r>
            <a:r>
              <a:rPr lang="en-US" sz="1800" dirty="0">
                <a:solidFill>
                  <a:schemeClr val="bg1"/>
                </a:solidFill>
                <a:latin typeface="Century" panose="02040604050505020304" pitchFamily="18" charset="0"/>
              </a:rPr>
              <a:t>)</a:t>
            </a:r>
          </a:p>
          <a:p>
            <a:pPr fontAlgn="base">
              <a:buClrTx/>
              <a:buSzPct val="100000"/>
            </a:pPr>
            <a:r>
              <a:rPr lang="en-US" sz="1800" dirty="0" smtClean="0">
                <a:latin typeface="Century" panose="02040604050505020304" pitchFamily="18" charset="0"/>
              </a:rPr>
              <a:t>Important:  The Exclusion </a:t>
            </a:r>
            <a:r>
              <a:rPr lang="en-US" sz="1800" dirty="0">
                <a:latin typeface="Century" panose="02040604050505020304" pitchFamily="18" charset="0"/>
              </a:rPr>
              <a:t>ONLY looks at Student Fee Pay status, NOT </a:t>
            </a:r>
            <a:r>
              <a:rPr lang="en-US" sz="1800" dirty="0" smtClean="0">
                <a:latin typeface="Century" panose="02040604050505020304" pitchFamily="18" charset="0"/>
              </a:rPr>
              <a:t>the FPS attached to the class.</a:t>
            </a:r>
            <a:endParaRPr lang="en-US" sz="1800" dirty="0">
              <a:latin typeface="Century" panose="02040604050505020304" pitchFamily="18" charset="0"/>
            </a:endParaRPr>
          </a:p>
          <a:p>
            <a:pPr fontAlgn="base">
              <a:buClrTx/>
              <a:buSzPct val="100000"/>
            </a:pPr>
            <a:endParaRPr lang="en-US" sz="1700" dirty="0">
              <a:latin typeface="Century" panose="02040604050505020304" pitchFamily="18" charset="0"/>
            </a:endParaRPr>
          </a:p>
          <a:p>
            <a:pPr lvl="0" fontAlgn="base">
              <a:buClrTx/>
              <a:buSzPct val="100000"/>
            </a:pPr>
            <a:endParaRPr lang="en-US" sz="1800" dirty="0" smtClean="0">
              <a:latin typeface="Century" panose="02040604050505020304" pitchFamily="18" charset="0"/>
            </a:endParaRPr>
          </a:p>
        </p:txBody>
      </p:sp>
    </p:spTree>
    <p:extLst>
      <p:ext uri="{BB962C8B-B14F-4D97-AF65-F5344CB8AC3E}">
        <p14:creationId xmlns:p14="http://schemas.microsoft.com/office/powerpoint/2010/main" val="2433929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1040" y="553872"/>
            <a:ext cx="10793556" cy="1166071"/>
          </a:xfrm>
        </p:spPr>
        <p:txBody>
          <a:bodyPr>
            <a:normAutofit fontScale="90000"/>
          </a:bodyPr>
          <a:lstStyle/>
          <a:p>
            <a:pPr algn="ct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a:solidFill>
                  <a:schemeClr val="bg1"/>
                </a:solidFill>
              </a:rPr>
              <a:t>Job Scheduling – </a:t>
            </a:r>
            <a:r>
              <a:rPr lang="en-US" sz="3600" cap="none" dirty="0" smtClean="0">
                <a:solidFill>
                  <a:schemeClr val="bg1"/>
                </a:solidFill>
              </a:rPr>
              <a:t>BM1745J</a:t>
            </a: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793068" y="2042128"/>
            <a:ext cx="9783622" cy="4449169"/>
          </a:xfrm>
          <a:noFill/>
        </p:spPr>
        <p:txBody>
          <a:bodyPr>
            <a:normAutofit/>
          </a:bodyPr>
          <a:lstStyle/>
          <a:p>
            <a:pPr lvl="0" fontAlgn="base">
              <a:buClrTx/>
              <a:buSzPct val="100000"/>
            </a:pPr>
            <a:r>
              <a:rPr lang="en-US" sz="2000" dirty="0">
                <a:latin typeface="Century" panose="02040604050505020304" pitchFamily="18" charset="0"/>
              </a:rPr>
              <a:t>FMS Job Scheduling </a:t>
            </a:r>
          </a:p>
          <a:p>
            <a:pPr fontAlgn="base">
              <a:buClrTx/>
              <a:buSzPct val="100000"/>
            </a:pPr>
            <a:r>
              <a:rPr lang="en-US" sz="2000" dirty="0">
                <a:latin typeface="Century" panose="02040604050505020304" pitchFamily="18" charset="0"/>
              </a:rPr>
              <a:t>BM1745J –  </a:t>
            </a:r>
            <a:r>
              <a:rPr lang="en-US" sz="2000" dirty="0" smtClean="0">
                <a:latin typeface="Century" panose="02040604050505020304" pitchFamily="18" charset="0"/>
              </a:rPr>
              <a:t>Parameter Selection</a:t>
            </a:r>
            <a:endParaRPr lang="en-US" sz="2000" dirty="0">
              <a:latin typeface="Century" panose="02040604050505020304" pitchFamily="18" charset="0"/>
            </a:endParaRPr>
          </a:p>
          <a:p>
            <a:pPr marL="742950" lvl="1" indent="-285750" algn="l" fontAlgn="base">
              <a:buClr>
                <a:schemeClr val="bg1"/>
              </a:buClr>
              <a:buSzPct val="100000"/>
              <a:buFont typeface="Wingdings" panose="05000000000000000000" pitchFamily="2" charset="2"/>
              <a:buChar char="§"/>
            </a:pPr>
            <a:r>
              <a:rPr lang="en-US" sz="2000" dirty="0" err="1" smtClean="0">
                <a:solidFill>
                  <a:schemeClr val="bg1"/>
                </a:solidFill>
                <a:latin typeface="Century" panose="02040604050505020304" pitchFamily="18" charset="0"/>
              </a:rPr>
              <a:t>Ususual</a:t>
            </a:r>
            <a:r>
              <a:rPr lang="en-US" sz="2000" dirty="0" smtClean="0">
                <a:solidFill>
                  <a:schemeClr val="bg1"/>
                </a:solidFill>
                <a:latin typeface="Century" panose="02040604050505020304" pitchFamily="18" charset="0"/>
              </a:rPr>
              <a:t> Action Code Exclusion</a:t>
            </a:r>
            <a:endParaRPr lang="en-US" sz="2000" dirty="0">
              <a:solidFill>
                <a:schemeClr val="bg1"/>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r>
              <a:rPr lang="en-US" sz="1800" dirty="0" smtClean="0">
                <a:solidFill>
                  <a:schemeClr val="bg1"/>
                </a:solidFill>
                <a:latin typeface="Century" panose="02040604050505020304" pitchFamily="18" charset="0"/>
              </a:rPr>
              <a:t>Enter any UA codes that you are using to exclude students from the job.</a:t>
            </a:r>
            <a:endParaRPr lang="en-US" sz="1800" dirty="0">
              <a:solidFill>
                <a:schemeClr val="bg1"/>
              </a:solidFill>
              <a:latin typeface="Century" panose="02040604050505020304" pitchFamily="18" charset="0"/>
            </a:endParaRPr>
          </a:p>
          <a:p>
            <a:pPr fontAlgn="base">
              <a:buClrTx/>
              <a:buSzPct val="100000"/>
            </a:pPr>
            <a:r>
              <a:rPr lang="en-US" sz="1800" dirty="0">
                <a:latin typeface="Century" panose="02040604050505020304" pitchFamily="18" charset="0"/>
              </a:rPr>
              <a:t>Example:  If you are </a:t>
            </a:r>
            <a:r>
              <a:rPr lang="en-US" sz="1800" dirty="0" smtClean="0">
                <a:latin typeface="Century" panose="02040604050505020304" pitchFamily="18" charset="0"/>
              </a:rPr>
              <a:t>including your “undetermined students”, coded as FPS 33, you can identify those students based upon their FPS in SMS.  The majority of these students may be non-citizens, taking either credit or non-credit.  If you want to exclude those students only taking non-credit (non-credit is not 1098 reported), you can put a UA code on them to exclude them from the job.</a:t>
            </a:r>
            <a:endParaRPr lang="en-US" sz="1800" dirty="0">
              <a:latin typeface="Century" panose="02040604050505020304" pitchFamily="18" charset="0"/>
            </a:endParaRPr>
          </a:p>
          <a:p>
            <a:pPr fontAlgn="base">
              <a:buClrTx/>
              <a:buSzPct val="100000"/>
            </a:pPr>
            <a:endParaRPr lang="en-US" sz="2300" dirty="0">
              <a:latin typeface="Century" panose="02040604050505020304" pitchFamily="18" charset="0"/>
            </a:endParaRPr>
          </a:p>
          <a:p>
            <a:pPr lvl="0" fontAlgn="base">
              <a:buClrTx/>
              <a:buSzPct val="100000"/>
            </a:pPr>
            <a:endParaRPr lang="en-US" sz="1800" dirty="0" smtClean="0">
              <a:latin typeface="Century" panose="02040604050505020304" pitchFamily="18" charset="0"/>
            </a:endParaRPr>
          </a:p>
        </p:txBody>
      </p:sp>
    </p:spTree>
    <p:extLst>
      <p:ext uri="{BB962C8B-B14F-4D97-AF65-F5344CB8AC3E}">
        <p14:creationId xmlns:p14="http://schemas.microsoft.com/office/powerpoint/2010/main" val="2620656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1040" y="553872"/>
            <a:ext cx="10793556" cy="1166071"/>
          </a:xfrm>
        </p:spPr>
        <p:txBody>
          <a:bodyPr>
            <a:normAutofit fontScale="90000"/>
          </a:bodyPr>
          <a:lstStyle/>
          <a:p>
            <a:pPr algn="ct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t>
            </a:r>
            <a:r>
              <a:rPr lang="en-US" sz="3600" cap="none" dirty="0" smtClean="0">
                <a:solidFill>
                  <a:schemeClr val="bg1"/>
                </a:solidFill>
              </a:rPr>
              <a:t/>
            </a:r>
            <a:br>
              <a:rPr lang="en-US" sz="3600" cap="none" dirty="0" smtClean="0">
                <a:solidFill>
                  <a:schemeClr val="bg1"/>
                </a:solidFill>
              </a:rPr>
            </a:br>
            <a:r>
              <a:rPr lang="en-US" sz="3600" cap="none" dirty="0">
                <a:solidFill>
                  <a:schemeClr val="bg1"/>
                </a:solidFill>
              </a:rPr>
              <a:t/>
            </a:r>
            <a:br>
              <a:rPr lang="en-US" sz="3600" cap="none" dirty="0">
                <a:solidFill>
                  <a:schemeClr val="bg1"/>
                </a:solidFill>
              </a:rPr>
            </a:br>
            <a:r>
              <a:rPr lang="en-US" sz="3600" cap="none" dirty="0" smtClean="0">
                <a:solidFill>
                  <a:schemeClr val="bg1"/>
                </a:solidFill>
                <a:latin typeface="Century" panose="02040604050505020304" pitchFamily="18" charset="0"/>
              </a:rPr>
              <a:t>Job Scheduling – BM1745J</a:t>
            </a:r>
            <a:endParaRPr lang="en-US" sz="3600" cap="none" dirty="0">
              <a:solidFill>
                <a:schemeClr val="bg1"/>
              </a:solidFill>
              <a:latin typeface="Century" panose="02040604050505020304" pitchFamily="18" charset="0"/>
            </a:endParaRPr>
          </a:p>
        </p:txBody>
      </p:sp>
      <p:sp>
        <p:nvSpPr>
          <p:cNvPr id="3" name="Subtitle 2"/>
          <p:cNvSpPr>
            <a:spLocks noGrp="1"/>
          </p:cNvSpPr>
          <p:nvPr>
            <p:ph type="subTitle" idx="1"/>
          </p:nvPr>
        </p:nvSpPr>
        <p:spPr>
          <a:xfrm>
            <a:off x="793068" y="2042128"/>
            <a:ext cx="9783622" cy="4449169"/>
          </a:xfrm>
          <a:noFill/>
        </p:spPr>
        <p:txBody>
          <a:bodyPr>
            <a:normAutofit/>
          </a:bodyPr>
          <a:lstStyle/>
          <a:p>
            <a:pPr lvl="0" fontAlgn="base">
              <a:buClrTx/>
              <a:buSzPct val="100000"/>
            </a:pPr>
            <a:r>
              <a:rPr lang="en-US" sz="2000" dirty="0">
                <a:latin typeface="Century" panose="02040604050505020304" pitchFamily="18" charset="0"/>
              </a:rPr>
              <a:t>FMS Job Scheduling </a:t>
            </a:r>
          </a:p>
          <a:p>
            <a:pPr fontAlgn="base">
              <a:buClrTx/>
              <a:buSzPct val="100000"/>
            </a:pPr>
            <a:r>
              <a:rPr lang="en-US" sz="2000" dirty="0">
                <a:latin typeface="Century" panose="02040604050505020304" pitchFamily="18" charset="0"/>
              </a:rPr>
              <a:t>BM1745J –  </a:t>
            </a:r>
            <a:r>
              <a:rPr lang="en-US" sz="2000" dirty="0" smtClean="0">
                <a:latin typeface="Century" panose="02040604050505020304" pitchFamily="18" charset="0"/>
              </a:rPr>
              <a:t>Parameter Selection</a:t>
            </a:r>
            <a:endParaRPr lang="en-US" sz="2000" dirty="0">
              <a:latin typeface="Century" panose="02040604050505020304" pitchFamily="18" charset="0"/>
            </a:endParaRPr>
          </a:p>
          <a:p>
            <a:pPr marL="742950" lvl="1" indent="-285750" algn="l" fontAlgn="base">
              <a:buClr>
                <a:schemeClr val="bg1"/>
              </a:buClr>
              <a:buSzPct val="100000"/>
              <a:buFont typeface="Wingdings" panose="05000000000000000000" pitchFamily="2" charset="2"/>
              <a:buChar char="§"/>
            </a:pPr>
            <a:r>
              <a:rPr lang="en-US" sz="2000" dirty="0" smtClean="0">
                <a:solidFill>
                  <a:schemeClr val="bg1"/>
                </a:solidFill>
                <a:latin typeface="Century" panose="02040604050505020304" pitchFamily="18" charset="0"/>
              </a:rPr>
              <a:t>Fee Class Inclusion</a:t>
            </a:r>
            <a:endParaRPr lang="en-US" sz="2000" dirty="0">
              <a:solidFill>
                <a:schemeClr val="bg1"/>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r>
              <a:rPr lang="en-US" sz="1800" dirty="0">
                <a:solidFill>
                  <a:schemeClr val="bg1"/>
                </a:solidFill>
                <a:latin typeface="Century" panose="02040604050505020304" pitchFamily="18" charset="0"/>
              </a:rPr>
              <a:t>This parameter allows you to include entire groups of fee codes based on their associated fee </a:t>
            </a:r>
            <a:r>
              <a:rPr lang="en-US" sz="1800" dirty="0" smtClean="0">
                <a:solidFill>
                  <a:schemeClr val="bg1"/>
                </a:solidFill>
                <a:latin typeface="Century" panose="02040604050505020304" pitchFamily="18" charset="0"/>
              </a:rPr>
              <a:t>class.</a:t>
            </a:r>
            <a:endParaRPr lang="en-US" sz="1800" dirty="0">
              <a:solidFill>
                <a:schemeClr val="bg1"/>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r>
              <a:rPr lang="en-US" sz="1800" dirty="0" smtClean="0">
                <a:solidFill>
                  <a:schemeClr val="bg1"/>
                </a:solidFill>
                <a:latin typeface="Century" panose="02040604050505020304" pitchFamily="18" charset="0"/>
              </a:rPr>
              <a:t>Example - </a:t>
            </a:r>
            <a:r>
              <a:rPr lang="en-US" sz="1800" dirty="0">
                <a:solidFill>
                  <a:schemeClr val="bg1"/>
                </a:solidFill>
                <a:latin typeface="Century" panose="02040604050505020304" pitchFamily="18" charset="0"/>
              </a:rPr>
              <a:t>include all tuition fee classes (</a:t>
            </a:r>
            <a:r>
              <a:rPr lang="en-US" sz="1800" dirty="0" smtClean="0">
                <a:solidFill>
                  <a:schemeClr val="bg1"/>
                </a:solidFill>
                <a:latin typeface="Century" panose="02040604050505020304" pitchFamily="18" charset="0"/>
              </a:rPr>
              <a:t>10,11, </a:t>
            </a:r>
            <a:r>
              <a:rPr lang="en-US" sz="1800" dirty="0" err="1" smtClean="0">
                <a:solidFill>
                  <a:schemeClr val="bg1"/>
                </a:solidFill>
                <a:latin typeface="Century" panose="02040604050505020304" pitchFamily="18" charset="0"/>
              </a:rPr>
              <a:t>etc</a:t>
            </a:r>
            <a:r>
              <a:rPr lang="en-US" sz="1800" dirty="0" smtClean="0">
                <a:solidFill>
                  <a:schemeClr val="bg1"/>
                </a:solidFill>
                <a:latin typeface="Century" panose="02040604050505020304" pitchFamily="18" charset="0"/>
              </a:rPr>
              <a:t>), </a:t>
            </a:r>
            <a:r>
              <a:rPr lang="en-US" sz="1800" dirty="0">
                <a:solidFill>
                  <a:schemeClr val="bg1"/>
                </a:solidFill>
                <a:latin typeface="Century" panose="02040604050505020304" pitchFamily="18" charset="0"/>
              </a:rPr>
              <a:t>all student fees (14,20,30,etc</a:t>
            </a:r>
            <a:r>
              <a:rPr lang="en-US" sz="1800" dirty="0" smtClean="0">
                <a:solidFill>
                  <a:schemeClr val="bg1"/>
                </a:solidFill>
                <a:latin typeface="Century" panose="02040604050505020304" pitchFamily="18" charset="0"/>
              </a:rPr>
              <a:t>).</a:t>
            </a:r>
            <a:endParaRPr lang="en-US" sz="1800" dirty="0">
              <a:solidFill>
                <a:schemeClr val="bg1"/>
              </a:solidFill>
              <a:latin typeface="Century" panose="02040604050505020304" pitchFamily="18" charset="0"/>
            </a:endParaRPr>
          </a:p>
          <a:p>
            <a:pPr marL="1200150" lvl="2" indent="-285750" algn="l" fontAlgn="base">
              <a:buClrTx/>
              <a:buSzPct val="75000"/>
              <a:buFont typeface="Courier New" panose="02070309020205020404" pitchFamily="49" charset="0"/>
              <a:buChar char="o"/>
            </a:pPr>
            <a:r>
              <a:rPr lang="en-US" sz="1800" dirty="0">
                <a:solidFill>
                  <a:schemeClr val="bg1"/>
                </a:solidFill>
                <a:latin typeface="Century" panose="02040604050505020304" pitchFamily="18" charset="0"/>
              </a:rPr>
              <a:t>It is important to note that excluding a FPS does not work </a:t>
            </a:r>
            <a:r>
              <a:rPr lang="en-US" sz="1800" dirty="0" smtClean="0">
                <a:solidFill>
                  <a:schemeClr val="bg1"/>
                </a:solidFill>
                <a:latin typeface="Century" panose="02040604050505020304" pitchFamily="18" charset="0"/>
              </a:rPr>
              <a:t>when the </a:t>
            </a:r>
            <a:r>
              <a:rPr lang="en-US" sz="1800" dirty="0">
                <a:solidFill>
                  <a:schemeClr val="bg1"/>
                </a:solidFill>
                <a:latin typeface="Century" panose="02040604050505020304" pitchFamily="18" charset="0"/>
              </a:rPr>
              <a:t>FPS </a:t>
            </a:r>
            <a:r>
              <a:rPr lang="en-US" sz="1800" dirty="0" smtClean="0">
                <a:solidFill>
                  <a:schemeClr val="bg1"/>
                </a:solidFill>
                <a:latin typeface="Century" panose="02040604050505020304" pitchFamily="18" charset="0"/>
              </a:rPr>
              <a:t>is on </a:t>
            </a:r>
            <a:r>
              <a:rPr lang="en-US" sz="1800" dirty="0">
                <a:solidFill>
                  <a:schemeClr val="bg1"/>
                </a:solidFill>
                <a:latin typeface="Century" panose="02040604050505020304" pitchFamily="18" charset="0"/>
              </a:rPr>
              <a:t>the class (not the student), if you are including that fee class as part of your </a:t>
            </a:r>
            <a:r>
              <a:rPr lang="en-US" sz="1800" dirty="0" smtClean="0">
                <a:solidFill>
                  <a:schemeClr val="bg1"/>
                </a:solidFill>
                <a:latin typeface="Century" panose="02040604050505020304" pitchFamily="18" charset="0"/>
              </a:rPr>
              <a:t>reporting.</a:t>
            </a:r>
          </a:p>
          <a:p>
            <a:pPr fontAlgn="base">
              <a:buClrTx/>
              <a:buSzPct val="100000"/>
            </a:pPr>
            <a:endParaRPr lang="en-US" sz="2300" dirty="0">
              <a:latin typeface="Century" panose="02040604050505020304" pitchFamily="18" charset="0"/>
            </a:endParaRPr>
          </a:p>
          <a:p>
            <a:pPr lvl="0" fontAlgn="base">
              <a:buClrTx/>
              <a:buSzPct val="100000"/>
            </a:pPr>
            <a:endParaRPr lang="en-US" sz="1800" dirty="0" smtClean="0">
              <a:latin typeface="Century" panose="02040604050505020304" pitchFamily="18" charset="0"/>
            </a:endParaRPr>
          </a:p>
        </p:txBody>
      </p:sp>
    </p:spTree>
    <p:extLst>
      <p:ext uri="{BB962C8B-B14F-4D97-AF65-F5344CB8AC3E}">
        <p14:creationId xmlns:p14="http://schemas.microsoft.com/office/powerpoint/2010/main" val="2433203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750</TotalTime>
  <Words>1279</Words>
  <Application>Microsoft Office PowerPoint</Application>
  <PresentationFormat>Widescreen</PresentationFormat>
  <Paragraphs>281</Paragraphs>
  <Slides>23</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Century</vt:lpstr>
      <vt:lpstr>Century Gothic</vt:lpstr>
      <vt:lpstr>Courier New</vt:lpstr>
      <vt:lpstr>Wingdings</vt:lpstr>
      <vt:lpstr>Wingdings 3</vt:lpstr>
      <vt:lpstr>Slice</vt:lpstr>
      <vt:lpstr>PowerPoint Presentation</vt:lpstr>
      <vt:lpstr>                    What is a 1098T? </vt:lpstr>
      <vt:lpstr>                    Why do colleges need to generate the 1098T? </vt:lpstr>
      <vt:lpstr>                    For whom do colleges not need to generate the 1098T?</vt:lpstr>
      <vt:lpstr>                    Methods of Collecting Student SSN/TIN’s.</vt:lpstr>
      <vt:lpstr>                    Let’s get started..how to run the 1098T job…what information is needed</vt:lpstr>
      <vt:lpstr>                    Job Scheduling – BM1745J</vt:lpstr>
      <vt:lpstr>                    Job Scheduling – BM1745J</vt:lpstr>
      <vt:lpstr>                    Job Scheduling – BM1745J</vt:lpstr>
      <vt:lpstr>                    Job Scheduling – BM1745J</vt:lpstr>
      <vt:lpstr>                    Job Scheduling – BM1745J</vt:lpstr>
      <vt:lpstr>                     </vt:lpstr>
      <vt:lpstr>                     </vt:lpstr>
      <vt:lpstr>                    Job Scheduling – BM1747J</vt:lpstr>
      <vt:lpstr>                    Job Scheduling – BM1747J</vt:lpstr>
      <vt:lpstr>                     </vt:lpstr>
      <vt:lpstr>                    Datax Reports</vt:lpstr>
      <vt:lpstr>                    Datax Reports</vt:lpstr>
      <vt:lpstr>                    Datax Reports</vt:lpstr>
      <vt:lpstr>                    Datax Reports</vt:lpstr>
      <vt:lpstr>PowerPoint Presentation</vt:lpstr>
      <vt:lpstr>                    Helpful Tips</vt:lpstr>
      <vt:lpstr>                    Helpful Resources</vt:lpstr>
    </vt:vector>
  </TitlesOfParts>
  <Company>Bellevue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Roselle Hay</dc:creator>
  <cp:lastModifiedBy>Roselle Hay</cp:lastModifiedBy>
  <cp:revision>82</cp:revision>
  <dcterms:created xsi:type="dcterms:W3CDTF">2018-03-26T14:48:47Z</dcterms:created>
  <dcterms:modified xsi:type="dcterms:W3CDTF">2018-03-29T14:40:01Z</dcterms:modified>
</cp:coreProperties>
</file>