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5" r:id="rId8"/>
    <p:sldId id="262" r:id="rId9"/>
    <p:sldId id="263" r:id="rId10"/>
    <p:sldId id="266" r:id="rId11"/>
    <p:sldId id="267" r:id="rId12"/>
    <p:sldId id="268" r:id="rId13"/>
    <p:sldId id="269" r:id="rId14"/>
    <p:sldId id="270" r:id="rId15"/>
    <p:sldId id="271" r:id="rId16"/>
    <p:sldId id="276" r:id="rId17"/>
    <p:sldId id="272" r:id="rId18"/>
    <p:sldId id="273" r:id="rId19"/>
    <p:sldId id="275" r:id="rId20"/>
    <p:sldId id="274" r:id="rId21"/>
    <p:sldId id="277"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74" autoAdjust="0"/>
    <p:restoredTop sz="94660"/>
  </p:normalViewPr>
  <p:slideViewPr>
    <p:cSldViewPr snapToGrid="0">
      <p:cViewPr varScale="1">
        <p:scale>
          <a:sx n="106" d="100"/>
          <a:sy n="106" d="100"/>
        </p:scale>
        <p:origin x="132" y="24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3/29/2018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3/29/2018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3/29/2018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3/29/2018</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https://www.pierce.ctc.edu/sites/default/files/PierceCollege-Logo-Long-sm.png"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https://www.pierce.ctc.edu/sites/default/files/PierceCollege-Logo-Long-sm.png"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7.png"/><Relationship Id="rId1" Type="http://schemas.openxmlformats.org/officeDocument/2006/relationships/slideLayout" Target="../slideLayouts/slideLayout7.xml"/><Relationship Id="rId4" Type="http://schemas.openxmlformats.org/officeDocument/2006/relationships/image" Target="https://www.pierce.ctc.edu/sites/default/files/PierceCollege-Logo-Long-sm.png"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https://www.pierce.ctc.edu/sites/default/files/PierceCollege-Logo-Long-sm.png"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8.png"/><Relationship Id="rId1" Type="http://schemas.openxmlformats.org/officeDocument/2006/relationships/slideLayout" Target="../slideLayouts/slideLayout7.xml"/><Relationship Id="rId4" Type="http://schemas.openxmlformats.org/officeDocument/2006/relationships/image" Target="https://www.pierce.ctc.edu/sites/default/files/PierceCollege-Logo-Long-sm.png"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https://www.pierce.ctc.edu/sites/default/files/PierceCollege-Logo-Long-sm.png"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9.png"/><Relationship Id="rId1" Type="http://schemas.openxmlformats.org/officeDocument/2006/relationships/slideLayout" Target="../slideLayouts/slideLayout7.xml"/><Relationship Id="rId4" Type="http://schemas.openxmlformats.org/officeDocument/2006/relationships/image" Target="https://www.pierce.ctc.edu/sites/default/files/PierceCollege-Logo-Long-sm.png"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https://www.pierce.ctc.edu/sites/default/files/PierceCollege-Logo-Long-sm.png"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0.png"/><Relationship Id="rId1" Type="http://schemas.openxmlformats.org/officeDocument/2006/relationships/slideLayout" Target="../slideLayouts/slideLayout7.xml"/><Relationship Id="rId4" Type="http://schemas.openxmlformats.org/officeDocument/2006/relationships/image" Target="https://www.pierce.ctc.edu/sites/default/files/PierceCollege-Logo-Long-sm.png"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https://www.pierce.ctc.edu/sites/default/files/PierceCollege-Logo-Long-sm.png"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https://www.pierce.ctc.edu/sites/default/files/PierceCollege-Logo-Long-sm.png"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https://www.pierce.ctc.edu/sites/default/files/PierceCollege-Logo-Long-sm.png"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1.png"/><Relationship Id="rId1" Type="http://schemas.openxmlformats.org/officeDocument/2006/relationships/slideLayout" Target="../slideLayouts/slideLayout7.xml"/><Relationship Id="rId4" Type="http://schemas.openxmlformats.org/officeDocument/2006/relationships/image" Target="https://www.pierce.ctc.edu/sites/default/files/PierceCollege-Logo-Long-sm.png"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tlmitchell@pierce.ctc.edu" TargetMode="External"/><Relationship Id="rId1" Type="http://schemas.openxmlformats.org/officeDocument/2006/relationships/slideLayout" Target="../slideLayouts/slideLayout2.xml"/><Relationship Id="rId4" Type="http://schemas.openxmlformats.org/officeDocument/2006/relationships/image" Target="https://www.pierce.ctc.edu/sites/default/files/PierceCollege-Logo-Long-sm.png"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https://www.pierce.ctc.edu/sites/default/files/PierceCollege-Logo-Long-sm.png"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https://www.pierce.ctc.edu/sites/default/files/PierceCollege-Logo-Long-sm.png"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https://www.pierce.ctc.edu/sites/default/files/PierceCollege-Logo-Long-sm.png"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https://www.pierce.ctc.edu/sites/default/files/PierceCollege-Logo-Long-sm.png"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https://www.pierce.ctc.edu/sites/default/files/PierceCollege-Logo-Long-sm.png"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https://www.pierce.ctc.edu/sites/default/files/PierceCollege-Logo-Long-sm.png"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https://www.pierce.ctc.edu/sites/default/files/PierceCollege-Logo-Long-sm.png"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A/R SUB-LEDGER</a:t>
            </a:r>
            <a:endParaRPr lang="en-US" dirty="0"/>
          </a:p>
        </p:txBody>
      </p:sp>
      <p:sp>
        <p:nvSpPr>
          <p:cNvPr id="3" name="Subtitle 2"/>
          <p:cNvSpPr>
            <a:spLocks noGrp="1"/>
          </p:cNvSpPr>
          <p:nvPr>
            <p:ph type="subTitle" idx="1"/>
          </p:nvPr>
        </p:nvSpPr>
        <p:spPr/>
        <p:txBody>
          <a:bodyPr/>
          <a:lstStyle/>
          <a:p>
            <a:r>
              <a:rPr lang="en-US" dirty="0" smtClean="0"/>
              <a:t>INCLUDING BILLING SCHEDULE</a:t>
            </a:r>
            <a:endParaRPr lang="en-US" dirty="0"/>
          </a:p>
        </p:txBody>
      </p:sp>
      <p:sp>
        <p:nvSpPr>
          <p:cNvPr id="4" name="Rectangle 2"/>
          <p:cNvSpPr>
            <a:spLocks noChangeArrowheads="1"/>
          </p:cNvSpPr>
          <p:nvPr/>
        </p:nvSpPr>
        <p:spPr bwMode="auto">
          <a:xfrm>
            <a:off x="226337" y="99589"/>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pic>
        <p:nvPicPr>
          <p:cNvPr id="1025" name="Picture 1" descr="pierce college logo"/>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226337" y="99589"/>
            <a:ext cx="2619375" cy="466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676589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BILLING SCHEDULES</a:t>
            </a:r>
            <a:br>
              <a:rPr lang="en-US" dirty="0" smtClean="0"/>
            </a:br>
            <a:r>
              <a:rPr lang="en-US" sz="3100" b="1" i="1" dirty="0"/>
              <a:t>What and why do I need to know this information?</a:t>
            </a:r>
            <a:br>
              <a:rPr lang="en-US" sz="3100" b="1" i="1" dirty="0"/>
            </a:br>
            <a:endParaRPr lang="en-US" sz="3100" dirty="0"/>
          </a:p>
        </p:txBody>
      </p:sp>
      <p:sp>
        <p:nvSpPr>
          <p:cNvPr id="3" name="Content Placeholder 2"/>
          <p:cNvSpPr>
            <a:spLocks noGrp="1"/>
          </p:cNvSpPr>
          <p:nvPr>
            <p:ph idx="1"/>
          </p:nvPr>
        </p:nvSpPr>
        <p:spPr/>
        <p:txBody>
          <a:bodyPr/>
          <a:lstStyle/>
          <a:p>
            <a:r>
              <a:rPr lang="en-US" dirty="0" smtClean="0"/>
              <a:t>You need to know this information because it helps with balancing the A/R Sub-ledger and setting up the Allowance accounts.</a:t>
            </a:r>
          </a:p>
          <a:p>
            <a:r>
              <a:rPr lang="en-US" dirty="0" smtClean="0"/>
              <a:t>Depending on when you are balancing the Sub-Ledger and Allowances accounts you would not want Invoicing to run. </a:t>
            </a:r>
          </a:p>
          <a:p>
            <a:r>
              <a:rPr lang="en-US" dirty="0" smtClean="0"/>
              <a:t>By knowing when they will run you can move the job to another day so it does not affect balancing the sub-ledger.</a:t>
            </a:r>
          </a:p>
          <a:p>
            <a:r>
              <a:rPr lang="en-US" dirty="0" smtClean="0"/>
              <a:t>The Billing Schedule screen is the BM1023 (see example below).</a:t>
            </a:r>
          </a:p>
          <a:p>
            <a:r>
              <a:rPr lang="en-US" dirty="0" smtClean="0"/>
              <a:t>Not all College’s will have the same billing schedules. Some Colleges will have more or less then other depending on their Colleges needs.</a:t>
            </a:r>
          </a:p>
          <a:p>
            <a:endParaRPr lang="en-US" dirty="0"/>
          </a:p>
        </p:txBody>
      </p:sp>
      <p:sp>
        <p:nvSpPr>
          <p:cNvPr id="4" name="Rectangle 2"/>
          <p:cNvSpPr>
            <a:spLocks noChangeArrowheads="1"/>
          </p:cNvSpPr>
          <p:nvPr/>
        </p:nvSpPr>
        <p:spPr bwMode="auto">
          <a:xfrm>
            <a:off x="226337" y="4308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11265" name="Picture 1" descr="pierce college logo"/>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226337" y="43085"/>
            <a:ext cx="2619375" cy="466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42889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504650" y="710178"/>
            <a:ext cx="7381875" cy="5781675"/>
          </a:xfrm>
          <a:prstGeom prst="rect">
            <a:avLst/>
          </a:prstGeom>
        </p:spPr>
      </p:pic>
      <p:sp>
        <p:nvSpPr>
          <p:cNvPr id="3" name="Rectangle 2"/>
          <p:cNvSpPr>
            <a:spLocks noChangeArrowheads="1"/>
          </p:cNvSpPr>
          <p:nvPr/>
        </p:nvSpPr>
        <p:spPr bwMode="auto">
          <a:xfrm>
            <a:off x="217283" y="71437"/>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12289" name="Picture 1" descr="pierce college logo"/>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217283" y="71437"/>
            <a:ext cx="2619375" cy="466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830027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BM1023</a:t>
            </a:r>
            <a:endParaRPr lang="en-US" dirty="0"/>
          </a:p>
        </p:txBody>
      </p:sp>
      <p:sp>
        <p:nvSpPr>
          <p:cNvPr id="3" name="Content Placeholder 2"/>
          <p:cNvSpPr>
            <a:spLocks noGrp="1"/>
          </p:cNvSpPr>
          <p:nvPr>
            <p:ph idx="1"/>
          </p:nvPr>
        </p:nvSpPr>
        <p:spPr/>
        <p:txBody>
          <a:bodyPr/>
          <a:lstStyle/>
          <a:p>
            <a:r>
              <a:rPr lang="en-US" dirty="0" smtClean="0"/>
              <a:t>If you are not sure what billing schedules are available at your school then you can see them in the BM1023.</a:t>
            </a:r>
          </a:p>
          <a:p>
            <a:r>
              <a:rPr lang="en-US" dirty="0" smtClean="0"/>
              <a:t>Hit (F6) LIST and it will show you all of the billing schedules available for you to use at your College. (see example below)</a:t>
            </a:r>
            <a:endParaRPr lang="en-US" dirty="0"/>
          </a:p>
        </p:txBody>
      </p:sp>
      <p:sp>
        <p:nvSpPr>
          <p:cNvPr id="4" name="Rectangle 2"/>
          <p:cNvSpPr>
            <a:spLocks noChangeArrowheads="1"/>
          </p:cNvSpPr>
          <p:nvPr/>
        </p:nvSpPr>
        <p:spPr bwMode="auto">
          <a:xfrm>
            <a:off x="217284" y="4308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13313" name="Picture 1" descr="pierce college logo"/>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217284" y="43085"/>
            <a:ext cx="2619375" cy="466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246564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424584" y="719231"/>
            <a:ext cx="7324725" cy="5781675"/>
          </a:xfrm>
          <a:prstGeom prst="rect">
            <a:avLst/>
          </a:prstGeom>
        </p:spPr>
      </p:pic>
      <p:sp>
        <p:nvSpPr>
          <p:cNvPr id="3" name="Rectangle 2"/>
          <p:cNvSpPr>
            <a:spLocks noChangeArrowheads="1"/>
          </p:cNvSpPr>
          <p:nvPr/>
        </p:nvSpPr>
        <p:spPr bwMode="auto">
          <a:xfrm>
            <a:off x="226337" y="71437"/>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14337" name="Picture 1" descr="pierce college logo"/>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226337" y="71437"/>
            <a:ext cx="2619375" cy="466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03394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BM1023</a:t>
            </a:r>
            <a:br>
              <a:rPr lang="en-US" dirty="0" smtClean="0"/>
            </a:br>
            <a:r>
              <a:rPr lang="en-US" dirty="0" smtClean="0"/>
              <a:t>SCHEDULING INVOICES</a:t>
            </a:r>
            <a:endParaRPr lang="en-US" dirty="0"/>
          </a:p>
        </p:txBody>
      </p:sp>
      <p:sp>
        <p:nvSpPr>
          <p:cNvPr id="3" name="Content Placeholder 2"/>
          <p:cNvSpPr>
            <a:spLocks noGrp="1"/>
          </p:cNvSpPr>
          <p:nvPr>
            <p:ph idx="1"/>
          </p:nvPr>
        </p:nvSpPr>
        <p:spPr/>
        <p:txBody>
          <a:bodyPr/>
          <a:lstStyle/>
          <a:p>
            <a:r>
              <a:rPr lang="en-US" dirty="0" smtClean="0"/>
              <a:t>In order to schedule or change a date invoicing runs, you will need to enter the billing schedule you would like to change or move and hit (F3) change.</a:t>
            </a:r>
          </a:p>
          <a:p>
            <a:r>
              <a:rPr lang="en-US" dirty="0" smtClean="0"/>
              <a:t>When you hit (F3) it will say across the top what the billing schedule is such as (Quarterly Invoices).</a:t>
            </a:r>
          </a:p>
          <a:p>
            <a:r>
              <a:rPr lang="en-US" dirty="0" smtClean="0"/>
              <a:t>See Example below.</a:t>
            </a:r>
          </a:p>
        </p:txBody>
      </p:sp>
      <p:sp>
        <p:nvSpPr>
          <p:cNvPr id="4" name="Rectangle 2"/>
          <p:cNvSpPr>
            <a:spLocks noChangeArrowheads="1"/>
          </p:cNvSpPr>
          <p:nvPr/>
        </p:nvSpPr>
        <p:spPr bwMode="auto">
          <a:xfrm>
            <a:off x="226337" y="4308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15361" name="Picture 1" descr="pierce college logo"/>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226337" y="43085"/>
            <a:ext cx="2619375" cy="466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02067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559443" y="987488"/>
            <a:ext cx="7362825" cy="5734050"/>
          </a:xfrm>
          <a:prstGeom prst="rect">
            <a:avLst/>
          </a:prstGeom>
        </p:spPr>
      </p:pic>
      <p:sp>
        <p:nvSpPr>
          <p:cNvPr id="3" name="Rectangle 2"/>
          <p:cNvSpPr>
            <a:spLocks noChangeArrowheads="1"/>
          </p:cNvSpPr>
          <p:nvPr/>
        </p:nvSpPr>
        <p:spPr bwMode="auto">
          <a:xfrm>
            <a:off x="190123"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16385" name="Picture 1" descr="pierce college logo"/>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262551" y="90534"/>
            <a:ext cx="2619375" cy="466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897659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BM1023</a:t>
            </a:r>
            <a:br>
              <a:rPr lang="en-US" dirty="0" smtClean="0"/>
            </a:br>
            <a:r>
              <a:rPr lang="en-US" dirty="0" smtClean="0"/>
              <a:t>SCHEDULING INVOICES</a:t>
            </a:r>
            <a:endParaRPr lang="en-US" dirty="0"/>
          </a:p>
        </p:txBody>
      </p:sp>
      <p:sp>
        <p:nvSpPr>
          <p:cNvPr id="3" name="Content Placeholder 2"/>
          <p:cNvSpPr>
            <a:spLocks noGrp="1"/>
          </p:cNvSpPr>
          <p:nvPr>
            <p:ph idx="1"/>
          </p:nvPr>
        </p:nvSpPr>
        <p:spPr/>
        <p:txBody>
          <a:bodyPr/>
          <a:lstStyle/>
          <a:p>
            <a:r>
              <a:rPr lang="en-US" dirty="0" smtClean="0"/>
              <a:t>Hit </a:t>
            </a:r>
            <a:r>
              <a:rPr lang="en-US" dirty="0"/>
              <a:t>enter and it will take you to the </a:t>
            </a:r>
            <a:r>
              <a:rPr lang="en-US" dirty="0" smtClean="0"/>
              <a:t>next screen where you will </a:t>
            </a:r>
            <a:r>
              <a:rPr lang="en-US" dirty="0"/>
              <a:t>need to </a:t>
            </a:r>
            <a:r>
              <a:rPr lang="en-US" dirty="0" smtClean="0"/>
              <a:t>change either the billing date or the last billing date. (See </a:t>
            </a:r>
            <a:r>
              <a:rPr lang="en-US" dirty="0"/>
              <a:t>examples below)</a:t>
            </a:r>
          </a:p>
          <a:p>
            <a:r>
              <a:rPr lang="en-US" dirty="0"/>
              <a:t>Please </a:t>
            </a:r>
            <a:r>
              <a:rPr lang="en-US" dirty="0" smtClean="0"/>
              <a:t>note: </a:t>
            </a:r>
            <a:r>
              <a:rPr lang="en-US" dirty="0"/>
              <a:t>it is extremely important that you have billed all your </a:t>
            </a:r>
            <a:r>
              <a:rPr lang="en-US" dirty="0" smtClean="0"/>
              <a:t>receivables, </a:t>
            </a:r>
            <a:r>
              <a:rPr lang="en-US" dirty="0"/>
              <a:t>in order to have accurate information to set up Allowance account and for </a:t>
            </a:r>
            <a:r>
              <a:rPr lang="en-US" dirty="0" smtClean="0"/>
              <a:t>year-end </a:t>
            </a:r>
            <a:r>
              <a:rPr lang="en-US" dirty="0"/>
              <a:t>close.</a:t>
            </a:r>
          </a:p>
          <a:p>
            <a:endParaRPr lang="en-US" dirty="0"/>
          </a:p>
        </p:txBody>
      </p:sp>
      <p:sp>
        <p:nvSpPr>
          <p:cNvPr id="4" name="Rectangle 2"/>
          <p:cNvSpPr>
            <a:spLocks noChangeArrowheads="1"/>
          </p:cNvSpPr>
          <p:nvPr/>
        </p:nvSpPr>
        <p:spPr bwMode="auto">
          <a:xfrm>
            <a:off x="208230" y="4308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17409" name="Picture 1" descr="pierce college logo"/>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208230" y="43085"/>
            <a:ext cx="2619375" cy="466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499570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468908" y="792131"/>
            <a:ext cx="7362825" cy="5762625"/>
          </a:xfrm>
          <a:prstGeom prst="rect">
            <a:avLst/>
          </a:prstGeom>
        </p:spPr>
      </p:pic>
      <p:sp>
        <p:nvSpPr>
          <p:cNvPr id="3" name="Rectangle 2"/>
          <p:cNvSpPr>
            <a:spLocks noChangeArrowheads="1"/>
          </p:cNvSpPr>
          <p:nvPr/>
        </p:nvSpPr>
        <p:spPr bwMode="auto">
          <a:xfrm>
            <a:off x="208229" y="80962"/>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18433" name="Picture 1" descr="pierce college logo"/>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208229" y="80962"/>
            <a:ext cx="2619375" cy="466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33732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BM1023</a:t>
            </a:r>
            <a:endParaRPr lang="en-US" dirty="0"/>
          </a:p>
        </p:txBody>
      </p:sp>
      <p:sp>
        <p:nvSpPr>
          <p:cNvPr id="3" name="Content Placeholder 2"/>
          <p:cNvSpPr>
            <a:spLocks noGrp="1"/>
          </p:cNvSpPr>
          <p:nvPr>
            <p:ph idx="1"/>
          </p:nvPr>
        </p:nvSpPr>
        <p:spPr/>
        <p:txBody>
          <a:bodyPr/>
          <a:lstStyle/>
          <a:p>
            <a:r>
              <a:rPr lang="en-US" dirty="0"/>
              <a:t>I</a:t>
            </a:r>
            <a:r>
              <a:rPr lang="en-US" dirty="0" smtClean="0"/>
              <a:t>f you want to move the billing schedule to a future date, change the date in the Billing Date column.</a:t>
            </a:r>
          </a:p>
          <a:p>
            <a:r>
              <a:rPr lang="en-US" dirty="0" smtClean="0"/>
              <a:t>If you want to run it today, remove the Last Billing date.</a:t>
            </a:r>
          </a:p>
          <a:p>
            <a:r>
              <a:rPr lang="en-US" dirty="0" smtClean="0"/>
              <a:t>You can get the parameters from </a:t>
            </a:r>
            <a:r>
              <a:rPr lang="en-US" dirty="0"/>
              <a:t>the </a:t>
            </a:r>
            <a:r>
              <a:rPr lang="en-US" dirty="0" smtClean="0"/>
              <a:t>SBCTC </a:t>
            </a:r>
            <a:r>
              <a:rPr lang="en-US" dirty="0" smtClean="0">
                <a:solidFill>
                  <a:srgbClr val="00B0F0"/>
                </a:solidFill>
              </a:rPr>
              <a:t>https</a:t>
            </a:r>
            <a:r>
              <a:rPr lang="en-US" dirty="0">
                <a:solidFill>
                  <a:srgbClr val="00B0F0"/>
                </a:solidFill>
              </a:rPr>
              <a:t>://www.sbctc.edu</a:t>
            </a:r>
            <a:r>
              <a:rPr lang="en-US" dirty="0" smtClean="0">
                <a:solidFill>
                  <a:srgbClr val="00B0F0"/>
                </a:solidFill>
              </a:rPr>
              <a:t>/ </a:t>
            </a:r>
          </a:p>
          <a:p>
            <a:r>
              <a:rPr lang="en-US" dirty="0" smtClean="0"/>
              <a:t> In the search section enter FMS (BM1023) and it will bring up all of the screen information for everything for Accounts Receivable, and from there you can look at what each parameter is.</a:t>
            </a:r>
          </a:p>
          <a:p>
            <a:r>
              <a:rPr lang="en-US" dirty="0" smtClean="0"/>
              <a:t>You can also set up billing to auto-bill so your Accounts Receivable folks don’t have to go into the BM1620 and change the charge status.</a:t>
            </a:r>
          </a:p>
          <a:p>
            <a:r>
              <a:rPr lang="en-US" dirty="0" smtClean="0"/>
              <a:t>All they need to do is go into the BM1024 and add the charge status you want the system to bill off of. (See example below)</a:t>
            </a:r>
            <a:endParaRPr lang="en-US" dirty="0"/>
          </a:p>
        </p:txBody>
      </p:sp>
      <p:sp>
        <p:nvSpPr>
          <p:cNvPr id="4" name="Rectangle 2"/>
          <p:cNvSpPr>
            <a:spLocks noChangeArrowheads="1"/>
          </p:cNvSpPr>
          <p:nvPr/>
        </p:nvSpPr>
        <p:spPr bwMode="auto">
          <a:xfrm>
            <a:off x="199176" y="4308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19457" name="Picture 1" descr="pierce college logo"/>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199176" y="43085"/>
            <a:ext cx="2619375" cy="466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6669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BM1024</a:t>
            </a:r>
            <a:endParaRPr lang="en-US" dirty="0"/>
          </a:p>
        </p:txBody>
      </p:sp>
      <p:sp>
        <p:nvSpPr>
          <p:cNvPr id="3" name="Content Placeholder 2"/>
          <p:cNvSpPr>
            <a:spLocks noGrp="1"/>
          </p:cNvSpPr>
          <p:nvPr>
            <p:ph idx="1"/>
          </p:nvPr>
        </p:nvSpPr>
        <p:spPr/>
        <p:txBody>
          <a:bodyPr/>
          <a:lstStyle/>
          <a:p>
            <a:r>
              <a:rPr lang="en-US" dirty="0" smtClean="0"/>
              <a:t>As you can see from the above screen shot, we currently only have charge status (UB ) for </a:t>
            </a:r>
            <a:r>
              <a:rPr lang="en-US" smtClean="0"/>
              <a:t>student invoicing. </a:t>
            </a:r>
            <a:endParaRPr lang="en-US" dirty="0" smtClean="0"/>
          </a:p>
          <a:p>
            <a:r>
              <a:rPr lang="en-US" dirty="0" smtClean="0"/>
              <a:t>If I add charge status (UO) to this screen the system will automatically run an invoice for the student after we close and be ready to mail out in the next morning. </a:t>
            </a:r>
          </a:p>
          <a:p>
            <a:r>
              <a:rPr lang="en-US" dirty="0" smtClean="0"/>
              <a:t>You can turn this on and off whenever you want but it makes keeping track of your receivable easier for staff.</a:t>
            </a:r>
          </a:p>
          <a:p>
            <a:r>
              <a:rPr lang="en-US" dirty="0" smtClean="0"/>
              <a:t>Any questions?</a:t>
            </a:r>
            <a:endParaRPr lang="en-US" dirty="0"/>
          </a:p>
        </p:txBody>
      </p:sp>
      <p:sp>
        <p:nvSpPr>
          <p:cNvPr id="4" name="Rectangle 2"/>
          <p:cNvSpPr>
            <a:spLocks noChangeArrowheads="1"/>
          </p:cNvSpPr>
          <p:nvPr/>
        </p:nvSpPr>
        <p:spPr bwMode="auto">
          <a:xfrm>
            <a:off x="307818" y="4308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21505" name="Picture 1" descr="pierce college logo"/>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307818" y="43085"/>
            <a:ext cx="2619375" cy="466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387290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 SUB-LEDGER</a:t>
            </a:r>
            <a:endParaRPr lang="en-US" dirty="0"/>
          </a:p>
        </p:txBody>
      </p:sp>
      <p:sp>
        <p:nvSpPr>
          <p:cNvPr id="3" name="Content Placeholder 2"/>
          <p:cNvSpPr>
            <a:spLocks noGrp="1"/>
          </p:cNvSpPr>
          <p:nvPr>
            <p:ph idx="1"/>
          </p:nvPr>
        </p:nvSpPr>
        <p:spPr/>
        <p:txBody>
          <a:bodyPr/>
          <a:lstStyle/>
          <a:p>
            <a:r>
              <a:rPr lang="en-US" b="1" i="1" dirty="0" smtClean="0"/>
              <a:t>What is the A/R Sub-ledger ?</a:t>
            </a:r>
          </a:p>
          <a:p>
            <a:r>
              <a:rPr lang="en-US" dirty="0" smtClean="0"/>
              <a:t>The sub-ledger is all of your unbilled and billed receivables for student accounts.</a:t>
            </a:r>
          </a:p>
          <a:p>
            <a:r>
              <a:rPr lang="en-US" dirty="0" smtClean="0"/>
              <a:t>The sub-ledger lists each transaction by student or agency. </a:t>
            </a:r>
          </a:p>
          <a:p>
            <a:r>
              <a:rPr lang="en-US" dirty="0" smtClean="0"/>
              <a:t>The sub-ledger breaks each transaction out by General Ledger number then by account information.</a:t>
            </a:r>
          </a:p>
          <a:p>
            <a:endParaRPr lang="en-US" dirty="0" smtClean="0"/>
          </a:p>
          <a:p>
            <a:endParaRPr lang="en-US" dirty="0"/>
          </a:p>
        </p:txBody>
      </p:sp>
      <p:sp>
        <p:nvSpPr>
          <p:cNvPr id="4" name="Rectangle 2"/>
          <p:cNvSpPr>
            <a:spLocks noChangeArrowheads="1"/>
          </p:cNvSpPr>
          <p:nvPr/>
        </p:nvSpPr>
        <p:spPr bwMode="auto">
          <a:xfrm>
            <a:off x="199177" y="4308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pic>
        <p:nvPicPr>
          <p:cNvPr id="2049" name="Picture 1" descr="pierce college logo"/>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199177" y="43085"/>
            <a:ext cx="2619375" cy="466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69089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682372" y="773081"/>
            <a:ext cx="7334250" cy="5800725"/>
          </a:xfrm>
          <a:prstGeom prst="rect">
            <a:avLst/>
          </a:prstGeom>
        </p:spPr>
      </p:pic>
      <p:sp>
        <p:nvSpPr>
          <p:cNvPr id="3" name="Rectangle 2"/>
          <p:cNvSpPr>
            <a:spLocks noChangeArrowheads="1"/>
          </p:cNvSpPr>
          <p:nvPr/>
        </p:nvSpPr>
        <p:spPr bwMode="auto">
          <a:xfrm>
            <a:off x="253497" y="61912"/>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20481" name="Picture 1" descr="pierce college logo"/>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253497" y="61912"/>
            <a:ext cx="2619375" cy="466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73987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normAutofit lnSpcReduction="10000"/>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r>
              <a:rPr lang="en-US" dirty="0"/>
              <a:t>Presented by: Terri Mitchell Student Financial Mgr.</a:t>
            </a:r>
          </a:p>
          <a:p>
            <a:r>
              <a:rPr lang="en-US" dirty="0"/>
              <a:t>If you have questions after you leave please contact me at: </a:t>
            </a:r>
            <a:r>
              <a:rPr lang="en-US" dirty="0">
                <a:hlinkClick r:id="rId2"/>
              </a:rPr>
              <a:t>tlmitchell@pierce.ctc.edu</a:t>
            </a:r>
            <a:r>
              <a:rPr lang="en-US" dirty="0"/>
              <a:t> or by phone 253-964-6715</a:t>
            </a:r>
          </a:p>
          <a:p>
            <a:endParaRPr lang="en-US" dirty="0"/>
          </a:p>
        </p:txBody>
      </p:sp>
      <p:pic>
        <p:nvPicPr>
          <p:cNvPr id="4" name="Picture 1" descr="pierce college logo"/>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307818" y="43085"/>
            <a:ext cx="2619375" cy="466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42356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 SUB-LEDGER</a:t>
            </a:r>
            <a:endParaRPr lang="en-US" dirty="0"/>
          </a:p>
        </p:txBody>
      </p:sp>
      <p:sp>
        <p:nvSpPr>
          <p:cNvPr id="3" name="Content Placeholder 2"/>
          <p:cNvSpPr>
            <a:spLocks noGrp="1"/>
          </p:cNvSpPr>
          <p:nvPr>
            <p:ph idx="1"/>
          </p:nvPr>
        </p:nvSpPr>
        <p:spPr/>
        <p:txBody>
          <a:bodyPr>
            <a:normAutofit fontScale="92500" lnSpcReduction="20000"/>
          </a:bodyPr>
          <a:lstStyle/>
          <a:p>
            <a:r>
              <a:rPr lang="en-US" b="1" i="1" dirty="0" smtClean="0"/>
              <a:t>Why is it important to balance the sub-ledger?</a:t>
            </a:r>
          </a:p>
          <a:p>
            <a:r>
              <a:rPr lang="en-US" dirty="0" smtClean="0"/>
              <a:t>It is important to balance the sub-ledger because it doesn’t take much to throw it out of balance from the general ledger.</a:t>
            </a:r>
          </a:p>
          <a:p>
            <a:r>
              <a:rPr lang="en-US" dirty="0" smtClean="0"/>
              <a:t>Example I: If the wrong debt type was used in billing an agency and someone changed the debt type after it posted to the General Ledger, the payment would be in one place and the invoice would be in another. </a:t>
            </a:r>
          </a:p>
          <a:p>
            <a:r>
              <a:rPr lang="en-US" dirty="0" smtClean="0"/>
              <a:t>Example II: If you are clearing credits against charges but they are not in the same quarter, it will throw the ledgers out of balance.</a:t>
            </a:r>
          </a:p>
          <a:p>
            <a:r>
              <a:rPr lang="en-US" dirty="0" smtClean="0"/>
              <a:t>If you don’t balance the sub-ledger at least once a quarter it makes it harder to find mistakes. Let’s say you cleared credits against a charge from two different quarters and it comes to zero, </a:t>
            </a:r>
            <a:r>
              <a:rPr lang="en-US" dirty="0"/>
              <a:t>t</a:t>
            </a:r>
            <a:r>
              <a:rPr lang="en-US" dirty="0" smtClean="0"/>
              <a:t>hese transactions will drop off the sub-ledger because they balanced to zero, but your general ledger is showing that it does not balance with the sub-ledger. You would have to go back several months to find when the error happened in order to correct it.</a:t>
            </a:r>
          </a:p>
          <a:p>
            <a:endParaRPr lang="en-US" dirty="0"/>
          </a:p>
        </p:txBody>
      </p:sp>
      <p:sp>
        <p:nvSpPr>
          <p:cNvPr id="4" name="Rectangle 2"/>
          <p:cNvSpPr>
            <a:spLocks noChangeArrowheads="1"/>
          </p:cNvSpPr>
          <p:nvPr/>
        </p:nvSpPr>
        <p:spPr bwMode="auto">
          <a:xfrm>
            <a:off x="262550" y="4308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3073" name="Picture 1" descr="pierce college logo"/>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262550" y="43085"/>
            <a:ext cx="2619375" cy="466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478798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 SUB-LEDGER</a:t>
            </a:r>
            <a:endParaRPr lang="en-US" dirty="0"/>
          </a:p>
        </p:txBody>
      </p:sp>
      <p:sp>
        <p:nvSpPr>
          <p:cNvPr id="3" name="Content Placeholder 2"/>
          <p:cNvSpPr>
            <a:spLocks noGrp="1"/>
          </p:cNvSpPr>
          <p:nvPr>
            <p:ph idx="1"/>
          </p:nvPr>
        </p:nvSpPr>
        <p:spPr>
          <a:xfrm>
            <a:off x="2887977" y="2206028"/>
            <a:ext cx="8915400" cy="3777622"/>
          </a:xfrm>
        </p:spPr>
        <p:txBody>
          <a:bodyPr/>
          <a:lstStyle/>
          <a:p>
            <a:pPr marL="0" indent="0">
              <a:buNone/>
            </a:pPr>
            <a:r>
              <a:rPr lang="en-US" dirty="0" smtClean="0"/>
              <a:t>The reports you will need to balance the A/R Sub-ledger are: </a:t>
            </a:r>
          </a:p>
          <a:p>
            <a:r>
              <a:rPr lang="en-US" dirty="0" smtClean="0"/>
              <a:t>ACCTG 35 (Pierce College)</a:t>
            </a:r>
          </a:p>
          <a:p>
            <a:r>
              <a:rPr lang="en-US" dirty="0" smtClean="0"/>
              <a:t>BM1780</a:t>
            </a:r>
          </a:p>
          <a:p>
            <a:r>
              <a:rPr lang="en-US" dirty="0" smtClean="0"/>
              <a:t>BM1781</a:t>
            </a:r>
          </a:p>
          <a:p>
            <a:r>
              <a:rPr lang="en-US" dirty="0" smtClean="0"/>
              <a:t>Examples below.</a:t>
            </a:r>
            <a:endParaRPr lang="en-US" dirty="0"/>
          </a:p>
        </p:txBody>
      </p:sp>
      <p:sp>
        <p:nvSpPr>
          <p:cNvPr id="4" name="Rectangle 2"/>
          <p:cNvSpPr>
            <a:spLocks noChangeArrowheads="1"/>
          </p:cNvSpPr>
          <p:nvPr/>
        </p:nvSpPr>
        <p:spPr bwMode="auto">
          <a:xfrm>
            <a:off x="298765" y="7242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4097" name="Picture 1" descr="pierce college logo"/>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298765" y="72428"/>
            <a:ext cx="2619375" cy="466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60277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ACCTG 35</a:t>
            </a:r>
            <a:endParaRPr lang="en-US" dirty="0"/>
          </a:p>
        </p:txBody>
      </p:sp>
      <p:pic>
        <p:nvPicPr>
          <p:cNvPr id="6" name="Content Placeholder 5"/>
          <p:cNvPicPr>
            <a:picLocks noGrp="1" noChangeAspect="1"/>
          </p:cNvPicPr>
          <p:nvPr>
            <p:ph idx="1"/>
          </p:nvPr>
        </p:nvPicPr>
        <p:blipFill>
          <a:blip r:embed="rId2"/>
          <a:stretch>
            <a:fillRect/>
          </a:stretch>
        </p:blipFill>
        <p:spPr>
          <a:xfrm>
            <a:off x="2895600" y="1524000"/>
            <a:ext cx="7239000" cy="4749800"/>
          </a:xfrm>
          <a:prstGeom prst="rect">
            <a:avLst/>
          </a:prstGeom>
        </p:spPr>
      </p:pic>
      <p:sp>
        <p:nvSpPr>
          <p:cNvPr id="3" name="Rectangle 2"/>
          <p:cNvSpPr>
            <a:spLocks noChangeArrowheads="1"/>
          </p:cNvSpPr>
          <p:nvPr/>
        </p:nvSpPr>
        <p:spPr bwMode="auto">
          <a:xfrm>
            <a:off x="190123" y="63374"/>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5121" name="Picture 1" descr="pierce college logo"/>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190123" y="63374"/>
            <a:ext cx="2619375" cy="466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224326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BM1780</a:t>
            </a:r>
            <a:endParaRPr lang="en-US" dirty="0"/>
          </a:p>
        </p:txBody>
      </p:sp>
      <p:pic>
        <p:nvPicPr>
          <p:cNvPr id="4" name="Content Placeholder 3"/>
          <p:cNvPicPr>
            <a:picLocks noGrp="1" noChangeAspect="1"/>
          </p:cNvPicPr>
          <p:nvPr>
            <p:ph idx="1"/>
          </p:nvPr>
        </p:nvPicPr>
        <p:blipFill>
          <a:blip r:embed="rId2"/>
          <a:stretch>
            <a:fillRect/>
          </a:stretch>
        </p:blipFill>
        <p:spPr>
          <a:xfrm>
            <a:off x="3263900" y="1714500"/>
            <a:ext cx="6172199" cy="4318000"/>
          </a:xfrm>
          <a:prstGeom prst="rect">
            <a:avLst/>
          </a:prstGeom>
        </p:spPr>
      </p:pic>
      <p:sp>
        <p:nvSpPr>
          <p:cNvPr id="3" name="Rectangle 2"/>
          <p:cNvSpPr>
            <a:spLocks noChangeArrowheads="1"/>
          </p:cNvSpPr>
          <p:nvPr/>
        </p:nvSpPr>
        <p:spPr bwMode="auto">
          <a:xfrm>
            <a:off x="172015" y="63374"/>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6145" name="Picture 1" descr="pierce college logo"/>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172015" y="63374"/>
            <a:ext cx="2619375" cy="46672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5"/>
          <a:stretch>
            <a:fillRect/>
          </a:stretch>
        </p:blipFill>
        <p:spPr>
          <a:xfrm>
            <a:off x="2277660" y="1276539"/>
            <a:ext cx="7636679" cy="5459240"/>
          </a:xfrm>
          <a:prstGeom prst="rect">
            <a:avLst/>
          </a:prstGeom>
        </p:spPr>
      </p:pic>
    </p:spTree>
    <p:extLst>
      <p:ext uri="{BB962C8B-B14F-4D97-AF65-F5344CB8AC3E}">
        <p14:creationId xmlns:p14="http://schemas.microsoft.com/office/powerpoint/2010/main" val="37896867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the BM1781A/R SUB-LEDGER</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Review this report, looking for errors that were not caught when balancing the General Ledger to the Sub-Ledger</a:t>
            </a:r>
          </a:p>
          <a:p>
            <a:r>
              <a:rPr lang="en-US" dirty="0" smtClean="0"/>
              <a:t>You are looking for small balances such as anything as small as 10 cents(over/short) to clear account.</a:t>
            </a:r>
          </a:p>
          <a:p>
            <a:r>
              <a:rPr lang="en-US" dirty="0" smtClean="0"/>
              <a:t>Look for old </a:t>
            </a:r>
            <a:r>
              <a:rPr lang="en-US" dirty="0"/>
              <a:t>q</a:t>
            </a:r>
            <a:r>
              <a:rPr lang="en-US" dirty="0" smtClean="0"/>
              <a:t>uarter charges not invoiced.</a:t>
            </a:r>
          </a:p>
          <a:p>
            <a:r>
              <a:rPr lang="en-US" dirty="0"/>
              <a:t>C</a:t>
            </a:r>
            <a:r>
              <a:rPr lang="en-US" dirty="0" smtClean="0"/>
              <a:t>redits/refunds that have not been processed.</a:t>
            </a:r>
          </a:p>
          <a:p>
            <a:r>
              <a:rPr lang="en-US" dirty="0" smtClean="0"/>
              <a:t>Accounts that are older than one month and have a zero balance but are not purging off the Sub-Ledger. (These accounts usually do not have the same charge ID and this will prevent the account from purging.)</a:t>
            </a:r>
          </a:p>
          <a:p>
            <a:r>
              <a:rPr lang="en-US" dirty="0" smtClean="0"/>
              <a:t>Any accounts that roll up into the fund balance at year-end, but when the payment comes in it posts to the original account.</a:t>
            </a:r>
          </a:p>
          <a:p>
            <a:r>
              <a:rPr lang="en-US" dirty="0" smtClean="0"/>
              <a:t>You will need to prepare a GAT to correct these items.</a:t>
            </a:r>
          </a:p>
          <a:p>
            <a:r>
              <a:rPr lang="en-US" dirty="0" smtClean="0"/>
              <a:t>If you do these either monthly or quarterly, this will speed up your year-end closing because you have less to correct. </a:t>
            </a:r>
            <a:r>
              <a:rPr lang="en-US" dirty="0" smtClean="0">
                <a:sym typeface="Wingdings" panose="05000000000000000000" pitchFamily="2" charset="2"/>
              </a:rPr>
              <a:t> YEAH!!!</a:t>
            </a:r>
            <a:endParaRPr lang="en-US" dirty="0"/>
          </a:p>
        </p:txBody>
      </p:sp>
      <p:sp>
        <p:nvSpPr>
          <p:cNvPr id="4" name="Rectangle 2"/>
          <p:cNvSpPr>
            <a:spLocks noChangeArrowheads="1"/>
          </p:cNvSpPr>
          <p:nvPr/>
        </p:nvSpPr>
        <p:spPr bwMode="auto">
          <a:xfrm>
            <a:off x="262551" y="90534"/>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10241" name="Picture 1" descr="pierce college logo"/>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262551" y="90534"/>
            <a:ext cx="2619375" cy="466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39492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BM1781</a:t>
            </a:r>
            <a:endParaRPr lang="en-US" dirty="0"/>
          </a:p>
        </p:txBody>
      </p:sp>
      <p:pic>
        <p:nvPicPr>
          <p:cNvPr id="4" name="Content Placeholder 3"/>
          <p:cNvPicPr>
            <a:picLocks noGrp="1" noChangeAspect="1"/>
          </p:cNvPicPr>
          <p:nvPr>
            <p:ph idx="1"/>
          </p:nvPr>
        </p:nvPicPr>
        <p:blipFill>
          <a:blip r:embed="rId2"/>
          <a:stretch>
            <a:fillRect/>
          </a:stretch>
        </p:blipFill>
        <p:spPr>
          <a:xfrm>
            <a:off x="2933700" y="1714500"/>
            <a:ext cx="7010400" cy="4394200"/>
          </a:xfrm>
          <a:prstGeom prst="rect">
            <a:avLst/>
          </a:prstGeom>
        </p:spPr>
      </p:pic>
      <p:sp>
        <p:nvSpPr>
          <p:cNvPr id="3" name="Rectangle 2"/>
          <p:cNvSpPr>
            <a:spLocks noChangeArrowheads="1"/>
          </p:cNvSpPr>
          <p:nvPr/>
        </p:nvSpPr>
        <p:spPr bwMode="auto">
          <a:xfrm>
            <a:off x="226337" y="7242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7169" name="Picture 1" descr="pierce college logo"/>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226337" y="72428"/>
            <a:ext cx="2619375" cy="46672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5"/>
          <a:stretch>
            <a:fillRect/>
          </a:stretch>
        </p:blipFill>
        <p:spPr>
          <a:xfrm>
            <a:off x="1875673" y="1264555"/>
            <a:ext cx="9273571" cy="5545248"/>
          </a:xfrm>
          <a:prstGeom prst="rect">
            <a:avLst/>
          </a:prstGeom>
        </p:spPr>
      </p:pic>
    </p:spTree>
    <p:extLst>
      <p:ext uri="{BB962C8B-B14F-4D97-AF65-F5344CB8AC3E}">
        <p14:creationId xmlns:p14="http://schemas.microsoft.com/office/powerpoint/2010/main" val="10275144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 SUB-LEDGER BALANCING</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You will use the ACCTG35 (Pierce College) and the BM1780 to compare each ledger account. This is the same report you use to set up Allowance accounts.</a:t>
            </a:r>
          </a:p>
          <a:p>
            <a:r>
              <a:rPr lang="en-US" dirty="0" smtClean="0"/>
              <a:t>You only need to balance the A/R accounts, which do not include these accounts 1316,1350,1353,1353,1355,1360-1365,1383 &amp;1399. </a:t>
            </a:r>
            <a:r>
              <a:rPr lang="en-US" dirty="0"/>
              <a:t>Y</a:t>
            </a:r>
            <a:r>
              <a:rPr lang="en-US" dirty="0" smtClean="0"/>
              <a:t>ou can delete these accounts from your ACCTG35 (Pierce College) before you start balancing.</a:t>
            </a:r>
          </a:p>
          <a:p>
            <a:r>
              <a:rPr lang="en-US" dirty="0"/>
              <a:t>You will match each ledger account to see if the General Ledger is showing the same total/balance as the A/R </a:t>
            </a:r>
            <a:r>
              <a:rPr lang="en-US" dirty="0" smtClean="0"/>
              <a:t>sub-ledger.</a:t>
            </a:r>
          </a:p>
          <a:p>
            <a:r>
              <a:rPr lang="en-US" dirty="0" smtClean="0"/>
              <a:t>If they don’t balance, figure out the difference and notate it on your spreadsheet until you finish.</a:t>
            </a:r>
          </a:p>
          <a:p>
            <a:r>
              <a:rPr lang="en-US" dirty="0" smtClean="0"/>
              <a:t>You will not be able to balance the allowance ledgers which are 1342, 1344 and 1349. These accounts only show on the General Ledger.</a:t>
            </a:r>
          </a:p>
          <a:p>
            <a:r>
              <a:rPr lang="en-US" dirty="0" smtClean="0"/>
              <a:t>Once you have finished, you should be able to see where one account is over and another is short.</a:t>
            </a:r>
          </a:p>
          <a:p>
            <a:r>
              <a:rPr lang="en-US" dirty="0" smtClean="0"/>
              <a:t>If you can’t, then go back through and recheck your balances.</a:t>
            </a:r>
          </a:p>
          <a:p>
            <a:endParaRPr lang="en-US" dirty="0"/>
          </a:p>
        </p:txBody>
      </p:sp>
      <p:sp>
        <p:nvSpPr>
          <p:cNvPr id="4" name="Rectangle 2"/>
          <p:cNvSpPr>
            <a:spLocks noChangeArrowheads="1"/>
          </p:cNvSpPr>
          <p:nvPr/>
        </p:nvSpPr>
        <p:spPr bwMode="auto">
          <a:xfrm>
            <a:off x="289711" y="4308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8193" name="Picture 1" descr="pierce college logo"/>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289711" y="43085"/>
            <a:ext cx="2619375" cy="466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0565316"/>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579</TotalTime>
  <Words>1137</Words>
  <Application>Microsoft Office PowerPoint</Application>
  <PresentationFormat>Widescreen</PresentationFormat>
  <Paragraphs>77</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Century Gothic</vt:lpstr>
      <vt:lpstr>Wingdings</vt:lpstr>
      <vt:lpstr>Wingdings 3</vt:lpstr>
      <vt:lpstr>Wisp</vt:lpstr>
      <vt:lpstr>A/R SUB-LEDGER</vt:lpstr>
      <vt:lpstr>A/R SUB-LEDGER</vt:lpstr>
      <vt:lpstr>A/R SUB-LEDGER</vt:lpstr>
      <vt:lpstr>A/R SUB-LEDGER</vt:lpstr>
      <vt:lpstr>ACCTG 35</vt:lpstr>
      <vt:lpstr>BM1780</vt:lpstr>
      <vt:lpstr>Review of the BM1781A/R SUB-LEDGER</vt:lpstr>
      <vt:lpstr>BM1781</vt:lpstr>
      <vt:lpstr>A/R SUB-LEDGER BALANCING</vt:lpstr>
      <vt:lpstr>BILLING SCHEDULES What and why do I need to know this information? </vt:lpstr>
      <vt:lpstr>PowerPoint Presentation</vt:lpstr>
      <vt:lpstr>BM1023</vt:lpstr>
      <vt:lpstr>PowerPoint Presentation</vt:lpstr>
      <vt:lpstr>BM1023 SCHEDULING INVOICES</vt:lpstr>
      <vt:lpstr>PowerPoint Presentation</vt:lpstr>
      <vt:lpstr>BM1023 SCHEDULING INVOICES</vt:lpstr>
      <vt:lpstr>PowerPoint Presentation</vt:lpstr>
      <vt:lpstr>BM1023</vt:lpstr>
      <vt:lpstr>BM1024</vt:lpstr>
      <vt:lpstr>PowerPoint Presentation</vt:lpstr>
      <vt:lpstr>Questions??</vt:lpstr>
    </vt:vector>
  </TitlesOfParts>
  <Company>Pierce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 SUB-LEDGER</dc:title>
  <dc:creator>Terri L. Mitchell</dc:creator>
  <cp:lastModifiedBy>Terri L. Mitchell</cp:lastModifiedBy>
  <cp:revision>44</cp:revision>
  <dcterms:created xsi:type="dcterms:W3CDTF">2018-02-06T21:25:54Z</dcterms:created>
  <dcterms:modified xsi:type="dcterms:W3CDTF">2018-03-29T14:46:30Z</dcterms:modified>
</cp:coreProperties>
</file>