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1"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4660"/>
  </p:normalViewPr>
  <p:slideViewPr>
    <p:cSldViewPr snapToGrid="0">
      <p:cViewPr varScale="1">
        <p:scale>
          <a:sx n="106" d="100"/>
          <a:sy n="106" d="100"/>
        </p:scale>
        <p:origin x="132"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3/28/2018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https://www.pierce.ctc.edu/sites/default/files/PierceCollege-Logo-Long-sm.p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lmitchell@pierce.ctc.edu" TargetMode="External"/><Relationship Id="rId1" Type="http://schemas.openxmlformats.org/officeDocument/2006/relationships/slideLayout" Target="../slideLayouts/slideLayout2.xml"/><Relationship Id="rId4" Type="http://schemas.openxmlformats.org/officeDocument/2006/relationships/image" Target="https://www.pierce.ctc.edu/sites/default/files/PierceCollege-Logo-Long-sm.p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https://www.pierce.ctc.edu/sites/default/files/PierceCollege-Logo-Long-sm.pn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https://www.pierce.ctc.edu/sites/default/files/PierceCollege-Logo-Long-sm.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https://www.pierce.ctc.edu/sites/default/files/PierceCollege-Logo-Long-sm.pn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https://www.pierce.ctc.edu/sites/default/files/PierceCollege-Logo-Long-sm.png" TargetMode="Externa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https://www.pierce.ctc.edu/sites/default/files/PierceCollege-Logo-Long-sm.png" TargetMode="Externa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https://www.pierce.ctc.edu/sites/default/files/PierceCollege-Logo-Long-sm.png"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Allowances</a:t>
            </a:r>
            <a:endParaRPr lang="en-US" dirty="0"/>
          </a:p>
        </p:txBody>
      </p:sp>
      <p:sp>
        <p:nvSpPr>
          <p:cNvPr id="3" name="Subtitle 2"/>
          <p:cNvSpPr>
            <a:spLocks noGrp="1"/>
          </p:cNvSpPr>
          <p:nvPr>
            <p:ph type="subTitle" idx="1"/>
          </p:nvPr>
        </p:nvSpPr>
        <p:spPr/>
        <p:txBody>
          <a:bodyPr/>
          <a:lstStyle/>
          <a:p>
            <a:r>
              <a:rPr lang="en-US" dirty="0" smtClean="0"/>
              <a:t>Allowances for Bad Debt/Write offs</a:t>
            </a:r>
            <a:endParaRPr lang="en-US" dirty="0"/>
          </a:p>
        </p:txBody>
      </p:sp>
      <p:sp>
        <p:nvSpPr>
          <p:cNvPr id="4" name="Rectangle 2"/>
          <p:cNvSpPr>
            <a:spLocks noChangeArrowheads="1"/>
          </p:cNvSpPr>
          <p:nvPr/>
        </p:nvSpPr>
        <p:spPr bwMode="auto">
          <a:xfrm>
            <a:off x="334979" y="19917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34979" y="199176"/>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5413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112 Allowances Accounts</a:t>
            </a:r>
            <a:endParaRPr lang="en-US" dirty="0"/>
          </a:p>
        </p:txBody>
      </p:sp>
      <p:pic>
        <p:nvPicPr>
          <p:cNvPr id="4" name="Content Placeholder 3"/>
          <p:cNvPicPr>
            <a:picLocks noGrp="1"/>
          </p:cNvPicPr>
          <p:nvPr>
            <p:ph idx="1"/>
          </p:nvPr>
        </p:nvPicPr>
        <p:blipFill>
          <a:blip r:embed="rId2"/>
          <a:stretch>
            <a:fillRect/>
          </a:stretch>
        </p:blipFill>
        <p:spPr>
          <a:xfrm>
            <a:off x="2592924" y="1376127"/>
            <a:ext cx="6451487" cy="5187635"/>
          </a:xfrm>
          <a:prstGeom prst="rect">
            <a:avLst/>
          </a:prstGeom>
        </p:spPr>
      </p:pic>
      <p:sp>
        <p:nvSpPr>
          <p:cNvPr id="3" name="Rectangle 2"/>
          <p:cNvSpPr>
            <a:spLocks noChangeArrowheads="1"/>
          </p:cNvSpPr>
          <p:nvPr/>
        </p:nvSpPr>
        <p:spPr bwMode="auto">
          <a:xfrm>
            <a:off x="181070" y="147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41"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81070" y="14739"/>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671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will I know if I need an Allowance account set up?</a:t>
            </a:r>
            <a:endParaRPr lang="en-US" dirty="0"/>
          </a:p>
        </p:txBody>
      </p:sp>
      <p:sp>
        <p:nvSpPr>
          <p:cNvPr id="3" name="Content Placeholder 2"/>
          <p:cNvSpPr>
            <a:spLocks noGrp="1"/>
          </p:cNvSpPr>
          <p:nvPr>
            <p:ph idx="1"/>
          </p:nvPr>
        </p:nvSpPr>
        <p:spPr/>
        <p:txBody>
          <a:bodyPr>
            <a:normAutofit/>
          </a:bodyPr>
          <a:lstStyle/>
          <a:p>
            <a:r>
              <a:rPr lang="en-US" dirty="0" smtClean="0"/>
              <a:t>The best way to see if you need to set up an Allowance account is to use your aging report.</a:t>
            </a:r>
          </a:p>
          <a:p>
            <a:r>
              <a:rPr lang="en-US" dirty="0" smtClean="0"/>
              <a:t>Any receivable that is 120 days plus old you will need to set up an Allowance account. </a:t>
            </a:r>
          </a:p>
          <a:p>
            <a:r>
              <a:rPr lang="en-US" dirty="0" smtClean="0"/>
              <a:t>The SMART Report 112 is also a good way to see if you need to set up an Allowance account. On this report it will ask you if you need to set up a 1342, 1344 or 1349.</a:t>
            </a:r>
          </a:p>
          <a:p>
            <a:r>
              <a:rPr lang="en-US" dirty="0" smtClean="0"/>
              <a:t>ACCTG35 also gives you the dollar amounts that were written off and will show as a debt on this account if no allowances were set up. Account Ledger numbers are1342, 1344 and 1349.</a:t>
            </a:r>
          </a:p>
          <a:p>
            <a:r>
              <a:rPr lang="en-US" dirty="0" smtClean="0"/>
              <a:t>You can use the BM1781. </a:t>
            </a:r>
            <a:endParaRPr lang="en-US" dirty="0"/>
          </a:p>
        </p:txBody>
      </p:sp>
      <p:sp>
        <p:nvSpPr>
          <p:cNvPr id="4" name="Rectangle 2"/>
          <p:cNvSpPr>
            <a:spLocks noChangeArrowheads="1"/>
          </p:cNvSpPr>
          <p:nvPr/>
        </p:nvSpPr>
        <p:spPr bwMode="auto">
          <a:xfrm>
            <a:off x="217283"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1265"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17283"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6335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get started setting up my Allowance account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Most allowances will be a percentage of your unpaid receivables with a few exceptions, such as, library fines and parking tickets. The percentages below are set up for Pierce College, and so your institutions percentages may vary. You will need to adjust the percentages until you can figure out which one is best for your College.</a:t>
            </a:r>
          </a:p>
          <a:p>
            <a:r>
              <a:rPr lang="en-US" dirty="0" smtClean="0"/>
              <a:t>The average percentage on figuring an Allowance account is 35%.</a:t>
            </a:r>
          </a:p>
          <a:p>
            <a:r>
              <a:rPr lang="en-US" dirty="0"/>
              <a:t>Allowance on a 840 fund account </a:t>
            </a:r>
            <a:r>
              <a:rPr lang="en-US" dirty="0" smtClean="0"/>
              <a:t>percentage varies from month-end to month-end, depending </a:t>
            </a:r>
            <a:r>
              <a:rPr lang="en-US" dirty="0"/>
              <a:t>on the amount of </a:t>
            </a:r>
            <a:r>
              <a:rPr lang="en-US" dirty="0" smtClean="0"/>
              <a:t>receivables </a:t>
            </a:r>
            <a:r>
              <a:rPr lang="en-US" dirty="0"/>
              <a:t>you have in the account.</a:t>
            </a:r>
          </a:p>
          <a:p>
            <a:r>
              <a:rPr lang="en-US" dirty="0" smtClean="0"/>
              <a:t>If you are setting up an allowance on a Financial Aid repay it should be around 80%. If a student hasn’t paid this charge within 90 days there is a good chance you won’t be able to collect it. </a:t>
            </a:r>
            <a:r>
              <a:rPr lang="en-US" dirty="0" smtClean="0">
                <a:sym typeface="Wingdings" panose="05000000000000000000" pitchFamily="2" charset="2"/>
              </a:rPr>
              <a:t></a:t>
            </a:r>
            <a:endParaRPr lang="en-US" dirty="0" smtClean="0"/>
          </a:p>
          <a:p>
            <a:r>
              <a:rPr lang="en-US" dirty="0" smtClean="0"/>
              <a:t>Library fines and parking tickets are usually 100%.</a:t>
            </a:r>
          </a:p>
          <a:p>
            <a:r>
              <a:rPr lang="en-US" dirty="0" smtClean="0"/>
              <a:t>You will need to adjust the percentages every few months depending on the dollar amount you need to write-off.</a:t>
            </a:r>
          </a:p>
          <a:p>
            <a:r>
              <a:rPr lang="en-US" dirty="0" smtClean="0"/>
              <a:t>Typically you should not need to set up an allowance account for a State Agency. </a:t>
            </a:r>
            <a:r>
              <a:rPr lang="en-US" dirty="0" smtClean="0">
                <a:solidFill>
                  <a:srgbClr val="0070C0"/>
                </a:solidFill>
              </a:rPr>
              <a:t>Just remember to watch deadlines for these agencies so that you can bill everything within the timeline.</a:t>
            </a:r>
          </a:p>
          <a:p>
            <a:endParaRPr lang="en-US" dirty="0"/>
          </a:p>
        </p:txBody>
      </p:sp>
      <p:sp>
        <p:nvSpPr>
          <p:cNvPr id="4" name="Rectangle 2"/>
          <p:cNvSpPr>
            <a:spLocks noChangeArrowheads="1"/>
          </p:cNvSpPr>
          <p:nvPr/>
        </p:nvSpPr>
        <p:spPr bwMode="auto">
          <a:xfrm>
            <a:off x="226337"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2289"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26337"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3370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transcodes do I use to set up my Allowance Accounts</a:t>
            </a:r>
            <a:endParaRPr lang="en-US" dirty="0"/>
          </a:p>
        </p:txBody>
      </p:sp>
      <p:sp>
        <p:nvSpPr>
          <p:cNvPr id="3" name="Content Placeholder 2"/>
          <p:cNvSpPr>
            <a:spLocks noGrp="1"/>
          </p:cNvSpPr>
          <p:nvPr>
            <p:ph idx="1"/>
          </p:nvPr>
        </p:nvSpPr>
        <p:spPr>
          <a:xfrm>
            <a:off x="2589212" y="1905000"/>
            <a:ext cx="8915400" cy="4572000"/>
          </a:xfrm>
        </p:spPr>
        <p:txBody>
          <a:bodyPr>
            <a:normAutofit fontScale="92500" lnSpcReduction="10000"/>
          </a:bodyPr>
          <a:lstStyle/>
          <a:p>
            <a:r>
              <a:rPr lang="en-US" dirty="0" smtClean="0"/>
              <a:t>The transcodes used to set up Allowance accounts depend on what ledger you are setting up the Allowance for.</a:t>
            </a:r>
          </a:p>
          <a:p>
            <a:r>
              <a:rPr lang="en-US" dirty="0" smtClean="0"/>
              <a:t>Ledger 1312      transcode 096 = 3205/1342</a:t>
            </a:r>
          </a:p>
          <a:p>
            <a:r>
              <a:rPr lang="en-US" dirty="0" smtClean="0"/>
              <a:t>Ledger 1314      transcode 099 = 3205/1344 (fund type 3)</a:t>
            </a:r>
          </a:p>
          <a:p>
            <a:r>
              <a:rPr lang="en-US" dirty="0" smtClean="0"/>
              <a:t>Ledger 1319      transcode 095 = 3205/1349</a:t>
            </a:r>
          </a:p>
          <a:p>
            <a:r>
              <a:rPr lang="en-US" dirty="0" smtClean="0"/>
              <a:t>For these transcodes you will need to add the source of revenue, ZZ</a:t>
            </a:r>
          </a:p>
          <a:p>
            <a:r>
              <a:rPr lang="en-US" dirty="0" smtClean="0"/>
              <a:t>For funds 60 and 149 you will need to use 0424 ZZ</a:t>
            </a:r>
          </a:p>
          <a:p>
            <a:r>
              <a:rPr lang="en-US" dirty="0" smtClean="0"/>
              <a:t>Fund type 4 = 443,444,448,460,522,524,528,569 and 570 these are considered expenses, so you will need to use Sub Object WC 00</a:t>
            </a:r>
          </a:p>
          <a:p>
            <a:r>
              <a:rPr lang="en-US" dirty="0" smtClean="0"/>
              <a:t>Ledger 1312     transcode 096 = 6515/1342</a:t>
            </a:r>
          </a:p>
          <a:p>
            <a:r>
              <a:rPr lang="en-US" dirty="0" smtClean="0"/>
              <a:t>Ledger 1312     transcode 097 = 6515/1342</a:t>
            </a:r>
          </a:p>
          <a:p>
            <a:r>
              <a:rPr lang="en-US" dirty="0" smtClean="0"/>
              <a:t>Ledger 1314     transcode 099 = 6515/1344</a:t>
            </a:r>
          </a:p>
          <a:p>
            <a:r>
              <a:rPr lang="en-US" dirty="0" smtClean="0"/>
              <a:t>Ledger 1319     transcode 095 = 6515/1349  </a:t>
            </a:r>
            <a:endParaRPr lang="en-US" dirty="0"/>
          </a:p>
        </p:txBody>
      </p:sp>
      <p:sp>
        <p:nvSpPr>
          <p:cNvPr id="4" name="Rectangle 2"/>
          <p:cNvSpPr>
            <a:spLocks noChangeArrowheads="1"/>
          </p:cNvSpPr>
          <p:nvPr/>
        </p:nvSpPr>
        <p:spPr bwMode="auto">
          <a:xfrm>
            <a:off x="217283" y="633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3313"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17283" y="6337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935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 needed for Allowance GAT</a:t>
            </a:r>
            <a:endParaRPr lang="en-US" dirty="0"/>
          </a:p>
        </p:txBody>
      </p:sp>
      <p:sp>
        <p:nvSpPr>
          <p:cNvPr id="3" name="Content Placeholder 2"/>
          <p:cNvSpPr>
            <a:spLocks noGrp="1"/>
          </p:cNvSpPr>
          <p:nvPr>
            <p:ph idx="1"/>
          </p:nvPr>
        </p:nvSpPr>
        <p:spPr/>
        <p:txBody>
          <a:bodyPr/>
          <a:lstStyle/>
          <a:p>
            <a:r>
              <a:rPr lang="en-US" dirty="0" smtClean="0"/>
              <a:t>You will use your ACCTG 35 (Pierce College DATAX) showing the allowance accounts are a debit.</a:t>
            </a:r>
          </a:p>
          <a:p>
            <a:r>
              <a:rPr lang="en-US" dirty="0" smtClean="0"/>
              <a:t>You will also need to use the SMART Report 112 (Screen shot)as backup.</a:t>
            </a:r>
          </a:p>
          <a:p>
            <a:r>
              <a:rPr lang="en-US" dirty="0" smtClean="0"/>
              <a:t>You may also use the write-off list as part of this backup. This will show an Auditor what was written off and why you changed your Allowance amount. (If you had one set up)</a:t>
            </a:r>
            <a:endParaRPr lang="en-US" dirty="0"/>
          </a:p>
        </p:txBody>
      </p:sp>
      <p:sp>
        <p:nvSpPr>
          <p:cNvPr id="4" name="Rectangle 2"/>
          <p:cNvSpPr>
            <a:spLocks noChangeArrowheads="1"/>
          </p:cNvSpPr>
          <p:nvPr/>
        </p:nvSpPr>
        <p:spPr bwMode="auto">
          <a:xfrm>
            <a:off x="217283"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4337"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17283"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554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your Allowance GAT</a:t>
            </a:r>
            <a:endParaRPr lang="en-US" dirty="0"/>
          </a:p>
        </p:txBody>
      </p:sp>
      <p:sp>
        <p:nvSpPr>
          <p:cNvPr id="3" name="Content Placeholder 2"/>
          <p:cNvSpPr>
            <a:spLocks noGrp="1"/>
          </p:cNvSpPr>
          <p:nvPr>
            <p:ph idx="1"/>
          </p:nvPr>
        </p:nvSpPr>
        <p:spPr/>
        <p:txBody>
          <a:bodyPr/>
          <a:lstStyle/>
          <a:p>
            <a:r>
              <a:rPr lang="en-US" dirty="0" smtClean="0"/>
              <a:t>Once you have determined what the dollar amount for your allowance is going to be for each ledger account, you are ready to fill out your GAT.</a:t>
            </a:r>
          </a:p>
          <a:p>
            <a:r>
              <a:rPr lang="en-US" dirty="0" smtClean="0"/>
              <a:t>In the Reference Doc section you need to use ADJ ALLOW.</a:t>
            </a:r>
          </a:p>
          <a:p>
            <a:r>
              <a:rPr lang="en-US" dirty="0" smtClean="0"/>
              <a:t>The ID number will be the tax ID for your School and Type will be O.</a:t>
            </a:r>
          </a:p>
          <a:p>
            <a:r>
              <a:rPr lang="en-US" dirty="0" smtClean="0"/>
              <a:t>The rest of the GAT is the account information and general description.</a:t>
            </a:r>
          </a:p>
          <a:p>
            <a:r>
              <a:rPr lang="en-US" dirty="0" smtClean="0"/>
              <a:t>See example below.</a:t>
            </a:r>
          </a:p>
          <a:p>
            <a:endParaRPr lang="en-US" dirty="0" smtClean="0"/>
          </a:p>
          <a:p>
            <a:endParaRPr lang="en-US" dirty="0"/>
          </a:p>
        </p:txBody>
      </p:sp>
      <p:sp>
        <p:nvSpPr>
          <p:cNvPr id="4" name="Rectangle 2"/>
          <p:cNvSpPr>
            <a:spLocks noChangeArrowheads="1"/>
          </p:cNvSpPr>
          <p:nvPr/>
        </p:nvSpPr>
        <p:spPr bwMode="auto">
          <a:xfrm>
            <a:off x="235390"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5361"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35390"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79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88038" y="736349"/>
            <a:ext cx="10287000" cy="5716587"/>
          </a:xfrm>
          <a:prstGeom prst="rect">
            <a:avLst/>
          </a:prstGeom>
        </p:spPr>
      </p:pic>
      <p:sp>
        <p:nvSpPr>
          <p:cNvPr id="3" name="Rectangle 2"/>
          <p:cNvSpPr>
            <a:spLocks noChangeArrowheads="1"/>
          </p:cNvSpPr>
          <p:nvPr/>
        </p:nvSpPr>
        <p:spPr bwMode="auto">
          <a:xfrm>
            <a:off x="178350" y="633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6385"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78350" y="6337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899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a:t>
            </a:r>
            <a:r>
              <a:rPr lang="en-US" dirty="0" smtClean="0">
                <a:sym typeface="Wingdings" panose="05000000000000000000" pitchFamily="2" charset="2"/>
              </a:rPr>
              <a:t> you are ready to upload you GAT</a:t>
            </a:r>
            <a:endParaRPr lang="en-US" dirty="0"/>
          </a:p>
        </p:txBody>
      </p:sp>
      <p:sp>
        <p:nvSpPr>
          <p:cNvPr id="3" name="Content Placeholder 2"/>
          <p:cNvSpPr>
            <a:spLocks noGrp="1"/>
          </p:cNvSpPr>
          <p:nvPr>
            <p:ph idx="1"/>
          </p:nvPr>
        </p:nvSpPr>
        <p:spPr/>
        <p:txBody>
          <a:bodyPr/>
          <a:lstStyle/>
          <a:p>
            <a:r>
              <a:rPr lang="en-US" dirty="0" smtClean="0"/>
              <a:t>Once you have uploaded your GAT you will need to wait until the next morning. </a:t>
            </a:r>
            <a:endParaRPr lang="en-US" dirty="0"/>
          </a:p>
          <a:p>
            <a:r>
              <a:rPr lang="en-US" dirty="0" smtClean="0"/>
              <a:t>Now you can check your GAT to see if there are any errors. If no errors, then it is ready to be closed.</a:t>
            </a:r>
          </a:p>
          <a:p>
            <a:r>
              <a:rPr lang="en-US" dirty="0" smtClean="0"/>
              <a:t>The next time your college uploads the information to SMART you will be able to check the SMART Report 112. If you corrected everything it will look like the example below.</a:t>
            </a:r>
          </a:p>
          <a:p>
            <a:r>
              <a:rPr lang="en-US" dirty="0" smtClean="0"/>
              <a:t>If it looks like the example below, you are done. Please note just because the SMART 112 asks if an allowance account needs to be set up, it does not mean you need to set one up. </a:t>
            </a:r>
            <a:endParaRPr lang="en-US" dirty="0"/>
          </a:p>
        </p:txBody>
      </p:sp>
      <p:sp>
        <p:nvSpPr>
          <p:cNvPr id="4" name="Rectangle 2"/>
          <p:cNvSpPr>
            <a:spLocks noChangeArrowheads="1"/>
          </p:cNvSpPr>
          <p:nvPr/>
        </p:nvSpPr>
        <p:spPr bwMode="auto">
          <a:xfrm>
            <a:off x="253497"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409"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53497"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395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26712" y="507937"/>
            <a:ext cx="7155034" cy="6065823"/>
          </a:xfrm>
          <a:prstGeom prst="rect">
            <a:avLst/>
          </a:prstGeom>
        </p:spPr>
      </p:pic>
      <p:sp>
        <p:nvSpPr>
          <p:cNvPr id="3" name="Rectangle 2"/>
          <p:cNvSpPr>
            <a:spLocks noChangeArrowheads="1"/>
          </p:cNvSpPr>
          <p:nvPr/>
        </p:nvSpPr>
        <p:spPr bwMode="auto">
          <a:xfrm>
            <a:off x="208229"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8433"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08229" y="41212"/>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688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a:t>Presented by: Terri Mitchell Student Financial Mgr.</a:t>
            </a:r>
          </a:p>
          <a:p>
            <a:r>
              <a:rPr lang="en-US" dirty="0"/>
              <a:t>If you have questions after you leave please contact me at: </a:t>
            </a:r>
            <a:r>
              <a:rPr lang="en-US" dirty="0">
                <a:hlinkClick r:id="rId2"/>
              </a:rPr>
              <a:t>tlmitchell@pierce.ctc.edu</a:t>
            </a:r>
            <a:r>
              <a:rPr lang="en-US" dirty="0"/>
              <a:t> or by phone 253-964-6715</a:t>
            </a:r>
          </a:p>
        </p:txBody>
      </p:sp>
      <p:pic>
        <p:nvPicPr>
          <p:cNvPr id="4"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208229" y="41212"/>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26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Allowances?</a:t>
            </a:r>
            <a:br>
              <a:rPr lang="en-US" dirty="0" smtClean="0"/>
            </a:br>
            <a:endParaRPr lang="en-US" dirty="0"/>
          </a:p>
        </p:txBody>
      </p:sp>
      <p:sp>
        <p:nvSpPr>
          <p:cNvPr id="3" name="Content Placeholder 2"/>
          <p:cNvSpPr>
            <a:spLocks noGrp="1"/>
          </p:cNvSpPr>
          <p:nvPr>
            <p:ph idx="1"/>
          </p:nvPr>
        </p:nvSpPr>
        <p:spPr/>
        <p:txBody>
          <a:bodyPr/>
          <a:lstStyle/>
          <a:p>
            <a:r>
              <a:rPr lang="en-US" dirty="0" smtClean="0"/>
              <a:t>Allowances are the dollar amounts which you are estimating you will be unable to collect from your billed receivables.</a:t>
            </a:r>
          </a:p>
          <a:p>
            <a:r>
              <a:rPr lang="en-US" dirty="0" smtClean="0"/>
              <a:t>The ledger accounts for Allowances should always be credits.</a:t>
            </a:r>
          </a:p>
          <a:p>
            <a:r>
              <a:rPr lang="en-US" dirty="0" smtClean="0"/>
              <a:t>(SMART REPORT 112) and the ACCTG35, if they don’t show as credits then you will need to adjust or create a new allowance.</a:t>
            </a:r>
          </a:p>
          <a:p>
            <a:endParaRPr lang="en-US" dirty="0" smtClean="0"/>
          </a:p>
          <a:p>
            <a:endParaRPr lang="en-US" dirty="0"/>
          </a:p>
        </p:txBody>
      </p:sp>
      <p:sp>
        <p:nvSpPr>
          <p:cNvPr id="4" name="Rectangle 2"/>
          <p:cNvSpPr>
            <a:spLocks noChangeArrowheads="1"/>
          </p:cNvSpPr>
          <p:nvPr/>
        </p:nvSpPr>
        <p:spPr bwMode="auto">
          <a:xfrm>
            <a:off x="181069"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81069"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60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76704" y="279572"/>
            <a:ext cx="6781800" cy="6353175"/>
          </a:xfrm>
          <a:prstGeom prst="rect">
            <a:avLst/>
          </a:prstGeom>
        </p:spPr>
      </p:pic>
      <p:sp>
        <p:nvSpPr>
          <p:cNvPr id="3" name="Rectangle 2"/>
          <p:cNvSpPr>
            <a:spLocks noChangeArrowheads="1"/>
          </p:cNvSpPr>
          <p:nvPr/>
        </p:nvSpPr>
        <p:spPr bwMode="auto">
          <a:xfrm>
            <a:off x="162962" y="12674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3"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62962" y="126749"/>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6856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my write offs affect Allowances?</a:t>
            </a:r>
            <a:endParaRPr lang="en-US" dirty="0"/>
          </a:p>
        </p:txBody>
      </p:sp>
      <p:sp>
        <p:nvSpPr>
          <p:cNvPr id="3" name="Content Placeholder 2"/>
          <p:cNvSpPr>
            <a:spLocks noGrp="1"/>
          </p:cNvSpPr>
          <p:nvPr>
            <p:ph idx="1"/>
          </p:nvPr>
        </p:nvSpPr>
        <p:spPr/>
        <p:txBody>
          <a:bodyPr/>
          <a:lstStyle/>
          <a:p>
            <a:r>
              <a:rPr lang="en-US" dirty="0" smtClean="0"/>
              <a:t>When you do write-offs you are removing them from your general ledger and reducing a revenue or budget account.</a:t>
            </a:r>
          </a:p>
          <a:p>
            <a:r>
              <a:rPr lang="en-US" dirty="0" smtClean="0"/>
              <a:t>If you do not have Allowance accounts set up to offset your write-offs, it makes it appear like you lost or misplaced revenue.</a:t>
            </a:r>
          </a:p>
          <a:p>
            <a:r>
              <a:rPr lang="en-US" dirty="0" smtClean="0"/>
              <a:t>With your Allowance accounts in place at the beginning of the year it helps the department or budget manager have a better idea of what they will have available in their budget for spending or holding.</a:t>
            </a:r>
          </a:p>
          <a:p>
            <a:r>
              <a:rPr lang="en-US" dirty="0" smtClean="0"/>
              <a:t>Allowances are subtracted from the beginning balance to ensure that a budget or revenue account is not over spent.</a:t>
            </a:r>
            <a:endParaRPr lang="en-US" dirty="0"/>
          </a:p>
        </p:txBody>
      </p:sp>
      <p:sp>
        <p:nvSpPr>
          <p:cNvPr id="4" name="Rectangle 2"/>
          <p:cNvSpPr>
            <a:spLocks noChangeArrowheads="1"/>
          </p:cNvSpPr>
          <p:nvPr/>
        </p:nvSpPr>
        <p:spPr bwMode="auto">
          <a:xfrm>
            <a:off x="199176"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99176"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1104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set up Allowance accounts?</a:t>
            </a:r>
            <a:endParaRPr lang="en-US" dirty="0"/>
          </a:p>
        </p:txBody>
      </p:sp>
      <p:sp>
        <p:nvSpPr>
          <p:cNvPr id="3" name="Content Placeholder 2"/>
          <p:cNvSpPr>
            <a:spLocks noGrp="1"/>
          </p:cNvSpPr>
          <p:nvPr>
            <p:ph idx="1"/>
          </p:nvPr>
        </p:nvSpPr>
        <p:spPr/>
        <p:txBody>
          <a:bodyPr/>
          <a:lstStyle/>
          <a:p>
            <a:r>
              <a:rPr lang="en-US" dirty="0" smtClean="0"/>
              <a:t>In order to set up your Allowance accounts and maintain them throughout the year, you will need to the following reports:</a:t>
            </a:r>
          </a:p>
          <a:p>
            <a:r>
              <a:rPr lang="en-US" dirty="0" smtClean="0"/>
              <a:t>ACCTG 35 (Pierce College Report)</a:t>
            </a:r>
          </a:p>
          <a:p>
            <a:r>
              <a:rPr lang="en-US" dirty="0" smtClean="0"/>
              <a:t>BM1711 Accounts Receivables GL Aging Report</a:t>
            </a:r>
          </a:p>
          <a:p>
            <a:r>
              <a:rPr lang="en-US" dirty="0" smtClean="0"/>
              <a:t>BM1780 Accounts Receivable Trial Balance</a:t>
            </a:r>
          </a:p>
          <a:p>
            <a:r>
              <a:rPr lang="en-US" dirty="0" smtClean="0"/>
              <a:t>BM1781 Accounts Receivable Sub-Ledger</a:t>
            </a:r>
          </a:p>
          <a:p>
            <a:r>
              <a:rPr lang="en-US" dirty="0" smtClean="0"/>
              <a:t>SMART REPORT 112 Allowances Accounts</a:t>
            </a:r>
          </a:p>
          <a:p>
            <a:r>
              <a:rPr lang="en-US" dirty="0" smtClean="0"/>
              <a:t>Samples of each report are below.</a:t>
            </a:r>
            <a:endParaRPr lang="en-US" dirty="0"/>
          </a:p>
        </p:txBody>
      </p:sp>
      <p:sp>
        <p:nvSpPr>
          <p:cNvPr id="4" name="Rectangle 2"/>
          <p:cNvSpPr>
            <a:spLocks noChangeArrowheads="1"/>
          </p:cNvSpPr>
          <p:nvPr/>
        </p:nvSpPr>
        <p:spPr bwMode="auto">
          <a:xfrm>
            <a:off x="208230" y="430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5121" name="Picture 1" descr="pierce college logo"/>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08230" y="43085"/>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228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ACCTG 35 </a:t>
            </a:r>
            <a:endParaRPr lang="en-US" dirty="0"/>
          </a:p>
        </p:txBody>
      </p:sp>
      <p:sp>
        <p:nvSpPr>
          <p:cNvPr id="3" name="Content Placeholder 2"/>
          <p:cNvSpPr>
            <a:spLocks noGrp="1"/>
          </p:cNvSpPr>
          <p:nvPr>
            <p:ph idx="1"/>
          </p:nvPr>
        </p:nvSpPr>
        <p:spPr/>
        <p:txBody>
          <a:bodyPr/>
          <a:lstStyle/>
          <a:p>
            <a:pPr marL="0" indent="0">
              <a:buNone/>
            </a:pPr>
            <a:endParaRPr lang="en-US" dirty="0" smtClean="0"/>
          </a:p>
          <a:p>
            <a:endParaRPr lang="en-US" dirty="0"/>
          </a:p>
        </p:txBody>
      </p:sp>
      <p:pic>
        <p:nvPicPr>
          <p:cNvPr id="4" name="Picture 3"/>
          <p:cNvPicPr>
            <a:picLocks noChangeAspect="1"/>
          </p:cNvPicPr>
          <p:nvPr/>
        </p:nvPicPr>
        <p:blipFill>
          <a:blip r:embed="rId2"/>
          <a:stretch>
            <a:fillRect/>
          </a:stretch>
        </p:blipFill>
        <p:spPr>
          <a:xfrm>
            <a:off x="2589212" y="1484767"/>
            <a:ext cx="6796286" cy="5142369"/>
          </a:xfrm>
          <a:prstGeom prst="rect">
            <a:avLst/>
          </a:prstGeom>
        </p:spPr>
      </p:pic>
      <p:sp>
        <p:nvSpPr>
          <p:cNvPr id="5" name="Rectangle 2"/>
          <p:cNvSpPr>
            <a:spLocks noChangeArrowheads="1"/>
          </p:cNvSpPr>
          <p:nvPr/>
        </p:nvSpPr>
        <p:spPr bwMode="auto">
          <a:xfrm>
            <a:off x="307818" y="6633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145" name="Picture 1" descr="pierce college logo"/>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07818" y="66331"/>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35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BM1711 Accounts Receivable GL Aging Report</a:t>
            </a:r>
            <a:endParaRPr lang="en-US" dirty="0"/>
          </a:p>
        </p:txBody>
      </p:sp>
      <p:pic>
        <p:nvPicPr>
          <p:cNvPr id="4" name="Content Placeholder 3"/>
          <p:cNvPicPr>
            <a:picLocks noGrp="1" noChangeAspect="1"/>
          </p:cNvPicPr>
          <p:nvPr>
            <p:ph idx="1"/>
          </p:nvPr>
        </p:nvPicPr>
        <p:blipFill>
          <a:blip r:embed="rId2"/>
          <a:stretch>
            <a:fillRect/>
          </a:stretch>
        </p:blipFill>
        <p:spPr>
          <a:xfrm>
            <a:off x="2987644" y="1905000"/>
            <a:ext cx="6301211" cy="4359997"/>
          </a:xfrm>
          <a:prstGeom prst="rect">
            <a:avLst/>
          </a:prstGeom>
        </p:spPr>
      </p:pic>
      <p:pic>
        <p:nvPicPr>
          <p:cNvPr id="5" name="Picture 4"/>
          <p:cNvPicPr>
            <a:picLocks noChangeAspect="1"/>
          </p:cNvPicPr>
          <p:nvPr/>
        </p:nvPicPr>
        <p:blipFill>
          <a:blip r:embed="rId3"/>
          <a:stretch>
            <a:fillRect/>
          </a:stretch>
        </p:blipFill>
        <p:spPr>
          <a:xfrm>
            <a:off x="1883121" y="1747318"/>
            <a:ext cx="8600792" cy="4979407"/>
          </a:xfrm>
          <a:prstGeom prst="rect">
            <a:avLst/>
          </a:prstGeom>
        </p:spPr>
      </p:pic>
      <p:sp>
        <p:nvSpPr>
          <p:cNvPr id="6" name="Rectangle 2"/>
          <p:cNvSpPr>
            <a:spLocks noChangeArrowheads="1"/>
          </p:cNvSpPr>
          <p:nvPr/>
        </p:nvSpPr>
        <p:spPr bwMode="auto">
          <a:xfrm>
            <a:off x="226336"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descr="pierce college log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226336" y="0"/>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9104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BM1780 Accounts Receivable Trial Balance</a:t>
            </a:r>
            <a:endParaRPr lang="en-US" dirty="0"/>
          </a:p>
        </p:txBody>
      </p:sp>
      <p:pic>
        <p:nvPicPr>
          <p:cNvPr id="4" name="Content Placeholder 3"/>
          <p:cNvPicPr>
            <a:picLocks noGrp="1" noChangeAspect="1"/>
          </p:cNvPicPr>
          <p:nvPr>
            <p:ph idx="1"/>
          </p:nvPr>
        </p:nvPicPr>
        <p:blipFill>
          <a:blip r:embed="rId2"/>
          <a:stretch>
            <a:fillRect/>
          </a:stretch>
        </p:blipFill>
        <p:spPr>
          <a:xfrm>
            <a:off x="3965419" y="2133599"/>
            <a:ext cx="5432078" cy="4249093"/>
          </a:xfrm>
          <a:prstGeom prst="rect">
            <a:avLst/>
          </a:prstGeom>
        </p:spPr>
      </p:pic>
      <p:pic>
        <p:nvPicPr>
          <p:cNvPr id="3" name="Picture 2"/>
          <p:cNvPicPr>
            <a:picLocks noChangeAspect="1"/>
          </p:cNvPicPr>
          <p:nvPr/>
        </p:nvPicPr>
        <p:blipFill>
          <a:blip r:embed="rId3"/>
          <a:stretch>
            <a:fillRect/>
          </a:stretch>
        </p:blipFill>
        <p:spPr>
          <a:xfrm>
            <a:off x="2361170" y="1729212"/>
            <a:ext cx="7469659" cy="5128788"/>
          </a:xfrm>
          <a:prstGeom prst="rect">
            <a:avLst/>
          </a:prstGeom>
        </p:spPr>
      </p:pic>
      <p:sp>
        <p:nvSpPr>
          <p:cNvPr id="5" name="Rectangle 2"/>
          <p:cNvSpPr>
            <a:spLocks noChangeArrowheads="1"/>
          </p:cNvSpPr>
          <p:nvPr/>
        </p:nvSpPr>
        <p:spPr bwMode="auto">
          <a:xfrm>
            <a:off x="244444"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1" descr="pierce college log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244444" y="0"/>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4874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BM1781 Accounts Receivable Sub-Ledger</a:t>
            </a:r>
            <a:endParaRPr lang="en-US" dirty="0"/>
          </a:p>
        </p:txBody>
      </p:sp>
      <p:pic>
        <p:nvPicPr>
          <p:cNvPr id="4" name="Content Placeholder 3"/>
          <p:cNvPicPr>
            <a:picLocks noGrp="1" noChangeAspect="1"/>
          </p:cNvPicPr>
          <p:nvPr>
            <p:ph idx="1"/>
          </p:nvPr>
        </p:nvPicPr>
        <p:blipFill>
          <a:blip r:embed="rId2"/>
          <a:stretch>
            <a:fillRect/>
          </a:stretch>
        </p:blipFill>
        <p:spPr>
          <a:xfrm>
            <a:off x="3204927" y="2133599"/>
            <a:ext cx="6610310" cy="4176665"/>
          </a:xfrm>
          <a:prstGeom prst="rect">
            <a:avLst/>
          </a:prstGeom>
        </p:spPr>
      </p:pic>
      <p:pic>
        <p:nvPicPr>
          <p:cNvPr id="3" name="Picture 2"/>
          <p:cNvPicPr>
            <a:picLocks noChangeAspect="1"/>
          </p:cNvPicPr>
          <p:nvPr/>
        </p:nvPicPr>
        <p:blipFill>
          <a:blip r:embed="rId3"/>
          <a:stretch>
            <a:fillRect/>
          </a:stretch>
        </p:blipFill>
        <p:spPr>
          <a:xfrm>
            <a:off x="957262" y="1711105"/>
            <a:ext cx="10277475" cy="5042780"/>
          </a:xfrm>
          <a:prstGeom prst="rect">
            <a:avLst/>
          </a:prstGeom>
        </p:spPr>
      </p:pic>
      <p:sp>
        <p:nvSpPr>
          <p:cNvPr id="5" name="Rectangle 2"/>
          <p:cNvSpPr>
            <a:spLocks noChangeArrowheads="1"/>
          </p:cNvSpPr>
          <p:nvPr/>
        </p:nvSpPr>
        <p:spPr bwMode="auto">
          <a:xfrm>
            <a:off x="226337" y="633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217" name="Picture 1" descr="pierce college logo"/>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226337" y="63374"/>
            <a:ext cx="2619375"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824002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455</TotalTime>
  <Words>1045</Words>
  <Application>Microsoft Office PowerPoint</Application>
  <PresentationFormat>Widescreen</PresentationFormat>
  <Paragraphs>75</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Century Gothic</vt:lpstr>
      <vt:lpstr>Wingdings</vt:lpstr>
      <vt:lpstr>Wingdings 3</vt:lpstr>
      <vt:lpstr>Wisp</vt:lpstr>
      <vt:lpstr>Allowances</vt:lpstr>
      <vt:lpstr>What are Allowances? </vt:lpstr>
      <vt:lpstr>PowerPoint Presentation</vt:lpstr>
      <vt:lpstr>How do my write offs affect Allowances?</vt:lpstr>
      <vt:lpstr>How do I set up Allowance accounts?</vt:lpstr>
      <vt:lpstr>ACCTG 35 </vt:lpstr>
      <vt:lpstr>BM1711 Accounts Receivable GL Aging Report</vt:lpstr>
      <vt:lpstr>BM1780 Accounts Receivable Trial Balance</vt:lpstr>
      <vt:lpstr>BM1781 Accounts Receivable Sub-Ledger</vt:lpstr>
      <vt:lpstr>SMART 112 Allowances Accounts</vt:lpstr>
      <vt:lpstr>How will I know if I need an Allowance account set up?</vt:lpstr>
      <vt:lpstr>Let’s get started setting up my Allowance account</vt:lpstr>
      <vt:lpstr>Which transcodes do I use to set up my Allowance Accounts</vt:lpstr>
      <vt:lpstr>Back up needed for Allowance GAT</vt:lpstr>
      <vt:lpstr>Preparing your Allowance GAT</vt:lpstr>
      <vt:lpstr>PowerPoint Presentation</vt:lpstr>
      <vt:lpstr>Now  you are ready to upload you GAT</vt:lpstr>
      <vt:lpstr>PowerPoint Presentation</vt:lpstr>
      <vt:lpstr>QUESTIONS??</vt:lpstr>
    </vt:vector>
  </TitlesOfParts>
  <Company>Pierce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Allowances</dc:title>
  <dc:creator>Terri L. Mitchell</dc:creator>
  <cp:lastModifiedBy>Terri L. Mitchell</cp:lastModifiedBy>
  <cp:revision>42</cp:revision>
  <cp:lastPrinted>2018-03-05T20:51:10Z</cp:lastPrinted>
  <dcterms:created xsi:type="dcterms:W3CDTF">2018-02-01T21:54:48Z</dcterms:created>
  <dcterms:modified xsi:type="dcterms:W3CDTF">2018-03-28T13:52:50Z</dcterms:modified>
</cp:coreProperties>
</file>