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5" r:id="rId9"/>
    <p:sldId id="270" r:id="rId10"/>
    <p:sldId id="271" r:id="rId11"/>
    <p:sldId id="272" r:id="rId12"/>
    <p:sldId id="273" r:id="rId13"/>
    <p:sldId id="262" r:id="rId14"/>
    <p:sldId id="266" r:id="rId15"/>
    <p:sldId id="267" r:id="rId16"/>
    <p:sldId id="274" r:id="rId17"/>
    <p:sldId id="27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106" d="100"/>
          <a:sy n="106" d="100"/>
        </p:scale>
        <p:origin x="132"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lmitchell@pierce.ctc.edu"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art.sbctc.edu/chklist.asp" TargetMode="External"/><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STUDENT FINANCIALS YEAR END PROCESSES</a:t>
            </a:r>
            <a:endParaRPr lang="en-US" dirty="0"/>
          </a:p>
        </p:txBody>
      </p:sp>
      <p:sp>
        <p:nvSpPr>
          <p:cNvPr id="3" name="Subtitle 2"/>
          <p:cNvSpPr>
            <a:spLocks noGrp="1"/>
          </p:cNvSpPr>
          <p:nvPr>
            <p:ph type="subTitle" idx="1"/>
          </p:nvPr>
        </p:nvSpPr>
        <p:spPr/>
        <p:txBody>
          <a:bodyPr/>
          <a:lstStyle/>
          <a:p>
            <a:r>
              <a:rPr lang="en-US" dirty="0" smtClean="0"/>
              <a:t>DUE TO FROM STATE AGENCIES, IN TRANSIT ITEMS </a:t>
            </a:r>
            <a:endParaRPr lang="en-US" dirty="0"/>
          </a:p>
        </p:txBody>
      </p:sp>
      <p:sp>
        <p:nvSpPr>
          <p:cNvPr id="4" name="Rectangle 2"/>
          <p:cNvSpPr>
            <a:spLocks noChangeArrowheads="1"/>
          </p:cNvSpPr>
          <p:nvPr/>
        </p:nvSpPr>
        <p:spPr bwMode="auto">
          <a:xfrm>
            <a:off x="244444" y="995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44444" y="99588"/>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511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tretch>
            <a:fillRect/>
          </a:stretch>
        </p:blipFill>
        <p:spPr>
          <a:xfrm>
            <a:off x="3124200" y="181293"/>
            <a:ext cx="5943600" cy="6495415"/>
          </a:xfrm>
          <a:prstGeom prst="rect">
            <a:avLst/>
          </a:prstGeom>
        </p:spPr>
      </p:pic>
      <p:pic>
        <p:nvPicPr>
          <p:cNvPr id="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633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394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3124200" y="213042"/>
            <a:ext cx="5943600" cy="6431915"/>
          </a:xfrm>
          <a:prstGeom prst="rect">
            <a:avLst/>
          </a:prstGeom>
        </p:spPr>
      </p:pic>
      <p:pic>
        <p:nvPicPr>
          <p:cNvPr id="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633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231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3124200" y="190500"/>
            <a:ext cx="5943600" cy="6477000"/>
          </a:xfrm>
          <a:prstGeom prst="rect">
            <a:avLst/>
          </a:prstGeom>
        </p:spPr>
      </p:pic>
      <p:pic>
        <p:nvPicPr>
          <p:cNvPr id="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633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428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in transit mean and how do I process in transit payments?</a:t>
            </a:r>
            <a:endParaRPr lang="en-US" dirty="0"/>
          </a:p>
        </p:txBody>
      </p:sp>
      <p:sp>
        <p:nvSpPr>
          <p:cNvPr id="3" name="Content Placeholder 2"/>
          <p:cNvSpPr>
            <a:spLocks noGrp="1"/>
          </p:cNvSpPr>
          <p:nvPr>
            <p:ph idx="1"/>
          </p:nvPr>
        </p:nvSpPr>
        <p:spPr/>
        <p:txBody>
          <a:bodyPr>
            <a:normAutofit lnSpcReduction="10000"/>
          </a:bodyPr>
          <a:lstStyle/>
          <a:p>
            <a:r>
              <a:rPr lang="en-US" dirty="0" smtClean="0"/>
              <a:t>You only use this process at the end of the year. </a:t>
            </a:r>
          </a:p>
          <a:p>
            <a:r>
              <a:rPr lang="en-US" dirty="0" smtClean="0"/>
              <a:t>A lot of agencies will generate payments just before the end of June (June 30th)but not get them out in the mail until July 1</a:t>
            </a:r>
            <a:r>
              <a:rPr lang="en-US" baseline="30000" dirty="0" smtClean="0"/>
              <a:t>st</a:t>
            </a:r>
            <a:r>
              <a:rPr lang="en-US" dirty="0" smtClean="0"/>
              <a:t> or later.  Sometimes you don’t receive the ones mailed before the end of June until after July 1</a:t>
            </a:r>
            <a:r>
              <a:rPr lang="en-US" baseline="30000" dirty="0" smtClean="0"/>
              <a:t>st</a:t>
            </a:r>
            <a:r>
              <a:rPr lang="en-US" dirty="0" smtClean="0"/>
              <a:t>.</a:t>
            </a:r>
          </a:p>
          <a:p>
            <a:r>
              <a:rPr lang="en-US" dirty="0" smtClean="0"/>
              <a:t>If a check from a State Agency or Community College has a date prior to July first you would need to record a Deposit in Transit.</a:t>
            </a:r>
          </a:p>
          <a:p>
            <a:r>
              <a:rPr lang="en-US" dirty="0" smtClean="0"/>
              <a:t>Instruct your cashiers to not deposit any checks that are from a State Agency or Community College if they have a date on them of June but were received in July.</a:t>
            </a:r>
          </a:p>
          <a:p>
            <a:r>
              <a:rPr lang="en-US" dirty="0" smtClean="0"/>
              <a:t>These checks will arrive sometime in the first week of July in most cases. But you will want to have your cashiers keep a look out for them until the middle of July just to be safe. </a:t>
            </a:r>
            <a:r>
              <a:rPr lang="en-US" dirty="0" smtClean="0">
                <a:sym typeface="Wingdings" panose="05000000000000000000" pitchFamily="2" charset="2"/>
              </a:rPr>
              <a:t></a:t>
            </a:r>
            <a:endParaRPr lang="en-US" dirty="0"/>
          </a:p>
        </p:txBody>
      </p:sp>
      <p:sp>
        <p:nvSpPr>
          <p:cNvPr id="4" name="Rectangle 2"/>
          <p:cNvSpPr>
            <a:spLocks noChangeArrowheads="1"/>
          </p:cNvSpPr>
          <p:nvPr/>
        </p:nvSpPr>
        <p:spPr bwMode="auto">
          <a:xfrm>
            <a:off x="226336"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41"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444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record a Deposit in Transit</a:t>
            </a:r>
            <a:endParaRPr lang="en-US" dirty="0"/>
          </a:p>
        </p:txBody>
      </p:sp>
      <p:sp>
        <p:nvSpPr>
          <p:cNvPr id="3" name="Content Placeholder 2"/>
          <p:cNvSpPr>
            <a:spLocks noGrp="1"/>
          </p:cNvSpPr>
          <p:nvPr>
            <p:ph idx="1"/>
          </p:nvPr>
        </p:nvSpPr>
        <p:spPr/>
        <p:txBody>
          <a:bodyPr/>
          <a:lstStyle/>
          <a:p>
            <a:r>
              <a:rPr lang="en-US" dirty="0" smtClean="0"/>
              <a:t>When </a:t>
            </a:r>
            <a:r>
              <a:rPr lang="en-US" dirty="0"/>
              <a:t>a</a:t>
            </a:r>
            <a:r>
              <a:rPr lang="en-US" dirty="0" smtClean="0"/>
              <a:t> check is received prepare a GAT form to reverse the receivable accrual (TC 150R, 3205/1354) or (TC147, 6505/1354). </a:t>
            </a:r>
          </a:p>
          <a:p>
            <a:r>
              <a:rPr lang="en-US" dirty="0" smtClean="0"/>
              <a:t>Next, credit cash revenue or cash expenditure and debit deposits in transit (TC029, 1120/3210) or (TC030, 1120/6510).</a:t>
            </a:r>
          </a:p>
          <a:p>
            <a:r>
              <a:rPr lang="en-US" dirty="0" smtClean="0"/>
              <a:t>One way to make this a lot easier is have a cashier pay a receivable in their session, only this payment, then close their batch and deposit the check.</a:t>
            </a:r>
          </a:p>
          <a:p>
            <a:r>
              <a:rPr lang="en-US" dirty="0" smtClean="0"/>
              <a:t>The next morning use the information for the cashier batch from the GA1202 as the backup for your GAT. </a:t>
            </a:r>
          </a:p>
          <a:p>
            <a:r>
              <a:rPr lang="en-US" dirty="0" smtClean="0"/>
              <a:t>See example below.</a:t>
            </a:r>
          </a:p>
          <a:p>
            <a:endParaRPr lang="en-US" dirty="0"/>
          </a:p>
        </p:txBody>
      </p:sp>
      <p:sp>
        <p:nvSpPr>
          <p:cNvPr id="4" name="Rectangle 2"/>
          <p:cNvSpPr>
            <a:spLocks noChangeArrowheads="1"/>
          </p:cNvSpPr>
          <p:nvPr/>
        </p:nvSpPr>
        <p:spPr bwMode="auto">
          <a:xfrm>
            <a:off x="217283"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26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7283"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630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41421" y="452674"/>
            <a:ext cx="9203786" cy="6319318"/>
          </a:xfrm>
          <a:prstGeom prst="rect">
            <a:avLst/>
          </a:prstGeom>
        </p:spPr>
      </p:pic>
      <p:pic>
        <p:nvPicPr>
          <p:cNvPr id="12291" name="Picture 3" descr="pierce colleg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046" y="104352"/>
            <a:ext cx="26193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805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Reversing the receivable and Deposit-in-Transit in the New Year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Copy and reverse the above entries and enter a reversal into July.</a:t>
            </a:r>
          </a:p>
          <a:p>
            <a:r>
              <a:rPr lang="en-US" dirty="0" smtClean="0"/>
              <a:t>The check can be processed and deposited in July with no change in existing procedures.</a:t>
            </a:r>
          </a:p>
          <a:p>
            <a:r>
              <a:rPr lang="en-US" dirty="0" smtClean="0"/>
              <a:t>The batch you copied and reversed into July will offset the entries automatically generated in July, when the payment is recorded.</a:t>
            </a:r>
          </a:p>
          <a:p>
            <a:r>
              <a:rPr lang="en-US" dirty="0" smtClean="0"/>
              <a:t>The net effect of the reversed batch and the automatically generated entries, will be to debit cash (GL 1110) and credit deposits in transit (GL 1120). </a:t>
            </a:r>
          </a:p>
          <a:p>
            <a:r>
              <a:rPr lang="en-US" b="1" dirty="0" smtClean="0"/>
              <a:t>Note: </a:t>
            </a:r>
            <a:r>
              <a:rPr lang="en-US" dirty="0" smtClean="0"/>
              <a:t>In the new year it is important to remember to reverse a deposit in transit established in the old year. At the end of July there should be no remaining balance in (GL 1120).</a:t>
            </a:r>
          </a:p>
          <a:p>
            <a:r>
              <a:rPr lang="en-US" dirty="0" smtClean="0"/>
              <a:t>One way to remember to reverse this is to do both entries on the same day (such as, back date the first one into June and then right after reverse it into July).</a:t>
            </a:r>
          </a:p>
          <a:p>
            <a:r>
              <a:rPr lang="en-US" dirty="0" smtClean="0"/>
              <a:t>Example below.</a:t>
            </a:r>
          </a:p>
          <a:p>
            <a:endParaRPr lang="en-US" b="1" dirty="0"/>
          </a:p>
        </p:txBody>
      </p:sp>
      <p:pic>
        <p:nvPicPr>
          <p:cNvPr id="4" name="Picture 3" descr="pierce colleg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046" y="104352"/>
            <a:ext cx="26193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0228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41421" y="455188"/>
            <a:ext cx="9187662" cy="6299200"/>
          </a:xfrm>
          <a:prstGeom prst="rect">
            <a:avLst/>
          </a:prstGeom>
        </p:spPr>
      </p:pic>
      <p:pic>
        <p:nvPicPr>
          <p:cNvPr id="3" name="Picture 2" descr="pierce colleg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046" y="104352"/>
            <a:ext cx="26193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6428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71077"/>
            <a:ext cx="8915399" cy="3117040"/>
          </a:xfrm>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Presented by: Terri Mitchell Student Financial Mgr.</a:t>
            </a:r>
          </a:p>
          <a:p>
            <a:r>
              <a:rPr lang="en-US" dirty="0" smtClean="0"/>
              <a:t>If you have questions after you leave please contact me at: </a:t>
            </a:r>
            <a:r>
              <a:rPr lang="en-US" dirty="0" smtClean="0">
                <a:hlinkClick r:id="rId2"/>
              </a:rPr>
              <a:t>tlmitchell@pierce.ctc.edu</a:t>
            </a:r>
            <a:r>
              <a:rPr lang="en-US" dirty="0" smtClean="0"/>
              <a:t> or by phone 253-964-6715</a:t>
            </a:r>
            <a:endParaRPr lang="en-US" dirty="0"/>
          </a:p>
        </p:txBody>
      </p:sp>
      <p:pic>
        <p:nvPicPr>
          <p:cNvPr id="4" name="Picture 3" descr="pierce colleg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046" y="104352"/>
            <a:ext cx="26193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2780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Year End for Student Financials mean?</a:t>
            </a:r>
            <a:endParaRPr lang="en-US" dirty="0"/>
          </a:p>
        </p:txBody>
      </p:sp>
      <p:sp>
        <p:nvSpPr>
          <p:cNvPr id="3" name="Content Placeholder 2"/>
          <p:cNvSpPr>
            <a:spLocks noGrp="1"/>
          </p:cNvSpPr>
          <p:nvPr>
            <p:ph idx="1"/>
          </p:nvPr>
        </p:nvSpPr>
        <p:spPr/>
        <p:txBody>
          <a:bodyPr/>
          <a:lstStyle/>
          <a:p>
            <a:r>
              <a:rPr lang="en-US" dirty="0" smtClean="0"/>
              <a:t>Year-end for Student Financials is basically closing out or billing everything for a specific school year.</a:t>
            </a:r>
          </a:p>
          <a:p>
            <a:r>
              <a:rPr lang="en-US" dirty="0" smtClean="0"/>
              <a:t>Clearing all holding accounts, so that you start the new year with nothing in these accounts. Resolving any discrepancies that you might have had that caused you to place payments into your holding accounts.</a:t>
            </a:r>
          </a:p>
          <a:p>
            <a:r>
              <a:rPr lang="en-US" dirty="0" smtClean="0"/>
              <a:t>This is also a good time to verify with all other State Agencies that what you are showing unpaid (invoiced) is what they will be paying or will carry over to the new year.</a:t>
            </a:r>
          </a:p>
          <a:p>
            <a:r>
              <a:rPr lang="en-US" dirty="0" smtClean="0"/>
              <a:t> It also gives you time to verify that everything that was billed was posted to the correct account, if not then you have time to correct it.</a:t>
            </a:r>
          </a:p>
          <a:p>
            <a:endParaRPr lang="en-US" dirty="0"/>
          </a:p>
        </p:txBody>
      </p:sp>
      <p:sp>
        <p:nvSpPr>
          <p:cNvPr id="4" name="Rectangle 2"/>
          <p:cNvSpPr>
            <a:spLocks noChangeArrowheads="1"/>
          </p:cNvSpPr>
          <p:nvPr/>
        </p:nvSpPr>
        <p:spPr bwMode="auto">
          <a:xfrm>
            <a:off x="22633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586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early can I start the year end process?</a:t>
            </a:r>
            <a:br>
              <a:rPr lang="en-US" dirty="0" smtClean="0"/>
            </a:br>
            <a:endParaRPr lang="en-US" dirty="0"/>
          </a:p>
        </p:txBody>
      </p:sp>
      <p:sp>
        <p:nvSpPr>
          <p:cNvPr id="3" name="Content Placeholder 2"/>
          <p:cNvSpPr>
            <a:spLocks noGrp="1"/>
          </p:cNvSpPr>
          <p:nvPr>
            <p:ph idx="1"/>
          </p:nvPr>
        </p:nvSpPr>
        <p:spPr/>
        <p:txBody>
          <a:bodyPr/>
          <a:lstStyle/>
          <a:p>
            <a:r>
              <a:rPr lang="en-US" dirty="0" smtClean="0"/>
              <a:t>You can start the year end process at anytime during the year.</a:t>
            </a:r>
          </a:p>
          <a:p>
            <a:r>
              <a:rPr lang="en-US" dirty="0" smtClean="0"/>
              <a:t>While you are making corrections monthly, you are not always seeing everything that needs to be corrected.</a:t>
            </a:r>
          </a:p>
          <a:p>
            <a:r>
              <a:rPr lang="en-US" dirty="0" smtClean="0"/>
              <a:t>Some schools wait until the end of the year to start the process. While others start up to 6 months earlier.</a:t>
            </a:r>
          </a:p>
          <a:p>
            <a:r>
              <a:rPr lang="en-US" dirty="0" smtClean="0"/>
              <a:t>If at all possible use the SMART Report to help you start year end. This report will tell you what a lot of the issues are and where you can start the search for locating them.</a:t>
            </a:r>
            <a:endParaRPr lang="en-US" dirty="0"/>
          </a:p>
        </p:txBody>
      </p:sp>
      <p:sp>
        <p:nvSpPr>
          <p:cNvPr id="4" name="Rectangle 2"/>
          <p:cNvSpPr>
            <a:spLocks noChangeArrowheads="1"/>
          </p:cNvSpPr>
          <p:nvPr/>
        </p:nvSpPr>
        <p:spPr bwMode="auto">
          <a:xfrm>
            <a:off x="199176"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17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788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SMART REPORT?</a:t>
            </a:r>
            <a:br>
              <a:rPr lang="en-US" dirty="0" smtClean="0"/>
            </a:br>
            <a:endParaRPr lang="en-US" dirty="0"/>
          </a:p>
        </p:txBody>
      </p:sp>
      <p:sp>
        <p:nvSpPr>
          <p:cNvPr id="3" name="Content Placeholder 2"/>
          <p:cNvSpPr>
            <a:spLocks noGrp="1"/>
          </p:cNvSpPr>
          <p:nvPr>
            <p:ph idx="1"/>
          </p:nvPr>
        </p:nvSpPr>
        <p:spPr/>
        <p:txBody>
          <a:bodyPr/>
          <a:lstStyle/>
          <a:p>
            <a:r>
              <a:rPr lang="en-US" dirty="0" smtClean="0"/>
              <a:t>SMART stands for Standard Monthly Analysis and Review of Transactions.</a:t>
            </a:r>
          </a:p>
          <a:p>
            <a:r>
              <a:rPr lang="en-US" dirty="0" smtClean="0"/>
              <a:t>This system not only gives you the information you need to correct errors in your receivables, it also gives you information about cash, expenditures, revenue, Due to From, Other and Misc. information.</a:t>
            </a:r>
          </a:p>
          <a:p>
            <a:r>
              <a:rPr lang="en-US" dirty="0" smtClean="0"/>
              <a:t>If you aren’t familiar with the SMART Report I strongly suggest that you become familiar with it. </a:t>
            </a:r>
          </a:p>
          <a:p>
            <a:r>
              <a:rPr lang="en-US" dirty="0" smtClean="0"/>
              <a:t>If you are using this report when you balance you’re A/R Sub-Ledger and Allowances accounts it will make your year-end close go a lot smoother.</a:t>
            </a:r>
          </a:p>
          <a:p>
            <a:r>
              <a:rPr lang="en-US" dirty="0" smtClean="0"/>
              <a:t>This report also allows you to keep track of what you have invoiced to other agencies and Community Colleges.</a:t>
            </a:r>
          </a:p>
          <a:p>
            <a:r>
              <a:rPr lang="en-US" dirty="0"/>
              <a:t>Web address </a:t>
            </a:r>
            <a:r>
              <a:rPr lang="en-US" dirty="0">
                <a:hlinkClick r:id="rId2"/>
              </a:rPr>
              <a:t>http://</a:t>
            </a:r>
            <a:r>
              <a:rPr lang="en-US" dirty="0" smtClean="0">
                <a:hlinkClick r:id="rId2"/>
              </a:rPr>
              <a:t>smart.sbctc.edu/chklist.asp</a:t>
            </a:r>
            <a:r>
              <a:rPr lang="en-US" dirty="0" smtClean="0"/>
              <a:t> </a:t>
            </a:r>
            <a:endParaRPr lang="en-US" dirty="0"/>
          </a:p>
        </p:txBody>
      </p:sp>
      <p:sp>
        <p:nvSpPr>
          <p:cNvPr id="4" name="Rectangle 2"/>
          <p:cNvSpPr>
            <a:spLocks noChangeArrowheads="1"/>
          </p:cNvSpPr>
          <p:nvPr/>
        </p:nvSpPr>
        <p:spPr bwMode="auto">
          <a:xfrm>
            <a:off x="262551"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62551"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313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29765" y="0"/>
            <a:ext cx="6132469" cy="6858000"/>
          </a:xfrm>
          <a:prstGeom prst="rect">
            <a:avLst/>
          </a:prstGeom>
        </p:spPr>
      </p:pic>
      <p:sp>
        <p:nvSpPr>
          <p:cNvPr id="3" name="Rectangle 2"/>
          <p:cNvSpPr>
            <a:spLocks noChangeArrowheads="1"/>
          </p:cNvSpPr>
          <p:nvPr/>
        </p:nvSpPr>
        <p:spPr bwMode="auto">
          <a:xfrm>
            <a:off x="217283" y="633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17283" y="63374"/>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45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Due to From Process?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Due to From Process is basically where you match your receivables to each State Agency and Community Colleges Payables.</a:t>
            </a:r>
          </a:p>
          <a:p>
            <a:r>
              <a:rPr lang="en-US" dirty="0"/>
              <a:t>L</a:t>
            </a:r>
            <a:r>
              <a:rPr lang="en-US" dirty="0" smtClean="0"/>
              <a:t>et’s say I have a receivable balance for Clover Park Tech. in the amount of $4,653.42 but their payables only has them owing us $3116.53.</a:t>
            </a:r>
          </a:p>
          <a:p>
            <a:r>
              <a:rPr lang="en-US" dirty="0" smtClean="0"/>
              <a:t>Before we can close for year end we must balance with each other.</a:t>
            </a:r>
          </a:p>
          <a:p>
            <a:r>
              <a:rPr lang="en-US" dirty="0"/>
              <a:t>T</a:t>
            </a:r>
            <a:r>
              <a:rPr lang="en-US" dirty="0" smtClean="0"/>
              <a:t>o bring myself in balance I would need to send a list of invoices that I am showing as still outstanding to Clover Park, and they would be able to tell me if they paid the invoice or have not received it yet.</a:t>
            </a:r>
          </a:p>
          <a:p>
            <a:r>
              <a:rPr lang="en-US" dirty="0" smtClean="0"/>
              <a:t>Once they receive that list they would then check to see what they have pending against what I sent. </a:t>
            </a:r>
            <a:r>
              <a:rPr lang="en-US" dirty="0"/>
              <a:t>T</a:t>
            </a:r>
            <a:r>
              <a:rPr lang="en-US" dirty="0" smtClean="0"/>
              <a:t>hey would either request a copy of an invoice or give me the information of when it was paid.</a:t>
            </a:r>
          </a:p>
          <a:p>
            <a:r>
              <a:rPr lang="en-US" dirty="0" smtClean="0"/>
              <a:t>Please note that not all schools start this process early and upload SMART daily or even monthly. </a:t>
            </a:r>
          </a:p>
          <a:p>
            <a:r>
              <a:rPr lang="en-US" dirty="0" smtClean="0"/>
              <a:t>You would also do this same process for any other State Agency such as DSHS.</a:t>
            </a:r>
          </a:p>
          <a:p>
            <a:r>
              <a:rPr lang="en-US" dirty="0" smtClean="0"/>
              <a:t>Currently only Community Colleges and Tech Colleges close as of June 30</a:t>
            </a:r>
            <a:r>
              <a:rPr lang="en-US" baseline="30000" dirty="0" smtClean="0"/>
              <a:t>th</a:t>
            </a:r>
            <a:r>
              <a:rPr lang="en-US" dirty="0" smtClean="0"/>
              <a:t>. All other State Agencies close in September. If you cannot get the other State Agencies to balance with you by our final June close, you might have to ask SBCTC to do a manual correction to bring you into balance with the State Agency before they close in September.</a:t>
            </a:r>
            <a:endParaRPr lang="en-US" dirty="0"/>
          </a:p>
        </p:txBody>
      </p:sp>
      <p:sp>
        <p:nvSpPr>
          <p:cNvPr id="4" name="Rectangle 2"/>
          <p:cNvSpPr>
            <a:spLocks noChangeArrowheads="1"/>
          </p:cNvSpPr>
          <p:nvPr/>
        </p:nvSpPr>
        <p:spPr bwMode="auto">
          <a:xfrm>
            <a:off x="235390"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5390"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72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90123" y="9053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0123" y="90535"/>
            <a:ext cx="2619375" cy="4667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p:nvPr/>
        </p:nvPicPr>
        <p:blipFill>
          <a:blip r:embed="rId4"/>
          <a:stretch>
            <a:fillRect/>
          </a:stretch>
        </p:blipFill>
        <p:spPr>
          <a:xfrm>
            <a:off x="2679826" y="371192"/>
            <a:ext cx="6771991" cy="6002448"/>
          </a:xfrm>
          <a:prstGeom prst="rect">
            <a:avLst/>
          </a:prstGeom>
        </p:spPr>
      </p:pic>
    </p:spTree>
    <p:extLst>
      <p:ext uri="{BB962C8B-B14F-4D97-AF65-F5344CB8AC3E}">
        <p14:creationId xmlns:p14="http://schemas.microsoft.com/office/powerpoint/2010/main" val="35098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066986" y="172017"/>
            <a:ext cx="7035800" cy="6590922"/>
          </a:xfrm>
          <a:prstGeom prst="rect">
            <a:avLst/>
          </a:prstGeom>
        </p:spPr>
      </p:pic>
      <p:sp>
        <p:nvSpPr>
          <p:cNvPr id="2" name="Rectangle 2"/>
          <p:cNvSpPr>
            <a:spLocks noChangeArrowheads="1"/>
          </p:cNvSpPr>
          <p:nvPr/>
        </p:nvSpPr>
        <p:spPr bwMode="auto">
          <a:xfrm>
            <a:off x="316871"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16871" y="0"/>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911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Screens needed for closing the year-end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Here is a review of the screens you will need to monitor for mistakes: </a:t>
            </a:r>
          </a:p>
          <a:p>
            <a:r>
              <a:rPr lang="en-US" dirty="0" smtClean="0"/>
              <a:t>The first screen 112: Allowance Accounts.</a:t>
            </a:r>
          </a:p>
          <a:p>
            <a:r>
              <a:rPr lang="en-US" dirty="0" smtClean="0"/>
              <a:t>The 112 screen is the one we covered in the section Allowances.</a:t>
            </a:r>
          </a:p>
          <a:p>
            <a:r>
              <a:rPr lang="en-US" dirty="0" smtClean="0"/>
              <a:t>The second screen is the 305: Miscellaneous Other Sources –GL32XX.</a:t>
            </a:r>
          </a:p>
          <a:p>
            <a:r>
              <a:rPr lang="en-US" dirty="0" smtClean="0"/>
              <a:t>The 305 screen is the one where you can see anything you have put in a holding account with the revenue source of 0920-0940.</a:t>
            </a:r>
          </a:p>
          <a:p>
            <a:r>
              <a:rPr lang="en-US" dirty="0" smtClean="0"/>
              <a:t>The last screen is the 502: Receivable/Payable Changes with No Current Activity.</a:t>
            </a:r>
          </a:p>
          <a:p>
            <a:r>
              <a:rPr lang="en-US" dirty="0" smtClean="0"/>
              <a:t>The 502 screen uses the general ledgers and will show you everything that isn’t paid or has not yet been refunded.</a:t>
            </a:r>
          </a:p>
          <a:p>
            <a:r>
              <a:rPr lang="en-US" dirty="0" smtClean="0"/>
              <a:t>When year-end is completed you should not have anything showing in the 305: Miscellaneous Other Sources, other than your 0409 source of revenue. Also, the 502 Receivable/Payable screen should not show anything from accounts receivable by year-end.</a:t>
            </a:r>
          </a:p>
          <a:p>
            <a:r>
              <a:rPr lang="en-US" dirty="0" smtClean="0"/>
              <a:t>Examples of all screens are below.</a:t>
            </a:r>
          </a:p>
          <a:p>
            <a:endParaRPr lang="en-US" dirty="0" smtClean="0"/>
          </a:p>
          <a:p>
            <a:endParaRPr lang="en-US" dirty="0"/>
          </a:p>
        </p:txBody>
      </p:sp>
      <p:pic>
        <p:nvPicPr>
          <p:cNvPr id="4"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3582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310</TotalTime>
  <Words>1276</Words>
  <Application>Microsoft Office PowerPoint</Application>
  <PresentationFormat>Widescreen</PresentationFormat>
  <Paragraphs>61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Wingdings</vt:lpstr>
      <vt:lpstr>Wingdings 3</vt:lpstr>
      <vt:lpstr>Wisp</vt:lpstr>
      <vt:lpstr>STUDENT FINANCIALS YEAR END PROCESSES</vt:lpstr>
      <vt:lpstr>What does Year End for Student Financials mean?</vt:lpstr>
      <vt:lpstr>How early can I start the year end process? </vt:lpstr>
      <vt:lpstr>What is the SMART REPORT? </vt:lpstr>
      <vt:lpstr>PowerPoint Presentation</vt:lpstr>
      <vt:lpstr>What is the Due to From Process?</vt:lpstr>
      <vt:lpstr>PowerPoint Presentation</vt:lpstr>
      <vt:lpstr>PowerPoint Presentation</vt:lpstr>
      <vt:lpstr>Smart Screens needed for closing the year-end</vt:lpstr>
      <vt:lpstr>PowerPoint Presentation</vt:lpstr>
      <vt:lpstr>PowerPoint Presentation</vt:lpstr>
      <vt:lpstr>PowerPoint Presentation</vt:lpstr>
      <vt:lpstr>What does in transit mean and how do I process in transit payments?</vt:lpstr>
      <vt:lpstr>How to record a Deposit in Transit</vt:lpstr>
      <vt:lpstr>PowerPoint Presentation</vt:lpstr>
      <vt:lpstr>Reversing the receivable and Deposit-in-Transit in the New Year</vt:lpstr>
      <vt:lpstr>PowerPoint Presentation</vt:lpstr>
      <vt:lpstr>Questions??</vt:lpstr>
    </vt:vector>
  </TitlesOfParts>
  <Company>Pierce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FINANCIALS YEAR END PROCESSES</dc:title>
  <dc:creator>Terri L. Mitchell</dc:creator>
  <cp:lastModifiedBy>Terri L. Mitchell</cp:lastModifiedBy>
  <cp:revision>38</cp:revision>
  <dcterms:created xsi:type="dcterms:W3CDTF">2018-02-07T22:13:59Z</dcterms:created>
  <dcterms:modified xsi:type="dcterms:W3CDTF">2018-03-28T13:54:03Z</dcterms:modified>
</cp:coreProperties>
</file>