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1"/>
  </p:notesMasterIdLst>
  <p:handoutMasterIdLst>
    <p:handoutMasterId r:id="rId22"/>
  </p:handoutMasterIdLst>
  <p:sldIdLst>
    <p:sldId id="259" r:id="rId6"/>
    <p:sldId id="262" r:id="rId7"/>
    <p:sldId id="286" r:id="rId8"/>
    <p:sldId id="283" r:id="rId9"/>
    <p:sldId id="284" r:id="rId10"/>
    <p:sldId id="287" r:id="rId11"/>
    <p:sldId id="290" r:id="rId12"/>
    <p:sldId id="291" r:id="rId13"/>
    <p:sldId id="292" r:id="rId14"/>
    <p:sldId id="293" r:id="rId15"/>
    <p:sldId id="294" r:id="rId16"/>
    <p:sldId id="295" r:id="rId17"/>
    <p:sldId id="296" r:id="rId18"/>
    <p:sldId id="261" r:id="rId19"/>
    <p:sldId id="26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3" d="100"/>
          <a:sy n="73" d="100"/>
        </p:scale>
        <p:origin x="1422" y="60"/>
      </p:cViewPr>
      <p:guideLst/>
    </p:cSldViewPr>
  </p:slideViewPr>
  <p:notesTextViewPr>
    <p:cViewPr>
      <p:scale>
        <a:sx n="3" d="2"/>
        <a:sy n="3" d="2"/>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5/24/2022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5/24/2022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5/24/2022</a:t>
            </a:fld>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5/24/2022</a:t>
            </a:fld>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p:nvPr userDrawn="1"/>
        </p:nvGrpSpPr>
        <p:grpSpPr>
          <a:xfrm>
            <a:off x="973916" y="6435073"/>
            <a:ext cx="480406"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5/24/2022</a:t>
            </a:fld>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5/24/2022</a:t>
            </a:fld>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5/24/2022</a:t>
            </a:fld>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5/24/2022</a:t>
            </a:fld>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5/24/2022</a:t>
            </a:fld>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5/24/2022</a:t>
            </a:fld>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5/24/2022</a:t>
            </a:fld>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5/24/2022</a:t>
            </a:fld>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bctc.edu/colleges-staff/commissions-councils/bar/bar-subject-matter-experts-contacts.aspx" TargetMode="External"/><Relationship Id="rId2" Type="http://schemas.openxmlformats.org/officeDocument/2006/relationships/hyperlink" Target="https://www.sbctc.edu/colleges-staff/commissions-councils/bar/resources.aspx"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Afrs in-process &amp; rejections</a:t>
            </a:r>
          </a:p>
        </p:txBody>
      </p:sp>
      <p:sp>
        <p:nvSpPr>
          <p:cNvPr id="6" name="Text Placeholder 5"/>
          <p:cNvSpPr>
            <a:spLocks noGrp="1"/>
          </p:cNvSpPr>
          <p:nvPr>
            <p:ph type="body" sz="quarter" idx="10"/>
          </p:nvPr>
        </p:nvSpPr>
        <p:spPr>
          <a:xfrm>
            <a:off x="369888" y="5769402"/>
            <a:ext cx="5129212" cy="758825"/>
          </a:xfrm>
        </p:spPr>
        <p:txBody>
          <a:bodyPr/>
          <a:lstStyle/>
          <a:p>
            <a:r>
              <a:rPr lang="en-US" dirty="0"/>
              <a:t>Sue Willis</a:t>
            </a:r>
          </a:p>
          <a:p>
            <a:r>
              <a:rPr lang="en-US" dirty="0"/>
              <a:t>Interim ctc-Link System Accounting Manager</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49936"/>
            <a:ext cx="8336975" cy="797070"/>
          </a:xfrm>
        </p:spPr>
        <p:txBody>
          <a:bodyPr/>
          <a:lstStyle/>
          <a:p>
            <a:r>
              <a:rPr lang="en-US" dirty="0"/>
              <a:t>Prepare for yearend</a:t>
            </a:r>
          </a:p>
        </p:txBody>
      </p:sp>
      <p:sp>
        <p:nvSpPr>
          <p:cNvPr id="3" name="Content Placeholder 2"/>
          <p:cNvSpPr>
            <a:spLocks noGrp="1"/>
          </p:cNvSpPr>
          <p:nvPr>
            <p:ph idx="1"/>
          </p:nvPr>
        </p:nvSpPr>
        <p:spPr>
          <a:xfrm>
            <a:off x="536860" y="2415155"/>
            <a:ext cx="8336975" cy="3757046"/>
          </a:xfrm>
        </p:spPr>
        <p:txBody>
          <a:bodyPr/>
          <a:lstStyle/>
          <a:p>
            <a:pPr marL="342900" indent="-342900">
              <a:buAutoNum type="arabicPeriod"/>
            </a:pPr>
            <a:r>
              <a:rPr lang="en-US" sz="1600" dirty="0"/>
              <a:t>Check the SMARTER reports weekly and make corrections. </a:t>
            </a:r>
          </a:p>
          <a:p>
            <a:pPr marL="342900" indent="-342900">
              <a:buAutoNum type="arabicPeriod"/>
            </a:pPr>
            <a:r>
              <a:rPr lang="en-US" sz="1600" dirty="0"/>
              <a:t>Balance accounts that have special requirements to zero out across the individual business unit</a:t>
            </a:r>
          </a:p>
          <a:p>
            <a:pPr marL="0" indent="0">
              <a:buNone/>
            </a:pPr>
            <a:r>
              <a:rPr lang="en-US" sz="1800" dirty="0"/>
              <a:t>	</a:t>
            </a: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dirty="0"/>
          </a:p>
        </p:txBody>
      </p:sp>
      <p:pic>
        <p:nvPicPr>
          <p:cNvPr id="6" name="Picture 5">
            <a:extLst>
              <a:ext uri="{FF2B5EF4-FFF2-40B4-BE49-F238E27FC236}">
                <a16:creationId xmlns:a16="http://schemas.microsoft.com/office/drawing/2014/main" id="{7A22F3FF-A195-4656-AF02-6324F0E5A8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567" y="3297612"/>
            <a:ext cx="6878972" cy="2874589"/>
          </a:xfrm>
          <a:prstGeom prst="rect">
            <a:avLst/>
          </a:prstGeom>
        </p:spPr>
      </p:pic>
    </p:spTree>
    <p:extLst>
      <p:ext uri="{BB962C8B-B14F-4D97-AF65-F5344CB8AC3E}">
        <p14:creationId xmlns:p14="http://schemas.microsoft.com/office/powerpoint/2010/main" val="402369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58325"/>
            <a:ext cx="8336975" cy="797070"/>
          </a:xfrm>
        </p:spPr>
        <p:txBody>
          <a:bodyPr/>
          <a:lstStyle/>
          <a:p>
            <a:r>
              <a:rPr lang="en-US" dirty="0"/>
              <a:t>Prepare for yearend </a:t>
            </a:r>
            <a:r>
              <a:rPr lang="en-US" sz="2400" dirty="0"/>
              <a:t>(continued)</a:t>
            </a:r>
            <a:endParaRPr lang="en-US" dirty="0"/>
          </a:p>
        </p:txBody>
      </p:sp>
      <p:sp>
        <p:nvSpPr>
          <p:cNvPr id="3" name="Content Placeholder 2"/>
          <p:cNvSpPr>
            <a:spLocks noGrp="1"/>
          </p:cNvSpPr>
          <p:nvPr>
            <p:ph idx="1"/>
          </p:nvPr>
        </p:nvSpPr>
        <p:spPr>
          <a:xfrm>
            <a:off x="536860" y="2415155"/>
            <a:ext cx="8336975" cy="3757046"/>
          </a:xfrm>
        </p:spPr>
        <p:txBody>
          <a:bodyPr/>
          <a:lstStyle/>
          <a:p>
            <a:pPr marL="0" indent="0">
              <a:buNone/>
            </a:pPr>
            <a:r>
              <a:rPr lang="en-US" sz="1600" dirty="0"/>
              <a:t>3. Monitor your state allocations using SMARTER 210 – Overspent Op Fund and the CAP Track.  Currently there are several colleges with an overspent allocation/allocations.  Please get these corrected ASAP.  </a:t>
            </a:r>
          </a:p>
          <a:p>
            <a:pPr marL="0" indent="0">
              <a:buNone/>
            </a:pPr>
            <a:r>
              <a:rPr lang="en-US" sz="1800" dirty="0"/>
              <a:t>	</a:t>
            </a: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11</a:t>
            </a:fld>
            <a:endParaRPr lang="en-US" dirty="0"/>
          </a:p>
        </p:txBody>
      </p:sp>
      <p:pic>
        <p:nvPicPr>
          <p:cNvPr id="13" name="Picture 12">
            <a:extLst>
              <a:ext uri="{FF2B5EF4-FFF2-40B4-BE49-F238E27FC236}">
                <a16:creationId xmlns:a16="http://schemas.microsoft.com/office/drawing/2014/main" id="{DDD2AA7A-3DFF-4524-928C-763DEF47A2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770" y="3632405"/>
            <a:ext cx="5068007" cy="1019317"/>
          </a:xfrm>
          <a:prstGeom prst="rect">
            <a:avLst/>
          </a:prstGeom>
        </p:spPr>
      </p:pic>
    </p:spTree>
    <p:extLst>
      <p:ext uri="{BB962C8B-B14F-4D97-AF65-F5344CB8AC3E}">
        <p14:creationId xmlns:p14="http://schemas.microsoft.com/office/powerpoint/2010/main" val="1880576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58325"/>
            <a:ext cx="8336975" cy="797070"/>
          </a:xfrm>
        </p:spPr>
        <p:txBody>
          <a:bodyPr/>
          <a:lstStyle/>
          <a:p>
            <a:r>
              <a:rPr lang="en-US" dirty="0"/>
              <a:t>Prepare for yearend </a:t>
            </a:r>
            <a:r>
              <a:rPr lang="en-US" sz="2400" dirty="0"/>
              <a:t>(continued)</a:t>
            </a:r>
            <a:endParaRPr lang="en-US" dirty="0"/>
          </a:p>
        </p:txBody>
      </p:sp>
      <p:sp>
        <p:nvSpPr>
          <p:cNvPr id="3" name="Content Placeholder 2"/>
          <p:cNvSpPr>
            <a:spLocks noGrp="1"/>
          </p:cNvSpPr>
          <p:nvPr>
            <p:ph idx="1"/>
          </p:nvPr>
        </p:nvSpPr>
        <p:spPr>
          <a:xfrm>
            <a:off x="536860" y="2415155"/>
            <a:ext cx="8336975" cy="3757046"/>
          </a:xfrm>
        </p:spPr>
        <p:txBody>
          <a:bodyPr/>
          <a:lstStyle/>
          <a:p>
            <a:pPr marL="0" indent="0">
              <a:buNone/>
            </a:pPr>
            <a:r>
              <a:rPr lang="en-US" sz="1600" dirty="0"/>
              <a:t>4. Re-establish the subsidiary fund numbers in period 133 for the pooled cash and VPA funds using internal cash and the below accounts. Pooled cash is in fund 841 and VPA is in fund 840.</a:t>
            </a:r>
          </a:p>
          <a:p>
            <a:pPr marL="0" indent="0">
              <a:buNone/>
            </a:pPr>
            <a:r>
              <a:rPr lang="en-US" sz="1800" dirty="0"/>
              <a:t>	</a:t>
            </a:r>
            <a:endParaRPr lang="en-US" dirty="0"/>
          </a:p>
          <a:p>
            <a:pPr marL="457200" lvl="1" indent="0">
              <a:buNone/>
            </a:pPr>
            <a:endParaRPr lang="en-US" dirty="0"/>
          </a:p>
          <a:p>
            <a:pPr marL="0" indent="0">
              <a:buNone/>
            </a:pPr>
            <a:endParaRPr lang="en-US" dirty="0"/>
          </a:p>
          <a:p>
            <a:pPr marL="0" indent="0">
              <a:buNone/>
            </a:pPr>
            <a:r>
              <a:rPr lang="en-US" sz="1600" dirty="0"/>
              <a:t>     Once the subsids have been re-entered into the system, reverse the entries in the current period to eliminate the pooled cash and VPA from the accounts.  Please complete these entries prior to yearend as we would like to eliminate this GL from OFM’s records.</a:t>
            </a:r>
          </a:p>
          <a:p>
            <a:pPr marL="0" indent="0">
              <a:buNone/>
            </a:pPr>
            <a:r>
              <a:rPr lang="en-US" sz="1600" dirty="0"/>
              <a:t>5. Keep your “T” transfers in balance.</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dirty="0"/>
          </a:p>
        </p:txBody>
      </p:sp>
      <p:pic>
        <p:nvPicPr>
          <p:cNvPr id="6" name="Picture 5">
            <a:extLst>
              <a:ext uri="{FF2B5EF4-FFF2-40B4-BE49-F238E27FC236}">
                <a16:creationId xmlns:a16="http://schemas.microsoft.com/office/drawing/2014/main" id="{01BC6213-534D-4DC9-9CE8-109132FE06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586" y="2990789"/>
            <a:ext cx="3258005" cy="438211"/>
          </a:xfrm>
          <a:prstGeom prst="rect">
            <a:avLst/>
          </a:prstGeom>
        </p:spPr>
      </p:pic>
      <p:pic>
        <p:nvPicPr>
          <p:cNvPr id="8" name="Picture 7">
            <a:extLst>
              <a:ext uri="{FF2B5EF4-FFF2-40B4-BE49-F238E27FC236}">
                <a16:creationId xmlns:a16="http://schemas.microsoft.com/office/drawing/2014/main" id="{C927C268-D6B7-4EFA-BB69-0FB2F00076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2113" y="3528318"/>
            <a:ext cx="3248478" cy="476316"/>
          </a:xfrm>
          <a:prstGeom prst="rect">
            <a:avLst/>
          </a:prstGeom>
        </p:spPr>
      </p:pic>
    </p:spTree>
    <p:extLst>
      <p:ext uri="{BB962C8B-B14F-4D97-AF65-F5344CB8AC3E}">
        <p14:creationId xmlns:p14="http://schemas.microsoft.com/office/powerpoint/2010/main" val="975358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58325"/>
            <a:ext cx="8336975" cy="797070"/>
          </a:xfrm>
        </p:spPr>
        <p:txBody>
          <a:bodyPr/>
          <a:lstStyle/>
          <a:p>
            <a:r>
              <a:rPr lang="en-US" dirty="0"/>
              <a:t>Prepare for yearend </a:t>
            </a:r>
            <a:r>
              <a:rPr lang="en-US" sz="2400" dirty="0"/>
              <a:t>(continued)</a:t>
            </a:r>
            <a:endParaRPr lang="en-US" dirty="0"/>
          </a:p>
        </p:txBody>
      </p:sp>
      <p:sp>
        <p:nvSpPr>
          <p:cNvPr id="3" name="Content Placeholder 2"/>
          <p:cNvSpPr>
            <a:spLocks noGrp="1"/>
          </p:cNvSpPr>
          <p:nvPr>
            <p:ph idx="1"/>
          </p:nvPr>
        </p:nvSpPr>
        <p:spPr>
          <a:xfrm>
            <a:off x="536860" y="2415155"/>
            <a:ext cx="8336975" cy="3757046"/>
          </a:xfrm>
        </p:spPr>
        <p:txBody>
          <a:bodyPr/>
          <a:lstStyle/>
          <a:p>
            <a:pPr marL="0" indent="0">
              <a:buNone/>
            </a:pPr>
            <a:r>
              <a:rPr lang="en-US" sz="1600" dirty="0"/>
              <a:t>Colleges that were on Legacy during FY22 will need to ensure the following:</a:t>
            </a:r>
          </a:p>
          <a:p>
            <a:pPr marL="0" indent="0">
              <a:buNone/>
            </a:pPr>
            <a:endParaRPr lang="en-US" sz="1600" dirty="0"/>
          </a:p>
          <a:p>
            <a:pPr marL="342900" indent="-342900">
              <a:buAutoNum type="arabicPeriod"/>
            </a:pPr>
            <a:r>
              <a:rPr lang="en-US" sz="1600" dirty="0"/>
              <a:t>All in-process and AFRS rejections from Legacy entries are corrected in PeopleSoft.  Please send an email to Truc Le and myself with journal number that is making the correction so that we can remove it from our list.</a:t>
            </a:r>
          </a:p>
          <a:p>
            <a:pPr marL="342900" indent="-342900">
              <a:buAutoNum type="arabicPeriod"/>
            </a:pPr>
            <a:r>
              <a:rPr lang="en-US" sz="1600" dirty="0"/>
              <a:t>FY21 adjusting entries that were not completed in Legacy will need to be addressed in period 133 to avoid duplicating the entries in AFRS.</a:t>
            </a:r>
          </a:p>
          <a:p>
            <a:pPr marL="342900" indent="-342900">
              <a:buAutoNum type="arabicPeriod"/>
            </a:pPr>
            <a:r>
              <a:rPr lang="en-US" sz="1600" dirty="0"/>
              <a:t>Clean up conversion data to address missing data such as appropriation indexes, project and activity.  (Colleges that have not completed this process in FY21 should continue to working to clear up your data). </a:t>
            </a:r>
          </a:p>
          <a:p>
            <a:pPr marL="0" indent="0">
              <a:buNone/>
            </a:pPr>
            <a:endParaRPr lang="en-US" sz="16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2588249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r>
              <a:rPr lang="en-US" dirty="0"/>
              <a:t>Do we have any questions?</a:t>
            </a:r>
          </a:p>
          <a:p>
            <a:endParaRPr lang="en-US" dirty="0"/>
          </a:p>
          <a:p>
            <a:endParaRPr lang="en-US" dirty="0"/>
          </a:p>
          <a:p>
            <a:endParaRPr lang="en-US" dirty="0"/>
          </a:p>
        </p:txBody>
      </p:sp>
    </p:spTree>
    <p:extLst>
      <p:ext uri="{BB962C8B-B14F-4D97-AF65-F5344CB8AC3E}">
        <p14:creationId xmlns:p14="http://schemas.microsoft.com/office/powerpoint/2010/main" val="4188286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support &amp; resources</a:t>
            </a:r>
          </a:p>
        </p:txBody>
      </p:sp>
      <p:sp>
        <p:nvSpPr>
          <p:cNvPr id="3" name="Content Placeholder 2"/>
          <p:cNvSpPr>
            <a:spLocks noGrp="1"/>
          </p:cNvSpPr>
          <p:nvPr>
            <p:ph idx="1"/>
          </p:nvPr>
        </p:nvSpPr>
        <p:spPr>
          <a:xfrm>
            <a:off x="536860" y="2415155"/>
            <a:ext cx="8336975" cy="3757046"/>
          </a:xfrm>
        </p:spPr>
        <p:txBody>
          <a:bodyPr/>
          <a:lstStyle/>
          <a:p>
            <a:pPr marL="457200" lvl="1" indent="0">
              <a:buNone/>
            </a:pPr>
            <a:endParaRPr lang="en-US" dirty="0">
              <a:hlinkClick r:id="rId2"/>
            </a:endParaRPr>
          </a:p>
          <a:p>
            <a:pPr marL="457200" lvl="1" indent="0">
              <a:buNone/>
            </a:pPr>
            <a:r>
              <a:rPr lang="en-US" dirty="0">
                <a:hlinkClick r:id="rId2"/>
              </a:rPr>
              <a:t>PeopleSoft GL Query</a:t>
            </a:r>
          </a:p>
          <a:p>
            <a:pPr marL="457200" lvl="1" indent="0">
              <a:buNone/>
            </a:pPr>
            <a:endParaRPr lang="en-US" dirty="0">
              <a:hlinkClick r:id="rId2"/>
            </a:endParaRPr>
          </a:p>
          <a:p>
            <a:pPr marL="457200" lvl="1" indent="0">
              <a:buNone/>
            </a:pPr>
            <a:endParaRPr lang="en-US" dirty="0">
              <a:hlinkClick r:id="rId2"/>
            </a:endParaRPr>
          </a:p>
          <a:p>
            <a:pPr marL="457200" lvl="1" indent="0">
              <a:buNone/>
            </a:pPr>
            <a:r>
              <a:rPr lang="en-US" dirty="0">
                <a:hlinkClick r:id="rId2"/>
              </a:rPr>
              <a:t>BAR RESOURCES</a:t>
            </a:r>
            <a:endParaRPr lang="en-US" dirty="0"/>
          </a:p>
          <a:p>
            <a:pPr marL="457200" lvl="1" indent="0">
              <a:buNone/>
            </a:pPr>
            <a:endParaRPr lang="en-US" dirty="0"/>
          </a:p>
          <a:p>
            <a:pPr marL="457200" lvl="1" indent="0">
              <a:buNone/>
            </a:pPr>
            <a:r>
              <a:rPr lang="en-US" dirty="0">
                <a:hlinkClick r:id="rId3"/>
              </a:rPr>
              <a:t>BAR SUBJECT MATTER EXPERTS</a:t>
            </a:r>
            <a:endParaRPr lang="en-US" dirty="0"/>
          </a:p>
          <a:p>
            <a:pPr marL="457200" lvl="1" indent="0">
              <a:buNone/>
            </a:pPr>
            <a:endParaRPr lang="en-US" dirty="0"/>
          </a:p>
          <a:p>
            <a:pPr marL="457200" lvl="1"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15</a:t>
            </a:fld>
            <a:endParaRPr lang="en-US" dirty="0"/>
          </a:p>
        </p:txBody>
      </p:sp>
      <p:pic>
        <p:nvPicPr>
          <p:cNvPr id="9" name="Picture 8">
            <a:extLst>
              <a:ext uri="{FF2B5EF4-FFF2-40B4-BE49-F238E27FC236}">
                <a16:creationId xmlns:a16="http://schemas.microsoft.com/office/drawing/2014/main" id="{B5F8C925-8EAF-436F-AA59-B407471FCFFD}"/>
              </a:ext>
            </a:extLst>
          </p:cNvPr>
          <p:cNvPicPr>
            <a:picLocks noChangeAspect="1"/>
          </p:cNvPicPr>
          <p:nvPr/>
        </p:nvPicPr>
        <p:blipFill>
          <a:blip r:embed="rId4"/>
          <a:stretch>
            <a:fillRect/>
          </a:stretch>
        </p:blipFill>
        <p:spPr>
          <a:xfrm>
            <a:off x="1023457" y="3266273"/>
            <a:ext cx="6669248" cy="325454"/>
          </a:xfrm>
          <a:prstGeom prst="rect">
            <a:avLst/>
          </a:prstGeom>
        </p:spPr>
      </p:pic>
    </p:spTree>
    <p:extLst>
      <p:ext uri="{BB962C8B-B14F-4D97-AF65-F5344CB8AC3E}">
        <p14:creationId xmlns:p14="http://schemas.microsoft.com/office/powerpoint/2010/main" val="3140275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pPr marL="0" indent="0">
              <a:buNone/>
            </a:pPr>
            <a:r>
              <a:rPr lang="en-US" dirty="0"/>
              <a:t>Office of Financial Management (OFM)</a:t>
            </a:r>
          </a:p>
          <a:p>
            <a:pPr marL="457200" lvl="1" indent="0">
              <a:buNone/>
            </a:pPr>
            <a:r>
              <a:rPr lang="en-US" dirty="0"/>
              <a:t>Who are they and what is their role?</a:t>
            </a:r>
          </a:p>
          <a:p>
            <a:pPr marL="0" indent="0">
              <a:buNone/>
            </a:pPr>
            <a:r>
              <a:rPr lang="en-US" dirty="0"/>
              <a:t>AFRS </a:t>
            </a:r>
          </a:p>
          <a:p>
            <a:pPr marL="0" indent="0">
              <a:buNone/>
            </a:pPr>
            <a:r>
              <a:rPr lang="en-US" dirty="0"/>
              <a:t>	What is it?</a:t>
            </a:r>
          </a:p>
          <a:p>
            <a:pPr marL="0" indent="0">
              <a:buNone/>
            </a:pPr>
            <a:r>
              <a:rPr lang="en-US" dirty="0"/>
              <a:t>	Why should a college care?</a:t>
            </a:r>
          </a:p>
          <a:p>
            <a:pPr marL="0" indent="0">
              <a:buNone/>
            </a:pPr>
            <a:r>
              <a:rPr lang="en-US" dirty="0"/>
              <a:t>	What is the difference between “in-process” </a:t>
            </a:r>
          </a:p>
          <a:p>
            <a:pPr marL="0" indent="0">
              <a:buNone/>
            </a:pPr>
            <a:r>
              <a:rPr lang="en-US" dirty="0"/>
              <a:t>	and rejection?</a:t>
            </a:r>
          </a:p>
          <a:p>
            <a:pPr marL="0" indent="0">
              <a:buNone/>
            </a:pPr>
            <a:r>
              <a:rPr lang="en-US" dirty="0"/>
              <a:t>	</a:t>
            </a:r>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6115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Office of financial management</a:t>
            </a:r>
          </a:p>
        </p:txBody>
      </p:sp>
      <p:sp>
        <p:nvSpPr>
          <p:cNvPr id="3" name="Content Placeholder 2"/>
          <p:cNvSpPr>
            <a:spLocks noGrp="1"/>
          </p:cNvSpPr>
          <p:nvPr>
            <p:ph idx="1"/>
          </p:nvPr>
        </p:nvSpPr>
        <p:spPr>
          <a:xfrm>
            <a:off x="536860" y="2415155"/>
            <a:ext cx="8336975" cy="3757046"/>
          </a:xfrm>
        </p:spPr>
        <p:txBody>
          <a:bodyPr/>
          <a:lstStyle/>
          <a:p>
            <a:pPr marL="457200" lvl="1" indent="0">
              <a:buNone/>
            </a:pPr>
            <a:endParaRPr lang="en-US" sz="2800" dirty="0"/>
          </a:p>
          <a:p>
            <a:pPr marL="457200" lvl="1" indent="0">
              <a:buNone/>
            </a:pPr>
            <a:r>
              <a:rPr lang="en-US" sz="2800" dirty="0"/>
              <a:t>The Office of Financial Management (OFM) provides vital information, fiscal services and policy support that the governor, Legislature and state agencies need to serve the people of Washington.</a:t>
            </a:r>
          </a:p>
          <a:p>
            <a:pPr marL="457200" lvl="1" indent="0">
              <a:buNone/>
            </a:pPr>
            <a:endParaRPr lang="en-US" sz="2800"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795519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OFM </a:t>
            </a:r>
            <a:r>
              <a:rPr lang="en-US" sz="2400" dirty="0"/>
              <a:t>(continued)</a:t>
            </a:r>
          </a:p>
        </p:txBody>
      </p:sp>
      <p:sp>
        <p:nvSpPr>
          <p:cNvPr id="3" name="Content Placeholder 2"/>
          <p:cNvSpPr>
            <a:spLocks noGrp="1"/>
          </p:cNvSpPr>
          <p:nvPr>
            <p:ph idx="1"/>
          </p:nvPr>
        </p:nvSpPr>
        <p:spPr/>
        <p:txBody>
          <a:bodyPr/>
          <a:lstStyle/>
          <a:p>
            <a:pPr marL="457200" lvl="1" indent="0">
              <a:buNone/>
            </a:pPr>
            <a:r>
              <a:rPr lang="en-US" dirty="0"/>
              <a:t>OFM:</a:t>
            </a:r>
          </a:p>
          <a:p>
            <a:pPr lvl="2"/>
            <a:r>
              <a:rPr lang="en-US" dirty="0"/>
              <a:t>Plays a central role in budget planning, policy development &amp; fiscal administration for the executive branch</a:t>
            </a:r>
          </a:p>
          <a:p>
            <a:pPr lvl="2"/>
            <a:r>
              <a:rPr lang="en-US" dirty="0"/>
              <a:t>Prepares the executive budget proposal and monitors budget implementation</a:t>
            </a:r>
          </a:p>
          <a:p>
            <a:pPr lvl="2"/>
            <a:r>
              <a:rPr lang="en-US" dirty="0"/>
              <a:t>Develops and maintains state administrative &amp; accounting policies</a:t>
            </a:r>
          </a:p>
          <a:p>
            <a:pPr lvl="2"/>
            <a:r>
              <a:rPr lang="en-US" dirty="0"/>
              <a:t>Prepares Annual Comprehensive Financial Report (ACFR)	</a:t>
            </a:r>
          </a:p>
          <a:p>
            <a:pPr lvl="2"/>
            <a:r>
              <a:rPr lang="en-US" dirty="0"/>
              <a:t>Monitors the state’s economy and labor force</a:t>
            </a:r>
          </a:p>
          <a:p>
            <a:pPr lvl="2"/>
            <a:r>
              <a:rPr lang="en-US" dirty="0"/>
              <a:t>Manages the statewide human resource policy functions including classification and compensation.	</a:t>
            </a:r>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957544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afrs and why do we care?</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dirty="0"/>
              <a:t>AFRS is the Agency Financial Reporting System and is the central hub for the State of Washington’s accounting information.</a:t>
            </a:r>
          </a:p>
          <a:p>
            <a:pPr marL="0" indent="0">
              <a:buNone/>
            </a:pPr>
            <a:r>
              <a:rPr lang="en-US" dirty="0"/>
              <a:t>As a system, we are required to accurately transmit our financial data monthly to OFM.  This information is used by OFM for fiscal monitoring, budget preparation and legislative reporting as needed.</a:t>
            </a:r>
          </a:p>
          <a:p>
            <a:pPr marL="0" indent="0">
              <a:buNone/>
            </a:pP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2523811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dirty="0"/>
              <a:t>The term in-process applies to state allocated funds.  It is the variance between what has been reported by the system as treasury cash and what the treasury (OST) shows as amounts drawn (A-7) and/or returned by each college through the VPA process.</a:t>
            </a:r>
          </a:p>
          <a:p>
            <a:pPr marL="0" indent="0">
              <a:buNone/>
            </a:pPr>
            <a:endParaRPr lang="en-US" dirty="0"/>
          </a:p>
          <a:p>
            <a:pPr marL="0" indent="0">
              <a:buNone/>
            </a:pPr>
            <a:r>
              <a:rPr lang="en-US" dirty="0"/>
              <a:t>A rejection is an accounting entry that needs to corrected in order for it to be reported to OFM.</a:t>
            </a:r>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872878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dirty="0"/>
              <a:t>Most common rejections occur from the following:</a:t>
            </a:r>
            <a:endParaRPr lang="en-US" sz="1800" dirty="0"/>
          </a:p>
          <a:p>
            <a:pPr marL="342900" indent="-342900">
              <a:buAutoNum type="arabicPeriod"/>
            </a:pPr>
            <a:r>
              <a:rPr lang="en-US" sz="1600" dirty="0"/>
              <a:t>Use of an account with a subsid requirement in AFRS.</a:t>
            </a:r>
          </a:p>
          <a:p>
            <a:pPr marL="342900" indent="-342900">
              <a:buAutoNum type="arabicPeriod"/>
            </a:pPr>
            <a:r>
              <a:rPr lang="en-US" sz="1600" dirty="0"/>
              <a:t>Reporting an incorrect subsid type with the transaction.  </a:t>
            </a:r>
          </a:p>
          <a:p>
            <a:pPr marL="0" indent="0">
              <a:buNone/>
            </a:pPr>
            <a:r>
              <a:rPr lang="en-US" sz="1800" dirty="0"/>
              <a:t>	</a:t>
            </a: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pic>
        <p:nvPicPr>
          <p:cNvPr id="15" name="Picture 14">
            <a:extLst>
              <a:ext uri="{FF2B5EF4-FFF2-40B4-BE49-F238E27FC236}">
                <a16:creationId xmlns:a16="http://schemas.microsoft.com/office/drawing/2014/main" id="{BFD01946-D67B-46FA-8441-571C2D756C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917" y="3626838"/>
            <a:ext cx="7575294" cy="2483112"/>
          </a:xfrm>
          <a:prstGeom prst="rect">
            <a:avLst/>
          </a:prstGeom>
        </p:spPr>
      </p:pic>
    </p:spTree>
    <p:extLst>
      <p:ext uri="{BB962C8B-B14F-4D97-AF65-F5344CB8AC3E}">
        <p14:creationId xmlns:p14="http://schemas.microsoft.com/office/powerpoint/2010/main" val="252717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sz="1600" dirty="0"/>
              <a:t>3. Impermissible use of Cost of Goods Sold (COGS) accounts (Limited to funds 4xx &amp; 5xx)</a:t>
            </a:r>
          </a:p>
          <a:p>
            <a:pPr marL="0" indent="0">
              <a:buNone/>
            </a:pPr>
            <a:r>
              <a:rPr lang="en-US" sz="1800" dirty="0"/>
              <a:t>	</a:t>
            </a: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pic>
        <p:nvPicPr>
          <p:cNvPr id="6" name="Picture 5">
            <a:extLst>
              <a:ext uri="{FF2B5EF4-FFF2-40B4-BE49-F238E27FC236}">
                <a16:creationId xmlns:a16="http://schemas.microsoft.com/office/drawing/2014/main" id="{5AB9CDBB-1812-44D5-9F9C-1755CEE5F8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482" y="3182291"/>
            <a:ext cx="7441035" cy="1505669"/>
          </a:xfrm>
          <a:prstGeom prst="rect">
            <a:avLst/>
          </a:prstGeom>
        </p:spPr>
      </p:pic>
    </p:spTree>
    <p:extLst>
      <p:ext uri="{BB962C8B-B14F-4D97-AF65-F5344CB8AC3E}">
        <p14:creationId xmlns:p14="http://schemas.microsoft.com/office/powerpoint/2010/main" val="3418183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sz="1600" dirty="0"/>
              <a:t>3. Use of invalid appropriation indexes</a:t>
            </a:r>
          </a:p>
          <a:p>
            <a:pPr marL="0" indent="0">
              <a:buNone/>
            </a:pPr>
            <a:r>
              <a:rPr lang="en-US" sz="1600" dirty="0"/>
              <a:t>4. Use of accounts that have fund limitations</a:t>
            </a:r>
          </a:p>
          <a:p>
            <a:pPr marL="0" indent="0">
              <a:buNone/>
            </a:pPr>
            <a:r>
              <a:rPr lang="en-US" sz="1800" dirty="0"/>
              <a:t>	</a:t>
            </a: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9</a:t>
            </a:fld>
            <a:endParaRPr lang="en-US" dirty="0"/>
          </a:p>
        </p:txBody>
      </p:sp>
      <p:pic>
        <p:nvPicPr>
          <p:cNvPr id="11" name="Picture 10">
            <a:extLst>
              <a:ext uri="{FF2B5EF4-FFF2-40B4-BE49-F238E27FC236}">
                <a16:creationId xmlns:a16="http://schemas.microsoft.com/office/drawing/2014/main" id="{96DA884C-7646-4CB1-BA6D-B4954BD30F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455" y="3045859"/>
            <a:ext cx="7399090" cy="2078595"/>
          </a:xfrm>
          <a:prstGeom prst="rect">
            <a:avLst/>
          </a:prstGeom>
        </p:spPr>
      </p:pic>
    </p:spTree>
    <p:extLst>
      <p:ext uri="{BB962C8B-B14F-4D97-AF65-F5344CB8AC3E}">
        <p14:creationId xmlns:p14="http://schemas.microsoft.com/office/powerpoint/2010/main" val="3125367266"/>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Z7X6SQ3F62JH-64-83</_dlc_DocId>
    <_dlc_DocIdUrl xmlns="dbb9891f-5342-44b3-9004-2472729e727f">
      <Url>https://portal.sbctc.edu/sites/Intranet/publications/_layouts/15/DocIdRedir.aspx?ID=Z7X6SQ3F62JH-64-83</Url>
      <Description>Z7X6SQ3F62JH-64-83</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6BD69C-81C3-4639-BE6E-784238F3C8A0}">
  <ds:schemaRefs>
    <ds:schemaRef ds:uri="http://schemas.microsoft.com/sharepoint/events"/>
  </ds:schemaRefs>
</ds:datastoreItem>
</file>

<file path=customXml/itemProps2.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3.xml><?xml version="1.0" encoding="utf-8"?>
<ds:datastoreItem xmlns:ds="http://schemas.openxmlformats.org/officeDocument/2006/customXml" ds:itemID="{C5C388AF-9EF2-40E4-AC4E-C9E502C2E4DC}">
  <ds:schemaRefs>
    <ds:schemaRef ds:uri="http://schemas.microsoft.com/sharepoint/v3"/>
    <ds:schemaRef ds:uri="http://purl.org/dc/elements/1.1/"/>
    <ds:schemaRef ds:uri="http://purl.org/dc/dcmitype/"/>
    <ds:schemaRef ds:uri="http://www.w3.org/XML/1998/namespace"/>
    <ds:schemaRef ds:uri="http://schemas.microsoft.com/office/2006/metadata/properties"/>
    <ds:schemaRef ds:uri="http://schemas.microsoft.com/sharepoint/v4"/>
    <ds:schemaRef ds:uri="http://purl.org/dc/terms/"/>
    <ds:schemaRef ds:uri="686bc730-dfb5-4557-ac43-64e2aeb71117"/>
    <ds:schemaRef ds:uri="http://schemas.microsoft.com/office/2006/documentManagement/types"/>
    <ds:schemaRef ds:uri="dbb9891f-5342-44b3-9004-2472729e727f"/>
    <ds:schemaRef ds:uri="http://schemas.microsoft.com/office/infopath/2007/PartnerControls"/>
    <ds:schemaRef ds:uri="http://schemas.openxmlformats.org/package/2006/metadata/core-properties"/>
  </ds:schemaRefs>
</ds:datastoreItem>
</file>

<file path=customXml/itemProps4.xml><?xml version="1.0" encoding="utf-8"?>
<ds:datastoreItem xmlns:ds="http://schemas.openxmlformats.org/officeDocument/2006/customXml" ds:itemID="{A2CBE7F3-6C8E-4884-AE60-6E265DF3B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4402</TotalTime>
  <Words>714</Words>
  <Application>Microsoft Office PowerPoint</Application>
  <PresentationFormat>On-screen Show (4:3)</PresentationFormat>
  <Paragraphs>100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Book</vt:lpstr>
      <vt:lpstr>Franklin Gothic Medium</vt:lpstr>
      <vt:lpstr>Office Theme</vt:lpstr>
      <vt:lpstr>Afrs in-process &amp; rejections</vt:lpstr>
      <vt:lpstr>TODAY….</vt:lpstr>
      <vt:lpstr>Office of financial management</vt:lpstr>
      <vt:lpstr>OFM (continued)</vt:lpstr>
      <vt:lpstr>WHAT is afrs and why do we care?</vt:lpstr>
      <vt:lpstr>In-process  VS rejections</vt:lpstr>
      <vt:lpstr>In-process  VS rejections (continued) </vt:lpstr>
      <vt:lpstr>In-process  VS rejections (continued) </vt:lpstr>
      <vt:lpstr>In-process  VS rejections (continued) </vt:lpstr>
      <vt:lpstr>Prepare for yearend</vt:lpstr>
      <vt:lpstr>Prepare for yearend (continued)</vt:lpstr>
      <vt:lpstr>Prepare for yearend (continued)</vt:lpstr>
      <vt:lpstr>Prepare for yearend (continued)</vt:lpstr>
      <vt:lpstr>Questions</vt:lpstr>
      <vt:lpstr>Other support &amp;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template--standard version</dc:title>
  <dc:creator>Katie Rose</dc:creator>
  <cp:lastModifiedBy>Thomas Oliver</cp:lastModifiedBy>
  <cp:revision>59</cp:revision>
  <dcterms:created xsi:type="dcterms:W3CDTF">2019-07-26T22:41:21Z</dcterms:created>
  <dcterms:modified xsi:type="dcterms:W3CDTF">2022-05-24T16:33:41Z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bc372a88-358c-4bb6-8d38-dd951ccab0b4</vt:lpwstr>
  </property>
</Properties>
</file>