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2"/>
  </p:notesMasterIdLst>
  <p:handoutMasterIdLst>
    <p:handoutMasterId r:id="rId33"/>
  </p:handoutMasterIdLst>
  <p:sldIdLst>
    <p:sldId id="259" r:id="rId6"/>
    <p:sldId id="263" r:id="rId7"/>
    <p:sldId id="262" r:id="rId8"/>
    <p:sldId id="264" r:id="rId9"/>
    <p:sldId id="265" r:id="rId10"/>
    <p:sldId id="266" r:id="rId11"/>
    <p:sldId id="268" r:id="rId12"/>
    <p:sldId id="267" r:id="rId13"/>
    <p:sldId id="269" r:id="rId14"/>
    <p:sldId id="271" r:id="rId15"/>
    <p:sldId id="270" r:id="rId16"/>
    <p:sldId id="273" r:id="rId17"/>
    <p:sldId id="272" r:id="rId18"/>
    <p:sldId id="274" r:id="rId19"/>
    <p:sldId id="276" r:id="rId20"/>
    <p:sldId id="282" r:id="rId21"/>
    <p:sldId id="277" r:id="rId22"/>
    <p:sldId id="275" r:id="rId23"/>
    <p:sldId id="278" r:id="rId24"/>
    <p:sldId id="279" r:id="rId25"/>
    <p:sldId id="280" r:id="rId26"/>
    <p:sldId id="283" r:id="rId27"/>
    <p:sldId id="284" r:id="rId28"/>
    <p:sldId id="285" r:id="rId29"/>
    <p:sldId id="286" r:id="rId30"/>
    <p:sldId id="26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1512" y="102"/>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5/16/2022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5/16/2022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5/16/2022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5/16/2022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5/16/2022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5/16/2022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5/16/2022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5/16/2022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5/16/2022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5/16/2022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5/16/2022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5/16/2022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ocs.google.com/document/d/12DNKhEoouryjVjwMAeiYOfKrPzlQ6Sju/edi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toliver@sbctc.edu"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Requisition and PO Reconciliation</a:t>
            </a:r>
          </a:p>
        </p:txBody>
      </p:sp>
      <p:sp>
        <p:nvSpPr>
          <p:cNvPr id="6" name="Text Placeholder 5"/>
          <p:cNvSpPr>
            <a:spLocks noGrp="1"/>
          </p:cNvSpPr>
          <p:nvPr>
            <p:ph type="body" sz="quarter" idx="10"/>
          </p:nvPr>
        </p:nvSpPr>
        <p:spPr/>
        <p:txBody>
          <a:bodyPr/>
          <a:lstStyle/>
          <a:p>
            <a:r>
              <a:rPr lang="en-US" dirty="0"/>
              <a:t>Thomas Oliver</a:t>
            </a:r>
          </a:p>
          <a:p>
            <a:r>
              <a:rPr lang="en-US" dirty="0"/>
              <a:t>May 19, 2022</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14AB-2097-4D95-8F05-17AA596E2B54}"/>
              </a:ext>
            </a:extLst>
          </p:cNvPr>
          <p:cNvSpPr>
            <a:spLocks noGrp="1"/>
          </p:cNvSpPr>
          <p:nvPr>
            <p:ph type="title"/>
          </p:nvPr>
        </p:nvSpPr>
        <p:spPr>
          <a:xfrm>
            <a:off x="536860" y="1549936"/>
            <a:ext cx="8336975" cy="345976"/>
          </a:xfrm>
        </p:spPr>
        <p:txBody>
          <a:bodyPr/>
          <a:lstStyle/>
          <a:p>
            <a:r>
              <a:rPr lang="en-US" sz="1800" dirty="0"/>
              <a:t>Zero Encumbrance Purchase Order Search in Buyer’s Workbench</a:t>
            </a:r>
          </a:p>
        </p:txBody>
      </p:sp>
      <p:pic>
        <p:nvPicPr>
          <p:cNvPr id="6" name="Content Placeholder 5">
            <a:extLst>
              <a:ext uri="{FF2B5EF4-FFF2-40B4-BE49-F238E27FC236}">
                <a16:creationId xmlns:a16="http://schemas.microsoft.com/office/drawing/2014/main" id="{65C24FFD-FD1D-4A0F-BC9D-7D77953BA1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4360" y="1852424"/>
            <a:ext cx="4846296" cy="4808435"/>
          </a:xfrm>
        </p:spPr>
      </p:pic>
      <p:sp>
        <p:nvSpPr>
          <p:cNvPr id="4" name="Slide Number Placeholder 3">
            <a:extLst>
              <a:ext uri="{FF2B5EF4-FFF2-40B4-BE49-F238E27FC236}">
                <a16:creationId xmlns:a16="http://schemas.microsoft.com/office/drawing/2014/main" id="{D5CD082D-F657-414E-A14A-2EA843343435}"/>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3363579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A876-F0C4-459E-9817-7E15183B9828}"/>
              </a:ext>
            </a:extLst>
          </p:cNvPr>
          <p:cNvSpPr>
            <a:spLocks noGrp="1"/>
          </p:cNvSpPr>
          <p:nvPr>
            <p:ph type="title"/>
          </p:nvPr>
        </p:nvSpPr>
        <p:spPr/>
        <p:txBody>
          <a:bodyPr/>
          <a:lstStyle/>
          <a:p>
            <a:r>
              <a:rPr lang="en-US" dirty="0"/>
              <a:t>Closing Individual Purchase orders</a:t>
            </a:r>
          </a:p>
        </p:txBody>
      </p:sp>
      <p:sp>
        <p:nvSpPr>
          <p:cNvPr id="3" name="Content Placeholder 2">
            <a:extLst>
              <a:ext uri="{FF2B5EF4-FFF2-40B4-BE49-F238E27FC236}">
                <a16:creationId xmlns:a16="http://schemas.microsoft.com/office/drawing/2014/main" id="{32629202-A917-4AAE-BC32-420257769EA9}"/>
              </a:ext>
            </a:extLst>
          </p:cNvPr>
          <p:cNvSpPr>
            <a:spLocks noGrp="1"/>
          </p:cNvSpPr>
          <p:nvPr>
            <p:ph idx="1"/>
          </p:nvPr>
        </p:nvSpPr>
        <p:spPr/>
        <p:txBody>
          <a:bodyPr/>
          <a:lstStyle/>
          <a:p>
            <a:r>
              <a:rPr lang="en-US" dirty="0"/>
              <a:t>Path = Nav &gt; Purchasing &gt; Purchase Orders &gt; Reconcile POs</a:t>
            </a:r>
          </a:p>
          <a:p>
            <a:r>
              <a:rPr lang="en-US" dirty="0"/>
              <a:t>Buyer’s Workbench (Nav &gt; Purchasing &gt; Purchase Orders &gt; Buyer’s Workbench)</a:t>
            </a:r>
          </a:p>
          <a:p>
            <a:pPr lvl="1"/>
            <a:r>
              <a:rPr lang="en-US" dirty="0"/>
              <a:t>Can do smaller “batches”</a:t>
            </a:r>
          </a:p>
          <a:p>
            <a:pPr lvl="1"/>
            <a:r>
              <a:rPr lang="en-US" dirty="0"/>
              <a:t>More selective (Zero Encumbrance POs)</a:t>
            </a:r>
          </a:p>
          <a:p>
            <a:pPr lvl="1"/>
            <a:r>
              <a:rPr lang="en-US" dirty="0"/>
              <a:t>Pros and Cons</a:t>
            </a:r>
          </a:p>
          <a:p>
            <a:pPr lvl="2"/>
            <a:r>
              <a:rPr lang="en-US" dirty="0"/>
              <a:t>Override!</a:t>
            </a:r>
          </a:p>
        </p:txBody>
      </p:sp>
      <p:sp>
        <p:nvSpPr>
          <p:cNvPr id="4" name="Slide Number Placeholder 3">
            <a:extLst>
              <a:ext uri="{FF2B5EF4-FFF2-40B4-BE49-F238E27FC236}">
                <a16:creationId xmlns:a16="http://schemas.microsoft.com/office/drawing/2014/main" id="{61B45E25-242C-4507-9B9A-1DC571D0B4A4}"/>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4047105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14AB-2097-4D95-8F05-17AA596E2B54}"/>
              </a:ext>
            </a:extLst>
          </p:cNvPr>
          <p:cNvSpPr>
            <a:spLocks noGrp="1"/>
          </p:cNvSpPr>
          <p:nvPr>
            <p:ph type="title"/>
          </p:nvPr>
        </p:nvSpPr>
        <p:spPr>
          <a:xfrm>
            <a:off x="536860" y="1549936"/>
            <a:ext cx="8336975" cy="345976"/>
          </a:xfrm>
        </p:spPr>
        <p:txBody>
          <a:bodyPr/>
          <a:lstStyle/>
          <a:p>
            <a:r>
              <a:rPr lang="en-US" sz="1800" dirty="0"/>
              <a:t>Override in Buyer’s Workbench</a:t>
            </a:r>
          </a:p>
        </p:txBody>
      </p:sp>
      <p:sp>
        <p:nvSpPr>
          <p:cNvPr id="4" name="Slide Number Placeholder 3">
            <a:extLst>
              <a:ext uri="{FF2B5EF4-FFF2-40B4-BE49-F238E27FC236}">
                <a16:creationId xmlns:a16="http://schemas.microsoft.com/office/drawing/2014/main" id="{D5CD082D-F657-414E-A14A-2EA843343435}"/>
              </a:ext>
            </a:extLst>
          </p:cNvPr>
          <p:cNvSpPr>
            <a:spLocks noGrp="1"/>
          </p:cNvSpPr>
          <p:nvPr>
            <p:ph type="sldNum" sz="quarter" idx="12"/>
          </p:nvPr>
        </p:nvSpPr>
        <p:spPr/>
        <p:txBody>
          <a:bodyPr/>
          <a:lstStyle/>
          <a:p>
            <a:fld id="{DEE5BC03-7CE3-4FE3-BC0A-0ACCA8AC1F24}" type="slidenum">
              <a:rPr lang="en-US" smtClean="0"/>
              <a:pPr/>
              <a:t>12</a:t>
            </a:fld>
            <a:endParaRPr lang="en-US" dirty="0"/>
          </a:p>
        </p:txBody>
      </p:sp>
      <p:pic>
        <p:nvPicPr>
          <p:cNvPr id="2049" name="Picture 1" descr="Buyer's WorkBench &#10;Processing Results &#10;Business Unit WAOOO &#10;*Description Dispatch &#10;Select POs for Further Processing &#10;First &#10;WorkBench ID ADHOC &#10;1 of 1 &#10;Last &#10;Accounting Date for Action 11/1 g,'2020 E] &#10;D Update Budget Date Equal to Accounting Date &#10;Personalize I View All I First @ 1-2 of &#10;Not &#10;Qualified &#10;Personalize I View All I &#10;PO 10 &#10;0000000014 &#10;Qualified &#10;PO 10 &#10;0000000014 &#10;0000000014 &#10;2 Last &#10;Distrib Line &#10;Select All O Clear All &#10;Proceed: &#10;Refresh &#10;Return to Buyer's WorkBench ">
            <a:extLst>
              <a:ext uri="{FF2B5EF4-FFF2-40B4-BE49-F238E27FC236}">
                <a16:creationId xmlns:a16="http://schemas.microsoft.com/office/drawing/2014/main" id="{CB032817-7AC9-4F6B-8E3F-EF5AE6011FB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5461" y="1895911"/>
            <a:ext cx="7606654" cy="4664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2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A876-F0C4-459E-9817-7E15183B9828}"/>
              </a:ext>
            </a:extLst>
          </p:cNvPr>
          <p:cNvSpPr>
            <a:spLocks noGrp="1"/>
          </p:cNvSpPr>
          <p:nvPr>
            <p:ph type="title"/>
          </p:nvPr>
        </p:nvSpPr>
        <p:spPr/>
        <p:txBody>
          <a:bodyPr/>
          <a:lstStyle/>
          <a:p>
            <a:r>
              <a:rPr lang="en-US" dirty="0"/>
              <a:t>Closing Individual Purchase orders</a:t>
            </a:r>
          </a:p>
        </p:txBody>
      </p:sp>
      <p:sp>
        <p:nvSpPr>
          <p:cNvPr id="3" name="Content Placeholder 2">
            <a:extLst>
              <a:ext uri="{FF2B5EF4-FFF2-40B4-BE49-F238E27FC236}">
                <a16:creationId xmlns:a16="http://schemas.microsoft.com/office/drawing/2014/main" id="{32629202-A917-4AAE-BC32-420257769EA9}"/>
              </a:ext>
            </a:extLst>
          </p:cNvPr>
          <p:cNvSpPr>
            <a:spLocks noGrp="1"/>
          </p:cNvSpPr>
          <p:nvPr>
            <p:ph idx="1"/>
          </p:nvPr>
        </p:nvSpPr>
        <p:spPr/>
        <p:txBody>
          <a:bodyPr/>
          <a:lstStyle/>
          <a:p>
            <a:r>
              <a:rPr lang="en-US" dirty="0"/>
              <a:t>Path = Nav &gt; Purchasing &gt; Purchase Orders &gt; Reconcile POs</a:t>
            </a:r>
          </a:p>
          <a:p>
            <a:r>
              <a:rPr lang="en-US" dirty="0"/>
              <a:t>Buyer’s Workbench (Nav &gt; Purchasing &gt; Purchase Orders &gt; Buyer’s Workbench)</a:t>
            </a:r>
          </a:p>
          <a:p>
            <a:pPr lvl="1"/>
            <a:r>
              <a:rPr lang="en-US" dirty="0"/>
              <a:t>Can do smaller “batches”</a:t>
            </a:r>
          </a:p>
          <a:p>
            <a:pPr lvl="1"/>
            <a:r>
              <a:rPr lang="en-US" dirty="0"/>
              <a:t>More selective (Zero Encumbrance POs)</a:t>
            </a:r>
          </a:p>
          <a:p>
            <a:pPr lvl="1"/>
            <a:r>
              <a:rPr lang="en-US" dirty="0"/>
              <a:t>Pros and Cons</a:t>
            </a:r>
          </a:p>
          <a:p>
            <a:pPr lvl="2"/>
            <a:r>
              <a:rPr lang="en-US" dirty="0"/>
              <a:t>Override!</a:t>
            </a:r>
          </a:p>
          <a:p>
            <a:pPr lvl="2"/>
            <a:r>
              <a:rPr lang="en-US" dirty="0"/>
              <a:t>Need to run budget check </a:t>
            </a:r>
            <a:r>
              <a:rPr lang="en-US"/>
              <a:t>after closing</a:t>
            </a:r>
            <a:endParaRPr lang="en-US" dirty="0"/>
          </a:p>
        </p:txBody>
      </p:sp>
      <p:sp>
        <p:nvSpPr>
          <p:cNvPr id="4" name="Slide Number Placeholder 3">
            <a:extLst>
              <a:ext uri="{FF2B5EF4-FFF2-40B4-BE49-F238E27FC236}">
                <a16:creationId xmlns:a16="http://schemas.microsoft.com/office/drawing/2014/main" id="{61B45E25-242C-4507-9B9A-1DC571D0B4A4}"/>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497357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Why?</a:t>
            </a:r>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336830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Why? </a:t>
            </a:r>
          </a:p>
          <a:p>
            <a:pPr lvl="1"/>
            <a:r>
              <a:rPr lang="en-US" dirty="0"/>
              <a:t>Double Dipping</a:t>
            </a:r>
          </a:p>
          <a:p>
            <a:pPr marL="457200" lvl="1" indent="0">
              <a:buNone/>
            </a:pPr>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343921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Why? </a:t>
            </a:r>
          </a:p>
          <a:p>
            <a:pPr lvl="1"/>
            <a:r>
              <a:rPr lang="en-US" dirty="0"/>
              <a:t>Double Dipping</a:t>
            </a:r>
          </a:p>
          <a:p>
            <a:pPr lvl="1"/>
            <a:r>
              <a:rPr lang="en-US" dirty="0"/>
              <a:t>Multi-Year POs</a:t>
            </a:r>
          </a:p>
          <a:p>
            <a:pPr marL="457200" lvl="1" indent="0">
              <a:buNone/>
            </a:pPr>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424824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Batch Process – 6 step process</a:t>
            </a:r>
          </a:p>
          <a:p>
            <a:pPr marL="1371600" lvl="2" indent="-457200">
              <a:buFont typeface="+mj-lt"/>
              <a:buAutoNum type="arabicPeriod"/>
            </a:pPr>
            <a:r>
              <a:rPr lang="en-US" b="1" dirty="0"/>
              <a:t>Go to Purchasing&gt;Purchase Orders&gt;Year End Processing&gt;Request PO Roll View.</a:t>
            </a:r>
          </a:p>
          <a:p>
            <a:pPr marL="1371600" indent="0">
              <a:buNone/>
            </a:pPr>
            <a:r>
              <a:rPr lang="en-US" sz="2000" b="1" dirty="0"/>
              <a:t>Select the date range (generally the entire previous fiscal year), and make sure that the GL business Unit is set to WA000.  Run the process and monitor to completion.</a:t>
            </a:r>
          </a:p>
          <a:p>
            <a:pPr marL="1371600" indent="0">
              <a:buNone/>
            </a:pPr>
            <a:endParaRPr lang="en-US" sz="2000" b="1" dirty="0"/>
          </a:p>
          <a:p>
            <a:pPr marL="0" indent="0">
              <a:buNone/>
            </a:pPr>
            <a:r>
              <a:rPr lang="en-US" sz="1800" i="1" dirty="0"/>
              <a:t>The PO Rollover session recording (and other recordings) are found within the Canvas ctcLink Work Session Information course. </a:t>
            </a:r>
          </a:p>
          <a:p>
            <a:pPr marL="457200" indent="0">
              <a:buNone/>
            </a:pPr>
            <a:r>
              <a:rPr lang="en-US" sz="1600" i="1" dirty="0"/>
              <a:t>Here’s a quick guide how to add the Work Session course to your existing Canvas Courses: </a:t>
            </a:r>
            <a:r>
              <a:rPr lang="en-US" sz="1600" i="1" u="sng" dirty="0">
                <a:hlinkClick r:id="rId2"/>
              </a:rPr>
              <a:t>https://docs.google.com/document/d/12DNKhEoouryjVjwMAeiYOfKrPzlQ6Sju/edit</a:t>
            </a:r>
            <a:endParaRPr lang="en-US" sz="1600" i="1" dirty="0"/>
          </a:p>
          <a:p>
            <a:pPr marL="0" indent="0">
              <a:buNone/>
            </a:pPr>
            <a:r>
              <a:rPr lang="en-US" sz="2000" b="1" dirty="0"/>
              <a:t>		</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1393372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Batch Process – 6 step process</a:t>
            </a:r>
          </a:p>
          <a:p>
            <a:pPr marL="1371600" lvl="2" indent="-457200">
              <a:buFont typeface="+mj-lt"/>
              <a:buAutoNum type="arabicPeriod" startAt="2"/>
            </a:pPr>
            <a:r>
              <a:rPr lang="en-US" b="1" dirty="0"/>
              <a:t>Go to Purchasing&gt;Purchase Orders&gt;Year End Processing&gt;PO Rollover Workbench.</a:t>
            </a:r>
          </a:p>
          <a:p>
            <a:pPr marL="1371600" indent="0">
              <a:buNone/>
            </a:pPr>
            <a:r>
              <a:rPr lang="en-US" sz="2000" b="1" dirty="0"/>
              <a:t>Select the name of the report that you ran in the previous step and search.</a:t>
            </a:r>
          </a:p>
          <a:p>
            <a:pPr marL="1371600" indent="0">
              <a:buNone/>
            </a:pPr>
            <a:r>
              <a:rPr lang="en-US" sz="2000" b="1" dirty="0"/>
              <a:t>From the list that comes up, select the check box(es) of the POs that you wish to roll forward.  Save.</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3595435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Batch Process – 6 step process</a:t>
            </a:r>
          </a:p>
          <a:p>
            <a:pPr marL="1371600" lvl="2" indent="-457200">
              <a:buFont typeface="+mj-lt"/>
              <a:buAutoNum type="arabicPeriod" startAt="3"/>
            </a:pPr>
            <a:r>
              <a:rPr lang="en-US" b="1" dirty="0"/>
              <a:t>Go to Purchasing&gt;Purchase Orders&gt;Year End Processing&gt;Request PO Rollover1.</a:t>
            </a:r>
          </a:p>
          <a:p>
            <a:pPr marL="1371600" indent="0">
              <a:buNone/>
            </a:pPr>
            <a:r>
              <a:rPr lang="en-US" sz="2000" b="1" dirty="0"/>
              <a:t>Make sure that you have the business unit and dates all set correctly and select run.</a:t>
            </a:r>
          </a:p>
          <a:p>
            <a:pPr marL="1371600" indent="0">
              <a:buNone/>
            </a:pPr>
            <a:r>
              <a:rPr lang="en-US" sz="2000" b="1" dirty="0"/>
              <a:t>Monitor the process.  When complete, go to the next step.</a:t>
            </a:r>
          </a:p>
          <a:p>
            <a:pPr marL="457200" lvl="1" indent="0">
              <a:buNone/>
            </a:pPr>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73628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FCCEF1-9133-44B4-BB84-46611EF0A173}"/>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
        <p:nvSpPr>
          <p:cNvPr id="3" name="Title 2">
            <a:extLst>
              <a:ext uri="{FF2B5EF4-FFF2-40B4-BE49-F238E27FC236}">
                <a16:creationId xmlns:a16="http://schemas.microsoft.com/office/drawing/2014/main" id="{89A11B6F-002D-494D-9C78-81A8B65C0A43}"/>
              </a:ext>
            </a:extLst>
          </p:cNvPr>
          <p:cNvSpPr>
            <a:spLocks noGrp="1"/>
          </p:cNvSpPr>
          <p:nvPr>
            <p:ph type="title"/>
          </p:nvPr>
        </p:nvSpPr>
        <p:spPr/>
        <p:txBody>
          <a:bodyPr/>
          <a:lstStyle/>
          <a:p>
            <a:r>
              <a:rPr lang="en-US" dirty="0"/>
              <a:t>The essential presentation opening</a:t>
            </a:r>
          </a:p>
        </p:txBody>
      </p:sp>
      <p:pic>
        <p:nvPicPr>
          <p:cNvPr id="6" name="Content Placeholder 5">
            <a:extLst>
              <a:ext uri="{FF2B5EF4-FFF2-40B4-BE49-F238E27FC236}">
                <a16:creationId xmlns:a16="http://schemas.microsoft.com/office/drawing/2014/main" id="{06D39426-E73A-49FA-866F-88993A96E20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4635" y="1368809"/>
            <a:ext cx="4915949" cy="4839732"/>
          </a:xfrm>
        </p:spPr>
      </p:pic>
    </p:spTree>
    <p:extLst>
      <p:ext uri="{BB962C8B-B14F-4D97-AF65-F5344CB8AC3E}">
        <p14:creationId xmlns:p14="http://schemas.microsoft.com/office/powerpoint/2010/main" val="3611600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Batch Process – 6 step process</a:t>
            </a:r>
          </a:p>
          <a:p>
            <a:pPr marL="1371600" lvl="2" indent="-457200">
              <a:buFont typeface="+mj-lt"/>
              <a:buAutoNum type="arabicPeriod" startAt="4"/>
            </a:pPr>
            <a:r>
              <a:rPr lang="en-US" b="1" dirty="0"/>
              <a:t>Budget Check all of the POs that you processed in the previous step. This can be done in the Buyer's Workbench or in the Budget Check process.</a:t>
            </a:r>
          </a:p>
          <a:p>
            <a:pPr marL="1371600" lvl="2" indent="-457200">
              <a:buFont typeface="+mj-lt"/>
              <a:buAutoNum type="arabicPeriod" startAt="4"/>
            </a:pPr>
            <a:r>
              <a:rPr lang="en-US" b="1" dirty="0"/>
              <a:t>Go to Purchasing&gt;Purchase Orders&gt;Budget Year End Processing&gt;Request PO Rollover2.</a:t>
            </a:r>
          </a:p>
          <a:p>
            <a:pPr marL="1371600" lvl="2" indent="-457200">
              <a:buFont typeface="+mj-lt"/>
              <a:buAutoNum type="arabicPeriod" startAt="4"/>
            </a:pPr>
            <a:r>
              <a:rPr lang="en-US" b="1" dirty="0"/>
              <a:t>Budget Check all of the POs that you processed in the previous step.  This can be done in the Buyer's Workbench or in the Budget Check process.</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20</a:t>
            </a:fld>
            <a:endParaRPr lang="en-US" dirty="0"/>
          </a:p>
        </p:txBody>
      </p:sp>
    </p:spTree>
    <p:extLst>
      <p:ext uri="{BB962C8B-B14F-4D97-AF65-F5344CB8AC3E}">
        <p14:creationId xmlns:p14="http://schemas.microsoft.com/office/powerpoint/2010/main" val="72794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Rolling over Purchase Orders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sz="2400" dirty="0"/>
              <a:t>Individual – Building It from Scratch/What’s Going On</a:t>
            </a:r>
          </a:p>
          <a:p>
            <a:pPr marL="1371600" lvl="2" indent="-457200">
              <a:buFont typeface="+mj-lt"/>
              <a:buAutoNum type="arabicPeriod"/>
            </a:pPr>
            <a:r>
              <a:rPr lang="en-US" b="1" dirty="0"/>
              <a:t>Determine expended and residual encumbrance</a:t>
            </a:r>
          </a:p>
          <a:p>
            <a:pPr marL="1371600" lvl="2" indent="-457200">
              <a:buFont typeface="+mj-lt"/>
              <a:buAutoNum type="arabicPeriod"/>
            </a:pPr>
            <a:r>
              <a:rPr lang="en-US" b="1" dirty="0"/>
              <a:t>Add a line with the residual encumbrance with the Budget Date in the new fiscal year</a:t>
            </a:r>
          </a:p>
          <a:p>
            <a:pPr marL="1371600" lvl="2" indent="-457200">
              <a:buFont typeface="+mj-lt"/>
              <a:buAutoNum type="arabicPeriod"/>
            </a:pPr>
            <a:r>
              <a:rPr lang="en-US" b="1" dirty="0"/>
              <a:t>Reduce the original line to the expended encumbrance in the current fiscal year (Budget Date).</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21</a:t>
            </a:fld>
            <a:endParaRPr lang="en-US" dirty="0"/>
          </a:p>
        </p:txBody>
      </p:sp>
    </p:spTree>
    <p:extLst>
      <p:ext uri="{BB962C8B-B14F-4D97-AF65-F5344CB8AC3E}">
        <p14:creationId xmlns:p14="http://schemas.microsoft.com/office/powerpoint/2010/main" val="202772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dirty="0"/>
              <a:t>Close as you go, don’t wait to year end.</a:t>
            </a:r>
          </a:p>
          <a:p>
            <a:r>
              <a:rPr lang="en-US" dirty="0"/>
              <a:t>When possible, write POs to end at the fiscal year end.</a:t>
            </a:r>
          </a:p>
          <a:p>
            <a:r>
              <a:rPr lang="en-US" dirty="0"/>
              <a:t>If you need a multi-year PO, separate the years, and make subsequent years a small amount.  When the next year comes, roll the PO and adjust the new current year amount to the required sum.</a:t>
            </a:r>
          </a:p>
          <a:p>
            <a:endParaRPr lang="en-US" dirty="0"/>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1848022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sz="2400" dirty="0"/>
              <a:t>Regularly review outstanding POs</a:t>
            </a:r>
          </a:p>
          <a:p>
            <a:pPr lvl="1">
              <a:buFont typeface="Wingdings" panose="05000000000000000000" pitchFamily="2" charset="2"/>
              <a:buChar char="q"/>
            </a:pPr>
            <a:r>
              <a:rPr lang="en-US" dirty="0"/>
              <a:t>Stuck POs</a:t>
            </a:r>
          </a:p>
          <a:p>
            <a:pPr lvl="2"/>
            <a:r>
              <a:rPr lang="en-US" dirty="0"/>
              <a:t>Approved but not dispatched</a:t>
            </a:r>
          </a:p>
          <a:p>
            <a:pPr lvl="2"/>
            <a:r>
              <a:rPr lang="en-US" dirty="0"/>
              <a:t>Open but not submitted</a:t>
            </a:r>
          </a:p>
          <a:p>
            <a:pPr lvl="2"/>
            <a:r>
              <a:rPr lang="en-US" dirty="0"/>
              <a:t>Pending but not approved</a:t>
            </a:r>
          </a:p>
          <a:p>
            <a:pPr lvl="2"/>
            <a:r>
              <a:rPr lang="en-US" dirty="0"/>
              <a:t>Pending Cancel but not fully cancelled</a:t>
            </a:r>
          </a:p>
          <a:p>
            <a:pPr lvl="2"/>
            <a:r>
              <a:rPr lang="en-US" dirty="0"/>
              <a:t>Cancelled but not closed</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23</a:t>
            </a:fld>
            <a:endParaRPr lang="en-US" dirty="0"/>
          </a:p>
        </p:txBody>
      </p:sp>
    </p:spTree>
    <p:extLst>
      <p:ext uri="{BB962C8B-B14F-4D97-AF65-F5344CB8AC3E}">
        <p14:creationId xmlns:p14="http://schemas.microsoft.com/office/powerpoint/2010/main" val="396682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sz="2400" dirty="0"/>
              <a:t>Regularly review outstanding POs</a:t>
            </a:r>
          </a:p>
          <a:p>
            <a:pPr lvl="1">
              <a:buFont typeface="Wingdings" panose="05000000000000000000" pitchFamily="2" charset="2"/>
              <a:buChar char="q"/>
            </a:pPr>
            <a:r>
              <a:rPr lang="en-US" dirty="0"/>
              <a:t>Old POs</a:t>
            </a:r>
          </a:p>
          <a:p>
            <a:pPr lvl="2"/>
            <a:r>
              <a:rPr lang="en-US" dirty="0"/>
              <a:t>Unused</a:t>
            </a:r>
          </a:p>
          <a:p>
            <a:pPr lvl="3"/>
            <a:r>
              <a:rPr lang="en-US" dirty="0"/>
              <a:t>Won’t be used? &gt; Cancel</a:t>
            </a:r>
          </a:p>
          <a:p>
            <a:pPr lvl="3"/>
            <a:r>
              <a:rPr lang="en-US" dirty="0"/>
              <a:t>Will be used later? &gt; Roll</a:t>
            </a:r>
          </a:p>
          <a:p>
            <a:pPr lvl="2"/>
            <a:r>
              <a:rPr lang="en-US" dirty="0"/>
              <a:t>Partially Used</a:t>
            </a:r>
          </a:p>
          <a:p>
            <a:pPr lvl="3"/>
            <a:r>
              <a:rPr lang="en-US" dirty="0"/>
              <a:t>Budget Dust? &gt; Close with override</a:t>
            </a:r>
          </a:p>
          <a:p>
            <a:pPr lvl="3"/>
            <a:r>
              <a:rPr lang="en-US" dirty="0"/>
              <a:t>Changed My Mind? &gt; Close with override</a:t>
            </a:r>
          </a:p>
          <a:p>
            <a:pPr lvl="3"/>
            <a:r>
              <a:rPr lang="en-US" dirty="0"/>
              <a:t>Will be used later? &gt; Roll</a:t>
            </a:r>
          </a:p>
          <a:p>
            <a:pPr lvl="2"/>
            <a:r>
              <a:rPr lang="en-US" dirty="0"/>
              <a:t>Zero encumbrance &gt; Close</a:t>
            </a:r>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24</a:t>
            </a:fld>
            <a:endParaRPr lang="en-US" dirty="0"/>
          </a:p>
        </p:txBody>
      </p:sp>
    </p:spTree>
    <p:extLst>
      <p:ext uri="{BB962C8B-B14F-4D97-AF65-F5344CB8AC3E}">
        <p14:creationId xmlns:p14="http://schemas.microsoft.com/office/powerpoint/2010/main" val="1479329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9FE32-9625-4DE7-B10F-029C741CB9CE}"/>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5A617374-7349-4308-82B5-68DB2FDCCF1F}"/>
              </a:ext>
            </a:extLst>
          </p:cNvPr>
          <p:cNvSpPr>
            <a:spLocks noGrp="1"/>
          </p:cNvSpPr>
          <p:nvPr>
            <p:ph idx="1"/>
          </p:nvPr>
        </p:nvSpPr>
        <p:spPr/>
        <p:txBody>
          <a:bodyPr/>
          <a:lstStyle/>
          <a:p>
            <a:r>
              <a:rPr lang="en-US" sz="2400" dirty="0"/>
              <a:t>The batch roll process seems to work better in the new FY, than it does in the end of the old FY.</a:t>
            </a:r>
          </a:p>
          <a:p>
            <a:r>
              <a:rPr lang="en-US" sz="2400" dirty="0"/>
              <a:t>Regardless, both years need to be open, and the budgets need to exist for all of the chart strings involved.</a:t>
            </a:r>
          </a:p>
          <a:p>
            <a:r>
              <a:rPr lang="en-US" sz="2400" dirty="0"/>
              <a:t>The process is finicky.  It is probably better to be done by one person, than by all Buyers.</a:t>
            </a:r>
            <a:endParaRPr lang="en-US" dirty="0"/>
          </a:p>
          <a:p>
            <a:pPr lvl="1"/>
            <a:endParaRPr lang="en-US" dirty="0"/>
          </a:p>
        </p:txBody>
      </p:sp>
      <p:sp>
        <p:nvSpPr>
          <p:cNvPr id="4" name="Slide Number Placeholder 3">
            <a:extLst>
              <a:ext uri="{FF2B5EF4-FFF2-40B4-BE49-F238E27FC236}">
                <a16:creationId xmlns:a16="http://schemas.microsoft.com/office/drawing/2014/main" id="{07D3FE16-4834-428F-8E14-E8E78BFBA5F1}"/>
              </a:ext>
            </a:extLst>
          </p:cNvPr>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607799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Slide</a:t>
            </a:r>
          </a:p>
        </p:txBody>
      </p:sp>
      <p:sp>
        <p:nvSpPr>
          <p:cNvPr id="3" name="Text Placeholder 2"/>
          <p:cNvSpPr>
            <a:spLocks noGrp="1"/>
          </p:cNvSpPr>
          <p:nvPr>
            <p:ph type="body" sz="quarter" idx="10"/>
          </p:nvPr>
        </p:nvSpPr>
        <p:spPr/>
        <p:txBody>
          <a:bodyPr/>
          <a:lstStyle/>
          <a:p>
            <a:r>
              <a:rPr lang="en-US" dirty="0"/>
              <a:t>Contact Information:</a:t>
            </a:r>
          </a:p>
          <a:p>
            <a:pPr lvl="1"/>
            <a:r>
              <a:rPr lang="en-US" dirty="0"/>
              <a:t>Thomas Oliver</a:t>
            </a:r>
          </a:p>
          <a:p>
            <a:pPr lvl="1"/>
            <a:r>
              <a:rPr lang="en-US" dirty="0"/>
              <a:t>360-704-4388</a:t>
            </a:r>
          </a:p>
          <a:p>
            <a:pPr lvl="1"/>
            <a:r>
              <a:rPr lang="en-US" dirty="0">
                <a:hlinkClick r:id="rId2"/>
              </a:rPr>
              <a:t>toliver@sbctc.edu</a:t>
            </a:r>
            <a:r>
              <a:rPr lang="en-US" dirty="0"/>
              <a:t> </a:t>
            </a:r>
          </a:p>
          <a:p>
            <a:pPr lvl="1"/>
            <a:endParaRPr lang="en-US" dirty="0"/>
          </a:p>
          <a:p>
            <a:r>
              <a:rPr lang="en-US" dirty="0"/>
              <a:t>Questions?</a:t>
            </a:r>
          </a:p>
          <a:p>
            <a:pPr lvl="1"/>
            <a:endParaRPr lang="en-US" dirty="0"/>
          </a:p>
        </p:txBody>
      </p:sp>
    </p:spTree>
    <p:extLst>
      <p:ext uri="{BB962C8B-B14F-4D97-AF65-F5344CB8AC3E}">
        <p14:creationId xmlns:p14="http://schemas.microsoft.com/office/powerpoint/2010/main" val="418828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7366D-B61C-42E4-8C50-FD7873F32812}"/>
              </a:ext>
            </a:extLst>
          </p:cNvPr>
          <p:cNvSpPr>
            <a:spLocks noGrp="1"/>
          </p:cNvSpPr>
          <p:nvPr>
            <p:ph type="title"/>
          </p:nvPr>
        </p:nvSpPr>
        <p:spPr/>
        <p:txBody>
          <a:bodyPr/>
          <a:lstStyle/>
          <a:p>
            <a:r>
              <a:rPr lang="en-US" dirty="0"/>
              <a:t>What are we doing here</a:t>
            </a:r>
          </a:p>
        </p:txBody>
      </p:sp>
      <p:pic>
        <p:nvPicPr>
          <p:cNvPr id="7" name="Content Placeholder 6">
            <a:extLst>
              <a:ext uri="{FF2B5EF4-FFF2-40B4-BE49-F238E27FC236}">
                <a16:creationId xmlns:a16="http://schemas.microsoft.com/office/drawing/2014/main" id="{676C5384-48E6-49A3-B342-D9251EE945E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85836" y="2786198"/>
            <a:ext cx="2834771" cy="2790821"/>
          </a:xfrm>
        </p:spPr>
      </p:pic>
      <p:sp>
        <p:nvSpPr>
          <p:cNvPr id="4" name="Content Placeholder 3">
            <a:extLst>
              <a:ext uri="{FF2B5EF4-FFF2-40B4-BE49-F238E27FC236}">
                <a16:creationId xmlns:a16="http://schemas.microsoft.com/office/drawing/2014/main" id="{44EB2DB1-F56A-4065-A2A2-018E50320C1A}"/>
              </a:ext>
            </a:extLst>
          </p:cNvPr>
          <p:cNvSpPr>
            <a:spLocks noGrp="1"/>
          </p:cNvSpPr>
          <p:nvPr>
            <p:ph sz="half" idx="2"/>
          </p:nvPr>
        </p:nvSpPr>
        <p:spPr>
          <a:xfrm>
            <a:off x="4759271" y="3103927"/>
            <a:ext cx="4197693" cy="3265700"/>
          </a:xfrm>
        </p:spPr>
        <p:txBody>
          <a:bodyPr/>
          <a:lstStyle/>
          <a:p>
            <a:r>
              <a:rPr lang="en-US" dirty="0"/>
              <a:t>Hello, my name is Thomas Oliver</a:t>
            </a:r>
          </a:p>
          <a:p>
            <a:r>
              <a:rPr lang="en-US" dirty="0"/>
              <a:t>The end is near</a:t>
            </a:r>
          </a:p>
          <a:p>
            <a:r>
              <a:rPr lang="en-US" dirty="0"/>
              <a:t>Let me ease your passing</a:t>
            </a:r>
          </a:p>
        </p:txBody>
      </p:sp>
      <p:sp>
        <p:nvSpPr>
          <p:cNvPr id="5" name="Slide Number Placeholder 4">
            <a:extLst>
              <a:ext uri="{FF2B5EF4-FFF2-40B4-BE49-F238E27FC236}">
                <a16:creationId xmlns:a16="http://schemas.microsoft.com/office/drawing/2014/main" id="{60CFBEB1-216F-471E-B5CE-B83B179105C7}"/>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98487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80B0E-21E8-4670-80C9-847F9A302B2B}"/>
              </a:ext>
            </a:extLst>
          </p:cNvPr>
          <p:cNvSpPr>
            <a:spLocks noGrp="1"/>
          </p:cNvSpPr>
          <p:nvPr>
            <p:ph type="title"/>
          </p:nvPr>
        </p:nvSpPr>
        <p:spPr/>
        <p:txBody>
          <a:bodyPr/>
          <a:lstStyle/>
          <a:p>
            <a:r>
              <a:rPr lang="en-US" dirty="0"/>
              <a:t>Principally Purchase orders</a:t>
            </a:r>
          </a:p>
        </p:txBody>
      </p:sp>
      <p:sp>
        <p:nvSpPr>
          <p:cNvPr id="3" name="Content Placeholder 2">
            <a:extLst>
              <a:ext uri="{FF2B5EF4-FFF2-40B4-BE49-F238E27FC236}">
                <a16:creationId xmlns:a16="http://schemas.microsoft.com/office/drawing/2014/main" id="{092141E0-B919-4F1F-A3CB-C72C5D600AC0}"/>
              </a:ext>
            </a:extLst>
          </p:cNvPr>
          <p:cNvSpPr>
            <a:spLocks noGrp="1"/>
          </p:cNvSpPr>
          <p:nvPr>
            <p:ph idx="1"/>
          </p:nvPr>
        </p:nvSpPr>
        <p:spPr/>
        <p:txBody>
          <a:bodyPr/>
          <a:lstStyle/>
          <a:p>
            <a:pPr marL="514350" indent="-514350">
              <a:buFont typeface="+mj-lt"/>
              <a:buAutoNum type="arabicPeriod"/>
            </a:pPr>
            <a:r>
              <a:rPr lang="en-US" dirty="0"/>
              <a:t>Requisitions are part of the path to a PO</a:t>
            </a:r>
          </a:p>
          <a:p>
            <a:pPr marL="514350" indent="-514350">
              <a:buFont typeface="+mj-lt"/>
              <a:buAutoNum type="arabicPeriod"/>
            </a:pPr>
            <a:r>
              <a:rPr lang="en-US" dirty="0"/>
              <a:t>Requisitions pre-encumber, but don’t encumber</a:t>
            </a:r>
          </a:p>
          <a:p>
            <a:pPr marL="514350" indent="-514350">
              <a:buFont typeface="+mj-lt"/>
              <a:buAutoNum type="arabicPeriod"/>
            </a:pPr>
            <a:r>
              <a:rPr lang="en-US" dirty="0"/>
              <a:t>Closing a PO closes the attached requisition</a:t>
            </a:r>
          </a:p>
          <a:p>
            <a:pPr marL="514350" indent="-514350">
              <a:buFont typeface="+mj-lt"/>
              <a:buAutoNum type="arabicPeriod"/>
            </a:pPr>
            <a:r>
              <a:rPr lang="en-US" dirty="0"/>
              <a:t>POs are what I know best</a:t>
            </a:r>
          </a:p>
        </p:txBody>
      </p:sp>
      <p:sp>
        <p:nvSpPr>
          <p:cNvPr id="4" name="Slide Number Placeholder 3">
            <a:extLst>
              <a:ext uri="{FF2B5EF4-FFF2-40B4-BE49-F238E27FC236}">
                <a16:creationId xmlns:a16="http://schemas.microsoft.com/office/drawing/2014/main" id="{97EF5082-6D34-4FCC-BCD3-3CDB3693967B}"/>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513580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D84F-4FFC-4CBC-9383-2845F048905A}"/>
              </a:ext>
            </a:extLst>
          </p:cNvPr>
          <p:cNvSpPr>
            <a:spLocks noGrp="1"/>
          </p:cNvSpPr>
          <p:nvPr>
            <p:ph type="title"/>
          </p:nvPr>
        </p:nvSpPr>
        <p:spPr/>
        <p:txBody>
          <a:bodyPr/>
          <a:lstStyle/>
          <a:p>
            <a:r>
              <a:rPr lang="en-US" dirty="0"/>
              <a:t>Why Closing Purchase orders is important</a:t>
            </a:r>
          </a:p>
        </p:txBody>
      </p:sp>
      <p:sp>
        <p:nvSpPr>
          <p:cNvPr id="3" name="Content Placeholder 2">
            <a:extLst>
              <a:ext uri="{FF2B5EF4-FFF2-40B4-BE49-F238E27FC236}">
                <a16:creationId xmlns:a16="http://schemas.microsoft.com/office/drawing/2014/main" id="{E4D94D6F-BFD0-4DE0-8C34-AF3D74DF8964}"/>
              </a:ext>
            </a:extLst>
          </p:cNvPr>
          <p:cNvSpPr>
            <a:spLocks noGrp="1"/>
          </p:cNvSpPr>
          <p:nvPr>
            <p:ph idx="1"/>
          </p:nvPr>
        </p:nvSpPr>
        <p:spPr>
          <a:xfrm>
            <a:off x="536860" y="2659309"/>
            <a:ext cx="8336975" cy="3512891"/>
          </a:xfrm>
        </p:spPr>
        <p:txBody>
          <a:bodyPr/>
          <a:lstStyle/>
          <a:p>
            <a:r>
              <a:rPr lang="en-US" dirty="0"/>
              <a:t>Releases unnecessary encumbrances</a:t>
            </a:r>
          </a:p>
          <a:p>
            <a:r>
              <a:rPr lang="en-US" dirty="0"/>
              <a:t>The dead wood will bury you</a:t>
            </a:r>
          </a:p>
          <a:p>
            <a:pPr lvl="1"/>
            <a:r>
              <a:rPr lang="en-US" dirty="0"/>
              <a:t>300 item max on ctcLink searches</a:t>
            </a:r>
          </a:p>
          <a:p>
            <a:pPr lvl="1"/>
            <a:r>
              <a:rPr lang="en-US" dirty="0"/>
              <a:t>Finding relevant information – needle in a haystack</a:t>
            </a:r>
          </a:p>
        </p:txBody>
      </p:sp>
      <p:sp>
        <p:nvSpPr>
          <p:cNvPr id="4" name="Slide Number Placeholder 3">
            <a:extLst>
              <a:ext uri="{FF2B5EF4-FFF2-40B4-BE49-F238E27FC236}">
                <a16:creationId xmlns:a16="http://schemas.microsoft.com/office/drawing/2014/main" id="{975ED3CE-91E6-4B57-A57B-742C16CDFEF3}"/>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538553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2F28E-B016-4653-B646-25255FFE1D70}"/>
              </a:ext>
            </a:extLst>
          </p:cNvPr>
          <p:cNvSpPr>
            <a:spLocks noGrp="1"/>
          </p:cNvSpPr>
          <p:nvPr>
            <p:ph type="title"/>
          </p:nvPr>
        </p:nvSpPr>
        <p:spPr/>
        <p:txBody>
          <a:bodyPr/>
          <a:lstStyle/>
          <a:p>
            <a:r>
              <a:rPr lang="en-US" dirty="0"/>
              <a:t>Batch Closing Purchase Orders</a:t>
            </a:r>
          </a:p>
        </p:txBody>
      </p:sp>
      <p:sp>
        <p:nvSpPr>
          <p:cNvPr id="3" name="Content Placeholder 2">
            <a:extLst>
              <a:ext uri="{FF2B5EF4-FFF2-40B4-BE49-F238E27FC236}">
                <a16:creationId xmlns:a16="http://schemas.microsoft.com/office/drawing/2014/main" id="{9B734B6B-B29D-47C1-9717-4BCA9D6F98BE}"/>
              </a:ext>
            </a:extLst>
          </p:cNvPr>
          <p:cNvSpPr>
            <a:spLocks noGrp="1"/>
          </p:cNvSpPr>
          <p:nvPr>
            <p:ph idx="1"/>
          </p:nvPr>
        </p:nvSpPr>
        <p:spPr/>
        <p:txBody>
          <a:bodyPr/>
          <a:lstStyle/>
          <a:p>
            <a:r>
              <a:rPr lang="en-US" dirty="0"/>
              <a:t>Path = Nav &gt; Purchasing &gt; Purchase Orders &gt; Reconcile POs</a:t>
            </a:r>
          </a:p>
          <a:p>
            <a:pPr marL="0" indent="0">
              <a:buNone/>
            </a:pPr>
            <a:endParaRPr lang="en-US" dirty="0"/>
          </a:p>
        </p:txBody>
      </p:sp>
      <p:sp>
        <p:nvSpPr>
          <p:cNvPr id="4" name="Slide Number Placeholder 3">
            <a:extLst>
              <a:ext uri="{FF2B5EF4-FFF2-40B4-BE49-F238E27FC236}">
                <a16:creationId xmlns:a16="http://schemas.microsoft.com/office/drawing/2014/main" id="{07F05AFC-6A23-41E4-85DA-A348F6D7DB79}"/>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31458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2F28E-B016-4653-B646-25255FFE1D70}"/>
              </a:ext>
            </a:extLst>
          </p:cNvPr>
          <p:cNvSpPr>
            <a:spLocks noGrp="1"/>
          </p:cNvSpPr>
          <p:nvPr>
            <p:ph type="title"/>
          </p:nvPr>
        </p:nvSpPr>
        <p:spPr/>
        <p:txBody>
          <a:bodyPr/>
          <a:lstStyle/>
          <a:p>
            <a:r>
              <a:rPr lang="en-US" dirty="0"/>
              <a:t>Batch Closing Purchase Orders</a:t>
            </a:r>
          </a:p>
        </p:txBody>
      </p:sp>
      <p:graphicFrame>
        <p:nvGraphicFramePr>
          <p:cNvPr id="5" name="Content Placeholder 4">
            <a:extLst>
              <a:ext uri="{FF2B5EF4-FFF2-40B4-BE49-F238E27FC236}">
                <a16:creationId xmlns:a16="http://schemas.microsoft.com/office/drawing/2014/main" id="{581875AF-3B45-468A-ADF0-E36B6EF030C4}"/>
              </a:ext>
            </a:extLst>
          </p:cNvPr>
          <p:cNvGraphicFramePr>
            <a:graphicFrameLocks noGrp="1"/>
          </p:cNvGraphicFramePr>
          <p:nvPr>
            <p:ph idx="1"/>
            <p:extLst>
              <p:ext uri="{D42A27DB-BD31-4B8C-83A1-F6EECF244321}">
                <p14:modId xmlns:p14="http://schemas.microsoft.com/office/powerpoint/2010/main" val="753508239"/>
              </p:ext>
            </p:extLst>
          </p:nvPr>
        </p:nvGraphicFramePr>
        <p:xfrm>
          <a:off x="741496" y="2348671"/>
          <a:ext cx="3296986" cy="3969515"/>
        </p:xfrm>
        <a:graphic>
          <a:graphicData uri="http://schemas.openxmlformats.org/drawingml/2006/table">
            <a:tbl>
              <a:tblPr/>
              <a:tblGrid>
                <a:gridCol w="1867019">
                  <a:extLst>
                    <a:ext uri="{9D8B030D-6E8A-4147-A177-3AD203B41FA5}">
                      <a16:colId xmlns:a16="http://schemas.microsoft.com/office/drawing/2014/main" val="2904623554"/>
                    </a:ext>
                  </a:extLst>
                </a:gridCol>
                <a:gridCol w="1429967">
                  <a:extLst>
                    <a:ext uri="{9D8B030D-6E8A-4147-A177-3AD203B41FA5}">
                      <a16:colId xmlns:a16="http://schemas.microsoft.com/office/drawing/2014/main" val="4232170934"/>
                    </a:ext>
                  </a:extLst>
                </a:gridCol>
              </a:tblGrid>
              <a:tr h="110795">
                <a:tc>
                  <a:txBody>
                    <a:bodyPr/>
                    <a:lstStyle/>
                    <a:p>
                      <a:pPr fontAlgn="t">
                        <a:spcBef>
                          <a:spcPts val="200"/>
                        </a:spcBef>
                        <a:spcAft>
                          <a:spcPts val="200"/>
                        </a:spcAft>
                      </a:pPr>
                      <a:r>
                        <a:rPr lang="en-US" sz="400" b="1" dirty="0">
                          <a:solidFill>
                            <a:srgbClr val="343434"/>
                          </a:solidFill>
                          <a:effectLst/>
                          <a:latin typeface="Arial" panose="020B0604020202020204" pitchFamily="34" charset="0"/>
                        </a:rPr>
                        <a:t>Business-Related Criteria</a:t>
                      </a:r>
                      <a:endParaRPr lang="en-US" sz="400" dirty="0">
                        <a:solidFill>
                          <a:srgbClr val="343434"/>
                        </a:solidFill>
                        <a:effectLst/>
                        <a:latin typeface="Arial" panose="020B0604020202020204" pitchFamily="34" charset="0"/>
                      </a:endParaRP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ECF1F4"/>
                    </a:solidFill>
                  </a:tcPr>
                </a:tc>
                <a:tc>
                  <a:txBody>
                    <a:bodyPr/>
                    <a:lstStyle/>
                    <a:p>
                      <a:pPr fontAlgn="t">
                        <a:spcBef>
                          <a:spcPts val="200"/>
                        </a:spcBef>
                        <a:spcAft>
                          <a:spcPts val="200"/>
                        </a:spcAft>
                      </a:pPr>
                      <a:r>
                        <a:rPr lang="en-US" sz="400" b="1">
                          <a:solidFill>
                            <a:srgbClr val="343434"/>
                          </a:solidFill>
                          <a:effectLst/>
                          <a:latin typeface="Arial" panose="020B0604020202020204" pitchFamily="34" charset="0"/>
                        </a:rPr>
                        <a:t>Qualifying Setting or Status</a:t>
                      </a:r>
                      <a:endParaRPr lang="en-US" sz="400">
                        <a:solidFill>
                          <a:srgbClr val="343434"/>
                        </a:solidFill>
                        <a:effectLst/>
                        <a:latin typeface="Arial" panose="020B0604020202020204" pitchFamily="34" charset="0"/>
                      </a:endParaRP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ECF1F4"/>
                    </a:solidFill>
                  </a:tcPr>
                </a:tc>
                <a:extLst>
                  <a:ext uri="{0D108BD9-81ED-4DB2-BD59-A6C34878D82A}">
                    <a16:rowId xmlns:a16="http://schemas.microsoft.com/office/drawing/2014/main" val="4238559962"/>
                  </a:ext>
                </a:extLst>
              </a:tr>
              <a:tr h="985371">
                <a:tc>
                  <a:txBody>
                    <a:bodyPr/>
                    <a:lstStyle/>
                    <a:p>
                      <a:pPr fontAlgn="t">
                        <a:spcBef>
                          <a:spcPts val="200"/>
                        </a:spcBef>
                        <a:spcAft>
                          <a:spcPts val="200"/>
                        </a:spcAft>
                      </a:pPr>
                      <a:r>
                        <a:rPr lang="en-US" sz="400">
                          <a:solidFill>
                            <a:srgbClr val="343434"/>
                          </a:solidFill>
                          <a:effectLst/>
                          <a:latin typeface="Arial" panose="020B0604020202020204" pitchFamily="34" charset="0"/>
                        </a:rPr>
                        <a:t>Close Days</a:t>
                      </a:r>
                    </a:p>
                    <a:p>
                      <a:pPr fontAlgn="t">
                        <a:spcBef>
                          <a:spcPts val="200"/>
                        </a:spcBef>
                        <a:spcAft>
                          <a:spcPts val="200"/>
                        </a:spcAft>
                      </a:pPr>
                      <a:r>
                        <a:rPr lang="en-US" sz="400">
                          <a:solidFill>
                            <a:srgbClr val="343434"/>
                          </a:solidFill>
                          <a:effectLst/>
                          <a:latin typeface="Arial" panose="020B0604020202020204" pitchFamily="34" charset="0"/>
                        </a:rPr>
                        <a:t>The Close Days field on the Purchasing Definition - Business Unit Definition page specifies the number of days beyond a purchase order's last activity date during which the purchase order cannot be closed. The close days value creates a grace period during which you can change the purchase order before the purchase order closes. If you leave the Close Days field blank, the system uses zero close days.</a:t>
                      </a:r>
                    </a:p>
                    <a:p>
                      <a:pPr fontAlgn="t">
                        <a:spcBef>
                          <a:spcPts val="200"/>
                        </a:spcBef>
                        <a:spcAft>
                          <a:spcPts val="200"/>
                        </a:spcAft>
                      </a:pPr>
                      <a:r>
                        <a:rPr lang="en-US" sz="400" b="1">
                          <a:solidFill>
                            <a:srgbClr val="343434"/>
                          </a:solidFill>
                          <a:effectLst/>
                          <a:latin typeface="Arial" panose="020B0604020202020204" pitchFamily="34" charset="0"/>
                        </a:rPr>
                        <a:t>Note: </a:t>
                      </a:r>
                      <a:r>
                        <a:rPr lang="en-US" sz="400">
                          <a:solidFill>
                            <a:srgbClr val="343434"/>
                          </a:solidFill>
                          <a:effectLst/>
                          <a:latin typeface="Arial" panose="020B0604020202020204" pitchFamily="34" charset="0"/>
                        </a:rPr>
                        <a:t>The Close Days value that you define for the business unit is for purchase order reconciliation and has no relationship to the close days value on the Close Short Run control pages.</a:t>
                      </a: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that the number of close days defined for the purchase order's purchasing business unit has elapsed. The system adds the value for the Close Days field to the last activity date to determine whether the required number of grace period days has passed.</a:t>
                      </a:r>
                    </a:p>
                    <a:p>
                      <a:pPr fontAlgn="t">
                        <a:spcBef>
                          <a:spcPts val="200"/>
                        </a:spcBef>
                        <a:spcAft>
                          <a:spcPts val="200"/>
                        </a:spcAft>
                      </a:pPr>
                      <a:r>
                        <a:rPr lang="en-US" sz="400">
                          <a:solidFill>
                            <a:srgbClr val="343434"/>
                          </a:solidFill>
                          <a:effectLst/>
                          <a:latin typeface="Arial" panose="020B0604020202020204" pitchFamily="34" charset="0"/>
                        </a:rPr>
                        <a:t>For example, for a Close Purchase Orders process run date of August 31, 2006, suppose that the last activity date for the purchase order is August 25, 2006 and the value for the Close Days field is set to five days. In this example, the process closes the purchase order.</a:t>
                      </a:r>
                    </a:p>
                    <a:p>
                      <a:pPr fontAlgn="t">
                        <a:spcBef>
                          <a:spcPts val="200"/>
                        </a:spcBef>
                        <a:spcAft>
                          <a:spcPts val="200"/>
                        </a:spcAft>
                      </a:pPr>
                      <a:r>
                        <a:rPr lang="en-US" sz="400">
                          <a:solidFill>
                            <a:srgbClr val="343434"/>
                          </a:solidFill>
                          <a:effectLst/>
                          <a:latin typeface="Arial" panose="020B0604020202020204" pitchFamily="34" charset="0"/>
                        </a:rPr>
                        <a:t>You can view the value in the Close Days field by writing a Structured Query Language (SQL) statement against PS_BUS_UNIT_TBL_PM.</a:t>
                      </a: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755229960"/>
                  </a:ext>
                </a:extLst>
              </a:tr>
              <a:tr h="1112668">
                <a:tc>
                  <a:txBody>
                    <a:bodyPr/>
                    <a:lstStyle/>
                    <a:p>
                      <a:pPr fontAlgn="t">
                        <a:spcBef>
                          <a:spcPts val="200"/>
                        </a:spcBef>
                        <a:spcAft>
                          <a:spcPts val="200"/>
                        </a:spcAft>
                      </a:pPr>
                      <a:r>
                        <a:rPr lang="en-US" sz="400">
                          <a:solidFill>
                            <a:srgbClr val="343434"/>
                          </a:solidFill>
                          <a:effectLst/>
                          <a:latin typeface="Arial" panose="020B0604020202020204" pitchFamily="34" charset="0"/>
                        </a:rPr>
                        <a:t>Cancel Days</a:t>
                      </a:r>
                    </a:p>
                    <a:p>
                      <a:pPr fontAlgn="t">
                        <a:spcBef>
                          <a:spcPts val="200"/>
                        </a:spcBef>
                        <a:spcAft>
                          <a:spcPts val="200"/>
                        </a:spcAft>
                      </a:pPr>
                      <a:r>
                        <a:rPr lang="en-US" sz="400">
                          <a:solidFill>
                            <a:srgbClr val="343434"/>
                          </a:solidFill>
                          <a:effectLst/>
                          <a:latin typeface="Arial" panose="020B0604020202020204" pitchFamily="34" charset="0"/>
                        </a:rPr>
                        <a:t>The Cancel Days field on the Purchasing Definition - Business Unit Definition page specifies the number of days beyond a purchase order last activity date during which the canceled purchase order cannot be closed. The value for the Cancel Days field creates a grace period during which a canceled purchase order cannot be closed. If you leave the field blank, the system uses zero cancel days. Cancel days is a business unit attribute; therefore, the system omits the calculation for the Cancel Days field when the Close Purchase Orders page specifies a specific purchase order number.</a:t>
                      </a: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value in the Cancel Days field works the same way in which the value in the Close Days field does but for canceled purchase orders. The Close Purchase Orders process verifies that the number of cancel days defined for the purchase orders purchasing business unit has elapsed. The system adds the value for the Cancel Days field to the last activity date to determine whether the required number of grace period days has passed.</a:t>
                      </a:r>
                    </a:p>
                    <a:p>
                      <a:pPr fontAlgn="t">
                        <a:spcBef>
                          <a:spcPts val="200"/>
                        </a:spcBef>
                        <a:spcAft>
                          <a:spcPts val="200"/>
                        </a:spcAft>
                      </a:pPr>
                      <a:r>
                        <a:rPr lang="en-US" sz="400">
                          <a:solidFill>
                            <a:srgbClr val="343434"/>
                          </a:solidFill>
                          <a:effectLst/>
                          <a:latin typeface="Arial" panose="020B0604020202020204" pitchFamily="34" charset="0"/>
                        </a:rPr>
                        <a:t>You can view the value in the Cancel Days field by writing an SQL statement against PS_BUS_UNIT_TBL_PM.</a:t>
                      </a:r>
                    </a:p>
                    <a:p>
                      <a:pPr fontAlgn="t">
                        <a:spcBef>
                          <a:spcPts val="200"/>
                        </a:spcBef>
                        <a:spcAft>
                          <a:spcPts val="200"/>
                        </a:spcAft>
                      </a:pPr>
                      <a:r>
                        <a:rPr lang="en-US" sz="400" b="1">
                          <a:solidFill>
                            <a:srgbClr val="343434"/>
                          </a:solidFill>
                          <a:effectLst/>
                          <a:latin typeface="Arial" panose="020B0604020202020204" pitchFamily="34" charset="0"/>
                        </a:rPr>
                        <a:t>Note: </a:t>
                      </a:r>
                      <a:r>
                        <a:rPr lang="en-US" sz="400">
                          <a:solidFill>
                            <a:srgbClr val="343434"/>
                          </a:solidFill>
                          <a:effectLst/>
                          <a:latin typeface="Arial" panose="020B0604020202020204" pitchFamily="34" charset="0"/>
                        </a:rPr>
                        <a:t>The Close Purchase Order process does not change the line status from </a:t>
                      </a:r>
                      <a:r>
                        <a:rPr lang="en-US" sz="400" i="1">
                          <a:solidFill>
                            <a:srgbClr val="343434"/>
                          </a:solidFill>
                          <a:effectLst/>
                          <a:latin typeface="Arial" panose="020B0604020202020204" pitchFamily="34" charset="0"/>
                        </a:rPr>
                        <a:t>Canceled</a:t>
                      </a:r>
                      <a:r>
                        <a:rPr lang="en-US" sz="400">
                          <a:solidFill>
                            <a:srgbClr val="343434"/>
                          </a:solidFill>
                          <a:effectLst/>
                          <a:latin typeface="Arial" panose="020B0604020202020204" pitchFamily="34" charset="0"/>
                        </a:rPr>
                        <a:t> to </a:t>
                      </a:r>
                      <a:r>
                        <a:rPr lang="en-US" sz="400" i="1">
                          <a:solidFill>
                            <a:srgbClr val="343434"/>
                          </a:solidFill>
                          <a:effectLst/>
                          <a:latin typeface="Arial" panose="020B0604020202020204" pitchFamily="34" charset="0"/>
                        </a:rPr>
                        <a:t>Complete.</a:t>
                      </a:r>
                      <a:r>
                        <a:rPr lang="en-US" sz="400">
                          <a:solidFill>
                            <a:srgbClr val="343434"/>
                          </a:solidFill>
                          <a:effectLst/>
                          <a:latin typeface="Arial" panose="020B0604020202020204" pitchFamily="34" charset="0"/>
                        </a:rPr>
                        <a:t> However, it does change the header status to </a:t>
                      </a:r>
                      <a:r>
                        <a:rPr lang="en-US" sz="400" i="1">
                          <a:solidFill>
                            <a:srgbClr val="343434"/>
                          </a:solidFill>
                          <a:effectLst/>
                          <a:latin typeface="Arial" panose="020B0604020202020204" pitchFamily="34" charset="0"/>
                        </a:rPr>
                        <a:t>Complete.</a:t>
                      </a:r>
                      <a:r>
                        <a:rPr lang="en-US" sz="400">
                          <a:solidFill>
                            <a:srgbClr val="343434"/>
                          </a:solidFill>
                          <a:effectLst/>
                          <a:latin typeface="Arial" panose="020B0604020202020204" pitchFamily="34" charset="0"/>
                        </a:rPr>
                        <a:t> The purchase order line status remains </a:t>
                      </a:r>
                      <a:r>
                        <a:rPr lang="en-US" sz="400" i="1">
                          <a:solidFill>
                            <a:srgbClr val="343434"/>
                          </a:solidFill>
                          <a:effectLst/>
                          <a:latin typeface="Arial" panose="020B0604020202020204" pitchFamily="34" charset="0"/>
                        </a:rPr>
                        <a:t>Canceled,</a:t>
                      </a:r>
                      <a:r>
                        <a:rPr lang="en-US" sz="400">
                          <a:solidFill>
                            <a:srgbClr val="343434"/>
                          </a:solidFill>
                          <a:effectLst/>
                          <a:latin typeface="Arial" panose="020B0604020202020204" pitchFamily="34" charset="0"/>
                        </a:rPr>
                        <a:t> so that you can distinguish canceled lines from closed lines.</a:t>
                      </a: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177250950"/>
                  </a:ext>
                </a:extLst>
              </a:tr>
              <a:tr h="1548777">
                <a:tc>
                  <a:txBody>
                    <a:bodyPr/>
                    <a:lstStyle/>
                    <a:p>
                      <a:pPr rtl="0" fontAlgn="t">
                        <a:spcBef>
                          <a:spcPts val="200"/>
                        </a:spcBef>
                        <a:spcAft>
                          <a:spcPts val="200"/>
                        </a:spcAft>
                      </a:pPr>
                      <a:r>
                        <a:rPr lang="en-US" sz="400">
                          <a:solidFill>
                            <a:srgbClr val="343434"/>
                          </a:solidFill>
                          <a:effectLst/>
                          <a:latin typeface="Arial" panose="020B0604020202020204" pitchFamily="34" charset="0"/>
                        </a:rPr>
                        <a:t>Close PO Under Percent Tolerance</a:t>
                      </a:r>
                    </a:p>
                    <a:p>
                      <a:pPr rtl="0" fontAlgn="t">
                        <a:spcBef>
                          <a:spcPts val="200"/>
                        </a:spcBef>
                        <a:spcAft>
                          <a:spcPts val="200"/>
                        </a:spcAft>
                      </a:pPr>
                      <a:r>
                        <a:rPr lang="en-US" sz="400">
                          <a:solidFill>
                            <a:srgbClr val="343434"/>
                          </a:solidFill>
                          <a:effectLst/>
                          <a:latin typeface="Arial" panose="020B0604020202020204" pitchFamily="34" charset="0"/>
                        </a:rPr>
                        <a:t>The Close PO Under Percent Tolerance value defines the acceptable percentage of the total purchase order quantity or amount that can be outstanding while still allowing the purchase order to be closed. This setting enables the Close Purchase Orders process to close a purchase order even if the received quantities or amounts are less than the purchase order quantity or amount.</a:t>
                      </a:r>
                    </a:p>
                    <a:p>
                      <a:pPr rtl="0" fontAlgn="t">
                        <a:spcBef>
                          <a:spcPts val="200"/>
                        </a:spcBef>
                        <a:spcAft>
                          <a:spcPts val="200"/>
                        </a:spcAft>
                      </a:pPr>
                      <a:r>
                        <a:rPr lang="en-US" sz="400">
                          <a:solidFill>
                            <a:srgbClr val="343434"/>
                          </a:solidFill>
                          <a:effectLst/>
                          <a:latin typeface="Arial" panose="020B0604020202020204" pitchFamily="34" charset="0"/>
                        </a:rPr>
                        <a:t>The Close Purchase Orders process compares the tolerances based on quantity or amount according to the distribution method on the purchase order.</a:t>
                      </a:r>
                    </a:p>
                    <a:p>
                      <a:pPr rtl="0" fontAlgn="t">
                        <a:spcBef>
                          <a:spcPts val="200"/>
                        </a:spcBef>
                        <a:spcAft>
                          <a:spcPts val="200"/>
                        </a:spcAft>
                      </a:pPr>
                      <a:r>
                        <a:rPr lang="en-US" sz="400">
                          <a:solidFill>
                            <a:srgbClr val="343434"/>
                          </a:solidFill>
                          <a:effectLst/>
                          <a:latin typeface="Arial" panose="020B0604020202020204" pitchFamily="34" charset="0"/>
                        </a:rPr>
                        <a:t>This value is set at these levels:</a:t>
                      </a: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The business unit specific attributes level on the Purchasing Attributes - Purchasing Controls page.</a:t>
                      </a:r>
                      <a:endParaRPr lang="en-US" sz="80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The purchasing attributes level when using the Item Master enterprise integration point on the Data Definition Maintenance - PO Attributes - Purchasing Controls 2 page.</a:t>
                      </a:r>
                      <a:endParaRPr lang="en-US" sz="80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The item categories level on the Item Categories - Category Definition 2 page.</a:t>
                      </a:r>
                      <a:endParaRPr lang="en-US" sz="800">
                        <a:solidFill>
                          <a:srgbClr val="343434"/>
                        </a:solidFill>
                        <a:effectLst/>
                      </a:endParaRPr>
                    </a:p>
                    <a:p>
                      <a:pPr rtl="0" fontAlgn="t">
                        <a:spcBef>
                          <a:spcPts val="200"/>
                        </a:spcBef>
                        <a:spcAft>
                          <a:spcPts val="200"/>
                        </a:spcAft>
                      </a:pPr>
                      <a:r>
                        <a:rPr lang="en-US" sz="400" b="1">
                          <a:solidFill>
                            <a:srgbClr val="343434"/>
                          </a:solidFill>
                          <a:effectLst/>
                          <a:latin typeface="Arial" panose="020B0604020202020204" pitchFamily="34" charset="0"/>
                        </a:rPr>
                        <a:t>Note: </a:t>
                      </a:r>
                      <a:r>
                        <a:rPr lang="en-US" sz="400">
                          <a:solidFill>
                            <a:srgbClr val="343434"/>
                          </a:solidFill>
                          <a:effectLst/>
                          <a:latin typeface="Arial" panose="020B0604020202020204" pitchFamily="34" charset="0"/>
                        </a:rPr>
                        <a:t>These system levels are ordered from specific to generic. The percent tolerance value set at a more specific level in the hierarchy overrides the setting at the more generic level.</a:t>
                      </a: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rtl="0" fontAlgn="t">
                        <a:spcBef>
                          <a:spcPts val="200"/>
                        </a:spcBef>
                        <a:spcAft>
                          <a:spcPts val="200"/>
                        </a:spcAft>
                      </a:pPr>
                      <a:r>
                        <a:rPr lang="en-US" sz="400" dirty="0">
                          <a:solidFill>
                            <a:srgbClr val="343434"/>
                          </a:solidFill>
                          <a:effectLst/>
                          <a:latin typeface="Arial" panose="020B0604020202020204" pitchFamily="34" charset="0"/>
                        </a:rPr>
                        <a:t>The Close Purchase Orders process uses these calculations to verify that the Close PO Under Percent Tolerance value has been met so that the process can close the purchase order:</a:t>
                      </a:r>
                    </a:p>
                    <a:p>
                      <a:pPr marL="742950" lvl="1" indent="-285750" rtl="0" fontAlgn="ctr">
                        <a:spcBef>
                          <a:spcPts val="200"/>
                        </a:spcBef>
                        <a:spcAft>
                          <a:spcPts val="200"/>
                        </a:spcAft>
                        <a:buFont typeface="Arial" panose="020B0604020202020204" pitchFamily="34" charset="0"/>
                        <a:buChar char="•"/>
                      </a:pPr>
                      <a:r>
                        <a:rPr lang="en-US" sz="400" dirty="0">
                          <a:solidFill>
                            <a:srgbClr val="343434"/>
                          </a:solidFill>
                          <a:effectLst/>
                          <a:latin typeface="Arial" panose="020B0604020202020204" pitchFamily="34" charset="0"/>
                        </a:rPr>
                        <a:t>(Quantity Received) </a:t>
                      </a:r>
                      <a:r>
                        <a:rPr lang="x-IV_mathan" sz="400" dirty="0">
                          <a:solidFill>
                            <a:srgbClr val="343434"/>
                          </a:solidFill>
                          <a:effectLst/>
                          <a:latin typeface="Cambria Math" panose="02040503050406030204" pitchFamily="18" charset="0"/>
                        </a:rPr>
                        <a:t>≥</a:t>
                      </a:r>
                      <a:r>
                        <a:rPr lang="en-US" sz="400" dirty="0">
                          <a:solidFill>
                            <a:srgbClr val="343434"/>
                          </a:solidFill>
                          <a:effectLst/>
                          <a:latin typeface="Arial" panose="020B0604020202020204" pitchFamily="34" charset="0"/>
                        </a:rPr>
                        <a:t> (Quantity Ordered) - ((Quantity Ordered) x (Percent Tolerance))</a:t>
                      </a:r>
                      <a:endParaRPr lang="en-US" sz="800" dirty="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dirty="0">
                          <a:solidFill>
                            <a:srgbClr val="343434"/>
                          </a:solidFill>
                          <a:effectLst/>
                          <a:latin typeface="Arial" panose="020B0604020202020204" pitchFamily="34" charset="0"/>
                        </a:rPr>
                        <a:t>(Amount Received) </a:t>
                      </a:r>
                      <a:r>
                        <a:rPr lang="x-IV_mathan" sz="400" dirty="0">
                          <a:solidFill>
                            <a:srgbClr val="343434"/>
                          </a:solidFill>
                          <a:effectLst/>
                          <a:latin typeface="Cambria Math" panose="02040503050406030204" pitchFamily="18" charset="0"/>
                        </a:rPr>
                        <a:t>≥</a:t>
                      </a:r>
                      <a:r>
                        <a:rPr lang="en-US" sz="400" dirty="0">
                          <a:solidFill>
                            <a:srgbClr val="343434"/>
                          </a:solidFill>
                          <a:effectLst/>
                          <a:latin typeface="Arial" panose="020B0604020202020204" pitchFamily="34" charset="0"/>
                        </a:rPr>
                        <a:t> (Amount Ordered) - ((Amount Ordered) x (Percent Tolerance))</a:t>
                      </a:r>
                      <a:endParaRPr lang="en-US" sz="800" dirty="0">
                        <a:solidFill>
                          <a:srgbClr val="343434"/>
                        </a:solidFill>
                        <a:effectLst/>
                      </a:endParaRPr>
                    </a:p>
                  </a:txBody>
                  <a:tcPr marL="23573" marR="23573" marT="23573" marB="23573">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911232426"/>
                  </a:ext>
                </a:extLst>
              </a:tr>
            </a:tbl>
          </a:graphicData>
        </a:graphic>
      </p:graphicFrame>
      <p:sp>
        <p:nvSpPr>
          <p:cNvPr id="4" name="Slide Number Placeholder 3">
            <a:extLst>
              <a:ext uri="{FF2B5EF4-FFF2-40B4-BE49-F238E27FC236}">
                <a16:creationId xmlns:a16="http://schemas.microsoft.com/office/drawing/2014/main" id="{07F05AFC-6A23-41E4-85DA-A348F6D7DB79}"/>
              </a:ext>
            </a:extLst>
          </p:cNvPr>
          <p:cNvSpPr>
            <a:spLocks noGrp="1"/>
          </p:cNvSpPr>
          <p:nvPr>
            <p:ph type="sldNum" sz="quarter" idx="12"/>
          </p:nvPr>
        </p:nvSpPr>
        <p:spPr/>
        <p:txBody>
          <a:bodyPr/>
          <a:lstStyle/>
          <a:p>
            <a:fld id="{DEE5BC03-7CE3-4FE3-BC0A-0ACCA8AC1F24}" type="slidenum">
              <a:rPr lang="en-US" smtClean="0"/>
              <a:pPr/>
              <a:t>7</a:t>
            </a:fld>
            <a:endParaRPr lang="en-US" dirty="0"/>
          </a:p>
        </p:txBody>
      </p:sp>
      <p:graphicFrame>
        <p:nvGraphicFramePr>
          <p:cNvPr id="6" name="Table 5">
            <a:extLst>
              <a:ext uri="{FF2B5EF4-FFF2-40B4-BE49-F238E27FC236}">
                <a16:creationId xmlns:a16="http://schemas.microsoft.com/office/drawing/2014/main" id="{136F2210-C929-4A3F-BAA4-F7CBE09B745F}"/>
              </a:ext>
            </a:extLst>
          </p:cNvPr>
          <p:cNvGraphicFramePr>
            <a:graphicFrameLocks noGrp="1"/>
          </p:cNvGraphicFramePr>
          <p:nvPr>
            <p:extLst>
              <p:ext uri="{D42A27DB-BD31-4B8C-83A1-F6EECF244321}">
                <p14:modId xmlns:p14="http://schemas.microsoft.com/office/powerpoint/2010/main" val="1236293300"/>
              </p:ext>
            </p:extLst>
          </p:nvPr>
        </p:nvGraphicFramePr>
        <p:xfrm>
          <a:off x="4521046" y="2098981"/>
          <a:ext cx="4118994" cy="4622494"/>
        </p:xfrm>
        <a:graphic>
          <a:graphicData uri="http://schemas.openxmlformats.org/drawingml/2006/table">
            <a:tbl>
              <a:tblPr/>
              <a:tblGrid>
                <a:gridCol w="1278143">
                  <a:extLst>
                    <a:ext uri="{9D8B030D-6E8A-4147-A177-3AD203B41FA5}">
                      <a16:colId xmlns:a16="http://schemas.microsoft.com/office/drawing/2014/main" val="957533704"/>
                    </a:ext>
                  </a:extLst>
                </a:gridCol>
                <a:gridCol w="2840851">
                  <a:extLst>
                    <a:ext uri="{9D8B030D-6E8A-4147-A177-3AD203B41FA5}">
                      <a16:colId xmlns:a16="http://schemas.microsoft.com/office/drawing/2014/main" val="1058577343"/>
                    </a:ext>
                  </a:extLst>
                </a:gridCol>
              </a:tblGrid>
              <a:tr h="0">
                <a:tc>
                  <a:txBody>
                    <a:bodyPr/>
                    <a:lstStyle/>
                    <a:p>
                      <a:pPr fontAlgn="t">
                        <a:spcBef>
                          <a:spcPts val="200"/>
                        </a:spcBef>
                        <a:spcAft>
                          <a:spcPts val="200"/>
                        </a:spcAft>
                      </a:pPr>
                      <a:r>
                        <a:rPr lang="en-US" sz="400" b="1">
                          <a:solidFill>
                            <a:srgbClr val="343434"/>
                          </a:solidFill>
                          <a:effectLst/>
                          <a:latin typeface="Arial" panose="020B0604020202020204" pitchFamily="34" charset="0"/>
                        </a:rPr>
                        <a:t>Record-Level Criteria</a:t>
                      </a:r>
                      <a:endParaRPr lang="en-US" sz="400">
                        <a:solidFill>
                          <a:srgbClr val="343434"/>
                        </a:solidFill>
                        <a:effectLst/>
                        <a:latin typeface="Arial" panose="020B0604020202020204" pitchFamily="34" charset="0"/>
                      </a:endParaRP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ECF1F4"/>
                    </a:solidFill>
                  </a:tcPr>
                </a:tc>
                <a:tc>
                  <a:txBody>
                    <a:bodyPr/>
                    <a:lstStyle/>
                    <a:p>
                      <a:pPr fontAlgn="t">
                        <a:spcBef>
                          <a:spcPts val="200"/>
                        </a:spcBef>
                        <a:spcAft>
                          <a:spcPts val="200"/>
                        </a:spcAft>
                      </a:pPr>
                      <a:r>
                        <a:rPr lang="en-US" sz="400" b="1">
                          <a:solidFill>
                            <a:srgbClr val="343434"/>
                          </a:solidFill>
                          <a:effectLst/>
                          <a:latin typeface="Arial" panose="020B0604020202020204" pitchFamily="34" charset="0"/>
                        </a:rPr>
                        <a:t>Qualifying Setting or Status</a:t>
                      </a:r>
                      <a:endParaRPr lang="en-US" sz="400">
                        <a:solidFill>
                          <a:srgbClr val="343434"/>
                        </a:solidFill>
                        <a:effectLst/>
                        <a:latin typeface="Arial" panose="020B0604020202020204" pitchFamily="34" charset="0"/>
                      </a:endParaRP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ECF1F4"/>
                    </a:solidFill>
                  </a:tcPr>
                </a:tc>
                <a:extLst>
                  <a:ext uri="{0D108BD9-81ED-4DB2-BD59-A6C34878D82A}">
                    <a16:rowId xmlns:a16="http://schemas.microsoft.com/office/drawing/2014/main" val="188687456"/>
                  </a:ext>
                </a:extLst>
              </a:tr>
              <a:tr h="774530">
                <a:tc>
                  <a:txBody>
                    <a:bodyPr/>
                    <a:lstStyle/>
                    <a:p>
                      <a:pPr fontAlgn="t">
                        <a:spcBef>
                          <a:spcPts val="200"/>
                        </a:spcBef>
                        <a:spcAft>
                          <a:spcPts val="200"/>
                        </a:spcAft>
                      </a:pPr>
                      <a:r>
                        <a:rPr lang="en-US" sz="400">
                          <a:solidFill>
                            <a:srgbClr val="343434"/>
                          </a:solidFill>
                          <a:effectLst/>
                          <a:latin typeface="Arial" panose="020B0604020202020204" pitchFamily="34" charset="0"/>
                        </a:rPr>
                        <a:t>PO Status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rtl="0" fontAlgn="t">
                        <a:spcBef>
                          <a:spcPts val="200"/>
                        </a:spcBef>
                        <a:spcAft>
                          <a:spcPts val="200"/>
                        </a:spcAft>
                      </a:pPr>
                      <a:r>
                        <a:rPr lang="en-US" sz="400">
                          <a:solidFill>
                            <a:srgbClr val="343434"/>
                          </a:solidFill>
                          <a:effectLst/>
                          <a:latin typeface="Arial" panose="020B0604020202020204" pitchFamily="34" charset="0"/>
                        </a:rPr>
                        <a:t>The Close Purchase Orders process verifies that the purchase order has a status of </a:t>
                      </a:r>
                      <a:r>
                        <a:rPr lang="en-US" sz="400" i="1">
                          <a:solidFill>
                            <a:srgbClr val="343434"/>
                          </a:solidFill>
                          <a:effectLst/>
                          <a:latin typeface="Arial" panose="020B0604020202020204" pitchFamily="34" charset="0"/>
                        </a:rPr>
                        <a:t>D</a:t>
                      </a:r>
                      <a:r>
                        <a:rPr lang="en-US" sz="400">
                          <a:solidFill>
                            <a:srgbClr val="343434"/>
                          </a:solidFill>
                          <a:effectLst/>
                          <a:latin typeface="Arial" panose="020B0604020202020204" pitchFamily="34" charset="0"/>
                        </a:rPr>
                        <a:t> (dispatched) or </a:t>
                      </a:r>
                      <a:r>
                        <a:rPr lang="en-US" sz="400" i="1">
                          <a:solidFill>
                            <a:srgbClr val="343434"/>
                          </a:solidFill>
                          <a:effectLst/>
                          <a:latin typeface="Arial" panose="020B0604020202020204" pitchFamily="34" charset="0"/>
                        </a:rPr>
                        <a:t>X</a:t>
                      </a:r>
                      <a:r>
                        <a:rPr lang="en-US" sz="400">
                          <a:solidFill>
                            <a:srgbClr val="343434"/>
                          </a:solidFill>
                          <a:effectLst/>
                          <a:latin typeface="Arial" panose="020B0604020202020204" pitchFamily="34" charset="0"/>
                        </a:rPr>
                        <a:t> (canceled).</a:t>
                      </a:r>
                    </a:p>
                    <a:p>
                      <a:pPr rtl="0" fontAlgn="t">
                        <a:spcBef>
                          <a:spcPts val="200"/>
                        </a:spcBef>
                        <a:spcAft>
                          <a:spcPts val="200"/>
                        </a:spcAft>
                      </a:pPr>
                      <a:r>
                        <a:rPr lang="en-US" sz="400">
                          <a:solidFill>
                            <a:srgbClr val="343434"/>
                          </a:solidFill>
                          <a:effectLst/>
                          <a:latin typeface="Arial" panose="020B0604020202020204" pitchFamily="34" charset="0"/>
                        </a:rPr>
                        <a:t>Statuses of </a:t>
                      </a:r>
                      <a:r>
                        <a:rPr lang="en-US" sz="400" i="1">
                          <a:solidFill>
                            <a:srgbClr val="343434"/>
                          </a:solidFill>
                          <a:effectLst/>
                          <a:latin typeface="Arial" panose="020B0604020202020204" pitchFamily="34" charset="0"/>
                        </a:rPr>
                        <a:t>O</a:t>
                      </a:r>
                      <a:r>
                        <a:rPr lang="en-US" sz="400">
                          <a:solidFill>
                            <a:srgbClr val="343434"/>
                          </a:solidFill>
                          <a:effectLst/>
                          <a:latin typeface="Arial" panose="020B0604020202020204" pitchFamily="34" charset="0"/>
                        </a:rPr>
                        <a:t> (open) and </a:t>
                      </a:r>
                      <a:r>
                        <a:rPr lang="en-US" sz="400" i="1">
                          <a:solidFill>
                            <a:srgbClr val="343434"/>
                          </a:solidFill>
                          <a:effectLst/>
                          <a:latin typeface="Arial" panose="020B0604020202020204" pitchFamily="34" charset="0"/>
                        </a:rPr>
                        <a:t>A</a:t>
                      </a:r>
                      <a:r>
                        <a:rPr lang="en-US" sz="400">
                          <a:solidFill>
                            <a:srgbClr val="343434"/>
                          </a:solidFill>
                          <a:effectLst/>
                          <a:latin typeface="Arial" panose="020B0604020202020204" pitchFamily="34" charset="0"/>
                        </a:rPr>
                        <a:t> (approved) enable the process to close a purchase order when other applicable criteria are met. The other criteria that must be met are:</a:t>
                      </a: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Receiving is not required for the purchase order.</a:t>
                      </a:r>
                      <a:endParaRPr lang="en-US" sz="70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Matching is not required for the purchase order.</a:t>
                      </a:r>
                      <a:endParaRPr lang="en-US" sz="70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The purchase order schedule date plus close days has already passed (last activity date &lt;= system date).</a:t>
                      </a:r>
                      <a:endParaRPr lang="en-US" sz="700">
                        <a:solidFill>
                          <a:srgbClr val="343434"/>
                        </a:solidFill>
                        <a:effectLst/>
                      </a:endParaRPr>
                    </a:p>
                    <a:p>
                      <a:pPr rtl="0" fontAlgn="t">
                        <a:spcBef>
                          <a:spcPts val="200"/>
                        </a:spcBef>
                        <a:spcAft>
                          <a:spcPts val="200"/>
                        </a:spcAft>
                      </a:pPr>
                      <a:r>
                        <a:rPr lang="en-US" sz="400">
                          <a:solidFill>
                            <a:srgbClr val="343434"/>
                          </a:solidFill>
                          <a:effectLst/>
                          <a:latin typeface="Arial" panose="020B0604020202020204" pitchFamily="34" charset="0"/>
                        </a:rPr>
                        <a:t>Statuses of </a:t>
                      </a:r>
                      <a:r>
                        <a:rPr lang="en-US" sz="400" i="1">
                          <a:solidFill>
                            <a:srgbClr val="343434"/>
                          </a:solidFill>
                          <a:effectLst/>
                          <a:latin typeface="Arial" panose="020B0604020202020204" pitchFamily="34" charset="0"/>
                        </a:rPr>
                        <a:t>I</a:t>
                      </a:r>
                      <a:r>
                        <a:rPr lang="en-US" sz="400">
                          <a:solidFill>
                            <a:srgbClr val="343434"/>
                          </a:solidFill>
                          <a:effectLst/>
                          <a:latin typeface="Arial" panose="020B0604020202020204" pitchFamily="34" charset="0"/>
                        </a:rPr>
                        <a:t> (initial), </a:t>
                      </a:r>
                      <a:r>
                        <a:rPr lang="en-US" sz="400" i="1">
                          <a:solidFill>
                            <a:srgbClr val="343434"/>
                          </a:solidFill>
                          <a:effectLst/>
                          <a:latin typeface="Arial" panose="020B0604020202020204" pitchFamily="34" charset="0"/>
                        </a:rPr>
                        <a:t>PA</a:t>
                      </a:r>
                      <a:r>
                        <a:rPr lang="en-US" sz="400">
                          <a:solidFill>
                            <a:srgbClr val="343434"/>
                          </a:solidFill>
                          <a:effectLst/>
                          <a:latin typeface="Arial" panose="020B0604020202020204" pitchFamily="34" charset="0"/>
                        </a:rPr>
                        <a:t> (pending approval), and </a:t>
                      </a:r>
                      <a:r>
                        <a:rPr lang="en-US" sz="400" i="1">
                          <a:solidFill>
                            <a:srgbClr val="343434"/>
                          </a:solidFill>
                          <a:effectLst/>
                          <a:latin typeface="Arial" panose="020B0604020202020204" pitchFamily="34" charset="0"/>
                        </a:rPr>
                        <a:t>C</a:t>
                      </a:r>
                      <a:r>
                        <a:rPr lang="en-US" sz="400">
                          <a:solidFill>
                            <a:srgbClr val="343434"/>
                          </a:solidFill>
                          <a:effectLst/>
                          <a:latin typeface="Arial" panose="020B0604020202020204" pitchFamily="34" charset="0"/>
                        </a:rPr>
                        <a:t> (completed) do not enable the process to close the purchase order.</a:t>
                      </a:r>
                    </a:p>
                    <a:p>
                      <a:pPr rtl="0" fontAlgn="t">
                        <a:spcBef>
                          <a:spcPts val="200"/>
                        </a:spcBef>
                        <a:spcAft>
                          <a:spcPts val="200"/>
                        </a:spcAft>
                      </a:pPr>
                      <a:r>
                        <a:rPr lang="en-US" sz="400">
                          <a:solidFill>
                            <a:srgbClr val="343434"/>
                          </a:solidFill>
                          <a:effectLst/>
                          <a:latin typeface="Arial" panose="020B0604020202020204" pitchFamily="34" charset="0"/>
                        </a:rPr>
                        <a:t>You can view the purchase order status by writing an SQL statement against PS_PO_HDR.</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107793296"/>
                  </a:ext>
                </a:extLst>
              </a:tr>
              <a:tr h="435545">
                <a:tc>
                  <a:txBody>
                    <a:bodyPr/>
                    <a:lstStyle/>
                    <a:p>
                      <a:pPr fontAlgn="t">
                        <a:spcBef>
                          <a:spcPts val="200"/>
                        </a:spcBef>
                        <a:spcAft>
                          <a:spcPts val="200"/>
                        </a:spcAft>
                      </a:pPr>
                      <a:r>
                        <a:rPr lang="en-US" sz="400">
                          <a:solidFill>
                            <a:srgbClr val="343434"/>
                          </a:solidFill>
                          <a:effectLst/>
                          <a:latin typeface="Arial" panose="020B0604020202020204" pitchFamily="34" charset="0"/>
                        </a:rPr>
                        <a:t>Activity Date</a:t>
                      </a:r>
                    </a:p>
                    <a:p>
                      <a:pPr fontAlgn="t">
                        <a:spcBef>
                          <a:spcPts val="200"/>
                        </a:spcBef>
                        <a:spcAft>
                          <a:spcPts val="200"/>
                        </a:spcAft>
                      </a:pPr>
                      <a:r>
                        <a:rPr lang="en-US" sz="400">
                          <a:solidFill>
                            <a:srgbClr val="343434"/>
                          </a:solidFill>
                          <a:effectLst/>
                          <a:latin typeface="Arial" panose="020B0604020202020204" pitchFamily="34" charset="0"/>
                        </a:rPr>
                        <a:t>The system updates this date on the purchase order when you create a change order and save your work, and also when you cancel a purchase order through the Buyer's Workbench.</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rtl="0" fontAlgn="t">
                        <a:spcBef>
                          <a:spcPts val="200"/>
                        </a:spcBef>
                        <a:spcAft>
                          <a:spcPts val="200"/>
                        </a:spcAft>
                      </a:pPr>
                      <a:r>
                        <a:rPr lang="en-US" sz="400">
                          <a:solidFill>
                            <a:srgbClr val="343434"/>
                          </a:solidFill>
                          <a:effectLst/>
                          <a:latin typeface="Arial" panose="020B0604020202020204" pitchFamily="34" charset="0"/>
                        </a:rPr>
                        <a:t>The Close Purchase Orders process uses these calculations to determine whether the purchase order's last activity date enables the process to close the purchase order:</a:t>
                      </a: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(Activity Date) </a:t>
                      </a:r>
                      <a:r>
                        <a:rPr lang="x-IV_mathan" sz="400">
                          <a:solidFill>
                            <a:srgbClr val="343434"/>
                          </a:solidFill>
                          <a:effectLst/>
                          <a:latin typeface="Cambria Math" panose="02040503050406030204" pitchFamily="18" charset="0"/>
                        </a:rPr>
                        <a:t>≤</a:t>
                      </a:r>
                      <a:r>
                        <a:rPr lang="en-US" sz="400">
                          <a:solidFill>
                            <a:srgbClr val="343434"/>
                          </a:solidFill>
                          <a:effectLst/>
                          <a:latin typeface="Arial" panose="020B0604020202020204" pitchFamily="34" charset="0"/>
                        </a:rPr>
                        <a:t> (Current Date) - (Close Days).</a:t>
                      </a:r>
                      <a:endParaRPr lang="en-US" sz="700">
                        <a:solidFill>
                          <a:srgbClr val="343434"/>
                        </a:solidFill>
                        <a:effectLst/>
                      </a:endParaRPr>
                    </a:p>
                    <a:p>
                      <a:pPr marL="742950" lvl="1" indent="-285750" rtl="0" fontAlgn="ctr">
                        <a:spcBef>
                          <a:spcPts val="200"/>
                        </a:spcBef>
                        <a:spcAft>
                          <a:spcPts val="200"/>
                        </a:spcAft>
                        <a:buFont typeface="Arial" panose="020B0604020202020204" pitchFamily="34" charset="0"/>
                        <a:buChar char="•"/>
                      </a:pPr>
                      <a:r>
                        <a:rPr lang="en-US" sz="400">
                          <a:solidFill>
                            <a:srgbClr val="343434"/>
                          </a:solidFill>
                          <a:effectLst/>
                          <a:latin typeface="Arial" panose="020B0604020202020204" pitchFamily="34" charset="0"/>
                        </a:rPr>
                        <a:t>(Activity Date) </a:t>
                      </a:r>
                      <a:r>
                        <a:rPr lang="x-IV_mathan" sz="400">
                          <a:solidFill>
                            <a:srgbClr val="343434"/>
                          </a:solidFill>
                          <a:effectLst/>
                          <a:latin typeface="Cambria Math" panose="02040503050406030204" pitchFamily="18" charset="0"/>
                        </a:rPr>
                        <a:t>≤</a:t>
                      </a:r>
                      <a:r>
                        <a:rPr lang="en-US" sz="400">
                          <a:solidFill>
                            <a:srgbClr val="343434"/>
                          </a:solidFill>
                          <a:effectLst/>
                          <a:latin typeface="Arial" panose="020B0604020202020204" pitchFamily="34" charset="0"/>
                        </a:rPr>
                        <a:t> (Current Date) - (Cancel Days).</a:t>
                      </a:r>
                      <a:endParaRPr lang="en-US" sz="700">
                        <a:solidFill>
                          <a:srgbClr val="343434"/>
                        </a:solidFill>
                        <a:effectLst/>
                      </a:endParaRPr>
                    </a:p>
                    <a:p>
                      <a:pPr rtl="0" fontAlgn="t">
                        <a:spcBef>
                          <a:spcPts val="200"/>
                        </a:spcBef>
                        <a:spcAft>
                          <a:spcPts val="200"/>
                        </a:spcAft>
                      </a:pPr>
                      <a:r>
                        <a:rPr lang="en-US" sz="400">
                          <a:solidFill>
                            <a:srgbClr val="343434"/>
                          </a:solidFill>
                          <a:effectLst/>
                          <a:latin typeface="Arial" panose="020B0604020202020204" pitchFamily="34" charset="0"/>
                        </a:rPr>
                        <a:t>You can view the activity date value by writing an SQL statement against the PS_PO_HDR record and looking at the ACTIVITY_DATE field.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207246120"/>
                  </a:ext>
                </a:extLst>
              </a:tr>
              <a:tr h="1218292">
                <a:tc>
                  <a:txBody>
                    <a:bodyPr/>
                    <a:lstStyle/>
                    <a:p>
                      <a:pPr fontAlgn="t">
                        <a:spcBef>
                          <a:spcPts val="200"/>
                        </a:spcBef>
                        <a:spcAft>
                          <a:spcPts val="200"/>
                        </a:spcAft>
                      </a:pPr>
                      <a:r>
                        <a:rPr lang="en-US" sz="400">
                          <a:solidFill>
                            <a:srgbClr val="343434"/>
                          </a:solidFill>
                          <a:effectLst/>
                          <a:latin typeface="Arial" panose="020B0604020202020204" pitchFamily="34" charset="0"/>
                        </a:rPr>
                        <a:t>Match Status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that, if matching is required for the purchase order, the match status of the purchase order is </a:t>
                      </a:r>
                      <a:r>
                        <a:rPr lang="en-US" sz="400" i="1">
                          <a:solidFill>
                            <a:srgbClr val="343434"/>
                          </a:solidFill>
                          <a:effectLst/>
                          <a:latin typeface="Arial" panose="020B0604020202020204" pitchFamily="34" charset="0"/>
                        </a:rPr>
                        <a:t>M</a:t>
                      </a:r>
                      <a:r>
                        <a:rPr lang="en-US" sz="400">
                          <a:solidFill>
                            <a:srgbClr val="343434"/>
                          </a:solidFill>
                          <a:effectLst/>
                          <a:latin typeface="Arial" panose="020B0604020202020204" pitchFamily="34" charset="0"/>
                        </a:rPr>
                        <a:t> (matched), </a:t>
                      </a:r>
                      <a:r>
                        <a:rPr lang="en-US" sz="400" i="1">
                          <a:solidFill>
                            <a:srgbClr val="343434"/>
                          </a:solidFill>
                          <a:effectLst/>
                          <a:latin typeface="Arial" panose="020B0604020202020204" pitchFamily="34" charset="0"/>
                        </a:rPr>
                        <a:t>N</a:t>
                      </a:r>
                      <a:r>
                        <a:rPr lang="en-US" sz="400">
                          <a:solidFill>
                            <a:srgbClr val="343434"/>
                          </a:solidFill>
                          <a:effectLst/>
                          <a:latin typeface="Arial" panose="020B0604020202020204" pitchFamily="34" charset="0"/>
                        </a:rPr>
                        <a:t> (no match is required), </a:t>
                      </a:r>
                      <a:r>
                        <a:rPr lang="en-US" sz="400" i="1">
                          <a:solidFill>
                            <a:srgbClr val="343434"/>
                          </a:solidFill>
                          <a:effectLst/>
                          <a:latin typeface="Arial" panose="020B0604020202020204" pitchFamily="34" charset="0"/>
                        </a:rPr>
                        <a:t>P</a:t>
                      </a:r>
                      <a:r>
                        <a:rPr lang="en-US" sz="400">
                          <a:solidFill>
                            <a:srgbClr val="343434"/>
                          </a:solidFill>
                          <a:effectLst/>
                          <a:latin typeface="Arial" panose="020B0604020202020204" pitchFamily="34" charset="0"/>
                        </a:rPr>
                        <a:t> (partially matched), and </a:t>
                      </a:r>
                      <a:r>
                        <a:rPr lang="en-US" sz="400" i="1">
                          <a:solidFill>
                            <a:srgbClr val="343434"/>
                          </a:solidFill>
                          <a:effectLst/>
                          <a:latin typeface="Arial" panose="020B0604020202020204" pitchFamily="34" charset="0"/>
                        </a:rPr>
                        <a:t>T</a:t>
                      </a:r>
                      <a:r>
                        <a:rPr lang="en-US" sz="400">
                          <a:solidFill>
                            <a:srgbClr val="343434"/>
                          </a:solidFill>
                          <a:effectLst/>
                          <a:latin typeface="Arial" panose="020B0604020202020204" pitchFamily="34" charset="0"/>
                        </a:rPr>
                        <a:t> (to match).</a:t>
                      </a:r>
                    </a:p>
                    <a:p>
                      <a:pPr fontAlgn="t">
                        <a:spcBef>
                          <a:spcPts val="200"/>
                        </a:spcBef>
                        <a:spcAft>
                          <a:spcPts val="200"/>
                        </a:spcAft>
                      </a:pPr>
                      <a:r>
                        <a:rPr lang="en-US" sz="400">
                          <a:solidFill>
                            <a:srgbClr val="343434"/>
                          </a:solidFill>
                          <a:effectLst/>
                          <a:latin typeface="Arial" panose="020B0604020202020204" pitchFamily="34" charset="0"/>
                        </a:rPr>
                        <a:t>In cases where the MATCH_STATUS_PO and MATCH_STATUS_LN_PO never reaches a status of </a:t>
                      </a:r>
                      <a:r>
                        <a:rPr lang="en-US" sz="400" i="1">
                          <a:solidFill>
                            <a:srgbClr val="343434"/>
                          </a:solidFill>
                          <a:effectLst/>
                          <a:latin typeface="Arial" panose="020B0604020202020204" pitchFamily="34" charset="0"/>
                        </a:rPr>
                        <a:t>M</a:t>
                      </a:r>
                      <a:r>
                        <a:rPr lang="en-US" sz="400">
                          <a:solidFill>
                            <a:srgbClr val="343434"/>
                          </a:solidFill>
                          <a:effectLst/>
                          <a:latin typeface="Arial" panose="020B0604020202020204" pitchFamily="34" charset="0"/>
                        </a:rPr>
                        <a:t> (matched), the Close Purchase Orders process checks the purchase order schedule (PO_LN_SHIP_MTCH) for quantity matched.</a:t>
                      </a:r>
                    </a:p>
                    <a:p>
                      <a:pPr fontAlgn="t">
                        <a:spcBef>
                          <a:spcPts val="200"/>
                        </a:spcBef>
                        <a:spcAft>
                          <a:spcPts val="200"/>
                        </a:spcAft>
                      </a:pPr>
                      <a:r>
                        <a:rPr lang="en-US" sz="400">
                          <a:solidFill>
                            <a:srgbClr val="343434"/>
                          </a:solidFill>
                          <a:effectLst/>
                          <a:latin typeface="Arial" panose="020B0604020202020204" pitchFamily="34" charset="0"/>
                        </a:rPr>
                        <a:t>A matching status of </a:t>
                      </a:r>
                      <a:r>
                        <a:rPr lang="en-US" sz="400" i="1">
                          <a:solidFill>
                            <a:srgbClr val="343434"/>
                          </a:solidFill>
                          <a:effectLst/>
                          <a:latin typeface="Arial" panose="020B0604020202020204" pitchFamily="34" charset="0"/>
                        </a:rPr>
                        <a:t>P</a:t>
                      </a:r>
                      <a:r>
                        <a:rPr lang="en-US" sz="400">
                          <a:solidFill>
                            <a:srgbClr val="343434"/>
                          </a:solidFill>
                          <a:effectLst/>
                          <a:latin typeface="Arial" panose="020B0604020202020204" pitchFamily="34" charset="0"/>
                        </a:rPr>
                        <a:t> (partially matched) does not qualify the purchase order for closure.</a:t>
                      </a:r>
                    </a:p>
                    <a:p>
                      <a:pPr fontAlgn="t">
                        <a:spcBef>
                          <a:spcPts val="200"/>
                        </a:spcBef>
                        <a:spcAft>
                          <a:spcPts val="200"/>
                        </a:spcAft>
                      </a:pPr>
                      <a:r>
                        <a:rPr lang="en-US" sz="400">
                          <a:solidFill>
                            <a:srgbClr val="343434"/>
                          </a:solidFill>
                          <a:effectLst/>
                          <a:latin typeface="Arial" panose="020B0604020202020204" pitchFamily="34" charset="0"/>
                        </a:rPr>
                        <a:t>A purchase order with a header match status of </a:t>
                      </a:r>
                      <a:r>
                        <a:rPr lang="en-US" sz="400" i="1">
                          <a:solidFill>
                            <a:srgbClr val="343434"/>
                          </a:solidFill>
                          <a:effectLst/>
                          <a:latin typeface="Arial" panose="020B0604020202020204" pitchFamily="34" charset="0"/>
                        </a:rPr>
                        <a:t>T</a:t>
                      </a:r>
                      <a:r>
                        <a:rPr lang="en-US" sz="400">
                          <a:solidFill>
                            <a:srgbClr val="343434"/>
                          </a:solidFill>
                          <a:effectLst/>
                          <a:latin typeface="Arial" panose="020B0604020202020204" pitchFamily="34" charset="0"/>
                        </a:rPr>
                        <a:t> (to match) will be closed by the Close Purchase Orders process if the match status on the associated lines is </a:t>
                      </a:r>
                      <a:r>
                        <a:rPr lang="en-US" sz="400" i="1">
                          <a:solidFill>
                            <a:srgbClr val="343434"/>
                          </a:solidFill>
                          <a:effectLst/>
                          <a:latin typeface="Arial" panose="020B0604020202020204" pitchFamily="34" charset="0"/>
                        </a:rPr>
                        <a:t>M </a:t>
                      </a:r>
                      <a:r>
                        <a:rPr lang="en-US" sz="400">
                          <a:solidFill>
                            <a:srgbClr val="343434"/>
                          </a:solidFill>
                          <a:effectLst/>
                          <a:latin typeface="Arial" panose="020B0604020202020204" pitchFamily="34" charset="0"/>
                        </a:rPr>
                        <a:t>(matched) if matching is required.</a:t>
                      </a:r>
                    </a:p>
                    <a:p>
                      <a:pPr fontAlgn="t">
                        <a:spcBef>
                          <a:spcPts val="200"/>
                        </a:spcBef>
                        <a:spcAft>
                          <a:spcPts val="200"/>
                        </a:spcAft>
                      </a:pPr>
                      <a:r>
                        <a:rPr lang="en-US" sz="400">
                          <a:solidFill>
                            <a:srgbClr val="343434"/>
                          </a:solidFill>
                          <a:effectLst/>
                          <a:latin typeface="Arial" panose="020B0604020202020204" pitchFamily="34" charset="0"/>
                        </a:rPr>
                        <a:t>When matching is required on a purchase order, there can be several vouchers against a purchase order. One of the vouchers might be matched, but the status (MATCH_STATUS_PO) on the purchase order remains </a:t>
                      </a:r>
                      <a:r>
                        <a:rPr lang="en-US" sz="400" i="1">
                          <a:solidFill>
                            <a:srgbClr val="343434"/>
                          </a:solidFill>
                          <a:effectLst/>
                          <a:latin typeface="Arial" panose="020B0604020202020204" pitchFamily="34" charset="0"/>
                        </a:rPr>
                        <a:t>P</a:t>
                      </a:r>
                      <a:r>
                        <a:rPr lang="en-US" sz="400">
                          <a:solidFill>
                            <a:srgbClr val="343434"/>
                          </a:solidFill>
                          <a:effectLst/>
                          <a:latin typeface="Arial" panose="020B0604020202020204" pitchFamily="34" charset="0"/>
                        </a:rPr>
                        <a:t> (partially match) until the final voucher is matched. The purchase order status then changes to </a:t>
                      </a:r>
                      <a:r>
                        <a:rPr lang="en-US" sz="400" i="1">
                          <a:solidFill>
                            <a:srgbClr val="343434"/>
                          </a:solidFill>
                          <a:effectLst/>
                          <a:latin typeface="Arial" panose="020B0604020202020204" pitchFamily="34" charset="0"/>
                        </a:rPr>
                        <a:t>M</a:t>
                      </a:r>
                      <a:r>
                        <a:rPr lang="en-US" sz="400">
                          <a:solidFill>
                            <a:srgbClr val="343434"/>
                          </a:solidFill>
                          <a:effectLst/>
                          <a:latin typeface="Arial" panose="020B0604020202020204" pitchFamily="34" charset="0"/>
                        </a:rPr>
                        <a:t> (matched).</a:t>
                      </a:r>
                    </a:p>
                    <a:p>
                      <a:pPr fontAlgn="t">
                        <a:spcBef>
                          <a:spcPts val="200"/>
                        </a:spcBef>
                        <a:spcAft>
                          <a:spcPts val="200"/>
                        </a:spcAft>
                      </a:pPr>
                      <a:r>
                        <a:rPr lang="en-US" sz="400">
                          <a:solidFill>
                            <a:srgbClr val="343434"/>
                          </a:solidFill>
                          <a:effectLst/>
                          <a:latin typeface="Arial" panose="020B0604020202020204" pitchFamily="34" charset="0"/>
                        </a:rPr>
                        <a:t>The Close Purchase Orders process considers a purchase order fully matched and available for closure when the quantity ordered for each line on the purchase order is less than or equal to the total quantity received and matched.</a:t>
                      </a:r>
                    </a:p>
                    <a:p>
                      <a:pPr fontAlgn="t">
                        <a:spcBef>
                          <a:spcPts val="200"/>
                        </a:spcBef>
                        <a:spcAft>
                          <a:spcPts val="200"/>
                        </a:spcAft>
                      </a:pPr>
                      <a:r>
                        <a:rPr lang="en-US" sz="400">
                          <a:solidFill>
                            <a:srgbClr val="343434"/>
                          </a:solidFill>
                          <a:effectLst/>
                          <a:latin typeface="Arial" panose="020B0604020202020204" pitchFamily="34" charset="0"/>
                        </a:rPr>
                        <a:t>You can view the match status value by writing an SQL statement against the PS_PO_HDR table and viewing the value in the MATCH_STATUS_PO field.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918084980"/>
                  </a:ext>
                </a:extLst>
              </a:tr>
              <a:tr h="152030">
                <a:tc>
                  <a:txBody>
                    <a:bodyPr/>
                    <a:lstStyle/>
                    <a:p>
                      <a:pPr fontAlgn="t">
                        <a:spcBef>
                          <a:spcPts val="200"/>
                        </a:spcBef>
                        <a:spcAft>
                          <a:spcPts val="200"/>
                        </a:spcAft>
                      </a:pPr>
                      <a:r>
                        <a:rPr lang="en-US" sz="400">
                          <a:solidFill>
                            <a:srgbClr val="343434"/>
                          </a:solidFill>
                          <a:effectLst/>
                          <a:latin typeface="Arial" panose="020B0604020202020204" pitchFamily="34" charset="0"/>
                        </a:rPr>
                        <a:t>Distribution Line Status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that the distribution line statuses for the purchase order are </a:t>
                      </a:r>
                      <a:r>
                        <a:rPr lang="en-US" sz="400" i="1">
                          <a:solidFill>
                            <a:srgbClr val="343434"/>
                          </a:solidFill>
                          <a:effectLst/>
                          <a:latin typeface="Arial" panose="020B0604020202020204" pitchFamily="34" charset="0"/>
                        </a:rPr>
                        <a:t>O</a:t>
                      </a:r>
                      <a:r>
                        <a:rPr lang="en-US" sz="400">
                          <a:solidFill>
                            <a:srgbClr val="343434"/>
                          </a:solidFill>
                          <a:effectLst/>
                          <a:latin typeface="Arial" panose="020B0604020202020204" pitchFamily="34" charset="0"/>
                        </a:rPr>
                        <a:t> (open), </a:t>
                      </a:r>
                      <a:r>
                        <a:rPr lang="en-US" sz="400" i="1">
                          <a:solidFill>
                            <a:srgbClr val="343434"/>
                          </a:solidFill>
                          <a:effectLst/>
                          <a:latin typeface="Arial" panose="020B0604020202020204" pitchFamily="34" charset="0"/>
                        </a:rPr>
                        <a:t>P</a:t>
                      </a:r>
                      <a:r>
                        <a:rPr lang="en-US" sz="400">
                          <a:solidFill>
                            <a:srgbClr val="343434"/>
                          </a:solidFill>
                          <a:effectLst/>
                          <a:latin typeface="Arial" panose="020B0604020202020204" pitchFamily="34" charset="0"/>
                        </a:rPr>
                        <a:t> (processed), or </a:t>
                      </a:r>
                      <a:r>
                        <a:rPr lang="en-US" sz="400" i="1">
                          <a:solidFill>
                            <a:srgbClr val="343434"/>
                          </a:solidFill>
                          <a:effectLst/>
                          <a:latin typeface="Arial" panose="020B0604020202020204" pitchFamily="34" charset="0"/>
                        </a:rPr>
                        <a:t>X</a:t>
                      </a:r>
                      <a:r>
                        <a:rPr lang="en-US" sz="400">
                          <a:solidFill>
                            <a:srgbClr val="343434"/>
                          </a:solidFill>
                          <a:effectLst/>
                          <a:latin typeface="Arial" panose="020B0604020202020204" pitchFamily="34" charset="0"/>
                        </a:rPr>
                        <a:t> (canceled).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707054666"/>
                  </a:ext>
                </a:extLst>
              </a:tr>
              <a:tr h="373911">
                <a:tc>
                  <a:txBody>
                    <a:bodyPr/>
                    <a:lstStyle/>
                    <a:p>
                      <a:pPr fontAlgn="t">
                        <a:spcBef>
                          <a:spcPts val="200"/>
                        </a:spcBef>
                        <a:spcAft>
                          <a:spcPts val="200"/>
                        </a:spcAft>
                      </a:pPr>
                      <a:r>
                        <a:rPr lang="en-US" sz="400">
                          <a:solidFill>
                            <a:srgbClr val="343434"/>
                          </a:solidFill>
                          <a:effectLst/>
                          <a:latin typeface="Arial" panose="020B0604020202020204" pitchFamily="34" charset="0"/>
                        </a:rPr>
                        <a:t>Amount Only</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checks to see whether the Amount Only check box (AMT_ONLY_FLG) is selected for the purchase order line. If the purchase order line is to be received by amount only, the Close Purchase Orders process sums up the merchandise amounts in supplier currency recorded in receipt transactions and compares the total to the merchandise amount on the purchase order to determine whether the purchase order has been fully received.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302889403"/>
                  </a:ext>
                </a:extLst>
              </a:tr>
              <a:tr h="394456">
                <a:tc>
                  <a:txBody>
                    <a:bodyPr/>
                    <a:lstStyle/>
                    <a:p>
                      <a:pPr fontAlgn="t">
                        <a:spcBef>
                          <a:spcPts val="200"/>
                        </a:spcBef>
                        <a:spcAft>
                          <a:spcPts val="200"/>
                        </a:spcAft>
                      </a:pPr>
                      <a:r>
                        <a:rPr lang="en-US" sz="400">
                          <a:solidFill>
                            <a:srgbClr val="343434"/>
                          </a:solidFill>
                          <a:effectLst/>
                          <a:latin typeface="Arial" panose="020B0604020202020204" pitchFamily="34" charset="0"/>
                        </a:rPr>
                        <a:t>Receiving Required setting</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whether the Receiving Required field is </a:t>
                      </a:r>
                      <a:r>
                        <a:rPr lang="en-US" sz="400" i="1">
                          <a:solidFill>
                            <a:srgbClr val="343434"/>
                          </a:solidFill>
                          <a:effectLst/>
                          <a:latin typeface="Arial" panose="020B0604020202020204" pitchFamily="34" charset="0"/>
                        </a:rPr>
                        <a:t>Receiving is Required </a:t>
                      </a:r>
                      <a:r>
                        <a:rPr lang="en-US" sz="400">
                          <a:solidFill>
                            <a:srgbClr val="343434"/>
                          </a:solidFill>
                          <a:effectLst/>
                          <a:latin typeface="Arial" panose="020B0604020202020204" pitchFamily="34" charset="0"/>
                        </a:rPr>
                        <a:t>for the purchase order line on the Maintain Purchase Order - Details for Line page. The process uses this setting in conjunction with the due date value at the record level to determine whether it can close the purchase order.</a:t>
                      </a:r>
                    </a:p>
                    <a:p>
                      <a:pPr fontAlgn="t">
                        <a:spcBef>
                          <a:spcPts val="200"/>
                        </a:spcBef>
                        <a:spcAft>
                          <a:spcPts val="200"/>
                        </a:spcAft>
                      </a:pPr>
                      <a:r>
                        <a:rPr lang="en-US" sz="400">
                          <a:solidFill>
                            <a:srgbClr val="343434"/>
                          </a:solidFill>
                          <a:effectLst/>
                          <a:latin typeface="Arial" panose="020B0604020202020204" pitchFamily="34" charset="0"/>
                        </a:rPr>
                        <a:t>You can view the receiving required value by writing an SQL statement against the PS_PO_LINE.RECV_REQ field.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623570088"/>
                  </a:ext>
                </a:extLst>
              </a:tr>
              <a:tr h="470470">
                <a:tc>
                  <a:txBody>
                    <a:bodyPr/>
                    <a:lstStyle/>
                    <a:p>
                      <a:pPr fontAlgn="t">
                        <a:spcBef>
                          <a:spcPts val="200"/>
                        </a:spcBef>
                        <a:spcAft>
                          <a:spcPts val="200"/>
                        </a:spcAft>
                      </a:pPr>
                      <a:r>
                        <a:rPr lang="en-US" sz="400">
                          <a:solidFill>
                            <a:srgbClr val="343434"/>
                          </a:solidFill>
                          <a:effectLst/>
                          <a:latin typeface="Arial" panose="020B0604020202020204" pitchFamily="34" charset="0"/>
                        </a:rPr>
                        <a:t>Due Date</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uses this calculation to verify that the due date on the purchase order schedule line (PO_LINE_SHIP.DUE_DT) is less than or equal to the calculated close date:</a:t>
                      </a:r>
                    </a:p>
                    <a:p>
                      <a:pPr fontAlgn="t">
                        <a:spcBef>
                          <a:spcPts val="200"/>
                        </a:spcBef>
                        <a:spcAft>
                          <a:spcPts val="200"/>
                        </a:spcAft>
                      </a:pPr>
                      <a:r>
                        <a:rPr lang="en-US" sz="400">
                          <a:solidFill>
                            <a:srgbClr val="343434"/>
                          </a:solidFill>
                          <a:effectLst/>
                          <a:latin typeface="Arial" panose="020B0604020202020204" pitchFamily="34" charset="0"/>
                        </a:rPr>
                        <a:t>(Due Date)</a:t>
                      </a:r>
                      <a:r>
                        <a:rPr lang="x-IV_mathan" sz="400">
                          <a:solidFill>
                            <a:srgbClr val="343434"/>
                          </a:solidFill>
                          <a:effectLst/>
                          <a:latin typeface="Cambria Math" panose="02040503050406030204" pitchFamily="18" charset="0"/>
                        </a:rPr>
                        <a:t>≤</a:t>
                      </a:r>
                      <a:r>
                        <a:rPr lang="en-US" sz="400">
                          <a:solidFill>
                            <a:srgbClr val="343434"/>
                          </a:solidFill>
                          <a:effectLst/>
                          <a:latin typeface="Arial" panose="020B0604020202020204" pitchFamily="34" charset="0"/>
                        </a:rPr>
                        <a:t> (Current Date) - (Close Days)</a:t>
                      </a:r>
                      <a:endParaRPr lang="en-US" sz="400">
                        <a:solidFill>
                          <a:srgbClr val="343434"/>
                        </a:solidFill>
                        <a:effectLst/>
                      </a:endParaRPr>
                    </a:p>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that the due date value for purchase orders when the Receiving Required field is </a:t>
                      </a:r>
                      <a:r>
                        <a:rPr lang="en-US" sz="400" i="1">
                          <a:solidFill>
                            <a:srgbClr val="343434"/>
                          </a:solidFill>
                          <a:effectLst/>
                          <a:latin typeface="Arial" panose="020B0604020202020204" pitchFamily="34" charset="0"/>
                        </a:rPr>
                        <a:t>Receiving is Optional</a:t>
                      </a:r>
                      <a:r>
                        <a:rPr lang="en-US" sz="400">
                          <a:solidFill>
                            <a:srgbClr val="343434"/>
                          </a:solidFill>
                          <a:effectLst/>
                          <a:latin typeface="Arial" panose="020B0604020202020204" pitchFamily="34" charset="0"/>
                        </a:rPr>
                        <a:t> or </a:t>
                      </a:r>
                      <a:r>
                        <a:rPr lang="en-US" sz="400" i="1">
                          <a:solidFill>
                            <a:srgbClr val="343434"/>
                          </a:solidFill>
                          <a:effectLst/>
                          <a:latin typeface="Arial" panose="020B0604020202020204" pitchFamily="34" charset="0"/>
                        </a:rPr>
                        <a:t>Do Not Receive.</a:t>
                      </a:r>
                      <a:r>
                        <a:rPr lang="en-US" sz="400">
                          <a:solidFill>
                            <a:srgbClr val="343434"/>
                          </a:solidFill>
                          <a:effectLst/>
                          <a:latin typeface="Arial" panose="020B0604020202020204" pitchFamily="34" charset="0"/>
                        </a:rPr>
                        <a:t> This includes PeopleSoft Order Management direct shipments.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238285369"/>
                  </a:ext>
                </a:extLst>
              </a:tr>
              <a:tr h="283515">
                <a:tc>
                  <a:txBody>
                    <a:bodyPr/>
                    <a:lstStyle/>
                    <a:p>
                      <a:pPr fontAlgn="t">
                        <a:spcBef>
                          <a:spcPts val="200"/>
                        </a:spcBef>
                        <a:spcAft>
                          <a:spcPts val="200"/>
                        </a:spcAft>
                      </a:pPr>
                      <a:r>
                        <a:rPr lang="en-US" sz="400">
                          <a:solidFill>
                            <a:srgbClr val="343434"/>
                          </a:solidFill>
                          <a:effectLst/>
                          <a:latin typeface="Arial" panose="020B0604020202020204" pitchFamily="34" charset="0"/>
                        </a:rPr>
                        <a:t>Voucher Status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a:solidFill>
                            <a:srgbClr val="343434"/>
                          </a:solidFill>
                          <a:effectLst/>
                          <a:latin typeface="Arial" panose="020B0604020202020204" pitchFamily="34" charset="0"/>
                        </a:rPr>
                        <a:t>The Close Purchase Orders process verifies that associated vouchers have been posted, deleted, or closed.</a:t>
                      </a:r>
                    </a:p>
                    <a:p>
                      <a:pPr fontAlgn="t">
                        <a:spcBef>
                          <a:spcPts val="200"/>
                        </a:spcBef>
                        <a:spcAft>
                          <a:spcPts val="200"/>
                        </a:spcAft>
                      </a:pPr>
                      <a:r>
                        <a:rPr lang="en-US" sz="400">
                          <a:solidFill>
                            <a:srgbClr val="343434"/>
                          </a:solidFill>
                          <a:effectLst/>
                          <a:latin typeface="Arial" panose="020B0604020202020204" pitchFamily="34" charset="0"/>
                        </a:rPr>
                        <a:t>If matching is not required for the purchase order (that is, the match status of the purchase order is </a:t>
                      </a:r>
                      <a:r>
                        <a:rPr lang="en-US" sz="400" i="1">
                          <a:solidFill>
                            <a:srgbClr val="343434"/>
                          </a:solidFill>
                          <a:effectLst/>
                          <a:latin typeface="Arial" panose="020B0604020202020204" pitchFamily="34" charset="0"/>
                        </a:rPr>
                        <a:t>N),</a:t>
                      </a:r>
                      <a:r>
                        <a:rPr lang="en-US" sz="400">
                          <a:solidFill>
                            <a:srgbClr val="343434"/>
                          </a:solidFill>
                          <a:effectLst/>
                          <a:latin typeface="Arial" panose="020B0604020202020204" pitchFamily="34" charset="0"/>
                        </a:rPr>
                        <a:t> then the purchase order can close even if the voucher is not posted.</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696257420"/>
                  </a:ext>
                </a:extLst>
              </a:tr>
              <a:tr h="152030">
                <a:tc>
                  <a:txBody>
                    <a:bodyPr/>
                    <a:lstStyle/>
                    <a:p>
                      <a:pPr fontAlgn="t">
                        <a:spcBef>
                          <a:spcPts val="200"/>
                        </a:spcBef>
                        <a:spcAft>
                          <a:spcPts val="200"/>
                        </a:spcAft>
                      </a:pPr>
                      <a:r>
                        <a:rPr lang="en-US" sz="400">
                          <a:solidFill>
                            <a:srgbClr val="343434"/>
                          </a:solidFill>
                          <a:effectLst/>
                          <a:latin typeface="Arial" panose="020B0604020202020204" pitchFamily="34" charset="0"/>
                        </a:rPr>
                        <a:t>Entry Event Status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fontAlgn="t">
                        <a:spcBef>
                          <a:spcPts val="200"/>
                        </a:spcBef>
                        <a:spcAft>
                          <a:spcPts val="200"/>
                        </a:spcAft>
                      </a:pPr>
                      <a:r>
                        <a:rPr lang="en-US" sz="400" dirty="0">
                          <a:solidFill>
                            <a:srgbClr val="343434"/>
                          </a:solidFill>
                          <a:effectLst/>
                          <a:latin typeface="Arial" panose="020B0604020202020204" pitchFamily="34" charset="0"/>
                        </a:rPr>
                        <a:t>If you enable commitment control, the Close Purchase Orders process verifies that you have checked the row for entry events.</a:t>
                      </a:r>
                    </a:p>
                  </a:txBody>
                  <a:tcPr marL="20545" marR="20545" marT="20545" marB="20545">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571562501"/>
                  </a:ext>
                </a:extLst>
              </a:tr>
            </a:tbl>
          </a:graphicData>
        </a:graphic>
      </p:graphicFrame>
    </p:spTree>
    <p:extLst>
      <p:ext uri="{BB962C8B-B14F-4D97-AF65-F5344CB8AC3E}">
        <p14:creationId xmlns:p14="http://schemas.microsoft.com/office/powerpoint/2010/main" val="368673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2F28E-B016-4653-B646-25255FFE1D70}"/>
              </a:ext>
            </a:extLst>
          </p:cNvPr>
          <p:cNvSpPr>
            <a:spLocks noGrp="1"/>
          </p:cNvSpPr>
          <p:nvPr>
            <p:ph type="title"/>
          </p:nvPr>
        </p:nvSpPr>
        <p:spPr/>
        <p:txBody>
          <a:bodyPr/>
          <a:lstStyle/>
          <a:p>
            <a:r>
              <a:rPr lang="en-US" dirty="0"/>
              <a:t>Batch Closing Purchase Orders</a:t>
            </a:r>
          </a:p>
        </p:txBody>
      </p:sp>
      <p:sp>
        <p:nvSpPr>
          <p:cNvPr id="3" name="Content Placeholder 2">
            <a:extLst>
              <a:ext uri="{FF2B5EF4-FFF2-40B4-BE49-F238E27FC236}">
                <a16:creationId xmlns:a16="http://schemas.microsoft.com/office/drawing/2014/main" id="{9B734B6B-B29D-47C1-9717-4BCA9D6F98BE}"/>
              </a:ext>
            </a:extLst>
          </p:cNvPr>
          <p:cNvSpPr>
            <a:spLocks noGrp="1"/>
          </p:cNvSpPr>
          <p:nvPr>
            <p:ph idx="1"/>
          </p:nvPr>
        </p:nvSpPr>
        <p:spPr/>
        <p:txBody>
          <a:bodyPr/>
          <a:lstStyle/>
          <a:p>
            <a:r>
              <a:rPr lang="en-US" dirty="0"/>
              <a:t>Pros and Cons</a:t>
            </a:r>
          </a:p>
          <a:p>
            <a:pPr lvl="1"/>
            <a:r>
              <a:rPr lang="en-US" dirty="0"/>
              <a:t>Yeah batch processing!</a:t>
            </a:r>
          </a:p>
          <a:p>
            <a:pPr lvl="1"/>
            <a:r>
              <a:rPr lang="en-US" dirty="0"/>
              <a:t>Blunt instrument</a:t>
            </a:r>
          </a:p>
          <a:p>
            <a:pPr lvl="2"/>
            <a:r>
              <a:rPr lang="en-US" dirty="0"/>
              <a:t>May take out POs you don’t want closed (but you can undo that)</a:t>
            </a:r>
          </a:p>
          <a:p>
            <a:pPr lvl="2"/>
            <a:r>
              <a:rPr lang="en-US" dirty="0"/>
              <a:t>May NOT take out POs you want closed</a:t>
            </a:r>
          </a:p>
          <a:p>
            <a:pPr lvl="3"/>
            <a:r>
              <a:rPr lang="en-US" dirty="0"/>
              <a:t>Various criteria not met (e.g., Timing not right)</a:t>
            </a:r>
          </a:p>
          <a:p>
            <a:pPr lvl="3"/>
            <a:r>
              <a:rPr lang="en-US" dirty="0"/>
              <a:t>Residual encumbrances</a:t>
            </a:r>
          </a:p>
        </p:txBody>
      </p:sp>
      <p:sp>
        <p:nvSpPr>
          <p:cNvPr id="4" name="Slide Number Placeholder 3">
            <a:extLst>
              <a:ext uri="{FF2B5EF4-FFF2-40B4-BE49-F238E27FC236}">
                <a16:creationId xmlns:a16="http://schemas.microsoft.com/office/drawing/2014/main" id="{07F05AFC-6A23-41E4-85DA-A348F6D7DB79}"/>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217190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A876-F0C4-459E-9817-7E15183B9828}"/>
              </a:ext>
            </a:extLst>
          </p:cNvPr>
          <p:cNvSpPr>
            <a:spLocks noGrp="1"/>
          </p:cNvSpPr>
          <p:nvPr>
            <p:ph type="title"/>
          </p:nvPr>
        </p:nvSpPr>
        <p:spPr/>
        <p:txBody>
          <a:bodyPr/>
          <a:lstStyle/>
          <a:p>
            <a:r>
              <a:rPr lang="en-US" dirty="0"/>
              <a:t>Closing Individual Purchase orders</a:t>
            </a:r>
          </a:p>
        </p:txBody>
      </p:sp>
      <p:sp>
        <p:nvSpPr>
          <p:cNvPr id="3" name="Content Placeholder 2">
            <a:extLst>
              <a:ext uri="{FF2B5EF4-FFF2-40B4-BE49-F238E27FC236}">
                <a16:creationId xmlns:a16="http://schemas.microsoft.com/office/drawing/2014/main" id="{32629202-A917-4AAE-BC32-420257769EA9}"/>
              </a:ext>
            </a:extLst>
          </p:cNvPr>
          <p:cNvSpPr>
            <a:spLocks noGrp="1"/>
          </p:cNvSpPr>
          <p:nvPr>
            <p:ph idx="1"/>
          </p:nvPr>
        </p:nvSpPr>
        <p:spPr/>
        <p:txBody>
          <a:bodyPr/>
          <a:lstStyle/>
          <a:p>
            <a:r>
              <a:rPr lang="en-US" dirty="0"/>
              <a:t>Path = Nav &gt; Purchasing &gt; Purchase Orders &gt; Reconcile POs</a:t>
            </a:r>
          </a:p>
          <a:p>
            <a:r>
              <a:rPr lang="en-US" dirty="0"/>
              <a:t>Buyer’s Workbench (Nav &gt; Purchasing &gt; Purchase Orders &gt; Buyer’s Workbench)</a:t>
            </a:r>
          </a:p>
          <a:p>
            <a:pPr lvl="1"/>
            <a:r>
              <a:rPr lang="en-US" dirty="0"/>
              <a:t>Can do smaller “batches”</a:t>
            </a:r>
          </a:p>
          <a:p>
            <a:pPr lvl="1"/>
            <a:r>
              <a:rPr lang="en-US" dirty="0"/>
              <a:t>More selective (Zero Encumbrance POs)</a:t>
            </a:r>
          </a:p>
        </p:txBody>
      </p:sp>
      <p:sp>
        <p:nvSpPr>
          <p:cNvPr id="4" name="Slide Number Placeholder 3">
            <a:extLst>
              <a:ext uri="{FF2B5EF4-FFF2-40B4-BE49-F238E27FC236}">
                <a16:creationId xmlns:a16="http://schemas.microsoft.com/office/drawing/2014/main" id="{61B45E25-242C-4507-9B9A-1DC571D0B4A4}"/>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077497358"/>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BCTC PowerPoint template [Read-Only]" id="{7A76C177-051A-4BDD-9D35-A1744FC3EC14}" vid="{8F478DF7-DCB6-4D6C-9A18-27244DD038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Z7X6SQ3F62JH-64-60</_dlc_DocId>
    <_dlc_DocIdUrl xmlns="dbb9891f-5342-44b3-9004-2472729e727f">
      <Url>https://portal.sbctc.edu/sites/Intranet/publications/_layouts/15/DocIdRedir.aspx?ID=Z7X6SQ3F62JH-64-60</Url>
      <Description>Z7X6SQ3F62JH-64-60</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70379E-069C-4252-B979-6B76F195F191}">
  <ds:schemaRefs>
    <ds:schemaRef ds:uri="http://schemas.microsoft.com/sharepoint/v3"/>
    <ds:schemaRef ds:uri="http://purl.org/dc/dcmitype/"/>
    <ds:schemaRef ds:uri="http://schemas.microsoft.com/office/2006/metadata/properties"/>
    <ds:schemaRef ds:uri="http://www.w3.org/XML/1998/namespace"/>
    <ds:schemaRef ds:uri="http://schemas.microsoft.com/office/infopath/2007/PartnerControls"/>
    <ds:schemaRef ds:uri="http://schemas.microsoft.com/sharepoint/v4"/>
    <ds:schemaRef ds:uri="http://schemas.openxmlformats.org/package/2006/metadata/core-properties"/>
    <ds:schemaRef ds:uri="http://schemas.microsoft.com/office/2006/documentManagement/types"/>
    <ds:schemaRef ds:uri="http://purl.org/dc/elements/1.1/"/>
    <ds:schemaRef ds:uri="dbb9891f-5342-44b3-9004-2472729e727f"/>
    <ds:schemaRef ds:uri="686bc730-dfb5-4557-ac43-64e2aeb71117"/>
    <ds:schemaRef ds:uri="http://purl.org/dc/terms/"/>
  </ds:schemaRefs>
</ds:datastoreItem>
</file>

<file path=customXml/itemProps2.xml><?xml version="1.0" encoding="utf-8"?>
<ds:datastoreItem xmlns:ds="http://schemas.openxmlformats.org/officeDocument/2006/customXml" ds:itemID="{CD5F824B-ED21-4DB4-913E-AC9EA07BECD4}">
  <ds:schemaRefs>
    <ds:schemaRef ds:uri="http://schemas.microsoft.com/sharepoint/v3/contenttype/forms"/>
  </ds:schemaRefs>
</ds:datastoreItem>
</file>

<file path=customXml/itemProps3.xml><?xml version="1.0" encoding="utf-8"?>
<ds:datastoreItem xmlns:ds="http://schemas.openxmlformats.org/officeDocument/2006/customXml" ds:itemID="{C5F84AC4-BFAE-47A4-8790-301A8B46D7CC}">
  <ds:schemaRefs>
    <ds:schemaRef ds:uri="http://schemas.microsoft.com/sharepoint/events"/>
  </ds:schemaRefs>
</ds:datastoreItem>
</file>

<file path=customXml/itemProps4.xml><?xml version="1.0" encoding="utf-8"?>
<ds:datastoreItem xmlns:ds="http://schemas.openxmlformats.org/officeDocument/2006/customXml" ds:itemID="{5DFCAF06-B281-46F1-9433-BE57D7AEA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SBCTC PowerPoint template</Template>
  <TotalTime>421</TotalTime>
  <Words>2761</Words>
  <Application>Microsoft Office PowerPoint</Application>
  <PresentationFormat>On-screen Show (4:3)</PresentationFormat>
  <Paragraphs>210</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Cambria Math</vt:lpstr>
      <vt:lpstr>Franklin Gothic Book</vt:lpstr>
      <vt:lpstr>Franklin Gothic Medium</vt:lpstr>
      <vt:lpstr>Wingdings</vt:lpstr>
      <vt:lpstr>Office Theme</vt:lpstr>
      <vt:lpstr>Requisition and PO Reconciliation</vt:lpstr>
      <vt:lpstr>The essential presentation opening</vt:lpstr>
      <vt:lpstr>What are we doing here</vt:lpstr>
      <vt:lpstr>Principally Purchase orders</vt:lpstr>
      <vt:lpstr>Why Closing Purchase orders is important</vt:lpstr>
      <vt:lpstr>Batch Closing Purchase Orders</vt:lpstr>
      <vt:lpstr>Batch Closing Purchase Orders</vt:lpstr>
      <vt:lpstr>Batch Closing Purchase Orders</vt:lpstr>
      <vt:lpstr>Closing Individual Purchase orders</vt:lpstr>
      <vt:lpstr>Zero Encumbrance Purchase Order Search in Buyer’s Workbench</vt:lpstr>
      <vt:lpstr>Closing Individual Purchase orders</vt:lpstr>
      <vt:lpstr>Override in Buyer’s Workbench</vt:lpstr>
      <vt:lpstr>Closing Individual Purchase orders</vt:lpstr>
      <vt:lpstr>Rolling over Purchase Orders</vt:lpstr>
      <vt:lpstr>Rolling over Purchase Orders</vt:lpstr>
      <vt:lpstr>Rolling over Purchase Orders</vt:lpstr>
      <vt:lpstr>Rolling over Purchase Orders</vt:lpstr>
      <vt:lpstr>Rolling over Purchase Orders</vt:lpstr>
      <vt:lpstr>Rolling over Purchase Orders</vt:lpstr>
      <vt:lpstr>Rolling over Purchase Orders</vt:lpstr>
      <vt:lpstr>Rolling over Purchase Orders</vt:lpstr>
      <vt:lpstr>recommendations</vt:lpstr>
      <vt:lpstr>recommendations</vt:lpstr>
      <vt:lpstr>recommendations</vt:lpstr>
      <vt:lpstr>recommendations</vt:lpstr>
      <vt:lpstr>Final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Requisition and PO Reconciliation</dc:title>
  <dc:creator>Thomas Oliver</dc:creator>
  <cp:lastModifiedBy>Thomas Oliver</cp:lastModifiedBy>
  <cp:revision>13</cp:revision>
  <dcterms:created xsi:type="dcterms:W3CDTF">2022-05-12T17:19:09Z</dcterms:created>
  <dcterms:modified xsi:type="dcterms:W3CDTF">2022-05-16T22:42:52Z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dd1dc9d0-b599-4e44-a800-d2570dbbc0e7</vt:lpwstr>
  </property>
</Properties>
</file>