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21"/>
  </p:notesMasterIdLst>
  <p:handoutMasterIdLst>
    <p:handoutMasterId r:id="rId22"/>
  </p:handoutMasterIdLst>
  <p:sldIdLst>
    <p:sldId id="259" r:id="rId6"/>
    <p:sldId id="262" r:id="rId7"/>
    <p:sldId id="286" r:id="rId8"/>
    <p:sldId id="283" r:id="rId9"/>
    <p:sldId id="284" r:id="rId10"/>
    <p:sldId id="298" r:id="rId11"/>
    <p:sldId id="299" r:id="rId12"/>
    <p:sldId id="301" r:id="rId13"/>
    <p:sldId id="302" r:id="rId14"/>
    <p:sldId id="287" r:id="rId15"/>
    <p:sldId id="290" r:id="rId16"/>
    <p:sldId id="291" r:id="rId17"/>
    <p:sldId id="292" r:id="rId18"/>
    <p:sldId id="261" r:id="rId19"/>
    <p:sldId id="26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4" d="100"/>
          <a:sy n="114" d="100"/>
        </p:scale>
        <p:origin x="1560" y="102"/>
      </p:cViewPr>
      <p:guideLst/>
    </p:cSldViewPr>
  </p:slideViewPr>
  <p:notesTextViewPr>
    <p:cViewPr>
      <p:scale>
        <a:sx n="3" d="2"/>
        <a:sy n="3" d="2"/>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5/25/2023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5/25/2023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5/25/2023</a:t>
            </a:fld>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5/25/2023</a:t>
            </a:fld>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p:nvPr userDrawn="1"/>
        </p:nvGrpSpPr>
        <p:grpSpPr>
          <a:xfrm>
            <a:off x="973916" y="6435073"/>
            <a:ext cx="480406" cy="228600"/>
            <a:chOff x="973916" y="6435073"/>
            <a:chExt cx="480406" cy="228600"/>
          </a:xfrm>
        </p:grpSpPr>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5/25/2023</a:t>
            </a:fld>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5/25/2023</a:t>
            </a:fld>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5/25/2023</a:t>
            </a:fld>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5/25/2023</a:t>
            </a:fld>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5/25/2023</a:t>
            </a:fld>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5/25/2023</a:t>
            </a:fld>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5/25/2023</a:t>
            </a:fld>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5/25/2023</a:t>
            </a:fld>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bctc.edu/colleges-staff/commissions-councils/bar/bar-subject-matter-experts-contacts.aspx" TargetMode="External"/><Relationship Id="rId2" Type="http://schemas.openxmlformats.org/officeDocument/2006/relationships/hyperlink" Target="https://www.sbctc.edu/colleges-staff/commissions-councils/bar/resources.aspx" TargetMode="Externa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Afrs in-process &amp; rejections</a:t>
            </a:r>
            <a:br>
              <a:rPr lang="en-US" sz="3600" dirty="0"/>
            </a:br>
            <a:r>
              <a:rPr lang="en-US" sz="1600" dirty="0"/>
              <a:t>May 25, 2023</a:t>
            </a:r>
            <a:endParaRPr lang="en-US" sz="3600" dirty="0"/>
          </a:p>
        </p:txBody>
      </p:sp>
      <p:sp>
        <p:nvSpPr>
          <p:cNvPr id="6" name="Text Placeholder 5"/>
          <p:cNvSpPr>
            <a:spLocks noGrp="1"/>
          </p:cNvSpPr>
          <p:nvPr>
            <p:ph type="body" sz="quarter" idx="10"/>
          </p:nvPr>
        </p:nvSpPr>
        <p:spPr>
          <a:xfrm>
            <a:off x="369888" y="5769402"/>
            <a:ext cx="5129212" cy="758825"/>
          </a:xfrm>
        </p:spPr>
        <p:txBody>
          <a:bodyPr/>
          <a:lstStyle/>
          <a:p>
            <a:r>
              <a:rPr lang="en-US" dirty="0"/>
              <a:t>Sue Willis</a:t>
            </a:r>
          </a:p>
          <a:p>
            <a:r>
              <a:rPr lang="en-US" dirty="0"/>
              <a:t>ctc-Link System Accounting Manager</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dirty="0"/>
              <a:t>The term in-process applies to state allocated funds.  It is the variance between what has been reported by the system as treasury cash and what the treasury (OST) shows as amounts drawn (A-7) and/or returned by each college through the VPA process.</a:t>
            </a:r>
          </a:p>
          <a:p>
            <a:pPr marL="0" indent="0">
              <a:buNone/>
            </a:pPr>
            <a:endParaRPr lang="en-US" dirty="0"/>
          </a:p>
          <a:p>
            <a:pPr marL="0" indent="0">
              <a:buNone/>
            </a:pPr>
            <a:r>
              <a:rPr lang="en-US" dirty="0"/>
              <a:t>A rejection is an accounting entry that needs to corrected in order for it to be reported to OFM.</a:t>
            </a:r>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872878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 </a:t>
            </a:r>
            <a:r>
              <a:rPr lang="en-US" sz="2400" dirty="0"/>
              <a:t>(continued)</a:t>
            </a:r>
            <a:r>
              <a:rPr lang="en-US" dirty="0"/>
              <a:t> </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dirty="0"/>
              <a:t>Most common rejections occur from the following:</a:t>
            </a:r>
            <a:endParaRPr lang="en-US" sz="1800" dirty="0"/>
          </a:p>
          <a:p>
            <a:pPr marL="342900" indent="-342900">
              <a:buAutoNum type="arabicPeriod"/>
            </a:pPr>
            <a:r>
              <a:rPr lang="en-US" sz="1600" dirty="0"/>
              <a:t>Use of an account with a subsid requirement in AFRS.</a:t>
            </a:r>
          </a:p>
          <a:p>
            <a:pPr marL="342900" indent="-342900">
              <a:buAutoNum type="arabicPeriod"/>
            </a:pPr>
            <a:r>
              <a:rPr lang="en-US" sz="1600" dirty="0"/>
              <a:t>Reporting an incorrect subsid type with the transaction.  </a:t>
            </a:r>
          </a:p>
          <a:p>
            <a:pPr marL="0" indent="0">
              <a:buNone/>
            </a:pPr>
            <a:r>
              <a:rPr lang="en-US" sz="1800" dirty="0"/>
              <a:t>	</a:t>
            </a:r>
            <a:endParaRPr lang="en-US"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11</a:t>
            </a:fld>
            <a:endParaRPr lang="en-US" dirty="0"/>
          </a:p>
        </p:txBody>
      </p:sp>
      <p:pic>
        <p:nvPicPr>
          <p:cNvPr id="15" name="Picture 14">
            <a:extLst>
              <a:ext uri="{FF2B5EF4-FFF2-40B4-BE49-F238E27FC236}">
                <a16:creationId xmlns:a16="http://schemas.microsoft.com/office/drawing/2014/main" id="{BFD01946-D67B-46FA-8441-571C2D756C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917" y="3626838"/>
            <a:ext cx="7575294" cy="2483112"/>
          </a:xfrm>
          <a:prstGeom prst="rect">
            <a:avLst/>
          </a:prstGeom>
        </p:spPr>
      </p:pic>
    </p:spTree>
    <p:extLst>
      <p:ext uri="{BB962C8B-B14F-4D97-AF65-F5344CB8AC3E}">
        <p14:creationId xmlns:p14="http://schemas.microsoft.com/office/powerpoint/2010/main" val="2527172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 </a:t>
            </a:r>
            <a:r>
              <a:rPr lang="en-US" sz="2400" dirty="0"/>
              <a:t>(continued)</a:t>
            </a:r>
            <a:r>
              <a:rPr lang="en-US" dirty="0"/>
              <a:t> </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sz="1600" dirty="0"/>
              <a:t>3. Impermissible use of Cost of Goods Sold (COGS) accounts (Limited to funds 4xx &amp; 5xx)</a:t>
            </a:r>
          </a:p>
          <a:p>
            <a:pPr marL="0" indent="0">
              <a:buNone/>
            </a:pPr>
            <a:r>
              <a:rPr lang="en-US" sz="1600" dirty="0"/>
              <a:t>    </a:t>
            </a:r>
            <a:r>
              <a:rPr lang="en-US" sz="1200" dirty="0"/>
              <a:t>*Transmitted to AFRS through the year, but they will need be corrected prior to closing FY2023</a:t>
            </a:r>
          </a:p>
          <a:p>
            <a:pPr marL="0" indent="0">
              <a:buNone/>
            </a:pPr>
            <a:r>
              <a:rPr lang="en-US" sz="1800" dirty="0"/>
              <a:t>	</a:t>
            </a:r>
            <a:endParaRPr lang="en-US"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12</a:t>
            </a:fld>
            <a:endParaRPr lang="en-US" dirty="0"/>
          </a:p>
        </p:txBody>
      </p:sp>
      <p:pic>
        <p:nvPicPr>
          <p:cNvPr id="6" name="Picture 5">
            <a:extLst>
              <a:ext uri="{FF2B5EF4-FFF2-40B4-BE49-F238E27FC236}">
                <a16:creationId xmlns:a16="http://schemas.microsoft.com/office/drawing/2014/main" id="{5AB9CDBB-1812-44D5-9F9C-1755CEE5F8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981" y="3429000"/>
            <a:ext cx="7441035" cy="1505669"/>
          </a:xfrm>
          <a:prstGeom prst="rect">
            <a:avLst/>
          </a:prstGeom>
        </p:spPr>
      </p:pic>
    </p:spTree>
    <p:extLst>
      <p:ext uri="{BB962C8B-B14F-4D97-AF65-F5344CB8AC3E}">
        <p14:creationId xmlns:p14="http://schemas.microsoft.com/office/powerpoint/2010/main" val="3418183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 </a:t>
            </a:r>
            <a:r>
              <a:rPr lang="en-US" sz="2400" dirty="0"/>
              <a:t>(continued)</a:t>
            </a:r>
            <a:r>
              <a:rPr lang="en-US" dirty="0"/>
              <a:t> </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sz="1600" dirty="0"/>
              <a:t>3. Use of invalid appropriation indexes</a:t>
            </a:r>
          </a:p>
          <a:p>
            <a:pPr marL="0" indent="0">
              <a:buNone/>
            </a:pPr>
            <a:r>
              <a:rPr lang="en-US" sz="1600" dirty="0"/>
              <a:t>4. Use of accounts that have fund limitations</a:t>
            </a:r>
          </a:p>
          <a:p>
            <a:pPr marL="0" indent="0">
              <a:buNone/>
            </a:pPr>
            <a:r>
              <a:rPr lang="en-US" sz="1800" dirty="0"/>
              <a:t>	</a:t>
            </a:r>
            <a:endParaRPr lang="en-US"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13</a:t>
            </a:fld>
            <a:endParaRPr lang="en-US" dirty="0"/>
          </a:p>
        </p:txBody>
      </p:sp>
      <p:pic>
        <p:nvPicPr>
          <p:cNvPr id="11" name="Picture 10">
            <a:extLst>
              <a:ext uri="{FF2B5EF4-FFF2-40B4-BE49-F238E27FC236}">
                <a16:creationId xmlns:a16="http://schemas.microsoft.com/office/drawing/2014/main" id="{96DA884C-7646-4CB1-BA6D-B4954BD30F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455" y="3045859"/>
            <a:ext cx="7399090" cy="2078595"/>
          </a:xfrm>
          <a:prstGeom prst="rect">
            <a:avLst/>
          </a:prstGeom>
        </p:spPr>
      </p:pic>
    </p:spTree>
    <p:extLst>
      <p:ext uri="{BB962C8B-B14F-4D97-AF65-F5344CB8AC3E}">
        <p14:creationId xmlns:p14="http://schemas.microsoft.com/office/powerpoint/2010/main" val="3125367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r>
              <a:rPr lang="en-US" dirty="0"/>
              <a:t>Do we have any questions?</a:t>
            </a:r>
          </a:p>
          <a:p>
            <a:endParaRPr lang="en-US" dirty="0"/>
          </a:p>
          <a:p>
            <a:endParaRPr lang="en-US" dirty="0"/>
          </a:p>
          <a:p>
            <a:endParaRPr lang="en-US" dirty="0"/>
          </a:p>
        </p:txBody>
      </p:sp>
    </p:spTree>
    <p:extLst>
      <p:ext uri="{BB962C8B-B14F-4D97-AF65-F5344CB8AC3E}">
        <p14:creationId xmlns:p14="http://schemas.microsoft.com/office/powerpoint/2010/main" val="4188286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support &amp; resources</a:t>
            </a:r>
          </a:p>
        </p:txBody>
      </p:sp>
      <p:sp>
        <p:nvSpPr>
          <p:cNvPr id="3" name="Content Placeholder 2"/>
          <p:cNvSpPr>
            <a:spLocks noGrp="1"/>
          </p:cNvSpPr>
          <p:nvPr>
            <p:ph idx="1"/>
          </p:nvPr>
        </p:nvSpPr>
        <p:spPr>
          <a:xfrm>
            <a:off x="536860" y="2415155"/>
            <a:ext cx="8336975" cy="3757046"/>
          </a:xfrm>
        </p:spPr>
        <p:txBody>
          <a:bodyPr/>
          <a:lstStyle/>
          <a:p>
            <a:pPr marL="457200" lvl="1" indent="0">
              <a:buNone/>
            </a:pPr>
            <a:endParaRPr lang="en-US" dirty="0">
              <a:hlinkClick r:id="rId2"/>
            </a:endParaRPr>
          </a:p>
          <a:p>
            <a:pPr marL="457200" lvl="1" indent="0">
              <a:buNone/>
            </a:pPr>
            <a:r>
              <a:rPr lang="en-US" dirty="0">
                <a:hlinkClick r:id="rId2"/>
              </a:rPr>
              <a:t>PeopleSoft GL Query</a:t>
            </a:r>
          </a:p>
          <a:p>
            <a:pPr marL="457200" lvl="1" indent="0">
              <a:buNone/>
            </a:pPr>
            <a:endParaRPr lang="en-US" dirty="0">
              <a:hlinkClick r:id="rId2"/>
            </a:endParaRPr>
          </a:p>
          <a:p>
            <a:pPr marL="457200" lvl="1" indent="0">
              <a:buNone/>
            </a:pPr>
            <a:endParaRPr lang="en-US" dirty="0">
              <a:hlinkClick r:id="rId2"/>
            </a:endParaRPr>
          </a:p>
          <a:p>
            <a:pPr marL="457200" lvl="1" indent="0">
              <a:buNone/>
            </a:pPr>
            <a:r>
              <a:rPr lang="en-US" dirty="0">
                <a:hlinkClick r:id="rId2"/>
              </a:rPr>
              <a:t>BAR RESOURCES</a:t>
            </a:r>
            <a:endParaRPr lang="en-US" dirty="0"/>
          </a:p>
          <a:p>
            <a:pPr marL="457200" lvl="1" indent="0">
              <a:buNone/>
            </a:pPr>
            <a:endParaRPr lang="en-US" dirty="0"/>
          </a:p>
          <a:p>
            <a:pPr marL="457200" lvl="1" indent="0">
              <a:buNone/>
            </a:pPr>
            <a:r>
              <a:rPr lang="en-US" dirty="0">
                <a:hlinkClick r:id="rId3"/>
              </a:rPr>
              <a:t>BAR SUBJECT MATTER EXPERTS</a:t>
            </a:r>
            <a:endParaRPr lang="en-US" dirty="0"/>
          </a:p>
          <a:p>
            <a:pPr marL="457200" lvl="1" indent="0">
              <a:buNone/>
            </a:pPr>
            <a:endParaRPr lang="en-US" dirty="0"/>
          </a:p>
          <a:p>
            <a:pPr marL="457200" lvl="1"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15</a:t>
            </a:fld>
            <a:endParaRPr lang="en-US" dirty="0"/>
          </a:p>
        </p:txBody>
      </p:sp>
      <p:pic>
        <p:nvPicPr>
          <p:cNvPr id="9" name="Picture 8">
            <a:extLst>
              <a:ext uri="{FF2B5EF4-FFF2-40B4-BE49-F238E27FC236}">
                <a16:creationId xmlns:a16="http://schemas.microsoft.com/office/drawing/2014/main" id="{B5F8C925-8EAF-436F-AA59-B407471FCFFD}"/>
              </a:ext>
            </a:extLst>
          </p:cNvPr>
          <p:cNvPicPr>
            <a:picLocks noChangeAspect="1"/>
          </p:cNvPicPr>
          <p:nvPr/>
        </p:nvPicPr>
        <p:blipFill>
          <a:blip r:embed="rId4"/>
          <a:stretch>
            <a:fillRect/>
          </a:stretch>
        </p:blipFill>
        <p:spPr>
          <a:xfrm>
            <a:off x="1023457" y="3266273"/>
            <a:ext cx="6669248" cy="325454"/>
          </a:xfrm>
          <a:prstGeom prst="rect">
            <a:avLst/>
          </a:prstGeom>
        </p:spPr>
      </p:pic>
    </p:spTree>
    <p:extLst>
      <p:ext uri="{BB962C8B-B14F-4D97-AF65-F5344CB8AC3E}">
        <p14:creationId xmlns:p14="http://schemas.microsoft.com/office/powerpoint/2010/main" val="3140275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pPr marL="0" indent="0">
              <a:buNone/>
            </a:pPr>
            <a:r>
              <a:rPr lang="en-US" dirty="0"/>
              <a:t>Office of Financial Management (OFM)</a:t>
            </a:r>
          </a:p>
          <a:p>
            <a:pPr marL="457200" lvl="1" indent="0">
              <a:buNone/>
            </a:pPr>
            <a:r>
              <a:rPr lang="en-US" dirty="0"/>
              <a:t>Who are they and what is their role?</a:t>
            </a:r>
          </a:p>
          <a:p>
            <a:pPr marL="0" indent="0">
              <a:buNone/>
            </a:pPr>
            <a:r>
              <a:rPr lang="en-US" dirty="0"/>
              <a:t>AFRS </a:t>
            </a:r>
          </a:p>
          <a:p>
            <a:pPr marL="0" indent="0">
              <a:buNone/>
            </a:pPr>
            <a:r>
              <a:rPr lang="en-US" dirty="0"/>
              <a:t>	What is it?</a:t>
            </a:r>
          </a:p>
          <a:p>
            <a:pPr marL="0" indent="0">
              <a:buNone/>
            </a:pPr>
            <a:r>
              <a:rPr lang="en-US" dirty="0"/>
              <a:t>	Why should a college care?</a:t>
            </a:r>
          </a:p>
          <a:p>
            <a:pPr marL="0" indent="0">
              <a:buNone/>
            </a:pPr>
            <a:r>
              <a:rPr lang="en-US" dirty="0"/>
              <a:t>	What is the difference between “in-process” </a:t>
            </a:r>
          </a:p>
          <a:p>
            <a:pPr marL="0" indent="0">
              <a:buNone/>
            </a:pPr>
            <a:r>
              <a:rPr lang="en-US" dirty="0"/>
              <a:t>	and rejection?</a:t>
            </a:r>
          </a:p>
          <a:p>
            <a:pPr marL="0" indent="0">
              <a:buNone/>
            </a:pPr>
            <a:r>
              <a:rPr lang="en-US" dirty="0"/>
              <a:t>	</a:t>
            </a:r>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6115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Office of financial management</a:t>
            </a:r>
          </a:p>
        </p:txBody>
      </p:sp>
      <p:sp>
        <p:nvSpPr>
          <p:cNvPr id="3" name="Content Placeholder 2"/>
          <p:cNvSpPr>
            <a:spLocks noGrp="1"/>
          </p:cNvSpPr>
          <p:nvPr>
            <p:ph idx="1"/>
          </p:nvPr>
        </p:nvSpPr>
        <p:spPr>
          <a:xfrm>
            <a:off x="536860" y="2415155"/>
            <a:ext cx="8336975" cy="3757046"/>
          </a:xfrm>
        </p:spPr>
        <p:txBody>
          <a:bodyPr/>
          <a:lstStyle/>
          <a:p>
            <a:pPr marL="457200" lvl="1" indent="0">
              <a:buNone/>
            </a:pPr>
            <a:endParaRPr lang="en-US" sz="2800" dirty="0"/>
          </a:p>
          <a:p>
            <a:pPr marL="457200" lvl="1" indent="0">
              <a:buNone/>
            </a:pPr>
            <a:r>
              <a:rPr lang="en-US" sz="2800" dirty="0"/>
              <a:t>The Office of Financial Management (OFM) provides vital information, fiscal services and policy support that the governor, Legislature and state agencies need to serve the people of Washington.</a:t>
            </a:r>
          </a:p>
          <a:p>
            <a:pPr marL="457200" lvl="1" indent="0">
              <a:buNone/>
            </a:pPr>
            <a:endParaRPr lang="en-US" sz="2800"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795519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OFM </a:t>
            </a:r>
            <a:r>
              <a:rPr lang="en-US" sz="2400" dirty="0"/>
              <a:t>(continued)</a:t>
            </a:r>
          </a:p>
        </p:txBody>
      </p:sp>
      <p:sp>
        <p:nvSpPr>
          <p:cNvPr id="3" name="Content Placeholder 2"/>
          <p:cNvSpPr>
            <a:spLocks noGrp="1"/>
          </p:cNvSpPr>
          <p:nvPr>
            <p:ph idx="1"/>
          </p:nvPr>
        </p:nvSpPr>
        <p:spPr/>
        <p:txBody>
          <a:bodyPr/>
          <a:lstStyle/>
          <a:p>
            <a:pPr marL="457200" lvl="1" indent="0">
              <a:buNone/>
            </a:pPr>
            <a:r>
              <a:rPr lang="en-US" dirty="0"/>
              <a:t>OFM:</a:t>
            </a:r>
          </a:p>
          <a:p>
            <a:pPr lvl="2"/>
            <a:r>
              <a:rPr lang="en-US" dirty="0"/>
              <a:t>Plays a central role in budget planning, policy development &amp; fiscal administration for the executive branch</a:t>
            </a:r>
          </a:p>
          <a:p>
            <a:pPr lvl="2"/>
            <a:r>
              <a:rPr lang="en-US" dirty="0"/>
              <a:t>Prepares the executive budget proposal and monitors budget implementation</a:t>
            </a:r>
          </a:p>
          <a:p>
            <a:pPr lvl="2"/>
            <a:r>
              <a:rPr lang="en-US" dirty="0"/>
              <a:t>Develops and maintains state administrative &amp; accounting policies</a:t>
            </a:r>
          </a:p>
          <a:p>
            <a:pPr lvl="2"/>
            <a:r>
              <a:rPr lang="en-US" dirty="0"/>
              <a:t>Prepares Annual Comprehensive Financial Report (ACFR)	</a:t>
            </a:r>
          </a:p>
          <a:p>
            <a:pPr lvl="2"/>
            <a:r>
              <a:rPr lang="en-US" dirty="0"/>
              <a:t>Monitors the state’s economy and labor force</a:t>
            </a:r>
          </a:p>
          <a:p>
            <a:pPr lvl="2"/>
            <a:r>
              <a:rPr lang="en-US" dirty="0"/>
              <a:t>Manages the statewide human resource policy functions including classification and compensation.	</a:t>
            </a:r>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957544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afrs and why do we care?</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dirty="0"/>
              <a:t>AFRS is the Agency Financial Reporting System and is the central hub for the State of Washington’s accounting information.</a:t>
            </a:r>
          </a:p>
          <a:p>
            <a:pPr marL="0" indent="0">
              <a:buNone/>
            </a:pPr>
            <a:r>
              <a:rPr lang="en-US" dirty="0"/>
              <a:t>As a system, we are required to accurately transmit our financial data monthly to OFM.  This information is used by OFM for fiscal monitoring, budget preparation and legislative reporting as needed.</a:t>
            </a:r>
          </a:p>
          <a:p>
            <a:pPr marL="0" indent="0">
              <a:buNone/>
            </a:pPr>
            <a:endParaRPr lang="en-US" dirty="0"/>
          </a:p>
          <a:p>
            <a:pPr marL="457200"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2523811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 </a:t>
            </a:r>
            <a:r>
              <a:rPr lang="en-US" sz="2400" dirty="0"/>
              <a:t>(continued)</a:t>
            </a:r>
            <a:r>
              <a:rPr lang="en-US" dirty="0"/>
              <a:t> </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dirty="0"/>
              <a:t>In-Process reconciliation happens when treasury cash from month-end transactions of the system are reconciled to the draws (A-7A and A-8A) processed by the treasury.</a:t>
            </a:r>
          </a:p>
          <a:p>
            <a:pPr marL="0" indent="0">
              <a:buNone/>
            </a:pPr>
            <a:endParaRPr lang="en-US" dirty="0"/>
          </a:p>
          <a:p>
            <a:pPr marL="0" indent="0">
              <a:buNone/>
            </a:pPr>
            <a:r>
              <a:rPr lang="en-US" dirty="0"/>
              <a:t>The reconciliation challenge occurs because the VPA request is made from booked expenditures and not from cash paid out.</a:t>
            </a:r>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2630580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 </a:t>
            </a:r>
            <a:r>
              <a:rPr lang="en-US" sz="2400" dirty="0"/>
              <a:t>(continued)</a:t>
            </a:r>
            <a:r>
              <a:rPr lang="en-US" dirty="0"/>
              <a:t> </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dirty="0"/>
              <a:t>Challenges with in-process reconciliation:</a:t>
            </a:r>
          </a:p>
          <a:p>
            <a:pPr marL="0" indent="0">
              <a:buNone/>
            </a:pPr>
            <a:r>
              <a:rPr lang="en-US" sz="1600" dirty="0"/>
              <a:t>College uses incorrect current doc number on the A-7A or A-8A form.  The current doc number should be the college 3-digit agency number, a “J” for A-7A or a “C” for A-8A and the last 2-digits of the year and the 2-digits of the month.</a:t>
            </a:r>
          </a:p>
          <a:p>
            <a:pPr marL="0" indent="0">
              <a:buNone/>
            </a:pPr>
            <a:endParaRPr lang="en-US" sz="1600" dirty="0"/>
          </a:p>
          <a:p>
            <a:pPr marL="0" indent="0">
              <a:buNone/>
            </a:pPr>
            <a:endParaRPr lang="en-US" sz="1600" dirty="0"/>
          </a:p>
          <a:p>
            <a:pPr marL="0" indent="0">
              <a:buNone/>
            </a:pPr>
            <a:r>
              <a:rPr lang="en-US" sz="1600" dirty="0"/>
              <a:t>	</a:t>
            </a:r>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pic>
        <p:nvPicPr>
          <p:cNvPr id="6" name="Picture 5">
            <a:extLst>
              <a:ext uri="{FF2B5EF4-FFF2-40B4-BE49-F238E27FC236}">
                <a16:creationId xmlns:a16="http://schemas.microsoft.com/office/drawing/2014/main" id="{6D0F85DF-F400-493D-8695-40516333D7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275" y="3744842"/>
            <a:ext cx="7206143" cy="1097672"/>
          </a:xfrm>
          <a:prstGeom prst="rect">
            <a:avLst/>
          </a:prstGeom>
        </p:spPr>
      </p:pic>
    </p:spTree>
    <p:extLst>
      <p:ext uri="{BB962C8B-B14F-4D97-AF65-F5344CB8AC3E}">
        <p14:creationId xmlns:p14="http://schemas.microsoft.com/office/powerpoint/2010/main" val="1317688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 </a:t>
            </a:r>
            <a:r>
              <a:rPr lang="en-US" sz="2400" dirty="0"/>
              <a:t>(continued)</a:t>
            </a:r>
            <a:r>
              <a:rPr lang="en-US" dirty="0"/>
              <a:t> </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dirty="0"/>
              <a:t>Challenges with in-process reconciliation:</a:t>
            </a:r>
          </a:p>
          <a:p>
            <a:pPr marL="0" indent="0">
              <a:buNone/>
            </a:pPr>
            <a:r>
              <a:rPr lang="en-US" sz="1600" dirty="0"/>
              <a:t>Month end transactions for PeopleSoft are converted to a PSxx-XXX configuration on the in-process report.  The treasury document is converted to a PSxx-XXX.  Any variation from the agreed upon current doc number creates reconciliation issues.</a:t>
            </a:r>
          </a:p>
          <a:p>
            <a:pPr marL="0" indent="0">
              <a:buNone/>
            </a:pPr>
            <a:r>
              <a:rPr lang="en-US" sz="1600" dirty="0"/>
              <a:t>AFRS Data Extract</a:t>
            </a:r>
          </a:p>
          <a:p>
            <a:pPr marL="0" indent="0">
              <a:buNone/>
            </a:pPr>
            <a:endParaRPr lang="en-US" sz="1600" dirty="0"/>
          </a:p>
          <a:p>
            <a:pPr marL="0" indent="0">
              <a:buNone/>
            </a:pPr>
            <a:r>
              <a:rPr lang="en-US" sz="1600" dirty="0"/>
              <a:t>	</a:t>
            </a:r>
          </a:p>
          <a:p>
            <a:pPr marL="0" indent="0">
              <a:buNone/>
            </a:pPr>
            <a:r>
              <a:rPr lang="en-US" sz="1600" dirty="0"/>
              <a:t>OFM In-Process Report</a:t>
            </a:r>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dirty="0"/>
          </a:p>
        </p:txBody>
      </p:sp>
      <p:pic>
        <p:nvPicPr>
          <p:cNvPr id="9" name="Picture 8">
            <a:extLst>
              <a:ext uri="{FF2B5EF4-FFF2-40B4-BE49-F238E27FC236}">
                <a16:creationId xmlns:a16="http://schemas.microsoft.com/office/drawing/2014/main" id="{10740F1B-B21F-49A2-9804-27039271C0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397" y="4013885"/>
            <a:ext cx="6929306" cy="712083"/>
          </a:xfrm>
          <a:prstGeom prst="rect">
            <a:avLst/>
          </a:prstGeom>
        </p:spPr>
      </p:pic>
      <p:pic>
        <p:nvPicPr>
          <p:cNvPr id="11" name="Picture 10">
            <a:extLst>
              <a:ext uri="{FF2B5EF4-FFF2-40B4-BE49-F238E27FC236}">
                <a16:creationId xmlns:a16="http://schemas.microsoft.com/office/drawing/2014/main" id="{16B5366E-3611-46C0-9EB8-8A0B27E240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3397" y="5116084"/>
            <a:ext cx="6392411" cy="740655"/>
          </a:xfrm>
          <a:prstGeom prst="rect">
            <a:avLst/>
          </a:prstGeom>
        </p:spPr>
      </p:pic>
    </p:spTree>
    <p:extLst>
      <p:ext uri="{BB962C8B-B14F-4D97-AF65-F5344CB8AC3E}">
        <p14:creationId xmlns:p14="http://schemas.microsoft.com/office/powerpoint/2010/main" val="1497777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In-process  VS rejections </a:t>
            </a:r>
            <a:r>
              <a:rPr lang="en-US" sz="2400" dirty="0"/>
              <a:t>(continued)</a:t>
            </a:r>
            <a:r>
              <a:rPr lang="en-US" dirty="0"/>
              <a:t> </a:t>
            </a:r>
          </a:p>
        </p:txBody>
      </p:sp>
      <p:sp>
        <p:nvSpPr>
          <p:cNvPr id="3" name="Content Placeholder 2"/>
          <p:cNvSpPr>
            <a:spLocks noGrp="1"/>
          </p:cNvSpPr>
          <p:nvPr>
            <p:ph idx="1"/>
          </p:nvPr>
        </p:nvSpPr>
        <p:spPr>
          <a:xfrm>
            <a:off x="536860" y="2415155"/>
            <a:ext cx="8336975" cy="3757046"/>
          </a:xfrm>
        </p:spPr>
        <p:txBody>
          <a:bodyPr/>
          <a:lstStyle/>
          <a:p>
            <a:pPr marL="0" indent="0">
              <a:buNone/>
            </a:pPr>
            <a:r>
              <a:rPr lang="en-US" sz="1600" dirty="0"/>
              <a:t>Ways to assist with the in-process reconciliation</a:t>
            </a:r>
          </a:p>
          <a:p>
            <a:pPr marL="342900" indent="-342900" algn="just">
              <a:buFont typeface="+mj-lt"/>
              <a:buAutoNum type="arabicPeriod"/>
            </a:pPr>
            <a:r>
              <a:rPr lang="en-US" sz="2400" dirty="0"/>
              <a:t>Process the VPA requests within a week of month end close</a:t>
            </a:r>
          </a:p>
          <a:p>
            <a:pPr marL="342900" indent="-342900" algn="just">
              <a:buFont typeface="+mj-lt"/>
              <a:buAutoNum type="arabicPeriod"/>
            </a:pPr>
            <a:r>
              <a:rPr lang="en-US" sz="2400" dirty="0"/>
              <a:t>VPA corrections should be made on an appropriate A-7A or A-8A with the correct current doc number  (Do not net multiple months into one request)</a:t>
            </a:r>
          </a:p>
          <a:p>
            <a:pPr marL="342900" indent="-342900" algn="just">
              <a:buFont typeface="+mj-lt"/>
              <a:buAutoNum type="arabicPeriod"/>
            </a:pPr>
            <a:r>
              <a:rPr lang="en-US" sz="2400" dirty="0"/>
              <a:t>Post your payroll and net pay journals in the appropriate accounting period.  The funds have already been drawn from the treasury by Central Payroll</a:t>
            </a:r>
          </a:p>
          <a:p>
            <a:pPr marL="342900" indent="-342900" algn="just">
              <a:buFont typeface="+mj-lt"/>
              <a:buAutoNum type="arabicPeriod"/>
            </a:pPr>
            <a:r>
              <a:rPr lang="en-US" sz="2400" dirty="0"/>
              <a:t>Building and Innovation Fee submission should not be combined with other VPA activities</a:t>
            </a:r>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4205030121"/>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Z7X6SQ3F62JH-64-83</_dlc_DocId>
    <_dlc_DocIdUrl xmlns="dbb9891f-5342-44b3-9004-2472729e727f">
      <Url>https://portal.sbctc.edu/sites/Intranet/publications/_layouts/15/DocIdRedir.aspx?ID=Z7X6SQ3F62JH-64-83</Url>
      <Description>Z7X6SQ3F62JH-64-83</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2.xml><?xml version="1.0" encoding="utf-8"?>
<ds:datastoreItem xmlns:ds="http://schemas.openxmlformats.org/officeDocument/2006/customXml" ds:itemID="{C5C388AF-9EF2-40E4-AC4E-C9E502C2E4DC}">
  <ds:schemaRefs>
    <ds:schemaRef ds:uri="http://purl.org/dc/dcmitype/"/>
    <ds:schemaRef ds:uri="http://schemas.microsoft.com/sharepoint/v4"/>
    <ds:schemaRef ds:uri="http://schemas.openxmlformats.org/package/2006/metadata/core-properties"/>
    <ds:schemaRef ds:uri="686bc730-dfb5-4557-ac43-64e2aeb71117"/>
    <ds:schemaRef ds:uri="http://schemas.microsoft.com/office/2006/metadata/properties"/>
    <ds:schemaRef ds:uri="http://schemas.microsoft.com/office/2006/documentManagement/types"/>
    <ds:schemaRef ds:uri="http://purl.org/dc/elements/1.1/"/>
    <ds:schemaRef ds:uri="http://purl.org/dc/terms/"/>
    <ds:schemaRef ds:uri="http://www.w3.org/XML/1998/namespace"/>
    <ds:schemaRef ds:uri="dbb9891f-5342-44b3-9004-2472729e727f"/>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A2CBE7F3-6C8E-4884-AE60-6E265DF3B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E6BD69C-81C3-4639-BE6E-784238F3C8A0}">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4546</TotalTime>
  <Words>703</Words>
  <Application>Microsoft Office PowerPoint</Application>
  <PresentationFormat>On-screen Show (4:3)</PresentationFormat>
  <Paragraphs>117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Franklin Gothic Book</vt:lpstr>
      <vt:lpstr>Franklin Gothic Medium</vt:lpstr>
      <vt:lpstr>Office Theme</vt:lpstr>
      <vt:lpstr>Afrs in-process &amp; rejections May 25, 2023</vt:lpstr>
      <vt:lpstr>TODAY….</vt:lpstr>
      <vt:lpstr>Office of financial management</vt:lpstr>
      <vt:lpstr>OFM (continued)</vt:lpstr>
      <vt:lpstr>WHAT is afrs and why do we care?</vt:lpstr>
      <vt:lpstr>In-process  VS rejections (continued) </vt:lpstr>
      <vt:lpstr>In-process  VS rejections (continued) </vt:lpstr>
      <vt:lpstr>In-process  VS rejections (continued) </vt:lpstr>
      <vt:lpstr>In-process  VS rejections (continued) </vt:lpstr>
      <vt:lpstr>In-process  VS rejections</vt:lpstr>
      <vt:lpstr>In-process  VS rejections (continued) </vt:lpstr>
      <vt:lpstr>In-process  VS rejections (continued) </vt:lpstr>
      <vt:lpstr>In-process  VS rejections (continued) </vt:lpstr>
      <vt:lpstr>Questions</vt:lpstr>
      <vt:lpstr>Other support &amp;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template--standard version</dc:title>
  <dc:creator>Katie Rose</dc:creator>
  <cp:lastModifiedBy>Susan Locke</cp:lastModifiedBy>
  <cp:revision>69</cp:revision>
  <dcterms:created xsi:type="dcterms:W3CDTF">2019-07-26T22:41:21Z</dcterms:created>
  <dcterms:modified xsi:type="dcterms:W3CDTF">2023-05-25T22:29:26Z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bc372a88-358c-4bb6-8d38-dd951ccab0b4</vt:lpwstr>
  </property>
</Properties>
</file>