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4"/>
  </p:notesMasterIdLst>
  <p:handoutMasterIdLst>
    <p:handoutMasterId r:id="rId15"/>
  </p:handoutMasterIdLst>
  <p:sldIdLst>
    <p:sldId id="259" r:id="rId6"/>
    <p:sldId id="263" r:id="rId7"/>
    <p:sldId id="264" r:id="rId8"/>
    <p:sldId id="268" r:id="rId9"/>
    <p:sldId id="266" r:id="rId10"/>
    <p:sldId id="267" r:id="rId11"/>
    <p:sldId id="269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4/25/2024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4/25/2024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4/25/2024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o.wa.gov/improving-government/resource-library" TargetMode="External"/><Relationship Id="rId2" Type="http://schemas.openxmlformats.org/officeDocument/2006/relationships/hyperlink" Target="https://ofm.wa.gov/accounting/sa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o.wa.gov/improving-government/preventing-frau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April%202023%20GL_Recons_required_by_GL_code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carambot@sbctc.edu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BAR Meeting, April 25 &amp; 26, 2024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Lori Carambot</a:t>
            </a:r>
          </a:p>
          <a:p>
            <a:r>
              <a:rPr lang="en-US" dirty="0"/>
              <a:t>Assoc. Dir. of Accounting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59" y="1244010"/>
            <a:ext cx="8336975" cy="523414"/>
          </a:xfrm>
        </p:spPr>
        <p:txBody>
          <a:bodyPr/>
          <a:lstStyle/>
          <a:p>
            <a:r>
              <a:rPr lang="en-US" dirty="0"/>
              <a:t>What’s new at SBCTC?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58" y="1734558"/>
            <a:ext cx="8336975" cy="5234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New Business Analyst – Lauren Hoell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99F8C43-1694-FF56-BD33-180572FF4F4B}"/>
              </a:ext>
            </a:extLst>
          </p:cNvPr>
          <p:cNvSpPr txBox="1">
            <a:spLocks/>
          </p:cNvSpPr>
          <p:nvPr/>
        </p:nvSpPr>
        <p:spPr>
          <a:xfrm>
            <a:off x="536860" y="2477386"/>
            <a:ext cx="8336975" cy="951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 cap="all" baseline="0">
                <a:solidFill>
                  <a:srgbClr val="00376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Risk Assessments &amp; Internal Control</a:t>
            </a:r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F23AC26-8AB8-FFC4-1DA0-16B069989D8F}"/>
              </a:ext>
            </a:extLst>
          </p:cNvPr>
          <p:cNvSpPr txBox="1">
            <a:spLocks/>
          </p:cNvSpPr>
          <p:nvPr/>
        </p:nvSpPr>
        <p:spPr>
          <a:xfrm>
            <a:off x="536858" y="3429000"/>
            <a:ext cx="8336975" cy="28355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hlinkClick r:id="rId2"/>
              </a:rPr>
              <a:t>SAAM CH. 20 </a:t>
            </a:r>
            <a:r>
              <a:rPr lang="en-US" dirty="0"/>
              <a:t>Internal control</a:t>
            </a:r>
          </a:p>
          <a:p>
            <a:pPr lvl="1"/>
            <a:r>
              <a:rPr lang="en-US" dirty="0"/>
              <a:t>Are you performing assessments annually?</a:t>
            </a:r>
          </a:p>
          <a:p>
            <a:r>
              <a:rPr lang="en-US" dirty="0">
                <a:hlinkClick r:id="rId3"/>
              </a:rPr>
              <a:t>https://sao.wa.gov/improving-government/resource-library</a:t>
            </a:r>
            <a:endParaRPr lang="en-US" dirty="0"/>
          </a:p>
          <a:p>
            <a:r>
              <a:rPr lang="en-US" dirty="0">
                <a:hlinkClick r:id="rId4"/>
              </a:rPr>
              <a:t>https://sao.wa.gov/improving-government/preventing-fraud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5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E3D32-1D9C-06D7-EEA9-A6688C7B0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553494"/>
          </a:xfrm>
        </p:spPr>
        <p:txBody>
          <a:bodyPr/>
          <a:lstStyle/>
          <a:p>
            <a:pPr algn="ctr"/>
            <a:r>
              <a:rPr lang="en-US" dirty="0"/>
              <a:t>Disclosures – 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5EA9A-6D3B-471B-C19C-B1A738D78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177606"/>
            <a:ext cx="8336975" cy="375704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Open – July 15, 2024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000" dirty="0"/>
              <a:t>~~~~~~~~~~~~~~~~~~~~~~~~~~~~~~~~~~~~~~~~~~~~~~~~~~~~~~~~~~~~~~~~~~~~~~~~~~~~~~~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Close – August 14, 2024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000" dirty="0"/>
              <a:t>~~~~~~~~~~~~~~~~~~~~~~~~~~~~~~~~~~~~~~~~~~~~~~~~~~~~~~~~~~~~~~~~~~~~~~~~~~~~~~~</a:t>
            </a:r>
            <a:endParaRPr lang="en-US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State Certification Due – September 6, 2024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000" dirty="0"/>
              <a:t>~~~~~~~~~~~~~~~~~~~~~~~~~~~~~~~~~~~~~~~~~~~~~~~~~~~~~~~~~~~~~~~~~~~~~~~~~~~~~~~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Federal Certification Due – February 26, 2025</a:t>
            </a:r>
          </a:p>
          <a:p>
            <a:pPr marL="457200" lvl="1" indent="0" algn="ctr">
              <a:lnSpc>
                <a:spcPct val="100000"/>
              </a:lnSpc>
              <a:buNone/>
            </a:pPr>
            <a:r>
              <a:rPr lang="en-US" dirty="0"/>
              <a:t>(Do not sign or send early)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77543-421D-0615-CC97-9BA2F1E84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2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71CDE1-3E86-9AB1-7987-D1F80E20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D5C0E94-8E91-3E0B-E739-03E5D995A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567039"/>
          </a:xfrm>
        </p:spPr>
        <p:txBody>
          <a:bodyPr/>
          <a:lstStyle/>
          <a:p>
            <a:r>
              <a:rPr lang="en-US" sz="3200" dirty="0"/>
              <a:t>Disclosures (cont.)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4C791-3E7E-E090-068E-E33FDD3A1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Amounts reported should match what has been recorded in GL</a:t>
            </a:r>
          </a:p>
          <a:p>
            <a:r>
              <a:rPr lang="en-US" dirty="0"/>
              <a:t>If amount reported differs from GL, a </a:t>
            </a:r>
            <a:r>
              <a:rPr lang="en-US" b="1" i="1" dirty="0"/>
              <a:t>detailed</a:t>
            </a:r>
            <a:r>
              <a:rPr lang="en-US" dirty="0"/>
              <a:t> explanation is required</a:t>
            </a:r>
          </a:p>
          <a:p>
            <a:r>
              <a:rPr lang="en-US" dirty="0"/>
              <a:t>Our system caused a finding last year for OFM regarding federal revenue recorded</a:t>
            </a:r>
          </a:p>
          <a:p>
            <a:r>
              <a:rPr lang="en-US" dirty="0"/>
              <a:t>Amounts reported are used for SEFA (Schedule of Expenditures of Federal Awards)</a:t>
            </a:r>
          </a:p>
          <a:p>
            <a:r>
              <a:rPr lang="en-US" dirty="0"/>
              <a:t>Don’t complete them too early - if GL entries are made after you have completed them, go back and check to make sure revisions are not needed.</a:t>
            </a:r>
          </a:p>
        </p:txBody>
      </p:sp>
    </p:spTree>
    <p:extLst>
      <p:ext uri="{BB962C8B-B14F-4D97-AF65-F5344CB8AC3E}">
        <p14:creationId xmlns:p14="http://schemas.microsoft.com/office/powerpoint/2010/main" val="13591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FE164-1646-549D-8123-4F2AA317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Capital Asset tips – Year 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2CEBD-2B6B-B480-38C8-BD3696209C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Governmental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DC2CF-AA36-C197-B15A-54B6636E55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504xxxx expenditures should match additions to assets – reconcile prior to close</a:t>
            </a:r>
          </a:p>
          <a:p>
            <a:r>
              <a:rPr lang="en-US" sz="2000" dirty="0"/>
              <a:t>Move non-capitalized expenses to some other account</a:t>
            </a:r>
          </a:p>
          <a:p>
            <a:r>
              <a:rPr lang="en-US" sz="2000" dirty="0"/>
              <a:t>All COP expenditures must be capitalized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9C3891-F272-C010-0BC0-9F3387F96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Proprietary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6DC7F-5581-BC07-3940-23BF8089395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/>
              <a:t>No 504xxxx expenditures by the end of the year</a:t>
            </a:r>
          </a:p>
          <a:p>
            <a:r>
              <a:rPr lang="en-US" sz="2000" dirty="0"/>
              <a:t>Asset Manager moves expenses from 504xxxx to asset account 112xxxx based on asset type – amount expended needs to match asset value or 504xxxx accounts will have odd balances</a:t>
            </a:r>
          </a:p>
          <a:p>
            <a:r>
              <a:rPr lang="en-US" sz="2000" dirty="0"/>
              <a:t>All COP expenditures must be capitalized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21DD7-7BBE-DBF1-F392-EDB2B06F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4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4A0D5-2195-CF7D-CD4E-CFB0EE5F3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1626781"/>
            <a:ext cx="8336975" cy="4545420"/>
          </a:xfrm>
        </p:spPr>
        <p:txBody>
          <a:bodyPr/>
          <a:lstStyle/>
          <a:p>
            <a:pPr marL="0" indent="0">
              <a:buNone/>
            </a:pPr>
            <a:r>
              <a:rPr lang="en-US" sz="3500" dirty="0">
                <a:latin typeface="+mj-lt"/>
              </a:rPr>
              <a:t>Allowance for Doubtful Accounts</a:t>
            </a:r>
          </a:p>
          <a:p>
            <a:r>
              <a:rPr lang="en-US" sz="3200" dirty="0"/>
              <a:t>Policy needed at college </a:t>
            </a:r>
          </a:p>
          <a:p>
            <a:r>
              <a:rPr lang="en-US" sz="3200" dirty="0"/>
              <a:t>SBCTC cannot set the policy</a:t>
            </a:r>
          </a:p>
          <a:p>
            <a:pPr lvl="1"/>
            <a:r>
              <a:rPr lang="en-US" sz="2800" dirty="0"/>
              <a:t>Needs to be based on college observation/experience</a:t>
            </a:r>
          </a:p>
          <a:p>
            <a:pPr lvl="1"/>
            <a:r>
              <a:rPr lang="en-US" sz="2800" dirty="0"/>
              <a:t>Allowance can be recorded in a single chart-string per fund</a:t>
            </a:r>
          </a:p>
          <a:p>
            <a:r>
              <a:rPr lang="en-US" sz="3200" dirty="0"/>
              <a:t>Open discussion prior to year end???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AA9E9-14A3-CBBC-0951-1EC3E51F8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7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D797-F3D2-D118-4245-76509FF9C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553494"/>
          </a:xfrm>
        </p:spPr>
        <p:txBody>
          <a:bodyPr/>
          <a:lstStyle/>
          <a:p>
            <a:r>
              <a:rPr lang="en-US" dirty="0"/>
              <a:t>Reconciliations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A661C-2F3A-2F45-2D8B-289115997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103430"/>
            <a:ext cx="8336975" cy="4068771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dirty="0">
                <a:hlinkClick r:id="rId2" action="ppaction://hlinkfile"/>
              </a:rPr>
              <a:t>reconciliations</a:t>
            </a:r>
            <a:r>
              <a:rPr lang="en-US" dirty="0"/>
              <a:t> are required?</a:t>
            </a:r>
          </a:p>
          <a:p>
            <a:r>
              <a:rPr lang="en-US" dirty="0"/>
              <a:t>Daily meetings sooner?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197BC4-4FB7-02A2-3E8E-7BF3F229D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5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Lori Carambot</a:t>
            </a:r>
          </a:p>
          <a:p>
            <a:pPr marL="0" indent="0" algn="ctr">
              <a:buNone/>
            </a:pPr>
            <a:r>
              <a:rPr lang="en-US" dirty="0"/>
              <a:t>Associate Director of Accounting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lcarambot@sbctc.edu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Ph. 360-704-1029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Z7X6SQ3F62JH-64-83</_dlc_DocId>
    <_dlc_DocIdUrl xmlns="dbb9891f-5342-44b3-9004-2472729e727f">
      <Url>https://portal.sbctc.edu/sites/Intranet/publications/_layouts/15/DocIdRedir.aspx?ID=Z7X6SQ3F62JH-64-83</Url>
      <Description>Z7X6SQ3F62JH-64-83</Description>
    </_dlc_DocIdUrl>
  </documentManagement>
</p:properties>
</file>

<file path=customXml/itemProps1.xml><?xml version="1.0" encoding="utf-8"?>
<ds:datastoreItem xmlns:ds="http://schemas.openxmlformats.org/officeDocument/2006/customXml" ds:itemID="{A2CBE7F3-6C8E-4884-AE60-6E265DF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6BD69C-81C3-4639-BE6E-784238F3C8A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C388AF-9EF2-40E4-AC4E-C9E502C2E4DC}">
  <ds:schemaRefs>
    <ds:schemaRef ds:uri="http://schemas.microsoft.com/sharepoint/v4"/>
    <ds:schemaRef ds:uri="http://schemas.microsoft.com/office/2006/documentManagement/types"/>
    <ds:schemaRef ds:uri="http://purl.org/dc/terms/"/>
    <ds:schemaRef ds:uri="dbb9891f-5342-44b3-9004-2472729e727f"/>
    <ds:schemaRef ds:uri="http://schemas.microsoft.com/sharepoint/v3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686bc730-dfb5-4557-ac43-64e2aeb71117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2691</TotalTime>
  <Words>340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Financial Reporting</vt:lpstr>
      <vt:lpstr>What’s new at SBCTC?</vt:lpstr>
      <vt:lpstr>Disclosures – Important Dates</vt:lpstr>
      <vt:lpstr>Disclosures (cont.)</vt:lpstr>
      <vt:lpstr>Capital Asset tips – Year end</vt:lpstr>
      <vt:lpstr>PowerPoint Presentation</vt:lpstr>
      <vt:lpstr>Reconciliations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template--standard version</dc:title>
  <dc:creator>Katie Rose</dc:creator>
  <cp:lastModifiedBy>Lori Carambot</cp:lastModifiedBy>
  <cp:revision>20</cp:revision>
  <dcterms:created xsi:type="dcterms:W3CDTF">2019-07-26T22:41:21Z</dcterms:created>
  <dcterms:modified xsi:type="dcterms:W3CDTF">2024-04-25T17:53:23Z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bc372a88-358c-4bb6-8d38-dd951ccab0b4</vt:lpwstr>
  </property>
</Properties>
</file>