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21"/>
  </p:notesMasterIdLst>
  <p:sldIdLst>
    <p:sldId id="256" r:id="rId2"/>
    <p:sldId id="257" r:id="rId3"/>
    <p:sldId id="263" r:id="rId4"/>
    <p:sldId id="259" r:id="rId5"/>
    <p:sldId id="266" r:id="rId6"/>
    <p:sldId id="265" r:id="rId7"/>
    <p:sldId id="260" r:id="rId8"/>
    <p:sldId id="261" r:id="rId9"/>
    <p:sldId id="268" r:id="rId10"/>
    <p:sldId id="277" r:id="rId11"/>
    <p:sldId id="275" r:id="rId12"/>
    <p:sldId id="269" r:id="rId13"/>
    <p:sldId id="271" r:id="rId14"/>
    <p:sldId id="279" r:id="rId15"/>
    <p:sldId id="272" r:id="rId16"/>
    <p:sldId id="267" r:id="rId17"/>
    <p:sldId id="278" r:id="rId18"/>
    <p:sldId id="273" r:id="rId19"/>
    <p:sldId id="28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680" y="11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8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DAC9F8-D8FE-49B8-BEAB-BA564C28C42E}" type="datetimeFigureOut">
              <a:rPr lang="en-US" smtClean="0"/>
              <a:t>4/24/2024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F9CBE2-533C-4290-905C-80EFC76B7422}" type="slidenum">
              <a:rPr lang="en-US" smtClean="0"/>
              <a:t>‹#›</a:t>
            </a:fld>
            <a:endParaRPr lang="en-US"/>
          </a:p>
        </p:txBody>
      </p:sp>
    </p:spTree>
    <p:extLst>
      <p:ext uri="{BB962C8B-B14F-4D97-AF65-F5344CB8AC3E}">
        <p14:creationId xmlns:p14="http://schemas.microsoft.com/office/powerpoint/2010/main" val="115558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a:t>
            </a:r>
          </a:p>
          <a:p>
            <a:r>
              <a:rPr lang="en-US" dirty="0" smtClean="0"/>
              <a:t>Charlene Rios for reaching out and making arrangements for me to appear </a:t>
            </a:r>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1</a:t>
            </a:fld>
            <a:endParaRPr lang="en-US"/>
          </a:p>
        </p:txBody>
      </p:sp>
    </p:spTree>
    <p:extLst>
      <p:ext uri="{BB962C8B-B14F-4D97-AF65-F5344CB8AC3E}">
        <p14:creationId xmlns:p14="http://schemas.microsoft.com/office/powerpoint/2010/main" val="244842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10</a:t>
            </a:fld>
            <a:endParaRPr lang="en-US"/>
          </a:p>
        </p:txBody>
      </p:sp>
    </p:spTree>
    <p:extLst>
      <p:ext uri="{BB962C8B-B14F-4D97-AF65-F5344CB8AC3E}">
        <p14:creationId xmlns:p14="http://schemas.microsoft.com/office/powerpoint/2010/main" val="209868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11</a:t>
            </a:fld>
            <a:endParaRPr lang="en-US"/>
          </a:p>
        </p:txBody>
      </p:sp>
    </p:spTree>
    <p:extLst>
      <p:ext uri="{BB962C8B-B14F-4D97-AF65-F5344CB8AC3E}">
        <p14:creationId xmlns:p14="http://schemas.microsoft.com/office/powerpoint/2010/main" val="418402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12</a:t>
            </a:fld>
            <a:endParaRPr lang="en-US"/>
          </a:p>
        </p:txBody>
      </p:sp>
    </p:spTree>
    <p:extLst>
      <p:ext uri="{BB962C8B-B14F-4D97-AF65-F5344CB8AC3E}">
        <p14:creationId xmlns:p14="http://schemas.microsoft.com/office/powerpoint/2010/main" val="75433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13</a:t>
            </a:fld>
            <a:endParaRPr lang="en-US"/>
          </a:p>
        </p:txBody>
      </p:sp>
    </p:spTree>
    <p:extLst>
      <p:ext uri="{BB962C8B-B14F-4D97-AF65-F5344CB8AC3E}">
        <p14:creationId xmlns:p14="http://schemas.microsoft.com/office/powerpoint/2010/main" val="46550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95800"/>
            <a:ext cx="5608320" cy="4183380"/>
          </a:xfrm>
        </p:spPr>
        <p:txBody>
          <a:bodyPr/>
          <a:lstStyle/>
          <a:p>
            <a:pPr indent="457200"/>
            <a:r>
              <a:rPr lang="en-US" dirty="0" smtClean="0">
                <a:solidFill>
                  <a:srgbClr val="000000"/>
                </a:solidFill>
                <a:latin typeface="Open Sans"/>
              </a:rPr>
              <a:t>RCW 42.17A.635(2</a:t>
            </a:r>
            <a:r>
              <a:rPr lang="en-US" dirty="0">
                <a:solidFill>
                  <a:srgbClr val="000000"/>
                </a:solidFill>
                <a:latin typeface="Open Sans"/>
              </a:rPr>
              <a:t>) Unless authorized by subsection (3) of this section or otherwise expressly authorized by law, no public funds may be used directly or indirectly for lobbying. </a:t>
            </a:r>
            <a:r>
              <a:rPr lang="en-US" b="1" dirty="0">
                <a:solidFill>
                  <a:srgbClr val="000000"/>
                </a:solidFill>
                <a:latin typeface="Open Sans"/>
              </a:rPr>
              <a:t>However, this does not prevent officers or employees of an agency from communicating with a member of the legislature on the request of that member; or communicating to the legislature, through the proper official channels, requests for legislative action or appropriations that are deemed necessary for the efficient conduct of the public business or actually made in the proper performance of their official duties.</a:t>
            </a:r>
            <a:r>
              <a:rPr lang="en-US" dirty="0">
                <a:solidFill>
                  <a:srgbClr val="000000"/>
                </a:solidFill>
                <a:latin typeface="Open Sans"/>
              </a:rPr>
              <a:t> This subsection does not apply to the legislative branch.</a:t>
            </a:r>
          </a:p>
          <a:p>
            <a:pPr indent="457200"/>
            <a:r>
              <a:rPr lang="en-US" dirty="0">
                <a:solidFill>
                  <a:srgbClr val="000000"/>
                </a:solidFill>
                <a:latin typeface="Open Sans"/>
              </a:rPr>
              <a:t>(3) Any agency, not otherwise expressly authorized by law, may expend public funds for lobbying, but such lobbying activity shall be limited to (a) providing information or communicating on matters pertaining to official agency business to any elected official or officer or employee of any agency or (b) advocating the official position or interests of the agency to any elected official or officer or employee of any agency. Public funds may not be expended as a direct or indirect gift or campaign contribution to any elected official or officer or employee of any agency. </a:t>
            </a:r>
            <a:r>
              <a:rPr lang="en-US" dirty="0" smtClean="0">
                <a:solidFill>
                  <a:srgbClr val="000000"/>
                </a:solidFill>
                <a:latin typeface="Open Sans"/>
              </a:rPr>
              <a:t>. . . .</a:t>
            </a:r>
            <a:endParaRPr lang="en-US" dirty="0">
              <a:solidFill>
                <a:srgbClr val="000000"/>
              </a:solidFill>
              <a:latin typeface="Open Sans"/>
            </a:endParaRPr>
          </a:p>
        </p:txBody>
      </p:sp>
      <p:sp>
        <p:nvSpPr>
          <p:cNvPr id="4" name="Slide Number Placeholder 3"/>
          <p:cNvSpPr>
            <a:spLocks noGrp="1"/>
          </p:cNvSpPr>
          <p:nvPr>
            <p:ph type="sldNum" sz="quarter" idx="10"/>
          </p:nvPr>
        </p:nvSpPr>
        <p:spPr/>
        <p:txBody>
          <a:bodyPr/>
          <a:lstStyle/>
          <a:p>
            <a:fld id="{C5F9CBE2-533C-4290-905C-80EFC76B7422}" type="slidenum">
              <a:rPr lang="en-US" smtClean="0"/>
              <a:t>14</a:t>
            </a:fld>
            <a:endParaRPr lang="en-US"/>
          </a:p>
        </p:txBody>
      </p:sp>
    </p:spTree>
    <p:extLst>
      <p:ext uri="{BB962C8B-B14F-4D97-AF65-F5344CB8AC3E}">
        <p14:creationId xmlns:p14="http://schemas.microsoft.com/office/powerpoint/2010/main" val="411524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033" indent="-351033" defTabSz="931774">
              <a:buClr>
                <a:srgbClr val="FF0000"/>
              </a:buClr>
              <a:buSzPct val="85000"/>
              <a:buFont typeface="Arial" pitchFamily="34" charset="0"/>
              <a:buChar char="•"/>
              <a:defRPr/>
            </a:pPr>
            <a:r>
              <a:rPr lang="en-US" sz="1300" dirty="0">
                <a:solidFill>
                  <a:srgbClr val="000000"/>
                </a:solidFill>
                <a:ea typeface="Calibri"/>
                <a:cs typeface="Times New Roman"/>
              </a:rPr>
              <a:t>For example, S&amp;A funds may </a:t>
            </a:r>
            <a:r>
              <a:rPr lang="en-US" sz="1300" i="1" dirty="0">
                <a:solidFill>
                  <a:srgbClr val="000000"/>
                </a:solidFill>
                <a:ea typeface="Calibri"/>
                <a:cs typeface="Times New Roman"/>
              </a:rPr>
              <a:t>not</a:t>
            </a:r>
            <a:r>
              <a:rPr lang="en-US" sz="1300" dirty="0">
                <a:solidFill>
                  <a:srgbClr val="000000"/>
                </a:solidFill>
                <a:ea typeface="Calibri"/>
                <a:cs typeface="Times New Roman"/>
              </a:rPr>
              <a:t> be used for flyers or advertisements endorsing a political candidate, such as “Vote for so-and-so for U.S. Senate.” Similarly, S&amp;A funds may </a:t>
            </a:r>
            <a:r>
              <a:rPr lang="en-US" sz="1300" i="1" dirty="0">
                <a:solidFill>
                  <a:srgbClr val="000000"/>
                </a:solidFill>
                <a:ea typeface="Calibri"/>
                <a:cs typeface="Times New Roman"/>
              </a:rPr>
              <a:t>not</a:t>
            </a:r>
            <a:r>
              <a:rPr lang="en-US" sz="1300" dirty="0">
                <a:solidFill>
                  <a:srgbClr val="000000"/>
                </a:solidFill>
                <a:ea typeface="Calibri"/>
                <a:cs typeface="Times New Roman"/>
              </a:rPr>
              <a:t> be used for yard signs endorsing a political candidate.  However, S&amp;A funds </a:t>
            </a:r>
            <a:r>
              <a:rPr lang="en-US" sz="1300" i="1" dirty="0">
                <a:solidFill>
                  <a:srgbClr val="000000"/>
                </a:solidFill>
                <a:ea typeface="Calibri"/>
                <a:cs typeface="Times New Roman"/>
              </a:rPr>
              <a:t>may</a:t>
            </a:r>
            <a:r>
              <a:rPr lang="en-US" sz="1300" dirty="0">
                <a:solidFill>
                  <a:srgbClr val="000000"/>
                </a:solidFill>
                <a:ea typeface="Calibri"/>
                <a:cs typeface="Times New Roman"/>
              </a:rPr>
              <a:t> be used for a student newspaper even if it includes endorsements and express opinions on political candidates via editorials. This is permissible due to the historical and traditional role of newspapers.</a:t>
            </a:r>
            <a:endParaRPr lang="en-US" sz="1300" dirty="0">
              <a:solidFill>
                <a:srgbClr val="000000"/>
              </a:solidFill>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15</a:t>
            </a:fld>
            <a:endParaRPr lang="en-US"/>
          </a:p>
        </p:txBody>
      </p:sp>
    </p:spTree>
    <p:extLst>
      <p:ext uri="{BB962C8B-B14F-4D97-AF65-F5344CB8AC3E}">
        <p14:creationId xmlns:p14="http://schemas.microsoft.com/office/powerpoint/2010/main" val="39380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16</a:t>
            </a:fld>
            <a:endParaRPr lang="en-US"/>
          </a:p>
        </p:txBody>
      </p:sp>
    </p:spTree>
    <p:extLst>
      <p:ext uri="{BB962C8B-B14F-4D97-AF65-F5344CB8AC3E}">
        <p14:creationId xmlns:p14="http://schemas.microsoft.com/office/powerpoint/2010/main" val="316225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17</a:t>
            </a:fld>
            <a:endParaRPr lang="en-US"/>
          </a:p>
        </p:txBody>
      </p:sp>
    </p:spTree>
    <p:extLst>
      <p:ext uri="{BB962C8B-B14F-4D97-AF65-F5344CB8AC3E}">
        <p14:creationId xmlns:p14="http://schemas.microsoft.com/office/powerpoint/2010/main" val="126012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18</a:t>
            </a:fld>
            <a:endParaRPr lang="en-US"/>
          </a:p>
        </p:txBody>
      </p:sp>
    </p:spTree>
    <p:extLst>
      <p:ext uri="{BB962C8B-B14F-4D97-AF65-F5344CB8AC3E}">
        <p14:creationId xmlns:p14="http://schemas.microsoft.com/office/powerpoint/2010/main" val="348656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2</a:t>
            </a:fld>
            <a:endParaRPr lang="en-US"/>
          </a:p>
        </p:txBody>
      </p:sp>
    </p:spTree>
    <p:extLst>
      <p:ext uri="{BB962C8B-B14F-4D97-AF65-F5344CB8AC3E}">
        <p14:creationId xmlns:p14="http://schemas.microsoft.com/office/powerpoint/2010/main" val="47975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3</a:t>
            </a:fld>
            <a:endParaRPr lang="en-US"/>
          </a:p>
        </p:txBody>
      </p:sp>
    </p:spTree>
    <p:extLst>
      <p:ext uri="{BB962C8B-B14F-4D97-AF65-F5344CB8AC3E}">
        <p14:creationId xmlns:p14="http://schemas.microsoft.com/office/powerpoint/2010/main" val="340304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09600"/>
            <a:ext cx="4648200" cy="3486150"/>
          </a:xfrm>
        </p:spPr>
      </p:sp>
      <p:sp>
        <p:nvSpPr>
          <p:cNvPr id="3" name="Notes Placeholder 2"/>
          <p:cNvSpPr>
            <a:spLocks noGrp="1"/>
          </p:cNvSpPr>
          <p:nvPr>
            <p:ph type="body" idx="1"/>
          </p:nvPr>
        </p:nvSpPr>
        <p:spPr/>
        <p:txBody>
          <a:bodyPr/>
          <a:lstStyle/>
          <a:p>
            <a:r>
              <a:rPr lang="en-US" dirty="0" smtClean="0"/>
              <a:t>Fall within the scope of the S&amp;A fee statute  - “express purpose of funding student activities and programs”- not tuition</a:t>
            </a:r>
          </a:p>
          <a:p>
            <a:endParaRPr lang="en-US" dirty="0"/>
          </a:p>
          <a:p>
            <a:r>
              <a:rPr lang="en-US" dirty="0" smtClean="0"/>
              <a:t>Does use violate the prohibitions against the gift of state funds. </a:t>
            </a:r>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4</a:t>
            </a:fld>
            <a:endParaRPr lang="en-US"/>
          </a:p>
        </p:txBody>
      </p:sp>
    </p:spTree>
    <p:extLst>
      <p:ext uri="{BB962C8B-B14F-4D97-AF65-F5344CB8AC3E}">
        <p14:creationId xmlns:p14="http://schemas.microsoft.com/office/powerpoint/2010/main" val="214251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5</a:t>
            </a:fld>
            <a:endParaRPr lang="en-US"/>
          </a:p>
        </p:txBody>
      </p:sp>
    </p:spTree>
    <p:extLst>
      <p:ext uri="{BB962C8B-B14F-4D97-AF65-F5344CB8AC3E}">
        <p14:creationId xmlns:p14="http://schemas.microsoft.com/office/powerpoint/2010/main" val="163847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6</a:t>
            </a:fld>
            <a:endParaRPr lang="en-US"/>
          </a:p>
        </p:txBody>
      </p:sp>
    </p:spTree>
    <p:extLst>
      <p:ext uri="{BB962C8B-B14F-4D97-AF65-F5344CB8AC3E}">
        <p14:creationId xmlns:p14="http://schemas.microsoft.com/office/powerpoint/2010/main" val="197477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may have its own budget priorities for S&amp;A fees.</a:t>
            </a:r>
          </a:p>
          <a:p>
            <a:endParaRPr lang="en-US" dirty="0"/>
          </a:p>
          <a:p>
            <a:r>
              <a:rPr lang="en-US" dirty="0" smtClean="0"/>
              <a:t>If the Administration’s priorities clash with the recommendations of the S&amp;A fee committee – there is a dispute resolution process provided for in RCW 28B.15.045(2)</a:t>
            </a:r>
          </a:p>
          <a:p>
            <a:endParaRPr lang="en-US" dirty="0"/>
          </a:p>
          <a:p>
            <a:pPr indent="457200"/>
            <a:r>
              <a:rPr lang="en-US" sz="1050" dirty="0">
                <a:solidFill>
                  <a:srgbClr val="000000"/>
                </a:solidFill>
                <a:latin typeface="Open Sans"/>
              </a:rPr>
              <a:t>(6)(a) In the event of a dispute or disputes involving the services and activities fee committee recommendations, the college or university administration shall meet with the services and activities fee committee in a good faith effort to resolve such dispute or disputes prior to submittal of final recommendations to the governing board.</a:t>
            </a:r>
          </a:p>
          <a:p>
            <a:pPr indent="457200"/>
            <a:r>
              <a:rPr lang="en-US" sz="1050" dirty="0">
                <a:solidFill>
                  <a:srgbClr val="000000"/>
                </a:solidFill>
                <a:latin typeface="Open Sans"/>
              </a:rPr>
              <a:t>(b) If said dispute is not resolved within fourteen days, a dispute resolution committee shall be convened by the chair of the services and activities fee committee within fourteen days.</a:t>
            </a:r>
          </a:p>
          <a:p>
            <a:pPr indent="457200"/>
            <a:r>
              <a:rPr lang="en-US" sz="1050" dirty="0">
                <a:solidFill>
                  <a:srgbClr val="000000"/>
                </a:solidFill>
                <a:latin typeface="Open Sans"/>
              </a:rPr>
              <a:t>(7) The dispute resolution committee shall be selected as follows: The college or university administration shall appoint two nonvoting advisory members; the governing board shall appoint three voting members; and the services and activities fee committee chair shall appoint three student members of the services and activities fee committee who will have a vote, and one student representing the services and activities fee committee who will chair the dispute resolution committee and be nonvoting. The committee shall meet in good faith, and settle by vote any and all disputes. In the event of a tie vote, the chair of the dispute resolution committee shall vote to settle the dispute.</a:t>
            </a:r>
          </a:p>
          <a:p>
            <a:pPr indent="457200"/>
            <a:r>
              <a:rPr lang="en-US" sz="1050" dirty="0">
                <a:solidFill>
                  <a:srgbClr val="000000"/>
                </a:solidFill>
                <a:latin typeface="Open Sans"/>
              </a:rPr>
              <a:t>(8) The governing board may take action on those portions of the services and activities fee budget not in dispute in accordance with the customary budget approval timeline established by the board. The governing board shall consider the results, if any, of the dispute resolution committee and shall take action.</a:t>
            </a:r>
          </a:p>
          <a:p>
            <a:endParaRPr lang="en-US" dirty="0"/>
          </a:p>
        </p:txBody>
      </p:sp>
      <p:sp>
        <p:nvSpPr>
          <p:cNvPr id="4" name="Slide Number Placeholder 3"/>
          <p:cNvSpPr>
            <a:spLocks noGrp="1"/>
          </p:cNvSpPr>
          <p:nvPr>
            <p:ph type="sldNum" sz="quarter" idx="10"/>
          </p:nvPr>
        </p:nvSpPr>
        <p:spPr/>
        <p:txBody>
          <a:bodyPr/>
          <a:lstStyle/>
          <a:p>
            <a:fld id="{C5F9CBE2-533C-4290-905C-80EFC76B7422}" type="slidenum">
              <a:rPr lang="en-US" smtClean="0"/>
              <a:t>7</a:t>
            </a:fld>
            <a:endParaRPr lang="en-US"/>
          </a:p>
        </p:txBody>
      </p:sp>
    </p:spTree>
    <p:extLst>
      <p:ext uri="{BB962C8B-B14F-4D97-AF65-F5344CB8AC3E}">
        <p14:creationId xmlns:p14="http://schemas.microsoft.com/office/powerpoint/2010/main" val="256413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8</a:t>
            </a:fld>
            <a:endParaRPr lang="en-US"/>
          </a:p>
        </p:txBody>
      </p:sp>
    </p:spTree>
    <p:extLst>
      <p:ext uri="{BB962C8B-B14F-4D97-AF65-F5344CB8AC3E}">
        <p14:creationId xmlns:p14="http://schemas.microsoft.com/office/powerpoint/2010/main" val="174741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F9CBE2-533C-4290-905C-80EFC76B7422}" type="slidenum">
              <a:rPr lang="en-US" smtClean="0"/>
              <a:t>9</a:t>
            </a:fld>
            <a:endParaRPr lang="en-US"/>
          </a:p>
        </p:txBody>
      </p:sp>
    </p:spTree>
    <p:extLst>
      <p:ext uri="{BB962C8B-B14F-4D97-AF65-F5344CB8AC3E}">
        <p14:creationId xmlns:p14="http://schemas.microsoft.com/office/powerpoint/2010/main" val="261427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3DBB0D-CF18-4EEE-A56A-19A600613686}"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193171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255257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35114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868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105771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73DBB0D-CF18-4EEE-A56A-19A600613686}"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35583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73DBB0D-CF18-4EEE-A56A-19A600613686}"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122694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DBB0D-CF18-4EEE-A56A-19A600613686}"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87107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DBB0D-CF18-4EEE-A56A-19A600613686}"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96255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DBB0D-CF18-4EEE-A56A-19A600613686}"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308938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DBB0D-CF18-4EEE-A56A-19A600613686}"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22606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251116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3DBB0D-CF18-4EEE-A56A-19A600613686}"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207758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3DBB0D-CF18-4EEE-A56A-19A600613686}"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349708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DBB0D-CF18-4EEE-A56A-19A600613686}"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2918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418609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DBB0D-CF18-4EEE-A56A-19A600613686}"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C7307-B620-4594-A780-0C9089CC092F}" type="slidenum">
              <a:rPr lang="en-US" smtClean="0"/>
              <a:t>‹#›</a:t>
            </a:fld>
            <a:endParaRPr lang="en-US"/>
          </a:p>
        </p:txBody>
      </p:sp>
    </p:spTree>
    <p:extLst>
      <p:ext uri="{BB962C8B-B14F-4D97-AF65-F5344CB8AC3E}">
        <p14:creationId xmlns:p14="http://schemas.microsoft.com/office/powerpoint/2010/main" val="415509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3DBB0D-CF18-4EEE-A56A-19A600613686}" type="datetimeFigureOut">
              <a:rPr lang="en-US" smtClean="0"/>
              <a:t>4/24/2024</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EC7307-B620-4594-A780-0C9089CC092F}" type="slidenum">
              <a:rPr lang="en-US" smtClean="0"/>
              <a:t>‹#›</a:t>
            </a:fld>
            <a:endParaRPr lang="en-US"/>
          </a:p>
        </p:txBody>
      </p:sp>
    </p:spTree>
    <p:extLst>
      <p:ext uri="{BB962C8B-B14F-4D97-AF65-F5344CB8AC3E}">
        <p14:creationId xmlns:p14="http://schemas.microsoft.com/office/powerpoint/2010/main" val="1515215373"/>
      </p:ext>
    </p:extLst>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295400"/>
            <a:ext cx="7772400" cy="2057400"/>
          </a:xfrm>
        </p:spPr>
        <p:txBody>
          <a:bodyPr>
            <a:normAutofit/>
          </a:bodyPr>
          <a:lstStyle/>
          <a:p>
            <a:pPr algn="ctr"/>
            <a:r>
              <a:rPr lang="en-US" sz="5400" dirty="0" smtClean="0"/>
              <a:t>SERVICE &amp; ACTIVITY FEES</a:t>
            </a:r>
            <a:endParaRPr lang="en-US" sz="5400" dirty="0"/>
          </a:p>
        </p:txBody>
      </p:sp>
      <p:sp>
        <p:nvSpPr>
          <p:cNvPr id="3" name="Subtitle 2"/>
          <p:cNvSpPr>
            <a:spLocks noGrp="1"/>
          </p:cNvSpPr>
          <p:nvPr>
            <p:ph type="subTitle" idx="1"/>
          </p:nvPr>
        </p:nvSpPr>
        <p:spPr>
          <a:xfrm rot="10800000" flipV="1">
            <a:off x="914400" y="4343400"/>
            <a:ext cx="7772400" cy="1371600"/>
          </a:xfrm>
        </p:spPr>
        <p:txBody>
          <a:bodyPr>
            <a:normAutofit fontScale="92500" lnSpcReduction="20000"/>
          </a:bodyPr>
          <a:lstStyle/>
          <a:p>
            <a:pPr algn="r"/>
            <a:r>
              <a:rPr lang="en-US" dirty="0" smtClean="0"/>
              <a:t>Business Affairs Commission</a:t>
            </a:r>
          </a:p>
          <a:p>
            <a:pPr algn="r"/>
            <a:r>
              <a:rPr lang="en-US" dirty="0" smtClean="0"/>
              <a:t>April 25, 2024</a:t>
            </a:r>
          </a:p>
          <a:p>
            <a:pPr algn="r"/>
            <a:r>
              <a:rPr lang="en-US" dirty="0" smtClean="0"/>
              <a:t>H. Bruce Marvin, AAG</a:t>
            </a:r>
            <a:endParaRPr lang="en-US" dirty="0"/>
          </a:p>
        </p:txBody>
      </p:sp>
    </p:spTree>
    <p:extLst>
      <p:ext uri="{BB962C8B-B14F-4D97-AF65-F5344CB8AC3E}">
        <p14:creationId xmlns:p14="http://schemas.microsoft.com/office/powerpoint/2010/main" val="249856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uceM1\AppData\Local\Microsoft\Windows\Temporary Internet Files\Content.IE5\0JP51W2I\512px-Thumbs_up_font_awesome.svg[1].pn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621280" y="1935922"/>
            <a:ext cx="3901440" cy="4083878"/>
          </a:xfrm>
          <a:prstGeom prst="rect">
            <a:avLst/>
          </a:prstGeom>
          <a:noFill/>
          <a:effectLst>
            <a:glow rad="127000">
              <a:srgbClr val="92D050"/>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Examples of permissible </a:t>
            </a:r>
            <a:r>
              <a:rPr lang="en-US" dirty="0"/>
              <a:t>u</a:t>
            </a:r>
            <a:r>
              <a:rPr lang="en-US" dirty="0" smtClean="0"/>
              <a:t>ses</a:t>
            </a:r>
            <a:endParaRPr lang="en-US" dirty="0"/>
          </a:p>
        </p:txBody>
      </p:sp>
      <p:sp>
        <p:nvSpPr>
          <p:cNvPr id="3" name="Content Placeholder 2"/>
          <p:cNvSpPr>
            <a:spLocks noGrp="1"/>
          </p:cNvSpPr>
          <p:nvPr>
            <p:ph idx="1"/>
          </p:nvPr>
        </p:nvSpPr>
        <p:spPr>
          <a:xfrm>
            <a:off x="228600" y="2362200"/>
            <a:ext cx="8686800" cy="4191000"/>
          </a:xfrm>
        </p:spPr>
        <p:txBody>
          <a:bodyPr>
            <a:noAutofit/>
          </a:bodyPr>
          <a:lstStyle/>
          <a:p>
            <a:pPr marL="342900" lvl="0" indent="-342900">
              <a:spcBef>
                <a:spcPts val="1200"/>
              </a:spcBef>
              <a:buClr>
                <a:schemeClr val="tx1"/>
              </a:buClr>
              <a:buFont typeface="Symbol"/>
              <a:buChar char=""/>
            </a:pPr>
            <a:r>
              <a:rPr lang="en-US" sz="2400" spc="-15" dirty="0" smtClean="0">
                <a:ea typeface="Calibri"/>
                <a:cs typeface="Times New Roman"/>
              </a:rPr>
              <a:t>Tutorial </a:t>
            </a:r>
            <a:r>
              <a:rPr lang="en-US" sz="2400" spc="-15" dirty="0">
                <a:ea typeface="Calibri"/>
                <a:cs typeface="Times New Roman"/>
              </a:rPr>
              <a:t>or co-curriculum programs provided </a:t>
            </a:r>
            <a:r>
              <a:rPr lang="en-US" sz="2400" spc="-15" dirty="0" smtClean="0">
                <a:ea typeface="Calibri"/>
                <a:cs typeface="Times New Roman"/>
              </a:rPr>
              <a:t>they are not critical to the operation </a:t>
            </a:r>
            <a:r>
              <a:rPr lang="en-US" sz="2400" spc="-15" dirty="0">
                <a:ea typeface="Calibri"/>
                <a:cs typeface="Times New Roman"/>
              </a:rPr>
              <a:t>of the </a:t>
            </a:r>
            <a:r>
              <a:rPr lang="en-US" sz="2400" spc="-15" dirty="0" err="1" smtClean="0">
                <a:ea typeface="Calibri"/>
                <a:cs typeface="Times New Roman"/>
              </a:rPr>
              <a:t>college</a:t>
            </a:r>
            <a:r>
              <a:rPr lang="en-US" sz="2400" dirty="0" err="1" smtClean="0">
                <a:ea typeface="Calibri"/>
                <a:cs typeface="Times New Roman"/>
              </a:rPr>
              <a:t>Furniture</a:t>
            </a:r>
            <a:r>
              <a:rPr lang="en-US" sz="2400" dirty="0" smtClean="0">
                <a:ea typeface="Calibri"/>
                <a:cs typeface="Times New Roman"/>
              </a:rPr>
              <a:t> </a:t>
            </a:r>
            <a:r>
              <a:rPr lang="en-US" sz="2400" dirty="0">
                <a:ea typeface="Calibri"/>
                <a:cs typeface="Times New Roman"/>
              </a:rPr>
              <a:t>and equipment for </a:t>
            </a:r>
            <a:r>
              <a:rPr lang="en-US" sz="2400" dirty="0" smtClean="0">
                <a:ea typeface="Calibri"/>
                <a:cs typeface="Times New Roman"/>
              </a:rPr>
              <a:t>non-instructional </a:t>
            </a:r>
            <a:r>
              <a:rPr lang="en-US" sz="2400" dirty="0">
                <a:ea typeface="Calibri"/>
                <a:cs typeface="Times New Roman"/>
              </a:rPr>
              <a:t>student </a:t>
            </a:r>
            <a:r>
              <a:rPr lang="en-US" sz="2400" dirty="0" smtClean="0">
                <a:ea typeface="Calibri"/>
                <a:cs typeface="Times New Roman"/>
              </a:rPr>
              <a:t>spaces</a:t>
            </a:r>
            <a:endParaRPr lang="en-US" sz="2400" dirty="0">
              <a:ea typeface="Calibri"/>
              <a:cs typeface="Times New Roman"/>
            </a:endParaRPr>
          </a:p>
          <a:p>
            <a:pPr marL="342900" lvl="0" indent="-342900">
              <a:spcBef>
                <a:spcPts val="1200"/>
              </a:spcBef>
              <a:buClr>
                <a:schemeClr val="tx1"/>
              </a:buClr>
              <a:buFont typeface="Symbol"/>
              <a:buChar char=""/>
            </a:pPr>
            <a:r>
              <a:rPr lang="en-US" sz="2400" dirty="0" smtClean="0">
                <a:ea typeface="Calibri"/>
                <a:cs typeface="Times New Roman"/>
              </a:rPr>
              <a:t>Subsidization </a:t>
            </a:r>
            <a:r>
              <a:rPr lang="en-US" sz="2400" dirty="0">
                <a:ea typeface="Calibri"/>
                <a:cs typeface="Times New Roman"/>
              </a:rPr>
              <a:t>of a student food bank </a:t>
            </a:r>
            <a:r>
              <a:rPr lang="en-US" sz="2400" dirty="0" smtClean="0">
                <a:ea typeface="Calibri"/>
                <a:cs typeface="Times New Roman"/>
              </a:rPr>
              <a:t>operation to extent </a:t>
            </a:r>
            <a:r>
              <a:rPr lang="en-US" sz="2400" dirty="0">
                <a:ea typeface="Calibri"/>
                <a:cs typeface="Times New Roman"/>
              </a:rPr>
              <a:t>that the food bank benefits </a:t>
            </a:r>
            <a:r>
              <a:rPr lang="en-US" sz="2400" dirty="0" smtClean="0">
                <a:ea typeface="Calibri"/>
                <a:cs typeface="Times New Roman"/>
              </a:rPr>
              <a:t>students</a:t>
            </a:r>
            <a:endParaRPr lang="en-US" sz="2400" dirty="0">
              <a:ea typeface="Calibri"/>
              <a:cs typeface="Times New Roman"/>
            </a:endParaRPr>
          </a:p>
          <a:p>
            <a:pPr marL="342900" lvl="0" indent="-342900">
              <a:spcBef>
                <a:spcPts val="600"/>
              </a:spcBef>
              <a:buClr>
                <a:srgbClr val="FF0000"/>
              </a:buClr>
              <a:buFont typeface="Symbol"/>
              <a:buChar char=""/>
            </a:pPr>
            <a:endParaRPr lang="en-US" sz="2400" dirty="0"/>
          </a:p>
        </p:txBody>
      </p:sp>
    </p:spTree>
    <p:extLst>
      <p:ext uri="{BB962C8B-B14F-4D97-AF65-F5344CB8AC3E}">
        <p14:creationId xmlns:p14="http://schemas.microsoft.com/office/powerpoint/2010/main" val="1438660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uceM1\AppData\Local\Microsoft\Windows\Temporary Internet Files\Content.IE5\0JP51W2I\512px-Thumbs_up_font_awesome.svg[1].pn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667000" y="1524000"/>
            <a:ext cx="3901440" cy="3901440"/>
          </a:xfrm>
          <a:prstGeom prst="rect">
            <a:avLst/>
          </a:prstGeom>
          <a:noFill/>
          <a:effectLst>
            <a:glow rad="127000">
              <a:srgbClr val="92D050"/>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347" y="304801"/>
            <a:ext cx="7765321" cy="1066800"/>
          </a:xfrm>
        </p:spPr>
        <p:txBody>
          <a:bodyPr/>
          <a:lstStyle/>
          <a:p>
            <a:r>
              <a:rPr lang="en-US" dirty="0" smtClean="0"/>
              <a:t>Other permissible uses</a:t>
            </a:r>
            <a:endParaRPr lang="en-US" dirty="0"/>
          </a:p>
        </p:txBody>
      </p:sp>
      <p:sp>
        <p:nvSpPr>
          <p:cNvPr id="3" name="Content Placeholder 2"/>
          <p:cNvSpPr>
            <a:spLocks noGrp="1"/>
          </p:cNvSpPr>
          <p:nvPr>
            <p:ph idx="1"/>
          </p:nvPr>
        </p:nvSpPr>
        <p:spPr>
          <a:xfrm>
            <a:off x="533400" y="1219200"/>
            <a:ext cx="8077200" cy="5334000"/>
          </a:xfrm>
          <a:effectLst>
            <a:glow rad="127000">
              <a:srgbClr val="92D050"/>
            </a:glow>
          </a:effectLst>
          <a:scene3d>
            <a:camera prst="orthographicFront"/>
            <a:lightRig rig="threePt" dir="t"/>
          </a:scene3d>
          <a:sp3d extrusionH="76200">
            <a:extrusionClr>
              <a:srgbClr val="92D050"/>
            </a:extrusionClr>
          </a:sp3d>
        </p:spPr>
        <p:txBody>
          <a:bodyPr>
            <a:normAutofit fontScale="85000" lnSpcReduction="20000"/>
          </a:bodyPr>
          <a:lstStyle/>
          <a:p>
            <a:pPr marL="0" lvl="0" indent="0">
              <a:spcBef>
                <a:spcPts val="0"/>
              </a:spcBef>
              <a:buClr>
                <a:srgbClr val="FF0000"/>
              </a:buClr>
              <a:buNone/>
            </a:pPr>
            <a:r>
              <a:rPr lang="en-US" sz="2800" dirty="0" smtClean="0">
                <a:ea typeface="Calibri"/>
                <a:cs typeface="Times New Roman"/>
              </a:rPr>
              <a:t>Incidental refreshments </a:t>
            </a:r>
            <a:r>
              <a:rPr lang="en-US" sz="2800" dirty="0">
                <a:ea typeface="Calibri"/>
                <a:cs typeface="Times New Roman"/>
              </a:rPr>
              <a:t>(coffee, cookies, etc.) at approved student </a:t>
            </a:r>
            <a:r>
              <a:rPr lang="en-US" sz="2800" dirty="0" smtClean="0">
                <a:ea typeface="Calibri"/>
                <a:cs typeface="Times New Roman"/>
              </a:rPr>
              <a:t>programs, including</a:t>
            </a:r>
          </a:p>
          <a:p>
            <a:pPr marL="617220" lvl="1" indent="-342900">
              <a:spcBef>
                <a:spcPts val="0"/>
              </a:spcBef>
              <a:buClr>
                <a:schemeClr val="tx1"/>
              </a:buClr>
              <a:buFont typeface="Symbol"/>
              <a:buChar char=""/>
            </a:pPr>
            <a:r>
              <a:rPr lang="en-US" sz="2800" dirty="0" smtClean="0">
                <a:ea typeface="Calibri"/>
                <a:cs typeface="Times New Roman"/>
              </a:rPr>
              <a:t>graduation ceremonies</a:t>
            </a:r>
          </a:p>
          <a:p>
            <a:pPr marL="617220" lvl="1" indent="-342900">
              <a:spcBef>
                <a:spcPts val="0"/>
              </a:spcBef>
              <a:buClr>
                <a:schemeClr val="tx1"/>
              </a:buClr>
              <a:buFont typeface="Symbol"/>
              <a:buChar char=""/>
            </a:pPr>
            <a:r>
              <a:rPr lang="en-US" sz="2800" dirty="0" smtClean="0">
                <a:ea typeface="Calibri"/>
                <a:cs typeface="Times New Roman"/>
              </a:rPr>
              <a:t>vocational </a:t>
            </a:r>
            <a:r>
              <a:rPr lang="en-US" sz="2800" dirty="0">
                <a:ea typeface="Calibri"/>
                <a:cs typeface="Times New Roman"/>
              </a:rPr>
              <a:t>certificate awards </a:t>
            </a:r>
            <a:r>
              <a:rPr lang="en-US" sz="2800" dirty="0" smtClean="0">
                <a:ea typeface="Calibri"/>
                <a:cs typeface="Times New Roman"/>
              </a:rPr>
              <a:t>programs</a:t>
            </a:r>
          </a:p>
          <a:p>
            <a:pPr marL="617220" lvl="1" indent="-342900">
              <a:spcBef>
                <a:spcPts val="0"/>
              </a:spcBef>
              <a:buClr>
                <a:schemeClr val="tx1"/>
              </a:buClr>
              <a:buFont typeface="Symbol"/>
              <a:buChar char=""/>
            </a:pPr>
            <a:r>
              <a:rPr lang="en-US" sz="2800" dirty="0" smtClean="0">
                <a:ea typeface="Calibri"/>
                <a:cs typeface="Times New Roman"/>
              </a:rPr>
              <a:t>scholarship </a:t>
            </a:r>
            <a:r>
              <a:rPr lang="en-US" sz="2800" dirty="0">
                <a:ea typeface="Calibri"/>
                <a:cs typeface="Times New Roman"/>
              </a:rPr>
              <a:t>convocations or </a:t>
            </a:r>
            <a:r>
              <a:rPr lang="en-US" sz="2800" dirty="0" smtClean="0">
                <a:ea typeface="Calibri"/>
                <a:cs typeface="Times New Roman"/>
              </a:rPr>
              <a:t>receptions</a:t>
            </a:r>
          </a:p>
          <a:p>
            <a:pPr marL="617220" lvl="1" indent="-342900">
              <a:spcBef>
                <a:spcPts val="0"/>
              </a:spcBef>
              <a:buClr>
                <a:schemeClr val="tx1"/>
              </a:buClr>
              <a:buFont typeface="Symbol"/>
              <a:buChar char=""/>
            </a:pPr>
            <a:r>
              <a:rPr lang="en-US" sz="2800" dirty="0" smtClean="0">
                <a:ea typeface="Calibri"/>
                <a:cs typeface="Times New Roman"/>
              </a:rPr>
              <a:t>student </a:t>
            </a:r>
            <a:r>
              <a:rPr lang="en-US" sz="2800" dirty="0">
                <a:ea typeface="Calibri"/>
                <a:cs typeface="Times New Roman"/>
              </a:rPr>
              <a:t>activity or club </a:t>
            </a:r>
            <a:r>
              <a:rPr lang="en-US" sz="2800" dirty="0" smtClean="0">
                <a:ea typeface="Calibri"/>
                <a:cs typeface="Times New Roman"/>
              </a:rPr>
              <a:t>meetings </a:t>
            </a:r>
          </a:p>
          <a:p>
            <a:pPr marL="617220" lvl="1" indent="-342900">
              <a:spcBef>
                <a:spcPts val="0"/>
              </a:spcBef>
              <a:buClr>
                <a:schemeClr val="tx1"/>
              </a:buClr>
              <a:buFont typeface="Symbol"/>
              <a:buChar char=""/>
            </a:pPr>
            <a:r>
              <a:rPr lang="en-US" sz="2800" dirty="0" smtClean="0">
                <a:ea typeface="Calibri"/>
                <a:cs typeface="Times New Roman"/>
              </a:rPr>
              <a:t>student awards</a:t>
            </a:r>
          </a:p>
          <a:p>
            <a:pPr marL="617220" lvl="1" indent="-342900">
              <a:spcBef>
                <a:spcPts val="0"/>
              </a:spcBef>
              <a:buClr>
                <a:schemeClr val="tx1"/>
              </a:buClr>
              <a:buFont typeface="Symbol"/>
              <a:buChar char=""/>
            </a:pPr>
            <a:r>
              <a:rPr lang="en-US" sz="2800" dirty="0" smtClean="0">
                <a:ea typeface="Calibri"/>
                <a:cs typeface="Times New Roman"/>
              </a:rPr>
              <a:t>student </a:t>
            </a:r>
            <a:r>
              <a:rPr lang="en-US" sz="2800" dirty="0">
                <a:ea typeface="Calibri"/>
                <a:cs typeface="Times New Roman"/>
              </a:rPr>
              <a:t>work </a:t>
            </a:r>
            <a:r>
              <a:rPr lang="en-US" sz="2800" dirty="0" smtClean="0">
                <a:ea typeface="Calibri"/>
                <a:cs typeface="Times New Roman"/>
              </a:rPr>
              <a:t>sessions</a:t>
            </a:r>
          </a:p>
          <a:p>
            <a:pPr marL="617220" lvl="1" indent="-342900">
              <a:spcBef>
                <a:spcPts val="0"/>
              </a:spcBef>
              <a:buClr>
                <a:schemeClr val="tx1"/>
              </a:buClr>
              <a:buFont typeface="Symbol"/>
              <a:buChar char=""/>
            </a:pPr>
            <a:r>
              <a:rPr lang="en-US" sz="2800" dirty="0" smtClean="0">
                <a:ea typeface="Calibri"/>
                <a:cs typeface="Times New Roman"/>
              </a:rPr>
              <a:t>new </a:t>
            </a:r>
            <a:r>
              <a:rPr lang="en-US" sz="2800" dirty="0">
                <a:ea typeface="Calibri"/>
                <a:cs typeface="Times New Roman"/>
              </a:rPr>
              <a:t>student </a:t>
            </a:r>
            <a:r>
              <a:rPr lang="en-US" sz="2800" dirty="0" smtClean="0">
                <a:ea typeface="Calibri"/>
                <a:cs typeface="Times New Roman"/>
              </a:rPr>
              <a:t>orientations</a:t>
            </a:r>
          </a:p>
          <a:p>
            <a:pPr marL="617220" lvl="1" indent="-342900">
              <a:spcBef>
                <a:spcPts val="0"/>
              </a:spcBef>
              <a:buClr>
                <a:schemeClr val="tx1"/>
              </a:buClr>
              <a:buFont typeface="Symbol"/>
              <a:buChar char=""/>
            </a:pPr>
            <a:r>
              <a:rPr lang="en-US" sz="2800" dirty="0" smtClean="0">
                <a:ea typeface="Calibri"/>
                <a:cs typeface="Times New Roman"/>
              </a:rPr>
              <a:t>honor </a:t>
            </a:r>
            <a:r>
              <a:rPr lang="en-US" sz="2800" dirty="0">
                <a:ea typeface="Calibri"/>
                <a:cs typeface="Times New Roman"/>
              </a:rPr>
              <a:t>society </a:t>
            </a:r>
            <a:r>
              <a:rPr lang="en-US" sz="2800" dirty="0" smtClean="0">
                <a:ea typeface="Calibri"/>
                <a:cs typeface="Times New Roman"/>
              </a:rPr>
              <a:t>initiations</a:t>
            </a:r>
          </a:p>
          <a:p>
            <a:pPr marL="617220" lvl="1" indent="-342900">
              <a:spcBef>
                <a:spcPts val="0"/>
              </a:spcBef>
              <a:buClr>
                <a:schemeClr val="tx1"/>
              </a:buClr>
              <a:buFont typeface="Symbol"/>
              <a:buChar char=""/>
            </a:pPr>
            <a:r>
              <a:rPr lang="en-US" sz="2800" dirty="0" smtClean="0">
                <a:ea typeface="Calibri"/>
                <a:cs typeface="Times New Roman"/>
              </a:rPr>
              <a:t>scholarship </a:t>
            </a:r>
            <a:r>
              <a:rPr lang="en-US" sz="2800" dirty="0">
                <a:ea typeface="Calibri"/>
                <a:cs typeface="Times New Roman"/>
              </a:rPr>
              <a:t>donors </a:t>
            </a:r>
            <a:r>
              <a:rPr lang="en-US" sz="2800" dirty="0" smtClean="0">
                <a:ea typeface="Calibri"/>
                <a:cs typeface="Times New Roman"/>
              </a:rPr>
              <a:t>receptions</a:t>
            </a:r>
          </a:p>
          <a:p>
            <a:pPr marL="0" indent="0">
              <a:spcBef>
                <a:spcPts val="1200"/>
              </a:spcBef>
              <a:buClr>
                <a:srgbClr val="FF0000"/>
              </a:buClr>
              <a:buNone/>
            </a:pPr>
            <a:r>
              <a:rPr lang="en-US" sz="2800" dirty="0" smtClean="0">
                <a:ea typeface="Calibri"/>
                <a:cs typeface="Times New Roman"/>
              </a:rPr>
              <a:t>Meals for reception or award ceremony attendees who are part of program</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168829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ruceM1\AppData\Local\Microsoft\Windows\Temporary Internet Files\Content.IE5\0JP51W2I\512px-Thumbs_up_font_awesome.svg[1].pn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362200" y="1676400"/>
            <a:ext cx="4191000" cy="3901440"/>
          </a:xfrm>
          <a:prstGeom prst="rect">
            <a:avLst/>
          </a:prstGeom>
          <a:noFill/>
          <a:effectLst>
            <a:glow rad="127000">
              <a:srgbClr val="92D050"/>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347" y="228601"/>
            <a:ext cx="7765321" cy="1066799"/>
          </a:xfrm>
        </p:spPr>
        <p:txBody>
          <a:bodyPr/>
          <a:lstStyle/>
          <a:p>
            <a:r>
              <a:rPr lang="en-US" dirty="0" smtClean="0"/>
              <a:t>Scholarships</a:t>
            </a:r>
            <a:endParaRPr lang="en-US" dirty="0"/>
          </a:p>
        </p:txBody>
      </p:sp>
      <p:sp>
        <p:nvSpPr>
          <p:cNvPr id="3" name="Content Placeholder 2"/>
          <p:cNvSpPr>
            <a:spLocks noGrp="1"/>
          </p:cNvSpPr>
          <p:nvPr>
            <p:ph idx="1"/>
          </p:nvPr>
        </p:nvSpPr>
        <p:spPr>
          <a:xfrm>
            <a:off x="457200" y="1295400"/>
            <a:ext cx="8229599" cy="5334000"/>
          </a:xfrm>
        </p:spPr>
        <p:txBody>
          <a:bodyPr>
            <a:noAutofit/>
          </a:bodyPr>
          <a:lstStyle/>
          <a:p>
            <a:pPr>
              <a:spcBef>
                <a:spcPts val="600"/>
              </a:spcBef>
            </a:pPr>
            <a:r>
              <a:rPr lang="en-US" dirty="0" smtClean="0">
                <a:ea typeface="Calibri"/>
                <a:cs typeface="Times New Roman"/>
              </a:rPr>
              <a:t>S&amp;A </a:t>
            </a:r>
            <a:r>
              <a:rPr lang="en-US" dirty="0">
                <a:ea typeface="Calibri"/>
                <a:cs typeface="Times New Roman"/>
              </a:rPr>
              <a:t>fees </a:t>
            </a:r>
            <a:r>
              <a:rPr lang="en-US" dirty="0" smtClean="0">
                <a:ea typeface="Calibri"/>
                <a:cs typeface="Times New Roman"/>
              </a:rPr>
              <a:t>may </a:t>
            </a:r>
            <a:r>
              <a:rPr lang="en-US" dirty="0">
                <a:ea typeface="Calibri"/>
                <a:cs typeface="Times New Roman"/>
              </a:rPr>
              <a:t>be used for an institutional student loan fund for </a:t>
            </a:r>
            <a:r>
              <a:rPr lang="en-US" b="1" dirty="0">
                <a:ea typeface="Calibri"/>
                <a:cs typeface="Times New Roman"/>
              </a:rPr>
              <a:t>needy </a:t>
            </a:r>
            <a:r>
              <a:rPr lang="en-US" b="1" dirty="0" smtClean="0">
                <a:ea typeface="Calibri"/>
                <a:cs typeface="Times New Roman"/>
              </a:rPr>
              <a:t>students (</a:t>
            </a:r>
            <a:r>
              <a:rPr lang="en-US" dirty="0" smtClean="0">
                <a:solidFill>
                  <a:prstClr val="white"/>
                </a:solidFill>
                <a:ea typeface="Calibri"/>
                <a:cs typeface="Times New Roman"/>
              </a:rPr>
              <a:t>RCW 28B.10.825) </a:t>
            </a:r>
            <a:endParaRPr lang="en-US" dirty="0" smtClean="0">
              <a:ea typeface="Calibri"/>
              <a:cs typeface="Times New Roman"/>
            </a:endParaRPr>
          </a:p>
          <a:p>
            <a:pPr>
              <a:spcBef>
                <a:spcPts val="600"/>
              </a:spcBef>
            </a:pPr>
            <a:r>
              <a:rPr lang="en-US" dirty="0" smtClean="0">
                <a:ea typeface="Calibri"/>
                <a:cs typeface="Times New Roman"/>
              </a:rPr>
              <a:t>Other S&amp;A fee based scholarship fall into a </a:t>
            </a:r>
            <a:r>
              <a:rPr lang="en-US" b="1" u="sng" dirty="0" smtClean="0">
                <a:solidFill>
                  <a:schemeClr val="tx1">
                    <a:lumMod val="75000"/>
                  </a:schemeClr>
                </a:solidFill>
                <a:ea typeface="Calibri"/>
                <a:cs typeface="Times New Roman"/>
              </a:rPr>
              <a:t>legal grey area</a:t>
            </a:r>
          </a:p>
          <a:p>
            <a:pPr>
              <a:spcBef>
                <a:spcPts val="600"/>
              </a:spcBef>
            </a:pPr>
            <a:r>
              <a:rPr lang="en-US" dirty="0" smtClean="0">
                <a:ea typeface="Calibri"/>
                <a:cs typeface="Times New Roman"/>
              </a:rPr>
              <a:t>If funding scholarship with S&amp;A fees,  College should</a:t>
            </a:r>
          </a:p>
          <a:p>
            <a:pPr lvl="1">
              <a:spcBef>
                <a:spcPts val="600"/>
              </a:spcBef>
            </a:pPr>
            <a:r>
              <a:rPr lang="en-US" sz="2000" dirty="0" smtClean="0">
                <a:ea typeface="Calibri"/>
                <a:cs typeface="Times New Roman"/>
              </a:rPr>
              <a:t>Vet scholarship proposal during S&amp;A fee budget process</a:t>
            </a:r>
          </a:p>
          <a:p>
            <a:pPr lvl="1">
              <a:spcBef>
                <a:spcPts val="600"/>
              </a:spcBef>
            </a:pPr>
            <a:r>
              <a:rPr lang="en-US" sz="2000" dirty="0" smtClean="0">
                <a:ea typeface="Calibri"/>
                <a:cs typeface="Times New Roman"/>
              </a:rPr>
              <a:t>Scholarships should be awarded to enrolled students (no awards to prospective students)</a:t>
            </a:r>
          </a:p>
          <a:p>
            <a:pPr lvl="1">
              <a:spcBef>
                <a:spcPts val="600"/>
              </a:spcBef>
            </a:pPr>
            <a:r>
              <a:rPr lang="en-US" sz="2000" dirty="0">
                <a:ea typeface="Calibri"/>
                <a:cs typeface="Times New Roman"/>
              </a:rPr>
              <a:t>S</a:t>
            </a:r>
            <a:r>
              <a:rPr lang="en-US" sz="2000" dirty="0" smtClean="0">
                <a:ea typeface="Calibri"/>
                <a:cs typeface="Times New Roman"/>
              </a:rPr>
              <a:t>cholarship should be based, in whole or in part, upon </a:t>
            </a:r>
            <a:r>
              <a:rPr lang="en-US" sz="2000" b="1" i="1" dirty="0" smtClean="0">
                <a:ea typeface="Calibri"/>
                <a:cs typeface="Times New Roman"/>
              </a:rPr>
              <a:t>either</a:t>
            </a:r>
            <a:r>
              <a:rPr lang="en-US" sz="2000" dirty="0" smtClean="0">
                <a:ea typeface="Calibri"/>
                <a:cs typeface="Times New Roman"/>
              </a:rPr>
              <a:t> </a:t>
            </a:r>
          </a:p>
          <a:p>
            <a:pPr lvl="2">
              <a:spcBef>
                <a:spcPts val="600"/>
              </a:spcBef>
            </a:pPr>
            <a:r>
              <a:rPr lang="en-US" sz="2000" b="1" dirty="0" smtClean="0">
                <a:ea typeface="Calibri"/>
                <a:cs typeface="Times New Roman"/>
              </a:rPr>
              <a:t>Need</a:t>
            </a:r>
            <a:r>
              <a:rPr lang="en-US" sz="2000" dirty="0" smtClean="0">
                <a:ea typeface="Calibri"/>
                <a:cs typeface="Times New Roman"/>
              </a:rPr>
              <a:t>, or</a:t>
            </a:r>
          </a:p>
          <a:p>
            <a:pPr lvl="2">
              <a:spcBef>
                <a:spcPts val="600"/>
              </a:spcBef>
            </a:pPr>
            <a:r>
              <a:rPr lang="en-US" sz="2000" b="1" dirty="0" smtClean="0">
                <a:ea typeface="Calibri"/>
                <a:cs typeface="Times New Roman"/>
              </a:rPr>
              <a:t>Consideration</a:t>
            </a:r>
            <a:r>
              <a:rPr lang="en-US" sz="2000" dirty="0" smtClean="0">
                <a:ea typeface="Calibri"/>
                <a:cs typeface="Times New Roman"/>
              </a:rPr>
              <a:t>, i.e., employment, participation or contribution to an athletic or extracurricular performance program</a:t>
            </a:r>
          </a:p>
          <a:p>
            <a:endParaRPr lang="en-US" dirty="0"/>
          </a:p>
        </p:txBody>
      </p:sp>
    </p:spTree>
    <p:extLst>
      <p:ext uri="{BB962C8B-B14F-4D97-AF65-F5344CB8AC3E}">
        <p14:creationId xmlns:p14="http://schemas.microsoft.com/office/powerpoint/2010/main" val="144254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uceM1\AppData\Local\Microsoft\Windows\Temporary Internet Files\Content.IE5\0JP51W2I\512px-Thumbs_up_font_awesome.svg[1].pn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362200" y="2057400"/>
            <a:ext cx="4114800" cy="3901440"/>
          </a:xfrm>
          <a:prstGeom prst="rect">
            <a:avLst/>
          </a:prstGeom>
          <a:noFill/>
          <a:effectLst>
            <a:glow rad="127000">
              <a:srgbClr val="92D050">
                <a:alpha val="87000"/>
              </a:srgbClr>
            </a:glow>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Political and religious clubs</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marR="0" indent="0">
              <a:spcBef>
                <a:spcPts val="0"/>
              </a:spcBef>
              <a:spcAft>
                <a:spcPts val="0"/>
              </a:spcAft>
              <a:buNone/>
            </a:pPr>
            <a:endParaRPr lang="en-US" sz="1800" dirty="0">
              <a:latin typeface="Times New Roman"/>
              <a:ea typeface="Calibri"/>
              <a:cs typeface="Times New Roman"/>
            </a:endParaRPr>
          </a:p>
          <a:p>
            <a:pPr marL="342900" marR="0" lvl="0" indent="-342900">
              <a:spcBef>
                <a:spcPts val="1200"/>
              </a:spcBef>
              <a:buFont typeface="Symbol"/>
              <a:buChar char=""/>
            </a:pPr>
            <a:r>
              <a:rPr lang="en-US" sz="3800" dirty="0">
                <a:ea typeface="Calibri"/>
                <a:cs typeface="Times New Roman"/>
              </a:rPr>
              <a:t>S&amp;A </a:t>
            </a:r>
            <a:r>
              <a:rPr lang="en-US" sz="3800" dirty="0" smtClean="0">
                <a:ea typeface="Calibri"/>
                <a:cs typeface="Times New Roman"/>
              </a:rPr>
              <a:t>fees can fund student political and religious clubs or organizations</a:t>
            </a:r>
          </a:p>
          <a:p>
            <a:pPr marL="342900" indent="-342900">
              <a:spcBef>
                <a:spcPts val="1200"/>
              </a:spcBef>
              <a:buFont typeface="Symbol"/>
              <a:buChar char=""/>
            </a:pPr>
            <a:r>
              <a:rPr lang="en-US" sz="3800" dirty="0" smtClean="0">
                <a:ea typeface="Calibri"/>
                <a:cs typeface="Times New Roman"/>
              </a:rPr>
              <a:t>Allocation </a:t>
            </a:r>
            <a:r>
              <a:rPr lang="en-US" sz="3800" dirty="0">
                <a:ea typeface="Calibri"/>
                <a:cs typeface="Times New Roman"/>
              </a:rPr>
              <a:t>of funds to student </a:t>
            </a:r>
            <a:r>
              <a:rPr lang="en-US" sz="3800" dirty="0" smtClean="0">
                <a:ea typeface="Calibri"/>
                <a:cs typeface="Times New Roman"/>
              </a:rPr>
              <a:t>political/religious </a:t>
            </a:r>
            <a:r>
              <a:rPr lang="en-US" sz="3800" dirty="0">
                <a:ea typeface="Calibri"/>
                <a:cs typeface="Times New Roman"/>
              </a:rPr>
              <a:t>groups must be neutral with respect to the </a:t>
            </a:r>
            <a:r>
              <a:rPr lang="en-US" sz="3800" dirty="0" smtClean="0">
                <a:ea typeface="Calibri"/>
                <a:cs typeface="Times New Roman"/>
              </a:rPr>
              <a:t>group’s viewpoint</a:t>
            </a:r>
            <a:endParaRPr lang="en-US" sz="3800" baseline="30000" dirty="0" smtClean="0">
              <a:ea typeface="Calibri"/>
              <a:cs typeface="Times New Roman"/>
            </a:endParaRPr>
          </a:p>
          <a:p>
            <a:pPr marL="342900" indent="-342900">
              <a:spcBef>
                <a:spcPts val="1200"/>
              </a:spcBef>
              <a:buFont typeface="Symbol"/>
              <a:buChar char=""/>
            </a:pPr>
            <a:r>
              <a:rPr lang="en-US" sz="3800" dirty="0" smtClean="0">
                <a:ea typeface="Calibri"/>
                <a:cs typeface="Times New Roman"/>
              </a:rPr>
              <a:t>Recognized political/religious groups must receive same access to college facilities, resources, and services as other recognized student groups</a:t>
            </a:r>
            <a:endParaRPr lang="en-US" sz="3800" dirty="0">
              <a:ea typeface="Calibri"/>
              <a:cs typeface="Times New Roman"/>
            </a:endParaRPr>
          </a:p>
          <a:p>
            <a:pPr marL="0" marR="0" indent="0">
              <a:spcBef>
                <a:spcPts val="0"/>
              </a:spcBef>
              <a:spcAft>
                <a:spcPts val="0"/>
              </a:spcAft>
              <a:buNone/>
            </a:pPr>
            <a:r>
              <a:rPr lang="en-US" sz="3800" dirty="0" smtClean="0">
                <a:ea typeface="Calibri"/>
                <a:cs typeface="Times New Roman"/>
              </a:rPr>
              <a:t> </a:t>
            </a:r>
            <a:endParaRPr lang="en-US" sz="3800" dirty="0">
              <a:ea typeface="Calibri"/>
              <a:cs typeface="Times New Roman"/>
            </a:endParaRPr>
          </a:p>
          <a:p>
            <a:endParaRPr lang="en-US" dirty="0"/>
          </a:p>
        </p:txBody>
      </p:sp>
    </p:spTree>
    <p:extLst>
      <p:ext uri="{BB962C8B-B14F-4D97-AF65-F5344CB8AC3E}">
        <p14:creationId xmlns:p14="http://schemas.microsoft.com/office/powerpoint/2010/main" val="349139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LOBBYING</a:t>
            </a:r>
            <a:endParaRPr lang="en-US" dirty="0"/>
          </a:p>
        </p:txBody>
      </p:sp>
      <p:sp>
        <p:nvSpPr>
          <p:cNvPr id="3" name="Content Placeholder 2"/>
          <p:cNvSpPr>
            <a:spLocks noGrp="1"/>
          </p:cNvSpPr>
          <p:nvPr>
            <p:ph idx="1"/>
          </p:nvPr>
        </p:nvSpPr>
        <p:spPr>
          <a:xfrm>
            <a:off x="685346" y="1752600"/>
            <a:ext cx="7765322" cy="4419600"/>
          </a:xfrm>
        </p:spPr>
        <p:txBody>
          <a:bodyPr>
            <a:noAutofit/>
          </a:bodyPr>
          <a:lstStyle/>
          <a:p>
            <a:pPr marL="342900" lvl="0" indent="-342900">
              <a:spcBef>
                <a:spcPts val="1200"/>
              </a:spcBef>
              <a:buFont typeface="Symbol"/>
              <a:buChar char=""/>
            </a:pPr>
            <a:r>
              <a:rPr lang="en-US" dirty="0" smtClean="0">
                <a:solidFill>
                  <a:prstClr val="white"/>
                </a:solidFill>
                <a:ea typeface="Calibri"/>
                <a:cs typeface="Times New Roman"/>
              </a:rPr>
              <a:t>Lobbying authorized (RCW 28B.15.610) </a:t>
            </a:r>
            <a:endParaRPr lang="en-US" dirty="0">
              <a:solidFill>
                <a:prstClr val="white"/>
              </a:solidFill>
              <a:ea typeface="Calibri"/>
              <a:cs typeface="Times New Roman"/>
            </a:endParaRPr>
          </a:p>
          <a:p>
            <a:pPr marL="548640" lvl="2" indent="0">
              <a:spcBef>
                <a:spcPts val="1200"/>
              </a:spcBef>
              <a:buNone/>
            </a:pPr>
            <a:r>
              <a:rPr lang="en-US" sz="2000" dirty="0">
                <a:solidFill>
                  <a:prstClr val="white"/>
                </a:solidFill>
                <a:ea typeface="Calibri"/>
                <a:cs typeface="Times New Roman"/>
              </a:rPr>
              <a:t>“. . . Notwithstanding RCW </a:t>
            </a:r>
            <a:r>
              <a:rPr lang="en-US" sz="2000" dirty="0" smtClean="0">
                <a:solidFill>
                  <a:prstClr val="white"/>
                </a:solidFill>
                <a:ea typeface="Calibri"/>
                <a:cs typeface="Times New Roman"/>
              </a:rPr>
              <a:t>[42.17A.635]</a:t>
            </a:r>
            <a:r>
              <a:rPr lang="en-US" sz="2000" u="sng" dirty="0" smtClean="0">
                <a:solidFill>
                  <a:srgbClr val="2B674D"/>
                </a:solidFill>
                <a:ea typeface="Calibri"/>
                <a:cs typeface="Times New Roman"/>
              </a:rPr>
              <a:t> </a:t>
            </a:r>
            <a:r>
              <a:rPr lang="en-US" sz="2000" dirty="0" smtClean="0">
                <a:solidFill>
                  <a:prstClr val="white"/>
                </a:solidFill>
                <a:ea typeface="Calibri"/>
                <a:cs typeface="Times New Roman"/>
              </a:rPr>
              <a:t>and </a:t>
            </a:r>
            <a:r>
              <a:rPr lang="en-US" sz="2000" dirty="0">
                <a:solidFill>
                  <a:prstClr val="white"/>
                </a:solidFill>
                <a:ea typeface="Calibri"/>
                <a:cs typeface="Times New Roman"/>
              </a:rPr>
              <a:t>(2) and (3), voluntary student fees </a:t>
            </a:r>
            <a:r>
              <a:rPr lang="en-US" sz="2000" dirty="0" smtClean="0">
                <a:solidFill>
                  <a:prstClr val="white"/>
                </a:solidFill>
                <a:ea typeface="Calibri"/>
                <a:cs typeface="Times New Roman"/>
              </a:rPr>
              <a:t>. . . and </a:t>
            </a:r>
            <a:r>
              <a:rPr lang="en-US" sz="2000" i="1" dirty="0">
                <a:solidFill>
                  <a:prstClr val="white"/>
                </a:solidFill>
                <a:ea typeface="Calibri"/>
                <a:cs typeface="Times New Roman"/>
              </a:rPr>
              <a:t>services and activities fees </a:t>
            </a:r>
            <a:r>
              <a:rPr lang="en-US" sz="2000" b="1" i="1" dirty="0">
                <a:solidFill>
                  <a:prstClr val="white"/>
                </a:solidFill>
                <a:ea typeface="Calibri"/>
                <a:cs typeface="Times New Roman"/>
              </a:rPr>
              <a:t>may be used for lobbying by a student government association</a:t>
            </a:r>
            <a:r>
              <a:rPr lang="en-US" sz="2000" dirty="0">
                <a:solidFill>
                  <a:prstClr val="white"/>
                </a:solidFill>
                <a:ea typeface="Calibri"/>
                <a:cs typeface="Times New Roman"/>
              </a:rPr>
              <a:t> or its equivalent and may also be used to support a statewide or national student organization or its equivalent that may engage in </a:t>
            </a:r>
            <a:r>
              <a:rPr lang="en-US" sz="2000" dirty="0" smtClean="0">
                <a:solidFill>
                  <a:prstClr val="white"/>
                </a:solidFill>
                <a:ea typeface="Calibri"/>
                <a:cs typeface="Times New Roman"/>
              </a:rPr>
              <a:t>lobbying” </a:t>
            </a:r>
            <a:r>
              <a:rPr lang="en-US" sz="2000" dirty="0">
                <a:solidFill>
                  <a:prstClr val="white"/>
                </a:solidFill>
                <a:ea typeface="Calibri"/>
                <a:cs typeface="Times New Roman"/>
              </a:rPr>
              <a:t>(emphasis added</a:t>
            </a:r>
            <a:r>
              <a:rPr lang="en-US" sz="2000" dirty="0" smtClean="0">
                <a:solidFill>
                  <a:prstClr val="white"/>
                </a:solidFill>
                <a:ea typeface="Calibri"/>
                <a:cs typeface="Times New Roman"/>
              </a:rPr>
              <a:t>)  </a:t>
            </a:r>
            <a:endParaRPr lang="en-US" sz="2000" dirty="0">
              <a:solidFill>
                <a:prstClr val="white"/>
              </a:solidFill>
              <a:ea typeface="Calibri"/>
              <a:cs typeface="Times New Roman"/>
            </a:endParaRPr>
          </a:p>
          <a:p>
            <a:pPr marL="342900" lvl="0" indent="-342900">
              <a:spcBef>
                <a:spcPts val="1200"/>
              </a:spcBef>
              <a:buFont typeface="Symbol"/>
              <a:buChar char=""/>
            </a:pPr>
            <a:r>
              <a:rPr lang="en-US" dirty="0">
                <a:solidFill>
                  <a:prstClr val="white"/>
                </a:solidFill>
                <a:ea typeface="Calibri"/>
                <a:cs typeface="Times New Roman"/>
              </a:rPr>
              <a:t>Use of S&amp;A fees for lobbying </a:t>
            </a:r>
            <a:r>
              <a:rPr lang="en-US" dirty="0" smtClean="0">
                <a:solidFill>
                  <a:prstClr val="white"/>
                </a:solidFill>
                <a:ea typeface="Calibri"/>
                <a:cs typeface="Times New Roman"/>
              </a:rPr>
              <a:t>by </a:t>
            </a:r>
            <a:r>
              <a:rPr lang="en-US" dirty="0">
                <a:solidFill>
                  <a:prstClr val="white"/>
                </a:solidFill>
                <a:ea typeface="Calibri"/>
                <a:cs typeface="Times New Roman"/>
              </a:rPr>
              <a:t>students other than by or through the student </a:t>
            </a:r>
            <a:r>
              <a:rPr lang="en-US" dirty="0" smtClean="0">
                <a:solidFill>
                  <a:prstClr val="white"/>
                </a:solidFill>
                <a:ea typeface="Calibri"/>
                <a:cs typeface="Times New Roman"/>
              </a:rPr>
              <a:t>government, </a:t>
            </a:r>
            <a:r>
              <a:rPr lang="en-US" dirty="0">
                <a:solidFill>
                  <a:prstClr val="white"/>
                </a:solidFill>
                <a:ea typeface="Calibri"/>
                <a:cs typeface="Times New Roman"/>
              </a:rPr>
              <a:t>is still governed by the constraints on public agencies and reporting requirements in RCW </a:t>
            </a:r>
            <a:r>
              <a:rPr lang="en-US" dirty="0" smtClean="0">
                <a:solidFill>
                  <a:prstClr val="white"/>
                </a:solidFill>
                <a:ea typeface="Calibri"/>
                <a:cs typeface="Times New Roman"/>
              </a:rPr>
              <a:t>42A.17A.635</a:t>
            </a:r>
            <a:endParaRPr lang="en-US" dirty="0">
              <a:solidFill>
                <a:prstClr val="white"/>
              </a:solidFill>
              <a:ea typeface="Calibri"/>
              <a:cs typeface="Times New Roman"/>
            </a:endParaRPr>
          </a:p>
          <a:p>
            <a:endParaRPr lang="en-US" dirty="0"/>
          </a:p>
        </p:txBody>
      </p:sp>
    </p:spTree>
    <p:extLst>
      <p:ext uri="{BB962C8B-B14F-4D97-AF65-F5344CB8AC3E}">
        <p14:creationId xmlns:p14="http://schemas.microsoft.com/office/powerpoint/2010/main" val="151214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ruceM1\AppData\Local\Microsoft\Windows\Temporary Internet Files\Content.IE5\0JP51W2I\512px-Thumbs_up_font_awesome.svg[1].pn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209800" y="1981200"/>
            <a:ext cx="4191000" cy="3901440"/>
          </a:xfrm>
          <a:prstGeom prst="rect">
            <a:avLst/>
          </a:prstGeom>
          <a:noFill/>
          <a:effectLst>
            <a:glow rad="127000">
              <a:srgbClr val="92D050"/>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347" y="457201"/>
            <a:ext cx="7765321" cy="1371599"/>
          </a:xfrm>
        </p:spPr>
        <p:txBody>
          <a:bodyPr>
            <a:normAutofit/>
          </a:bodyPr>
          <a:lstStyle/>
          <a:p>
            <a:r>
              <a:rPr lang="en-US" dirty="0" smtClean="0"/>
              <a:t>Fundraising activities</a:t>
            </a:r>
            <a:endParaRPr lang="en-US" dirty="0"/>
          </a:p>
        </p:txBody>
      </p:sp>
      <p:sp>
        <p:nvSpPr>
          <p:cNvPr id="3" name="Content Placeholder 2"/>
          <p:cNvSpPr>
            <a:spLocks noGrp="1"/>
          </p:cNvSpPr>
          <p:nvPr>
            <p:ph idx="1"/>
          </p:nvPr>
        </p:nvSpPr>
        <p:spPr>
          <a:xfrm>
            <a:off x="381000" y="1600200"/>
            <a:ext cx="8534400" cy="5029200"/>
          </a:xfrm>
        </p:spPr>
        <p:txBody>
          <a:bodyPr>
            <a:noAutofit/>
          </a:bodyPr>
          <a:lstStyle/>
          <a:p>
            <a:pPr marL="0" marR="0" indent="0">
              <a:spcBef>
                <a:spcPts val="0"/>
              </a:spcBef>
              <a:spcAft>
                <a:spcPts val="0"/>
              </a:spcAft>
              <a:buNone/>
            </a:pPr>
            <a:r>
              <a:rPr lang="en-US" dirty="0" smtClean="0">
                <a:latin typeface="Rockwell" panose="02060603020205020403" pitchFamily="18" charset="0"/>
                <a:ea typeface="Calibri"/>
                <a:cs typeface="Times New Roman"/>
              </a:rPr>
              <a:t>S&amp;A </a:t>
            </a:r>
            <a:r>
              <a:rPr lang="en-US" dirty="0">
                <a:latin typeface="Rockwell" panose="02060603020205020403" pitchFamily="18" charset="0"/>
                <a:ea typeface="Calibri"/>
                <a:cs typeface="Times New Roman"/>
              </a:rPr>
              <a:t>funds </a:t>
            </a:r>
            <a:r>
              <a:rPr lang="en-US" dirty="0" smtClean="0">
                <a:latin typeface="Rockwell" panose="02060603020205020403" pitchFamily="18" charset="0"/>
                <a:ea typeface="Calibri"/>
                <a:cs typeface="Times New Roman"/>
              </a:rPr>
              <a:t> used as </a:t>
            </a:r>
            <a:r>
              <a:rPr lang="en-US" dirty="0">
                <a:latin typeface="Rockwell" panose="02060603020205020403" pitchFamily="18" charset="0"/>
                <a:ea typeface="Calibri"/>
                <a:cs typeface="Times New Roman"/>
              </a:rPr>
              <a:t>“seed money</a:t>
            </a:r>
            <a:r>
              <a:rPr lang="en-US" dirty="0" smtClean="0">
                <a:latin typeface="Rockwell" panose="02060603020205020403" pitchFamily="18" charset="0"/>
                <a:ea typeface="Calibri"/>
                <a:cs typeface="Times New Roman"/>
              </a:rPr>
              <a:t>” – all revenues commingled </a:t>
            </a:r>
            <a:r>
              <a:rPr lang="en-US" dirty="0">
                <a:latin typeface="Rockwell" panose="02060603020205020403" pitchFamily="18" charset="0"/>
                <a:ea typeface="Calibri"/>
                <a:cs typeface="Times New Roman"/>
              </a:rPr>
              <a:t>with state funds and </a:t>
            </a:r>
            <a:r>
              <a:rPr lang="en-US" dirty="0" smtClean="0">
                <a:latin typeface="Rockwell" panose="02060603020205020403" pitchFamily="18" charset="0"/>
                <a:ea typeface="Calibri"/>
                <a:cs typeface="Times New Roman"/>
              </a:rPr>
              <a:t>subject to </a:t>
            </a:r>
            <a:r>
              <a:rPr lang="en-US" dirty="0">
                <a:latin typeface="Rockwell" panose="02060603020205020403" pitchFamily="18" charset="0"/>
                <a:ea typeface="Calibri"/>
                <a:cs typeface="Times New Roman"/>
              </a:rPr>
              <a:t>college and state </a:t>
            </a:r>
            <a:r>
              <a:rPr lang="en-US" dirty="0" smtClean="0">
                <a:latin typeface="Rockwell" panose="02060603020205020403" pitchFamily="18" charset="0"/>
                <a:ea typeface="Calibri"/>
                <a:cs typeface="Times New Roman"/>
              </a:rPr>
              <a:t>restrictions</a:t>
            </a:r>
            <a:endParaRPr lang="en-US" dirty="0">
              <a:latin typeface="Rockwell" panose="02060603020205020403" pitchFamily="18" charset="0"/>
              <a:ea typeface="Calibri"/>
              <a:cs typeface="Times New Roman"/>
            </a:endParaRPr>
          </a:p>
          <a:p>
            <a:pPr marL="0" marR="0" lvl="0" indent="0">
              <a:spcBef>
                <a:spcPts val="1200"/>
              </a:spcBef>
              <a:buNone/>
            </a:pPr>
            <a:r>
              <a:rPr lang="en-US" dirty="0" smtClean="0">
                <a:latin typeface="Rockwell" panose="02060603020205020403" pitchFamily="18" charset="0"/>
                <a:ea typeface="Calibri"/>
                <a:cs typeface="Times New Roman"/>
              </a:rPr>
              <a:t>Fundraisers conducted without using state </a:t>
            </a:r>
            <a:r>
              <a:rPr lang="en-US" dirty="0">
                <a:latin typeface="Rockwell" panose="02060603020205020403" pitchFamily="18" charset="0"/>
                <a:ea typeface="Calibri"/>
                <a:cs typeface="Times New Roman"/>
              </a:rPr>
              <a:t>property or money are private funds </a:t>
            </a:r>
            <a:r>
              <a:rPr lang="en-US" dirty="0" smtClean="0">
                <a:latin typeface="Rockwell" panose="02060603020205020403" pitchFamily="18" charset="0"/>
                <a:ea typeface="Calibri"/>
                <a:cs typeface="Times New Roman"/>
              </a:rPr>
              <a:t>– may be used without restriction, but must be </a:t>
            </a:r>
            <a:r>
              <a:rPr lang="en-US" dirty="0">
                <a:latin typeface="Rockwell" panose="02060603020205020403" pitchFamily="18" charset="0"/>
                <a:ea typeface="Calibri"/>
                <a:cs typeface="Times New Roman"/>
              </a:rPr>
              <a:t>segregated from public funds in </a:t>
            </a:r>
            <a:r>
              <a:rPr lang="en-US" dirty="0" smtClean="0">
                <a:latin typeface="Rockwell" panose="02060603020205020403" pitchFamily="18" charset="0"/>
                <a:ea typeface="Calibri"/>
                <a:cs typeface="Times New Roman"/>
              </a:rPr>
              <a:t>“trust account”</a:t>
            </a:r>
            <a:endParaRPr lang="en-US" dirty="0">
              <a:latin typeface="Rockwell" panose="02060603020205020403" pitchFamily="18" charset="0"/>
              <a:ea typeface="Calibri"/>
              <a:cs typeface="Times New Roman"/>
            </a:endParaRPr>
          </a:p>
          <a:p>
            <a:pPr marL="342900" marR="0" lvl="0" indent="-342900">
              <a:spcBef>
                <a:spcPts val="1200"/>
              </a:spcBef>
              <a:buFont typeface="Symbol"/>
              <a:buChar char=""/>
            </a:pPr>
            <a:r>
              <a:rPr lang="en-US" dirty="0">
                <a:latin typeface="Rockwell" panose="02060603020205020403" pitchFamily="18" charset="0"/>
                <a:ea typeface="Calibri"/>
                <a:cs typeface="Times New Roman"/>
              </a:rPr>
              <a:t>Privately raised funds </a:t>
            </a:r>
            <a:r>
              <a:rPr lang="en-US" dirty="0" smtClean="0">
                <a:latin typeface="Rockwell" panose="02060603020205020403" pitchFamily="18" charset="0"/>
                <a:ea typeface="Calibri"/>
                <a:cs typeface="Times New Roman"/>
              </a:rPr>
              <a:t>retain private </a:t>
            </a:r>
            <a:r>
              <a:rPr lang="en-US" dirty="0">
                <a:latin typeface="Rockwell" panose="02060603020205020403" pitchFamily="18" charset="0"/>
                <a:ea typeface="Calibri"/>
                <a:cs typeface="Times New Roman"/>
              </a:rPr>
              <a:t>character even if state facilities are </a:t>
            </a:r>
            <a:r>
              <a:rPr lang="en-US" dirty="0" smtClean="0">
                <a:latin typeface="Rockwell" panose="02060603020205020403" pitchFamily="18" charset="0"/>
                <a:ea typeface="Calibri"/>
                <a:cs typeface="Times New Roman"/>
              </a:rPr>
              <a:t>used, provided:</a:t>
            </a:r>
          </a:p>
          <a:p>
            <a:pPr marL="617220" lvl="1" indent="-342900">
              <a:spcBef>
                <a:spcPts val="1200"/>
              </a:spcBef>
              <a:buFont typeface="Symbol"/>
              <a:buChar char=""/>
            </a:pPr>
            <a:r>
              <a:rPr lang="en-US" sz="2000" dirty="0" smtClean="0">
                <a:latin typeface="Rockwell" panose="02060603020205020403" pitchFamily="18" charset="0"/>
                <a:ea typeface="Calibri"/>
                <a:cs typeface="Times New Roman"/>
              </a:rPr>
              <a:t>Fair </a:t>
            </a:r>
            <a:r>
              <a:rPr lang="en-US" sz="2000" dirty="0">
                <a:latin typeface="Rockwell" panose="02060603020205020403" pitchFamily="18" charset="0"/>
                <a:ea typeface="Calibri"/>
                <a:cs typeface="Times New Roman"/>
              </a:rPr>
              <a:t>market value is paid for rental of state facilities; or </a:t>
            </a:r>
            <a:endParaRPr lang="en-US" sz="2000" dirty="0" smtClean="0">
              <a:latin typeface="Rockwell" panose="02060603020205020403" pitchFamily="18" charset="0"/>
              <a:ea typeface="Calibri"/>
              <a:cs typeface="Times New Roman"/>
            </a:endParaRPr>
          </a:p>
          <a:p>
            <a:pPr marL="617220" lvl="1" indent="-342900">
              <a:spcBef>
                <a:spcPts val="1200"/>
              </a:spcBef>
              <a:buFont typeface="Symbol"/>
              <a:buChar char=""/>
            </a:pPr>
            <a:r>
              <a:rPr lang="en-US" sz="2000" dirty="0">
                <a:latin typeface="Rockwell" panose="02060603020205020403" pitchFamily="18" charset="0"/>
                <a:ea typeface="Calibri"/>
                <a:cs typeface="Times New Roman"/>
              </a:rPr>
              <a:t>F</a:t>
            </a:r>
            <a:r>
              <a:rPr lang="en-US" sz="2000" dirty="0" smtClean="0">
                <a:latin typeface="Rockwell" panose="02060603020205020403" pitchFamily="18" charset="0"/>
                <a:ea typeface="Calibri"/>
                <a:cs typeface="Times New Roman"/>
              </a:rPr>
              <a:t>undraising occurs </a:t>
            </a:r>
            <a:r>
              <a:rPr lang="en-US" sz="2000" dirty="0">
                <a:latin typeface="Rockwell" panose="02060603020205020403" pitchFamily="18" charset="0"/>
                <a:ea typeface="Calibri"/>
                <a:cs typeface="Times New Roman"/>
              </a:rPr>
              <a:t>in public areas </a:t>
            </a:r>
            <a:r>
              <a:rPr lang="en-US" sz="2000" dirty="0" smtClean="0">
                <a:latin typeface="Rockwell" panose="02060603020205020403" pitchFamily="18" charset="0"/>
                <a:ea typeface="Calibri"/>
                <a:cs typeface="Times New Roman"/>
              </a:rPr>
              <a:t>in compliance with college’s </a:t>
            </a:r>
            <a:r>
              <a:rPr lang="en-US" sz="2000" dirty="0">
                <a:latin typeface="Rockwell" panose="02060603020205020403" pitchFamily="18" charset="0"/>
                <a:ea typeface="Calibri"/>
                <a:cs typeface="Times New Roman"/>
              </a:rPr>
              <a:t>facilities use </a:t>
            </a:r>
            <a:r>
              <a:rPr lang="en-US" sz="2000" dirty="0" smtClean="0">
                <a:latin typeface="Rockwell" panose="02060603020205020403" pitchFamily="18" charset="0"/>
                <a:ea typeface="Calibri"/>
                <a:cs typeface="Times New Roman"/>
              </a:rPr>
              <a:t>policy</a:t>
            </a:r>
            <a:endParaRPr lang="en-US" sz="2000" dirty="0">
              <a:latin typeface="Rockwell" panose="02060603020205020403" pitchFamily="18" charset="0"/>
              <a:ea typeface="Calibri"/>
              <a:cs typeface="Times New Roman"/>
            </a:endParaRPr>
          </a:p>
        </p:txBody>
      </p:sp>
    </p:spTree>
    <p:extLst>
      <p:ext uri="{BB962C8B-B14F-4D97-AF65-F5344CB8AC3E}">
        <p14:creationId xmlns:p14="http://schemas.microsoft.com/office/powerpoint/2010/main" val="63904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quot; Symbol 3"/>
          <p:cNvSpPr/>
          <p:nvPr/>
        </p:nvSpPr>
        <p:spPr>
          <a:xfrm>
            <a:off x="1600200" y="1935922"/>
            <a:ext cx="6096001" cy="4464878"/>
          </a:xfrm>
          <a:prstGeom prst="noSmoking">
            <a:avLst/>
          </a:prstGeom>
          <a:solidFill>
            <a:srgbClr val="FF0000">
              <a:alpha val="13000"/>
            </a:srgbClr>
          </a:solidFill>
          <a:ln w="6350">
            <a:solidFill>
              <a:srgbClr val="FF0000"/>
            </a:solidFill>
          </a:ln>
          <a:effectLst>
            <a:glow rad="127000">
              <a:srgbClr val="C00000">
                <a:alpha val="13000"/>
              </a:srgbClr>
            </a:glow>
            <a:reflection endPos="0" dist="50800" dir="5400000" sy="-100000" algn="bl" rotWithShape="0"/>
            <a:softEdge rad="12700"/>
          </a:effectLst>
          <a:scene3d>
            <a:camera prst="orthographicFront"/>
            <a:lightRig rig="threePt" dir="t"/>
          </a:scene3d>
          <a:sp3d extrusionH="76200" contourW="127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dirty="0" smtClean="0"/>
              <a:t>Examples of impermissible uses</a:t>
            </a:r>
            <a:endParaRPr lang="en-US" dirty="0"/>
          </a:p>
        </p:txBody>
      </p:sp>
      <p:sp>
        <p:nvSpPr>
          <p:cNvPr id="3" name="Content Placeholder 2"/>
          <p:cNvSpPr>
            <a:spLocks noGrp="1"/>
          </p:cNvSpPr>
          <p:nvPr>
            <p:ph idx="1"/>
          </p:nvPr>
        </p:nvSpPr>
        <p:spPr>
          <a:xfrm>
            <a:off x="685347" y="1924782"/>
            <a:ext cx="7765321" cy="4487158"/>
          </a:xfrm>
          <a:effectLst>
            <a:glow>
              <a:schemeClr val="accent1"/>
            </a:glow>
            <a:softEdge rad="63500"/>
          </a:effectLst>
          <a:scene3d>
            <a:camera prst="obliqueTopRight"/>
            <a:lightRig rig="threePt" dir="t"/>
          </a:scene3d>
          <a:sp3d prstMaterial="dkEdge">
            <a:bevelB/>
          </a:sp3d>
        </p:spPr>
        <p:txBody>
          <a:bodyPr>
            <a:normAutofit/>
          </a:bodyPr>
          <a:lstStyle/>
          <a:p>
            <a:pPr marL="233363" indent="-233363">
              <a:spcBef>
                <a:spcPts val="1200"/>
              </a:spcBef>
              <a:buClr>
                <a:schemeClr val="tx1"/>
              </a:buClr>
            </a:pPr>
            <a:r>
              <a:rPr lang="en-US" dirty="0"/>
              <a:t>Gifts, i.e., free goods or services offered to anyone without consideration and with a donative intent</a:t>
            </a:r>
          </a:p>
          <a:p>
            <a:pPr marL="233363" lvl="0" indent="-233363">
              <a:spcBef>
                <a:spcPts val="1200"/>
              </a:spcBef>
              <a:buClr>
                <a:schemeClr val="tx1"/>
              </a:buClr>
            </a:pPr>
            <a:r>
              <a:rPr lang="en-US" dirty="0" smtClean="0"/>
              <a:t>Lobbying by student organizations other than those approved under RCW 28B.15.610</a:t>
            </a:r>
          </a:p>
          <a:p>
            <a:pPr marL="233363" lvl="0" indent="-233363">
              <a:spcBef>
                <a:spcPts val="1200"/>
              </a:spcBef>
              <a:buClr>
                <a:schemeClr val="tx1"/>
              </a:buClr>
            </a:pPr>
            <a:r>
              <a:rPr lang="en-US" dirty="0" smtClean="0"/>
              <a:t>Gifts or campaign to political candidates or ballot proposition</a:t>
            </a:r>
            <a:endParaRPr lang="en-US" dirty="0"/>
          </a:p>
          <a:p>
            <a:pPr marL="233363" lvl="0" indent="-233363">
              <a:spcBef>
                <a:spcPts val="1200"/>
              </a:spcBef>
              <a:buClr>
                <a:schemeClr val="tx1"/>
              </a:buClr>
            </a:pPr>
            <a:r>
              <a:rPr lang="en-US" dirty="0" smtClean="0"/>
              <a:t>Salaries </a:t>
            </a:r>
            <a:r>
              <a:rPr lang="en-US" dirty="0"/>
              <a:t>of professional employees </a:t>
            </a:r>
            <a:r>
              <a:rPr lang="en-US" dirty="0" smtClean="0"/>
              <a:t>providing </a:t>
            </a:r>
            <a:r>
              <a:rPr lang="en-US" dirty="0"/>
              <a:t>services </a:t>
            </a:r>
            <a:r>
              <a:rPr lang="en-US" dirty="0" smtClean="0"/>
              <a:t>not </a:t>
            </a:r>
            <a:r>
              <a:rPr lang="en-US" dirty="0"/>
              <a:t>directly related to student services programming</a:t>
            </a:r>
          </a:p>
          <a:p>
            <a:pPr marL="233363" indent="-233363">
              <a:spcBef>
                <a:spcPts val="1200"/>
              </a:spcBef>
              <a:buClr>
                <a:schemeClr val="tx1"/>
              </a:buClr>
            </a:pPr>
            <a:r>
              <a:rPr lang="en-US" dirty="0" smtClean="0"/>
              <a:t>Complimentary tickets or admissions as a gift or for promotional purposes – gift and possibly no benefit to students</a:t>
            </a:r>
          </a:p>
        </p:txBody>
      </p:sp>
    </p:spTree>
    <p:extLst>
      <p:ext uri="{BB962C8B-B14F-4D97-AF65-F5344CB8AC3E}">
        <p14:creationId xmlns:p14="http://schemas.microsoft.com/office/powerpoint/2010/main" val="1441151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7" name="&quot;No&quot; Symbol 6"/>
          <p:cNvSpPr/>
          <p:nvPr/>
        </p:nvSpPr>
        <p:spPr>
          <a:xfrm>
            <a:off x="1600200" y="1935922"/>
            <a:ext cx="6096001" cy="4464878"/>
          </a:xfrm>
          <a:prstGeom prst="noSmoking">
            <a:avLst/>
          </a:prstGeom>
          <a:solidFill>
            <a:srgbClr val="FF0000">
              <a:alpha val="13000"/>
            </a:srgbClr>
          </a:solidFill>
          <a:ln w="6350">
            <a:solidFill>
              <a:srgbClr val="FF0000"/>
            </a:solidFill>
          </a:ln>
          <a:effectLst>
            <a:glow rad="127000">
              <a:srgbClr val="C00000">
                <a:alpha val="13000"/>
              </a:srgbClr>
            </a:glow>
            <a:reflection endPos="0" dist="50800" dir="5400000" sy="-100000" algn="bl" rotWithShape="0"/>
            <a:softEdge rad="12700"/>
          </a:effectLst>
          <a:scene3d>
            <a:camera prst="orthographicFront"/>
            <a:lightRig rig="threePt" dir="t"/>
          </a:scene3d>
          <a:sp3d extrusionH="76200" contourW="127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smtClean="0"/>
              <a:t>Examples of impermissible uses</a:t>
            </a:r>
            <a:endParaRPr lang="en-US" dirty="0"/>
          </a:p>
        </p:txBody>
      </p:sp>
      <p:sp>
        <p:nvSpPr>
          <p:cNvPr id="3" name="Content Placeholder 2"/>
          <p:cNvSpPr>
            <a:spLocks noGrp="1"/>
          </p:cNvSpPr>
          <p:nvPr>
            <p:ph idx="1"/>
          </p:nvPr>
        </p:nvSpPr>
        <p:spPr>
          <a:xfrm>
            <a:off x="533400" y="2096064"/>
            <a:ext cx="7917267" cy="3695136"/>
          </a:xfrm>
        </p:spPr>
        <p:txBody>
          <a:bodyPr>
            <a:normAutofit fontScale="92500" lnSpcReduction="10000"/>
          </a:bodyPr>
          <a:lstStyle/>
          <a:p>
            <a:r>
              <a:rPr lang="en-US" dirty="0" smtClean="0"/>
              <a:t>Gifts, i.e., free goods or services offered to anyone without consideration and with a donative intent</a:t>
            </a:r>
          </a:p>
          <a:p>
            <a:pPr lvl="0"/>
            <a:r>
              <a:rPr lang="en-US" dirty="0" smtClean="0"/>
              <a:t>Lobbying by student organizations other than those approved under RCW 28B.15.610</a:t>
            </a:r>
          </a:p>
          <a:p>
            <a:pPr lvl="0"/>
            <a:r>
              <a:rPr lang="en-US" dirty="0" smtClean="0"/>
              <a:t>Gifts or campaign to political candidates or ballot proposition</a:t>
            </a:r>
          </a:p>
          <a:p>
            <a:pPr lvl="0"/>
            <a:r>
              <a:rPr lang="en-US" dirty="0" smtClean="0"/>
              <a:t>Salaries of professional employees providing services not directly related to student services programming</a:t>
            </a:r>
          </a:p>
          <a:p>
            <a:r>
              <a:rPr lang="en-US" dirty="0" smtClean="0"/>
              <a:t>Complimentary tickets or admissions as a gift or for promotional purposes – gift and possibly no benefit to students</a:t>
            </a:r>
          </a:p>
        </p:txBody>
      </p:sp>
    </p:spTree>
    <p:extLst>
      <p:ext uri="{BB962C8B-B14F-4D97-AF65-F5344CB8AC3E}">
        <p14:creationId xmlns:p14="http://schemas.microsoft.com/office/powerpoint/2010/main" val="1193260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fees</a:t>
            </a:r>
            <a:endParaRPr lang="en-US" dirty="0"/>
          </a:p>
        </p:txBody>
      </p:sp>
      <p:sp>
        <p:nvSpPr>
          <p:cNvPr id="4" name="Content Placeholder 3"/>
          <p:cNvSpPr>
            <a:spLocks noGrp="1"/>
          </p:cNvSpPr>
          <p:nvPr>
            <p:ph idx="1"/>
          </p:nvPr>
        </p:nvSpPr>
        <p:spPr>
          <a:xfrm>
            <a:off x="457200" y="2096064"/>
            <a:ext cx="7993468" cy="3695136"/>
          </a:xfrm>
        </p:spPr>
        <p:txBody>
          <a:bodyPr>
            <a:normAutofit/>
          </a:bodyPr>
          <a:lstStyle/>
          <a:p>
            <a:pPr lvl="1"/>
            <a:r>
              <a:rPr lang="en-US" sz="2400" dirty="0" smtClean="0"/>
              <a:t>Separate </a:t>
            </a:r>
            <a:r>
              <a:rPr lang="en-US" sz="2400" smtClean="0"/>
              <a:t>and distinct from S&amp;A Fees</a:t>
            </a:r>
            <a:endParaRPr lang="en-US" sz="2400"/>
          </a:p>
          <a:p>
            <a:pPr lvl="1"/>
            <a:r>
              <a:rPr lang="en-US" sz="2400" dirty="0" smtClean="0"/>
              <a:t>Voluntary student fees authorized under RCW 28B.15.610</a:t>
            </a:r>
          </a:p>
          <a:p>
            <a:pPr lvl="1"/>
            <a:r>
              <a:rPr lang="en-US" sz="2400" dirty="0" smtClean="0"/>
              <a:t>Only authorized means of assessing across-the-board student fees at CTCs</a:t>
            </a:r>
          </a:p>
          <a:p>
            <a:pPr lvl="1"/>
            <a:r>
              <a:rPr lang="en-US" sz="2400" dirty="0" smtClean="0"/>
              <a:t>CTCs frequently use voluntary fees to pay for and maintain student technology</a:t>
            </a:r>
            <a:endParaRPr lang="en-US" sz="2400" dirty="0"/>
          </a:p>
        </p:txBody>
      </p:sp>
    </p:spTree>
    <p:extLst>
      <p:ext uri="{BB962C8B-B14F-4D97-AF65-F5344CB8AC3E}">
        <p14:creationId xmlns:p14="http://schemas.microsoft.com/office/powerpoint/2010/main" val="1646006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800" dirty="0" smtClean="0"/>
              <a:t>QUESTIONS</a:t>
            </a:r>
            <a:endParaRPr lang="en-US" sz="4800" dirty="0"/>
          </a:p>
        </p:txBody>
      </p:sp>
    </p:spTree>
    <p:extLst>
      <p:ext uri="{BB962C8B-B14F-4D97-AF65-F5344CB8AC3E}">
        <p14:creationId xmlns:p14="http://schemas.microsoft.com/office/powerpoint/2010/main" val="831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Overview</a:t>
            </a:r>
            <a:endParaRPr lang="en-US" sz="5400" dirty="0"/>
          </a:p>
        </p:txBody>
      </p:sp>
      <p:sp>
        <p:nvSpPr>
          <p:cNvPr id="3" name="Content Placeholder 2"/>
          <p:cNvSpPr>
            <a:spLocks noGrp="1"/>
          </p:cNvSpPr>
          <p:nvPr>
            <p:ph idx="1"/>
          </p:nvPr>
        </p:nvSpPr>
        <p:spPr/>
        <p:txBody>
          <a:bodyPr>
            <a:normAutofit/>
          </a:bodyPr>
          <a:lstStyle/>
          <a:p>
            <a:pPr>
              <a:spcBef>
                <a:spcPts val="1200"/>
              </a:spcBef>
            </a:pPr>
            <a:r>
              <a:rPr lang="en-US" sz="3200" dirty="0" smtClean="0"/>
              <a:t>What are Service &amp; Activity (S&amp;A) fees?</a:t>
            </a:r>
          </a:p>
          <a:p>
            <a:pPr>
              <a:spcBef>
                <a:spcPts val="1200"/>
              </a:spcBef>
            </a:pPr>
            <a:r>
              <a:rPr lang="en-US" sz="3200" dirty="0" smtClean="0"/>
              <a:t>What restrictions apply to their use?</a:t>
            </a:r>
          </a:p>
          <a:p>
            <a:pPr>
              <a:spcBef>
                <a:spcPts val="1200"/>
              </a:spcBef>
            </a:pPr>
            <a:r>
              <a:rPr lang="en-US" sz="3200" dirty="0" smtClean="0"/>
              <a:t>Permissible uses</a:t>
            </a:r>
          </a:p>
          <a:p>
            <a:pPr>
              <a:spcBef>
                <a:spcPts val="1200"/>
              </a:spcBef>
            </a:pPr>
            <a:r>
              <a:rPr lang="en-US" sz="3200" dirty="0" smtClean="0"/>
              <a:t>Impermissible uses</a:t>
            </a:r>
          </a:p>
          <a:p>
            <a:pPr>
              <a:spcBef>
                <a:spcPts val="1200"/>
              </a:spcBef>
            </a:pPr>
            <a:r>
              <a:rPr lang="en-US" sz="3200" dirty="0" smtClean="0"/>
              <a:t>How are fees distributed?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343" y="3391343"/>
            <a:ext cx="75314" cy="75314"/>
          </a:xfrm>
          <a:prstGeom prst="rect">
            <a:avLst/>
          </a:prstGeom>
        </p:spPr>
      </p:pic>
    </p:spTree>
    <p:extLst>
      <p:ext uri="{BB962C8B-B14F-4D97-AF65-F5344CB8AC3E}">
        <p14:creationId xmlns:p14="http://schemas.microsoft.com/office/powerpoint/2010/main" val="45357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Service &amp; Activity fees?</a:t>
            </a:r>
            <a:endParaRPr lang="en-US" dirty="0"/>
          </a:p>
        </p:txBody>
      </p:sp>
      <p:sp>
        <p:nvSpPr>
          <p:cNvPr id="3" name="Content Placeholder 2"/>
          <p:cNvSpPr>
            <a:spLocks noGrp="1"/>
          </p:cNvSpPr>
          <p:nvPr>
            <p:ph idx="1"/>
          </p:nvPr>
        </p:nvSpPr>
        <p:spPr>
          <a:xfrm>
            <a:off x="1066800" y="1905000"/>
            <a:ext cx="7620000" cy="4572000"/>
          </a:xfrm>
        </p:spPr>
        <p:txBody>
          <a:bodyPr>
            <a:normAutofit fontScale="92500"/>
          </a:bodyPr>
          <a:lstStyle/>
          <a:p>
            <a:pPr marL="182880" lvl="2">
              <a:spcBef>
                <a:spcPts val="1200"/>
              </a:spcBef>
              <a:buSzPct val="85000"/>
            </a:pPr>
            <a:r>
              <a:rPr lang="en-US" sz="2400" dirty="0"/>
              <a:t>RCW </a:t>
            </a:r>
            <a:r>
              <a:rPr lang="en-US" sz="2400" dirty="0" smtClean="0"/>
              <a:t>28B.45.041 states: </a:t>
            </a:r>
            <a:endParaRPr lang="en-US" sz="2400" dirty="0"/>
          </a:p>
          <a:p>
            <a:pPr marL="548640" lvl="2" indent="0">
              <a:spcBef>
                <a:spcPts val="1200"/>
              </a:spcBef>
              <a:buNone/>
            </a:pPr>
            <a:r>
              <a:rPr lang="en-US" sz="2400" dirty="0" smtClean="0"/>
              <a:t>“</a:t>
            </a:r>
            <a:r>
              <a:rPr lang="en-US" sz="2400" dirty="0"/>
              <a:t>The term "services and activities fees" as used in this chapter is defined to mean fees, </a:t>
            </a:r>
            <a:r>
              <a:rPr lang="en-US" sz="2400" b="1" dirty="0"/>
              <a:t>other than tuition fees</a:t>
            </a:r>
            <a:r>
              <a:rPr lang="en-US" sz="2400" dirty="0"/>
              <a:t>, charged to all students registering at the state's community </a:t>
            </a:r>
            <a:r>
              <a:rPr lang="en-US" sz="2400" dirty="0" smtClean="0"/>
              <a:t>colleges . . .. </a:t>
            </a:r>
            <a:r>
              <a:rPr lang="en-US" sz="2400" dirty="0"/>
              <a:t>Services and activities fees shall be used as otherwise provided by law or by rule or regulation of the board of trustees </a:t>
            </a:r>
            <a:r>
              <a:rPr lang="en-US" sz="2400" dirty="0" smtClean="0"/>
              <a:t>. . . of </a:t>
            </a:r>
            <a:r>
              <a:rPr lang="en-US" sz="2400" dirty="0"/>
              <a:t>each of the state's community </a:t>
            </a:r>
            <a:r>
              <a:rPr lang="en-US" sz="2400" dirty="0" smtClean="0"/>
              <a:t>colleges . . . </a:t>
            </a:r>
            <a:r>
              <a:rPr lang="en-US" sz="2400" b="1" dirty="0" smtClean="0"/>
              <a:t>for </a:t>
            </a:r>
            <a:r>
              <a:rPr lang="en-US" sz="2400" b="1" dirty="0"/>
              <a:t>the express purpose of funding student activities and programs of their particular </a:t>
            </a:r>
            <a:r>
              <a:rPr lang="en-US" sz="2400" b="1" dirty="0" smtClean="0"/>
              <a:t>institution</a:t>
            </a:r>
            <a:r>
              <a:rPr lang="en-US" sz="2400" dirty="0" smtClean="0"/>
              <a:t>.” </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96000" y="4267200"/>
            <a:ext cx="75314" cy="75314"/>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flipV="1">
            <a:off x="6780914" y="5180714"/>
            <a:ext cx="77086" cy="77086"/>
          </a:xfrm>
          <a:prstGeom prst="rect">
            <a:avLst/>
          </a:prstGeom>
        </p:spPr>
      </p:pic>
    </p:spTree>
    <p:extLst>
      <p:ext uri="{BB962C8B-B14F-4D97-AF65-F5344CB8AC3E}">
        <p14:creationId xmlns:p14="http://schemas.microsoft.com/office/powerpoint/2010/main" val="263930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restrictions apply to S&amp;A fees?</a:t>
            </a:r>
            <a:endParaRPr lang="en-US" dirty="0"/>
          </a:p>
        </p:txBody>
      </p:sp>
      <p:sp>
        <p:nvSpPr>
          <p:cNvPr id="3" name="Content Placeholder 2"/>
          <p:cNvSpPr>
            <a:spLocks noGrp="1"/>
          </p:cNvSpPr>
          <p:nvPr>
            <p:ph idx="1"/>
          </p:nvPr>
        </p:nvSpPr>
        <p:spPr>
          <a:xfrm>
            <a:off x="1066800" y="2133600"/>
            <a:ext cx="7467600" cy="4191000"/>
          </a:xfrm>
        </p:spPr>
        <p:txBody>
          <a:bodyPr>
            <a:noAutofit/>
          </a:bodyPr>
          <a:lstStyle/>
          <a:p>
            <a:pPr marL="0" indent="0">
              <a:buNone/>
            </a:pPr>
            <a:r>
              <a:rPr lang="en-US" sz="2200" dirty="0" smtClean="0"/>
              <a:t>Generally, two questions must be answered to determine whether an expenditure of S&amp;A fees is legally authorized:</a:t>
            </a:r>
          </a:p>
          <a:p>
            <a:r>
              <a:rPr lang="en-US" sz="2200" dirty="0" smtClean="0"/>
              <a:t>Does the service or activity fall within the scope of the S&amp;A fee statute?</a:t>
            </a:r>
          </a:p>
          <a:p>
            <a:r>
              <a:rPr lang="en-US" sz="2200" dirty="0" smtClean="0"/>
              <a:t>Does the service or activity violate the constitutional prohibition on gifts of state funds?</a:t>
            </a:r>
          </a:p>
          <a:p>
            <a:pPr marL="0" indent="0">
              <a:buNone/>
            </a:pPr>
            <a:r>
              <a:rPr lang="en-US" sz="2200" dirty="0" smtClean="0"/>
              <a:t>An expenditure of S&amp;A fees is authorized only if the answer is “yes” to </a:t>
            </a:r>
            <a:r>
              <a:rPr lang="en-US" sz="2200" b="1" u="sng" dirty="0" smtClean="0"/>
              <a:t>both</a:t>
            </a:r>
            <a:r>
              <a:rPr lang="en-US" sz="2200" dirty="0" smtClean="0"/>
              <a:t> questions</a:t>
            </a:r>
            <a:endParaRPr lang="en-US" sz="2200" dirty="0"/>
          </a:p>
        </p:txBody>
      </p:sp>
    </p:spTree>
    <p:extLst>
      <p:ext uri="{BB962C8B-B14F-4D97-AF65-F5344CB8AC3E}">
        <p14:creationId xmlns:p14="http://schemas.microsoft.com/office/powerpoint/2010/main" val="246337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ruceM1\AppData\Local\Microsoft\Windows\Temporary Internet Files\Content.IE5\0JP51W2I\all_spor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4265"/>
            <a:ext cx="1889449" cy="1429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283" y="4934436"/>
            <a:ext cx="1765719" cy="14408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771" y="4876411"/>
            <a:ext cx="2309334" cy="149882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5944" y="4934436"/>
            <a:ext cx="1737827" cy="1556851"/>
          </a:xfrm>
          <a:prstGeom prst="rect">
            <a:avLst/>
          </a:prstGeom>
        </p:spPr>
      </p:pic>
      <p:sp>
        <p:nvSpPr>
          <p:cNvPr id="2" name="Title 1"/>
          <p:cNvSpPr>
            <a:spLocks noGrp="1"/>
          </p:cNvSpPr>
          <p:nvPr>
            <p:ph type="title"/>
          </p:nvPr>
        </p:nvSpPr>
        <p:spPr/>
        <p:txBody>
          <a:bodyPr/>
          <a:lstStyle/>
          <a:p>
            <a:r>
              <a:rPr lang="en-US" dirty="0" smtClean="0"/>
              <a:t>Statutory Restrictions</a:t>
            </a:r>
            <a:endParaRPr lang="en-US" dirty="0"/>
          </a:p>
        </p:txBody>
      </p:sp>
      <p:sp>
        <p:nvSpPr>
          <p:cNvPr id="3" name="Content Placeholder 2"/>
          <p:cNvSpPr>
            <a:spLocks noGrp="1"/>
          </p:cNvSpPr>
          <p:nvPr>
            <p:ph idx="1"/>
          </p:nvPr>
        </p:nvSpPr>
        <p:spPr>
          <a:xfrm>
            <a:off x="762000" y="1600200"/>
            <a:ext cx="8153400" cy="3505200"/>
          </a:xfrm>
        </p:spPr>
        <p:txBody>
          <a:bodyPr>
            <a:normAutofit lnSpcReduction="10000"/>
          </a:bodyPr>
          <a:lstStyle/>
          <a:p>
            <a:pPr lvl="0">
              <a:spcBef>
                <a:spcPts val="1200"/>
              </a:spcBef>
              <a:buClr>
                <a:srgbClr val="FF0000"/>
              </a:buClr>
            </a:pPr>
            <a:r>
              <a:rPr lang="en-US" sz="2800" dirty="0"/>
              <a:t>Student activities </a:t>
            </a:r>
            <a:r>
              <a:rPr lang="en-US" sz="2800" i="1" u="sng" dirty="0"/>
              <a:t>include</a:t>
            </a:r>
            <a:r>
              <a:rPr lang="en-US" sz="2800" dirty="0"/>
              <a:t> </a:t>
            </a:r>
            <a:r>
              <a:rPr lang="en-US" sz="2800" b="1" dirty="0" err="1"/>
              <a:t>cocurricular</a:t>
            </a:r>
            <a:r>
              <a:rPr lang="en-US" sz="2800" b="1" dirty="0"/>
              <a:t> or extracurricular activities </a:t>
            </a:r>
            <a:r>
              <a:rPr lang="en-US" sz="2800" dirty="0"/>
              <a:t>by students in the furtherance of their </a:t>
            </a:r>
            <a:r>
              <a:rPr lang="en-US" sz="2800" dirty="0" smtClean="0"/>
              <a:t>education that are </a:t>
            </a:r>
            <a:r>
              <a:rPr lang="en-US" sz="2800" b="1" u="sng" dirty="0" smtClean="0"/>
              <a:t>not </a:t>
            </a:r>
            <a:r>
              <a:rPr lang="en-US" sz="2800" b="1" spc="-15" dirty="0">
                <a:latin typeface="Arial" panose="020B0604020202020204" pitchFamily="34" charset="0"/>
                <a:ea typeface="Calibri"/>
                <a:cs typeface="Arial" panose="020B0604020202020204" pitchFamily="34" charset="0"/>
              </a:rPr>
              <a:t>normal maintenance and operation functions of the college</a:t>
            </a:r>
            <a:r>
              <a:rPr lang="en-US" sz="2800" dirty="0" smtClean="0"/>
              <a:t>, </a:t>
            </a:r>
            <a:r>
              <a:rPr lang="en-US" sz="2800" dirty="0"/>
              <a:t>e.g., </a:t>
            </a:r>
            <a:r>
              <a:rPr lang="en-US" sz="2800" dirty="0" smtClean="0"/>
              <a:t>intercollegiate </a:t>
            </a:r>
            <a:r>
              <a:rPr lang="en-US" sz="2800" dirty="0"/>
              <a:t>athletics and other competitions, clubs, and student </a:t>
            </a:r>
            <a:r>
              <a:rPr lang="en-US" sz="2800" dirty="0" smtClean="0"/>
              <a:t>government, etc.</a:t>
            </a:r>
          </a:p>
          <a:p>
            <a:pPr lvl="0">
              <a:spcBef>
                <a:spcPts val="1200"/>
              </a:spcBef>
              <a:buClr>
                <a:srgbClr val="FF0000"/>
              </a:buClr>
            </a:pPr>
            <a:endParaRPr lang="en-US" dirty="0" smtClean="0">
              <a:solidFill>
                <a:srgbClr val="000000"/>
              </a:solidFill>
            </a:endParaRPr>
          </a:p>
          <a:p>
            <a:pPr marL="0" lvl="0" indent="0">
              <a:spcBef>
                <a:spcPts val="1200"/>
              </a:spcBef>
              <a:buClr>
                <a:srgbClr val="FF0000"/>
              </a:buClr>
              <a:buNone/>
            </a:pPr>
            <a:endParaRPr lang="en-US" dirty="0">
              <a:solidFill>
                <a:srgbClr val="000000"/>
              </a:solidFill>
            </a:endParaRPr>
          </a:p>
          <a:p>
            <a:pPr marL="0" lvl="0" indent="0">
              <a:spcBef>
                <a:spcPts val="1200"/>
              </a:spcBef>
              <a:buClr>
                <a:srgbClr val="FF0000"/>
              </a:buClr>
              <a:buNone/>
            </a:pPr>
            <a:endParaRPr lang="en-US" b="1" dirty="0" smtClean="0">
              <a:solidFill>
                <a:srgbClr val="000000"/>
              </a:solidFill>
            </a:endParaRPr>
          </a:p>
        </p:txBody>
      </p:sp>
    </p:spTree>
    <p:extLst>
      <p:ext uri="{BB962C8B-B14F-4D97-AF65-F5344CB8AC3E}">
        <p14:creationId xmlns:p14="http://schemas.microsoft.com/office/powerpoint/2010/main" val="154200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72000"/>
            <a:ext cx="2084079" cy="1905000"/>
          </a:xfrm>
          <a:prstGeom prst="rect">
            <a:avLst/>
          </a:prstGeom>
        </p:spPr>
      </p:pic>
      <p:sp>
        <p:nvSpPr>
          <p:cNvPr id="2" name="Title 1"/>
          <p:cNvSpPr>
            <a:spLocks noGrp="1"/>
          </p:cNvSpPr>
          <p:nvPr>
            <p:ph type="title"/>
          </p:nvPr>
        </p:nvSpPr>
        <p:spPr>
          <a:xfrm>
            <a:off x="457200" y="533400"/>
            <a:ext cx="8229600" cy="838200"/>
          </a:xfrm>
        </p:spPr>
        <p:txBody>
          <a:bodyPr>
            <a:normAutofit/>
          </a:bodyPr>
          <a:lstStyle/>
          <a:p>
            <a:r>
              <a:rPr lang="en-US" dirty="0" smtClean="0"/>
              <a:t>Constitutional Restrictions</a:t>
            </a:r>
            <a:endParaRPr lang="en-US" dirty="0"/>
          </a:p>
        </p:txBody>
      </p:sp>
      <p:sp>
        <p:nvSpPr>
          <p:cNvPr id="3" name="Content Placeholder 2"/>
          <p:cNvSpPr>
            <a:spLocks noGrp="1"/>
          </p:cNvSpPr>
          <p:nvPr>
            <p:ph idx="1"/>
          </p:nvPr>
        </p:nvSpPr>
        <p:spPr>
          <a:xfrm>
            <a:off x="101338" y="1371600"/>
            <a:ext cx="8686800" cy="5029200"/>
          </a:xfrm>
        </p:spPr>
        <p:txBody>
          <a:bodyPr>
            <a:normAutofit fontScale="92500"/>
          </a:bodyPr>
          <a:lstStyle/>
          <a:p>
            <a:pPr marL="0" indent="0">
              <a:spcBef>
                <a:spcPts val="1200"/>
              </a:spcBef>
              <a:buNone/>
            </a:pPr>
            <a:r>
              <a:rPr lang="en-US" sz="2800" b="1" dirty="0"/>
              <a:t>Question #2:  </a:t>
            </a:r>
            <a:r>
              <a:rPr lang="en-US" sz="2800" b="1" dirty="0" smtClean="0"/>
              <a:t>Is there a gift of state funds?</a:t>
            </a:r>
          </a:p>
          <a:p>
            <a:pPr>
              <a:spcBef>
                <a:spcPts val="1200"/>
              </a:spcBef>
            </a:pPr>
            <a:r>
              <a:rPr lang="en-US" sz="2800" dirty="0" smtClean="0"/>
              <a:t>S&amp;A fees collected by colleges are state funds</a:t>
            </a:r>
          </a:p>
          <a:p>
            <a:pPr>
              <a:spcBef>
                <a:spcPts val="1200"/>
              </a:spcBef>
            </a:pPr>
            <a:r>
              <a:rPr lang="en-US" sz="2600" dirty="0" smtClean="0"/>
              <a:t>Article VIII, Section 5 of the Washington State Constitution prohibits the gifting of state funds and property</a:t>
            </a:r>
          </a:p>
          <a:p>
            <a:pPr>
              <a:spcBef>
                <a:spcPts val="1200"/>
              </a:spcBef>
              <a:tabLst>
                <a:tab pos="7315200" algn="l"/>
              </a:tabLst>
            </a:pPr>
            <a:r>
              <a:rPr lang="en-US" sz="2600" dirty="0" smtClean="0"/>
              <a:t>A “gift” is defined as “[a] transfer property without consideration and with donative intent”</a:t>
            </a:r>
          </a:p>
          <a:p>
            <a:pPr>
              <a:spcBef>
                <a:spcPts val="1200"/>
              </a:spcBef>
              <a:tabLst>
                <a:tab pos="7315200" algn="l"/>
              </a:tabLst>
            </a:pPr>
            <a:r>
              <a:rPr lang="en-US" sz="2600" dirty="0" smtClean="0"/>
              <a:t>“Consideration” means “a payment”</a:t>
            </a:r>
          </a:p>
          <a:p>
            <a:pPr marL="0" indent="0">
              <a:spcBef>
                <a:spcPts val="1200"/>
              </a:spcBef>
              <a:buNone/>
            </a:pPr>
            <a:r>
              <a:rPr lang="en-US" dirty="0" smtClean="0"/>
              <a:t/>
            </a:r>
            <a:br>
              <a:rPr lang="en-US" dirty="0" smtClean="0"/>
            </a:br>
            <a:endParaRPr lang="en-US" dirty="0" smtClean="0"/>
          </a:p>
          <a:p>
            <a:pPr marL="0" indent="0">
              <a:buNone/>
            </a:pPr>
            <a:endParaRPr lang="en-US" dirty="0"/>
          </a:p>
        </p:txBody>
      </p:sp>
      <p:sp>
        <p:nvSpPr>
          <p:cNvPr id="15" name="&quot;No&quot; Symbol 14"/>
          <p:cNvSpPr/>
          <p:nvPr/>
        </p:nvSpPr>
        <p:spPr>
          <a:xfrm>
            <a:off x="5804539" y="4542346"/>
            <a:ext cx="2362200" cy="1962149"/>
          </a:xfrm>
          <a:prstGeom prst="noSmoking">
            <a:avLst/>
          </a:prstGeom>
          <a:solidFill>
            <a:srgbClr val="FF0000">
              <a:alpha val="30000"/>
            </a:srgbClr>
          </a:solidFill>
          <a:ln w="57150">
            <a:solidFill>
              <a:srgbClr val="FF0000"/>
            </a:solidFill>
            <a:bevel/>
          </a:ln>
          <a:effectLst>
            <a:outerShdw blurRad="50800" dist="50800" dir="5400000" algn="ctr" rotWithShape="0">
              <a:srgbClr val="C00000"/>
            </a:outerShdw>
          </a:effectLst>
          <a:scene3d>
            <a:camera prst="orthographicFront"/>
            <a:lightRig rig="threePt" dir="t"/>
          </a:scene3d>
          <a:sp3d extrusionH="76200" contourW="12700">
            <a:extrusionClr>
              <a:srgbClr val="FF000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4059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S&amp;A fees are distributed</a:t>
            </a:r>
            <a:endParaRPr lang="en-US" dirty="0"/>
          </a:p>
        </p:txBody>
      </p:sp>
      <p:sp>
        <p:nvSpPr>
          <p:cNvPr id="3" name="Content Placeholder 2"/>
          <p:cNvSpPr>
            <a:spLocks noGrp="1"/>
          </p:cNvSpPr>
          <p:nvPr>
            <p:ph idx="1"/>
          </p:nvPr>
        </p:nvSpPr>
        <p:spPr>
          <a:xfrm>
            <a:off x="685346" y="2096064"/>
            <a:ext cx="7765322" cy="4228536"/>
          </a:xfrm>
        </p:spPr>
        <p:txBody>
          <a:bodyPr>
            <a:normAutofit fontScale="40000" lnSpcReduction="20000"/>
          </a:bodyPr>
          <a:lstStyle/>
          <a:p>
            <a:r>
              <a:rPr lang="en-US" sz="5000" dirty="0" smtClean="0"/>
              <a:t>“[S]</a:t>
            </a:r>
            <a:r>
              <a:rPr lang="en-US" sz="5000" dirty="0" err="1" smtClean="0"/>
              <a:t>tudents</a:t>
            </a:r>
            <a:r>
              <a:rPr lang="en-US" sz="5000" dirty="0" smtClean="0"/>
              <a:t> </a:t>
            </a:r>
            <a:r>
              <a:rPr lang="en-US" sz="5000" dirty="0"/>
              <a:t>will propose </a:t>
            </a:r>
            <a:r>
              <a:rPr lang="en-US" sz="5000" b="1" u="sng" dirty="0"/>
              <a:t>budgetary</a:t>
            </a:r>
            <a:r>
              <a:rPr lang="en-US" sz="5000" u="sng" dirty="0"/>
              <a:t> </a:t>
            </a:r>
            <a:r>
              <a:rPr lang="en-US" sz="5000" b="1" u="sng" dirty="0"/>
              <a:t>recommendations</a:t>
            </a:r>
            <a:r>
              <a:rPr lang="en-US" sz="5000" u="sng" dirty="0"/>
              <a:t> </a:t>
            </a:r>
            <a:r>
              <a:rPr lang="en-US" sz="5000" dirty="0"/>
              <a:t>for consideration by the college </a:t>
            </a:r>
            <a:r>
              <a:rPr lang="en-US" sz="5000" dirty="0" smtClean="0"/>
              <a:t>. . . administration </a:t>
            </a:r>
            <a:r>
              <a:rPr lang="en-US" sz="5000" dirty="0"/>
              <a:t>and governing board to the extent that such budget recommendations are intended to be funded by services and activities fees</a:t>
            </a:r>
            <a:r>
              <a:rPr lang="en-US" sz="5000" dirty="0" smtClean="0"/>
              <a:t>.”  RCW 28B.15.043 (emphasis added).</a:t>
            </a:r>
          </a:p>
          <a:p>
            <a:r>
              <a:rPr lang="en-US" sz="5000" dirty="0" smtClean="0"/>
              <a:t>Students are to have significant role in developing and presenting the proposed S&amp;A budget.  RCW 28B.15.045</a:t>
            </a:r>
          </a:p>
          <a:p>
            <a:r>
              <a:rPr lang="en-US" sz="5000" dirty="0" smtClean="0"/>
              <a:t>Conflicts between S&amp;A Fee Committee recommendations and College budget priorities subject to dispute resolution process. RCW 28B.15.045(6)-(8).</a:t>
            </a:r>
          </a:p>
          <a:p>
            <a:r>
              <a:rPr lang="en-US" sz="5000" b="1" dirty="0" smtClean="0"/>
              <a:t>Ultimate approval of the expenditure of S&amp;A fees rests with the Board of Trustees</a:t>
            </a:r>
            <a:endParaRPr lang="en-US" sz="3600" b="1" dirty="0" smtClean="0"/>
          </a:p>
          <a:p>
            <a:endParaRPr lang="en-US" dirty="0"/>
          </a:p>
        </p:txBody>
      </p:sp>
    </p:spTree>
    <p:extLst>
      <p:ext uri="{BB962C8B-B14F-4D97-AF65-F5344CB8AC3E}">
        <p14:creationId xmlns:p14="http://schemas.microsoft.com/office/powerpoint/2010/main" val="68319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2286000" y="1928852"/>
            <a:ext cx="4419600" cy="4206221"/>
          </a:xfrm>
          <a:prstGeom prst="rect">
            <a:avLst/>
          </a:prstGeom>
          <a:noFill/>
          <a:ln>
            <a:noFill/>
          </a:ln>
        </p:spPr>
      </p:pic>
      <p:sp>
        <p:nvSpPr>
          <p:cNvPr id="2" name="Title 1"/>
          <p:cNvSpPr>
            <a:spLocks noGrp="1"/>
          </p:cNvSpPr>
          <p:nvPr>
            <p:ph type="title"/>
          </p:nvPr>
        </p:nvSpPr>
        <p:spPr/>
        <p:txBody>
          <a:bodyPr>
            <a:normAutofit/>
          </a:bodyPr>
          <a:lstStyle/>
          <a:p>
            <a:r>
              <a:rPr lang="en-US" dirty="0" smtClean="0"/>
              <a:t>Examples of permissible uses</a:t>
            </a:r>
            <a:endParaRPr lang="en-US" dirty="0"/>
          </a:p>
        </p:txBody>
      </p:sp>
      <p:sp>
        <p:nvSpPr>
          <p:cNvPr id="3" name="Content Placeholder 2"/>
          <p:cNvSpPr>
            <a:spLocks noGrp="1"/>
          </p:cNvSpPr>
          <p:nvPr>
            <p:ph idx="1"/>
          </p:nvPr>
        </p:nvSpPr>
        <p:spPr>
          <a:xfrm>
            <a:off x="609600" y="1600200"/>
            <a:ext cx="8001000" cy="4800600"/>
          </a:xfrm>
        </p:spPr>
        <p:txBody>
          <a:bodyPr>
            <a:normAutofit/>
          </a:bodyPr>
          <a:lstStyle/>
          <a:p>
            <a:pPr marL="0" indent="0">
              <a:buNone/>
            </a:pPr>
            <a:r>
              <a:rPr lang="en-US" sz="2400" dirty="0" smtClean="0"/>
              <a:t>Student government, clubs, student programming</a:t>
            </a:r>
          </a:p>
          <a:p>
            <a:pPr lvl="1"/>
            <a:r>
              <a:rPr lang="en-US" sz="2400" dirty="0" smtClean="0"/>
              <a:t>Health and wellness programs</a:t>
            </a:r>
          </a:p>
          <a:p>
            <a:pPr lvl="1"/>
            <a:r>
              <a:rPr lang="en-US" sz="2400" dirty="0" smtClean="0"/>
              <a:t>Retreats</a:t>
            </a:r>
          </a:p>
          <a:p>
            <a:pPr lvl="1"/>
            <a:r>
              <a:rPr lang="en-US" sz="2400" dirty="0" smtClean="0"/>
              <a:t>Conferences</a:t>
            </a:r>
          </a:p>
          <a:p>
            <a:pPr lvl="1"/>
            <a:r>
              <a:rPr lang="en-US" sz="2400" dirty="0" smtClean="0"/>
              <a:t>Musical, dramatic, and artistic presentations</a:t>
            </a:r>
          </a:p>
          <a:p>
            <a:pPr lvl="1"/>
            <a:r>
              <a:rPr lang="en-US" sz="2400" dirty="0" smtClean="0"/>
              <a:t>Debates and scientific presentations</a:t>
            </a:r>
          </a:p>
          <a:p>
            <a:pPr lvl="1"/>
            <a:r>
              <a:rPr lang="en-US" sz="2400" dirty="0" smtClean="0"/>
              <a:t>Student publications and other media</a:t>
            </a:r>
          </a:p>
          <a:p>
            <a:pPr lvl="1"/>
            <a:r>
              <a:rPr lang="en-US" sz="2400" dirty="0" smtClean="0"/>
              <a:t>E</a:t>
            </a:r>
            <a:r>
              <a:rPr lang="en-US" sz="2400" dirty="0" smtClean="0">
                <a:ea typeface="Calibri"/>
                <a:cs typeface="Times New Roman"/>
              </a:rPr>
              <a:t>xpenses </a:t>
            </a:r>
            <a:r>
              <a:rPr lang="en-US" sz="2400" dirty="0">
                <a:ea typeface="Calibri"/>
                <a:cs typeface="Times New Roman"/>
              </a:rPr>
              <a:t>associated with these activities, including meals and lodging during group </a:t>
            </a:r>
            <a:r>
              <a:rPr lang="en-US" sz="2400" dirty="0" smtClean="0">
                <a:ea typeface="Calibri"/>
                <a:cs typeface="Times New Roman"/>
              </a:rPr>
              <a:t>travel</a:t>
            </a:r>
            <a:endParaRPr lang="en-US" sz="2400" dirty="0">
              <a:ea typeface="Calibri"/>
              <a:cs typeface="Times New Roman"/>
            </a:endParaRPr>
          </a:p>
          <a:p>
            <a:endParaRPr lang="en-US" sz="2400" b="1" dirty="0" smtClean="0"/>
          </a:p>
          <a:p>
            <a:pPr lvl="1"/>
            <a:endParaRPr lang="en-US" sz="2400" dirty="0"/>
          </a:p>
        </p:txBody>
      </p:sp>
    </p:spTree>
    <p:extLst>
      <p:ext uri="{BB962C8B-B14F-4D97-AF65-F5344CB8AC3E}">
        <p14:creationId xmlns:p14="http://schemas.microsoft.com/office/powerpoint/2010/main" val="91325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2209800" y="2209800"/>
            <a:ext cx="4114800" cy="4114800"/>
          </a:xfrm>
          <a:prstGeom prst="rect">
            <a:avLst/>
          </a:prstGeom>
        </p:spPr>
      </p:pic>
      <p:sp>
        <p:nvSpPr>
          <p:cNvPr id="2" name="Title 1"/>
          <p:cNvSpPr>
            <a:spLocks noGrp="1"/>
          </p:cNvSpPr>
          <p:nvPr>
            <p:ph type="title"/>
          </p:nvPr>
        </p:nvSpPr>
        <p:spPr/>
        <p:txBody>
          <a:bodyPr/>
          <a:lstStyle/>
          <a:p>
            <a:r>
              <a:rPr lang="en-US" dirty="0" smtClean="0"/>
              <a:t>Examples of permissible </a:t>
            </a:r>
            <a:r>
              <a:rPr lang="en-US" dirty="0"/>
              <a:t>u</a:t>
            </a:r>
            <a:r>
              <a:rPr lang="en-US" dirty="0" smtClean="0"/>
              <a:t>ses</a:t>
            </a:r>
            <a:endParaRPr lang="en-US" dirty="0"/>
          </a:p>
        </p:txBody>
      </p:sp>
      <p:sp>
        <p:nvSpPr>
          <p:cNvPr id="3" name="Content Placeholder 2"/>
          <p:cNvSpPr>
            <a:spLocks noGrp="1"/>
          </p:cNvSpPr>
          <p:nvPr>
            <p:ph idx="1"/>
          </p:nvPr>
        </p:nvSpPr>
        <p:spPr>
          <a:xfrm>
            <a:off x="457200" y="1935922"/>
            <a:ext cx="8229600" cy="4541078"/>
          </a:xfrm>
        </p:spPr>
        <p:txBody>
          <a:bodyPr>
            <a:noAutofit/>
          </a:bodyPr>
          <a:lstStyle/>
          <a:p>
            <a:pPr marL="342900" lvl="0" indent="-342900">
              <a:spcBef>
                <a:spcPts val="1200"/>
              </a:spcBef>
              <a:buClr>
                <a:schemeClr val="tx1"/>
              </a:buClr>
              <a:buFont typeface="Symbol"/>
              <a:buChar char=""/>
            </a:pPr>
            <a:r>
              <a:rPr lang="en-US" sz="2400" dirty="0" smtClean="0">
                <a:ea typeface="Calibri"/>
                <a:cs typeface="Times New Roman"/>
              </a:rPr>
              <a:t>Child </a:t>
            </a:r>
            <a:r>
              <a:rPr lang="en-US" sz="2400" dirty="0">
                <a:ea typeface="Calibri"/>
                <a:cs typeface="Times New Roman"/>
              </a:rPr>
              <a:t>care </a:t>
            </a:r>
            <a:r>
              <a:rPr lang="en-US" sz="2400" dirty="0" smtClean="0">
                <a:ea typeface="Calibri"/>
                <a:cs typeface="Times New Roman"/>
              </a:rPr>
              <a:t>center costs </a:t>
            </a:r>
            <a:r>
              <a:rPr lang="en-US" sz="2400" dirty="0">
                <a:ea typeface="Calibri"/>
                <a:cs typeface="Times New Roman"/>
              </a:rPr>
              <a:t>for the children of students.</a:t>
            </a:r>
          </a:p>
          <a:p>
            <a:pPr marL="342900" lvl="0" indent="-342900">
              <a:spcBef>
                <a:spcPts val="1200"/>
              </a:spcBef>
              <a:buClr>
                <a:schemeClr val="tx1"/>
              </a:buClr>
              <a:buFont typeface="Symbol"/>
              <a:buChar char=""/>
            </a:pPr>
            <a:r>
              <a:rPr lang="en-US" sz="2400" dirty="0" smtClean="0">
                <a:ea typeface="Calibri"/>
                <a:cs typeface="Times New Roman"/>
              </a:rPr>
              <a:t>Salaries for employees in student programs operations</a:t>
            </a:r>
          </a:p>
          <a:p>
            <a:pPr marL="342900" lvl="0" indent="-342900">
              <a:spcBef>
                <a:spcPts val="1200"/>
              </a:spcBef>
              <a:buClr>
                <a:schemeClr val="tx1"/>
              </a:buClr>
              <a:buFont typeface="Symbol"/>
              <a:buChar char=""/>
            </a:pPr>
            <a:r>
              <a:rPr lang="en-US" sz="2400" spc="-15" dirty="0" smtClean="0">
                <a:ea typeface="Calibri"/>
                <a:cs typeface="Times New Roman"/>
              </a:rPr>
              <a:t>Premiums for liability and casualty insurance coverage for students serving in official capacities or participating in student sponsored activities and programs. </a:t>
            </a:r>
            <a:endParaRPr lang="en-US" sz="2400" dirty="0" smtClean="0">
              <a:ea typeface="Calibri"/>
              <a:cs typeface="Times New Roman"/>
            </a:endParaRPr>
          </a:p>
          <a:p>
            <a:pPr marL="342900" lvl="0" indent="-342900">
              <a:spcBef>
                <a:spcPts val="1200"/>
              </a:spcBef>
              <a:buClr>
                <a:schemeClr val="tx1"/>
              </a:buClr>
              <a:buFont typeface="Symbol"/>
              <a:buChar char=""/>
            </a:pPr>
            <a:r>
              <a:rPr lang="en-US" sz="2400" dirty="0" smtClean="0">
                <a:ea typeface="Calibri"/>
                <a:cs typeface="Times New Roman"/>
              </a:rPr>
              <a:t>Institutional membership dues </a:t>
            </a:r>
            <a:r>
              <a:rPr lang="en-US" sz="2400" dirty="0">
                <a:ea typeface="Calibri"/>
                <a:cs typeface="Times New Roman"/>
              </a:rPr>
              <a:t>in officially recognized student leadership, governmental or programming </a:t>
            </a:r>
            <a:r>
              <a:rPr lang="en-US" sz="2400" dirty="0" smtClean="0">
                <a:ea typeface="Calibri"/>
                <a:cs typeface="Times New Roman"/>
              </a:rPr>
              <a:t>organizations</a:t>
            </a:r>
          </a:p>
        </p:txBody>
      </p:sp>
    </p:spTree>
    <p:extLst>
      <p:ext uri="{BB962C8B-B14F-4D97-AF65-F5344CB8AC3E}">
        <p14:creationId xmlns:p14="http://schemas.microsoft.com/office/powerpoint/2010/main" val="713537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1073</TotalTime>
  <Words>1833</Words>
  <Application>Microsoft Office PowerPoint</Application>
  <PresentationFormat>On-screen Show (4:3)</PresentationFormat>
  <Paragraphs>140</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Bookman Old Style</vt:lpstr>
      <vt:lpstr>Calibri</vt:lpstr>
      <vt:lpstr>Open Sans</vt:lpstr>
      <vt:lpstr>Rockwell</vt:lpstr>
      <vt:lpstr>Symbol</vt:lpstr>
      <vt:lpstr>Times New Roman</vt:lpstr>
      <vt:lpstr>Damask</vt:lpstr>
      <vt:lpstr>SERVICE &amp; ACTIVITY FEES</vt:lpstr>
      <vt:lpstr>Overview</vt:lpstr>
      <vt:lpstr>What are Service &amp; Activity fees?</vt:lpstr>
      <vt:lpstr>What restrictions apply to S&amp;A fees?</vt:lpstr>
      <vt:lpstr>Statutory Restrictions</vt:lpstr>
      <vt:lpstr>Constitutional Restrictions</vt:lpstr>
      <vt:lpstr>How S&amp;A fees are distributed</vt:lpstr>
      <vt:lpstr>Examples of permissible uses</vt:lpstr>
      <vt:lpstr>Examples of permissible uses</vt:lpstr>
      <vt:lpstr>Examples of permissible uses</vt:lpstr>
      <vt:lpstr>Other permissible uses</vt:lpstr>
      <vt:lpstr>Scholarships</vt:lpstr>
      <vt:lpstr>Political and religious clubs</vt:lpstr>
      <vt:lpstr>LOBBYING</vt:lpstr>
      <vt:lpstr>Fundraising activities</vt:lpstr>
      <vt:lpstr>Examples of impermissible uses</vt:lpstr>
      <vt:lpstr>Examples of impermissible uses</vt:lpstr>
      <vt:lpstr>Voluntary fees</vt:lpstr>
      <vt:lpstr>PowerPoint Presentation</vt:lpstr>
    </vt:vector>
  </TitlesOfParts>
  <Company>Office of the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AUTHORIZED USES FOR SERVICE AND ACTIVITY FEES</dc:title>
  <dc:creator>brucem1</dc:creator>
  <cp:lastModifiedBy>Marvin, H. Bruce (ATG)</cp:lastModifiedBy>
  <cp:revision>50</cp:revision>
  <cp:lastPrinted>2024-04-24T16:27:43Z</cp:lastPrinted>
  <dcterms:created xsi:type="dcterms:W3CDTF">2015-09-21T17:10:33Z</dcterms:created>
  <dcterms:modified xsi:type="dcterms:W3CDTF">2024-04-24T22:31:04Z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1880011067</vt:i4>
  </property>
  <property fmtid="{D5CDD505-2E9C-101B-9397-08002B2CF9AE}" pid="3" name="_NewReviewCycle">
    <vt:lpwstr/>
  </property>
  <property fmtid="{D5CDD505-2E9C-101B-9397-08002B2CF9AE}" pid="4" name="_EmailSubject">
    <vt:lpwstr>BAR meeting April 25th</vt:lpwstr>
  </property>
  <property fmtid="{D5CDD505-2E9C-101B-9397-08002B2CF9AE}" pid="5" name="_AuthorEmail">
    <vt:lpwstr>HBruce.Marvin@atg.wa.gov</vt:lpwstr>
  </property>
  <property fmtid="{D5CDD505-2E9C-101B-9397-08002B2CF9AE}" pid="6" name="_AuthorEmailDisplayName">
    <vt:lpwstr>Marvin, H. Bruce (ATG)</vt:lpwstr>
  </property>
</Properties>
</file>