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9" r:id="rId4"/>
    <p:sldId id="277" r:id="rId5"/>
    <p:sldId id="278" r:id="rId6"/>
    <p:sldId id="291" r:id="rId7"/>
    <p:sldId id="292" r:id="rId8"/>
    <p:sldId id="281" r:id="rId9"/>
    <p:sldId id="273" r:id="rId10"/>
    <p:sldId id="294" r:id="rId11"/>
    <p:sldId id="257" r:id="rId12"/>
    <p:sldId id="258" r:id="rId13"/>
    <p:sldId id="262" r:id="rId14"/>
    <p:sldId id="263" r:id="rId15"/>
    <p:sldId id="264" r:id="rId16"/>
    <p:sldId id="265" r:id="rId17"/>
    <p:sldId id="267" r:id="rId18"/>
    <p:sldId id="296" r:id="rId19"/>
    <p:sldId id="274" r:id="rId20"/>
    <p:sldId id="298" r:id="rId21"/>
    <p:sldId id="299" r:id="rId22"/>
    <p:sldId id="300" r:id="rId23"/>
    <p:sldId id="302" r:id="rId24"/>
    <p:sldId id="301" r:id="rId25"/>
    <p:sldId id="272" r:id="rId26"/>
    <p:sldId id="282" r:id="rId27"/>
    <p:sldId id="27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Storms" userId="12cd35f5-04ad-4794-b497-ee3f8c4c0d79" providerId="ADAL" clId="{D1B1DCB9-9FFB-4D47-988C-E4873734536E}"/>
    <pc:docChg chg="custSel modSld">
      <pc:chgData name="Bill Storms" userId="12cd35f5-04ad-4794-b497-ee3f8c4c0d79" providerId="ADAL" clId="{D1B1DCB9-9FFB-4D47-988C-E4873734536E}" dt="2024-10-24T13:26:52.940" v="191" actId="20577"/>
      <pc:docMkLst>
        <pc:docMk/>
      </pc:docMkLst>
      <pc:sldChg chg="modSp mod">
        <pc:chgData name="Bill Storms" userId="12cd35f5-04ad-4794-b497-ee3f8c4c0d79" providerId="ADAL" clId="{D1B1DCB9-9FFB-4D47-988C-E4873734536E}" dt="2024-10-24T13:25:33.409" v="121" actId="20577"/>
        <pc:sldMkLst>
          <pc:docMk/>
          <pc:sldMk cId="3363534638" sldId="259"/>
        </pc:sldMkLst>
        <pc:spChg chg="mod">
          <ac:chgData name="Bill Storms" userId="12cd35f5-04ad-4794-b497-ee3f8c4c0d79" providerId="ADAL" clId="{D1B1DCB9-9FFB-4D47-988C-E4873734536E}" dt="2024-10-24T13:25:33.409" v="121" actId="20577"/>
          <ac:spMkLst>
            <pc:docMk/>
            <pc:sldMk cId="3363534638" sldId="259"/>
            <ac:spMk id="6" creationId="{AB2831DC-19EF-3BA5-ABD3-6331B6370CCE}"/>
          </ac:spMkLst>
        </pc:spChg>
      </pc:sldChg>
      <pc:sldChg chg="modSp mod">
        <pc:chgData name="Bill Storms" userId="12cd35f5-04ad-4794-b497-ee3f8c4c0d79" providerId="ADAL" clId="{D1B1DCB9-9FFB-4D47-988C-E4873734536E}" dt="2024-10-21T22:07:36.634" v="10" actId="20577"/>
        <pc:sldMkLst>
          <pc:docMk/>
          <pc:sldMk cId="2804378056" sldId="260"/>
        </pc:sldMkLst>
        <pc:spChg chg="mod">
          <ac:chgData name="Bill Storms" userId="12cd35f5-04ad-4794-b497-ee3f8c4c0d79" providerId="ADAL" clId="{D1B1DCB9-9FFB-4D47-988C-E4873734536E}" dt="2024-10-21T22:07:36.634" v="10" actId="20577"/>
          <ac:spMkLst>
            <pc:docMk/>
            <pc:sldMk cId="2804378056" sldId="260"/>
            <ac:spMk id="3" creationId="{30B4AA1A-43C8-895B-4239-77841485729E}"/>
          </ac:spMkLst>
        </pc:spChg>
      </pc:sldChg>
      <pc:sldChg chg="modSp mod">
        <pc:chgData name="Bill Storms" userId="12cd35f5-04ad-4794-b497-ee3f8c4c0d79" providerId="ADAL" clId="{D1B1DCB9-9FFB-4D47-988C-E4873734536E}" dt="2024-10-24T13:26:52.940" v="191" actId="20577"/>
        <pc:sldMkLst>
          <pc:docMk/>
          <pc:sldMk cId="995920159" sldId="292"/>
        </pc:sldMkLst>
        <pc:spChg chg="mod">
          <ac:chgData name="Bill Storms" userId="12cd35f5-04ad-4794-b497-ee3f8c4c0d79" providerId="ADAL" clId="{D1B1DCB9-9FFB-4D47-988C-E4873734536E}" dt="2024-10-24T13:26:52.940" v="191" actId="20577"/>
          <ac:spMkLst>
            <pc:docMk/>
            <pc:sldMk cId="995920159" sldId="292"/>
            <ac:spMk id="6" creationId="{AB2831DC-19EF-3BA5-ABD3-6331B6370CC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0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27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26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07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3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0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68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2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4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3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5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2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5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7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9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8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3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-nocookie.com/embed/S_dgWl83cTM?playlist=S_dgWl83cTM&amp;autoplay=1&amp;iv_load_policy=3&amp;start=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-nocookie.com/embed/P7M7A34b6Rw?playlist=P7M7A34b6Rw&amp;autoplay=1&amp;iv_load_policy=3&amp;start=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320040"/>
            <a:ext cx="9959973" cy="5977890"/>
          </a:xfrm>
        </p:spPr>
        <p:txBody>
          <a:bodyPr>
            <a:normAutofit fontScale="90000"/>
          </a:bodyPr>
          <a:lstStyle/>
          <a:p>
            <a:r>
              <a:rPr lang="en-US" dirty="0"/>
              <a:t>BAR Meeting Presentation</a:t>
            </a:r>
            <a:br>
              <a:rPr lang="en-US" dirty="0"/>
            </a:br>
            <a:r>
              <a:rPr lang="en-US" dirty="0"/>
              <a:t>October 24, 2024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Financial Data Accessibility</a:t>
            </a:r>
            <a:br>
              <a:rPr lang="en-US" dirty="0"/>
            </a:br>
            <a:r>
              <a:rPr lang="en-US" dirty="0"/>
              <a:t>for Department Managers</a:t>
            </a:r>
            <a:br>
              <a:rPr lang="en-US" dirty="0"/>
            </a:br>
            <a:r>
              <a:rPr lang="en-US" dirty="0"/>
              <a:t>&amp; Financial Services Staff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Bill Storms</a:t>
            </a:r>
            <a:br>
              <a:rPr lang="en-US" dirty="0"/>
            </a:br>
            <a:r>
              <a:rPr lang="en-US" dirty="0"/>
              <a:t>Centralia College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0FB343-0F0A-869C-61C6-688C8DA3A73B}"/>
              </a:ext>
            </a:extLst>
          </p:cNvPr>
          <p:cNvSpPr txBox="1"/>
          <p:nvPr/>
        </p:nvSpPr>
        <p:spPr>
          <a:xfrm>
            <a:off x="2712194" y="292992"/>
            <a:ext cx="67832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/>
              <a:t>Operating Revenue &amp; Expenses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2430E7-419F-E9CE-D014-A2C5CA283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29" y="1478111"/>
            <a:ext cx="9716342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12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EC1F695A-A336-4BE6-3D09-D3376527C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341" y="935337"/>
            <a:ext cx="10649129" cy="27444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0FB343-0F0A-869C-61C6-688C8DA3A73B}"/>
              </a:ext>
            </a:extLst>
          </p:cNvPr>
          <p:cNvSpPr txBox="1"/>
          <p:nvPr/>
        </p:nvSpPr>
        <p:spPr>
          <a:xfrm>
            <a:off x="2712194" y="292992"/>
            <a:ext cx="67832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/>
              <a:t>Operating Revenue &amp; Expenses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3A5D3E-CA5B-AFD0-4FB5-63C7DC38A098}"/>
              </a:ext>
            </a:extLst>
          </p:cNvPr>
          <p:cNvSpPr txBox="1"/>
          <p:nvPr/>
        </p:nvSpPr>
        <p:spPr>
          <a:xfrm>
            <a:off x="2325220" y="4062132"/>
            <a:ext cx="911236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b="1"/>
              <a:t>Budget         = Budget, Encumbrances, Expenditures, Available Budget</a:t>
            </a:r>
          </a:p>
          <a:p>
            <a:pPr marL="342900" indent="-342900">
              <a:buAutoNum type="arabicPeriod"/>
            </a:pPr>
            <a:r>
              <a:rPr lang="en-US" b="1"/>
              <a:t>Purchase Orders Details = Items that were or are on order</a:t>
            </a:r>
          </a:p>
          <a:p>
            <a:pPr marL="342900" indent="-342900">
              <a:buAutoNum type="arabicPeriod"/>
            </a:pPr>
            <a:r>
              <a:rPr lang="en-US" b="1"/>
              <a:t>Voucher Details                      = Payments made (non-payroll)</a:t>
            </a:r>
          </a:p>
          <a:p>
            <a:pPr marL="342900" indent="-342900">
              <a:buAutoNum type="arabicPeriod"/>
            </a:pPr>
            <a:r>
              <a:rPr lang="en-US" b="1"/>
              <a:t>Expense Report Details      = Travel &amp; related expenditures</a:t>
            </a:r>
          </a:p>
          <a:p>
            <a:pPr marL="342900" indent="-342900">
              <a:buAutoNum type="arabicPeriod"/>
            </a:pPr>
            <a:r>
              <a:rPr lang="en-US" b="1"/>
              <a:t>Payroll by Date                       = Salary &amp; Benefits by employee by pay period</a:t>
            </a:r>
          </a:p>
          <a:p>
            <a:pPr marL="342900" indent="-342900">
              <a:buAutoNum type="arabicPeriod"/>
            </a:pPr>
            <a:r>
              <a:rPr lang="en-US" b="1"/>
              <a:t>Payroll to Date                        = Salary &amp; Benefits by employee YTD </a:t>
            </a:r>
          </a:p>
        </p:txBody>
      </p:sp>
    </p:spTree>
    <p:extLst>
      <p:ext uri="{BB962C8B-B14F-4D97-AF65-F5344CB8AC3E}">
        <p14:creationId xmlns:p14="http://schemas.microsoft.com/office/powerpoint/2010/main" val="1317715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F106-11B9-4B92-DDD0-6DCE9633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537" y="211347"/>
            <a:ext cx="10018713" cy="501769"/>
          </a:xfrm>
        </p:spPr>
        <p:txBody>
          <a:bodyPr>
            <a:normAutofit fontScale="90000"/>
          </a:bodyPr>
          <a:lstStyle/>
          <a:p>
            <a:r>
              <a:rPr lang="en-US"/>
              <a:t>Budget Status Screen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8E37CC7F-E877-C547-C2DB-65CF07C13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347" y="251603"/>
            <a:ext cx="11691885" cy="6344727"/>
          </a:xfrm>
        </p:spPr>
      </p:pic>
    </p:spTree>
    <p:extLst>
      <p:ext uri="{BB962C8B-B14F-4D97-AF65-F5344CB8AC3E}">
        <p14:creationId xmlns:p14="http://schemas.microsoft.com/office/powerpoint/2010/main" val="3288359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F106-11B9-4B92-DDD0-6DCE9633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537" y="211347"/>
            <a:ext cx="10018713" cy="501769"/>
          </a:xfrm>
        </p:spPr>
        <p:txBody>
          <a:bodyPr>
            <a:normAutofit fontScale="90000"/>
          </a:bodyPr>
          <a:lstStyle/>
          <a:p>
            <a:r>
              <a:rPr lang="en-US"/>
              <a:t>Purchase Order Screen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16B563F-4F3E-896A-6783-E33A3458A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2" y="311880"/>
            <a:ext cx="12105736" cy="610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74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F106-11B9-4B92-DDD0-6DCE9633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537" y="211347"/>
            <a:ext cx="10018713" cy="501769"/>
          </a:xfrm>
        </p:spPr>
        <p:txBody>
          <a:bodyPr>
            <a:normAutofit fontScale="90000"/>
          </a:bodyPr>
          <a:lstStyle/>
          <a:p>
            <a:r>
              <a:rPr lang="en-US"/>
              <a:t>Voucher (Payments) Screen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97FE180-C1B9-DA12-AC16-6CA987F75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00" y="632603"/>
            <a:ext cx="10625559" cy="62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2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F106-11B9-4B92-DDD0-6DCE9633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537" y="211347"/>
            <a:ext cx="10018713" cy="501769"/>
          </a:xfrm>
        </p:spPr>
        <p:txBody>
          <a:bodyPr>
            <a:normAutofit fontScale="90000"/>
          </a:bodyPr>
          <a:lstStyle/>
          <a:p>
            <a:r>
              <a:rPr lang="en-US"/>
              <a:t>Travel (Payments) Screen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17E6F82-52E4-DEDF-6CC2-ADE1D45A5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141" y="619125"/>
            <a:ext cx="12346736" cy="602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46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F106-11B9-4B92-DDD0-6DCE9633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537" y="211347"/>
            <a:ext cx="10018713" cy="501769"/>
          </a:xfrm>
        </p:spPr>
        <p:txBody>
          <a:bodyPr>
            <a:normAutofit fontScale="90000"/>
          </a:bodyPr>
          <a:lstStyle/>
          <a:p>
            <a:r>
              <a:rPr lang="en-US"/>
              <a:t>Payroll (Salary &amp; Benefits) by Pay Period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242883-0D20-AE5E-5ABA-E3C45313F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071"/>
            <a:ext cx="12192000" cy="52295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D5B8E8-7D08-A0AC-6790-E4D3CEA62486}"/>
              </a:ext>
            </a:extLst>
          </p:cNvPr>
          <p:cNvSpPr txBox="1"/>
          <p:nvPr/>
        </p:nvSpPr>
        <p:spPr>
          <a:xfrm>
            <a:off x="2716767" y="772706"/>
            <a:ext cx="7266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Under Discussion as to access</a:t>
            </a:r>
          </a:p>
        </p:txBody>
      </p:sp>
    </p:spTree>
    <p:extLst>
      <p:ext uri="{BB962C8B-B14F-4D97-AF65-F5344CB8AC3E}">
        <p14:creationId xmlns:p14="http://schemas.microsoft.com/office/powerpoint/2010/main" val="1051973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F106-11B9-4B92-DDD0-6DCE9633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537" y="211347"/>
            <a:ext cx="10018713" cy="501769"/>
          </a:xfrm>
        </p:spPr>
        <p:txBody>
          <a:bodyPr>
            <a:normAutofit fontScale="90000"/>
          </a:bodyPr>
          <a:lstStyle/>
          <a:p>
            <a:r>
              <a:rPr lang="en-US"/>
              <a:t>Payroll (Salary &amp; Benefits) YTD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5B8E8-7D08-A0AC-6790-E4D3CEA62486}"/>
              </a:ext>
            </a:extLst>
          </p:cNvPr>
          <p:cNvSpPr txBox="1"/>
          <p:nvPr/>
        </p:nvSpPr>
        <p:spPr>
          <a:xfrm>
            <a:off x="3367007" y="723822"/>
            <a:ext cx="7266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Under Discussion as to access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26E64-5F92-576B-9905-F0FD745FE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662"/>
            <a:ext cx="12192000" cy="52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81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0FB343-0F0A-869C-61C6-688C8DA3A73B}"/>
              </a:ext>
            </a:extLst>
          </p:cNvPr>
          <p:cNvSpPr txBox="1"/>
          <p:nvPr/>
        </p:nvSpPr>
        <p:spPr>
          <a:xfrm>
            <a:off x="2712194" y="292992"/>
            <a:ext cx="678323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/>
              <a:t>Revenue Generating Departments/Funds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B06C66-30A6-DD6C-D1B4-A92EED248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70" y="1485731"/>
            <a:ext cx="9906859" cy="38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87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F106-11B9-4B92-DDD0-6DCE9633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537" y="211347"/>
            <a:ext cx="10018713" cy="501769"/>
          </a:xfrm>
        </p:spPr>
        <p:txBody>
          <a:bodyPr>
            <a:normAutofit fontScale="90000"/>
          </a:bodyPr>
          <a:lstStyle/>
          <a:p>
            <a:r>
              <a:rPr lang="en-US"/>
              <a:t>And also this: Revenue-Generating Local Funds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5B8E8-7D08-A0AC-6790-E4D3CEA62486}"/>
              </a:ext>
            </a:extLst>
          </p:cNvPr>
          <p:cNvSpPr txBox="1"/>
          <p:nvPr/>
        </p:nvSpPr>
        <p:spPr>
          <a:xfrm>
            <a:off x="3367007" y="723822"/>
            <a:ext cx="7266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Under Discussion as to access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EB3FD3D-F489-90E5-7468-70B6A1FCE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982" y="1303525"/>
            <a:ext cx="2971800" cy="5360334"/>
          </a:xfrm>
          <a:prstGeom prst="rect">
            <a:avLst/>
          </a:prstGeom>
        </p:spPr>
      </p:pic>
      <p:pic>
        <p:nvPicPr>
          <p:cNvPr id="5" name="Picture 4" descr="A screenshot of a financial report&#10;&#10;Description automatically generated">
            <a:extLst>
              <a:ext uri="{FF2B5EF4-FFF2-40B4-BE49-F238E27FC236}">
                <a16:creationId xmlns:a16="http://schemas.microsoft.com/office/drawing/2014/main" id="{F4B4E0B9-A165-7A79-D834-3324B9CC8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0337"/>
            <a:ext cx="8897471" cy="465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7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84FE6-0E0E-0100-A5B7-24C7D179A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465052"/>
          </a:xfrm>
        </p:spPr>
        <p:txBody>
          <a:bodyPr/>
          <a:lstStyle/>
          <a:p>
            <a:r>
              <a:rPr lang="en-US" dirty="0"/>
              <a:t>The players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4AA1A-43C8-895B-4239-778414857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819" y="2005641"/>
            <a:ext cx="10018713" cy="3124201"/>
          </a:xfrm>
        </p:spPr>
        <p:txBody>
          <a:bodyPr/>
          <a:lstStyle/>
          <a:p>
            <a:pPr>
              <a:buClr>
                <a:srgbClr val="1287C3"/>
              </a:buClr>
            </a:pPr>
            <a:r>
              <a:rPr lang="en-US" dirty="0"/>
              <a:t>Nikki Sprague – Director, Fiscal &amp; Business Services</a:t>
            </a:r>
          </a:p>
          <a:p>
            <a:pPr>
              <a:buClr>
                <a:srgbClr val="1287C3"/>
              </a:buClr>
            </a:pPr>
            <a:r>
              <a:rPr lang="en-US" dirty="0"/>
              <a:t>Cliff Frederickson </a:t>
            </a:r>
            <a:r>
              <a:rPr lang="en-US"/>
              <a:t>– Director, Budgets</a:t>
            </a:r>
            <a:endParaRPr lang="en-US" dirty="0"/>
          </a:p>
          <a:p>
            <a:pPr>
              <a:buClr>
                <a:srgbClr val="1287C3"/>
              </a:buClr>
            </a:pPr>
            <a:r>
              <a:rPr lang="en-US" dirty="0" err="1"/>
              <a:t>Carrisa</a:t>
            </a:r>
            <a:r>
              <a:rPr lang="en-US" dirty="0"/>
              <a:t> Brown – Assistant Director, Fiscal &amp; Business Services</a:t>
            </a:r>
          </a:p>
          <a:p>
            <a:pPr>
              <a:buClr>
                <a:srgbClr val="1287C3"/>
              </a:buClr>
            </a:pPr>
            <a:r>
              <a:rPr lang="en-US" dirty="0"/>
              <a:t>Bill Storms – PT/Special Projects/Recovering IT Director</a:t>
            </a:r>
          </a:p>
          <a:p>
            <a:pPr>
              <a:buClr>
                <a:srgbClr val="1287C3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78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F106-11B9-4B92-DDD0-6DCE9633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537" y="211347"/>
            <a:ext cx="10018713" cy="50176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FINQuery</a:t>
            </a:r>
            <a:r>
              <a:rPr lang="en-US" dirty="0"/>
              <a:t> – </a:t>
            </a:r>
            <a:r>
              <a:rPr lang="en-US" dirty="0" err="1"/>
              <a:t>FMSQuery</a:t>
            </a:r>
            <a:r>
              <a:rPr lang="en-US" dirty="0"/>
              <a:t> revisited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0D21A4-C910-0908-FB63-1A65EFC24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1" y="953721"/>
            <a:ext cx="7837444" cy="448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55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F106-11B9-4B92-DDD0-6DCE9633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537" y="211347"/>
            <a:ext cx="10018713" cy="50176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FINQuery</a:t>
            </a:r>
            <a:r>
              <a:rPr lang="en-US" dirty="0"/>
              <a:t> – </a:t>
            </a:r>
            <a:r>
              <a:rPr lang="en-US" dirty="0" err="1"/>
              <a:t>FMSQuery</a:t>
            </a:r>
            <a:r>
              <a:rPr lang="en-US" dirty="0"/>
              <a:t> revisited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DC4BD0-39B7-AA4B-DBCD-AFE0E03AC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217" y="1173284"/>
            <a:ext cx="5593565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45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F106-11B9-4B92-DDD0-6DCE9633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537" y="211347"/>
            <a:ext cx="10018713" cy="50176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FINQuery</a:t>
            </a:r>
            <a:r>
              <a:rPr lang="en-US" dirty="0"/>
              <a:t> – </a:t>
            </a:r>
            <a:r>
              <a:rPr lang="en-US" dirty="0" err="1"/>
              <a:t>FMSQuery</a:t>
            </a:r>
            <a:r>
              <a:rPr lang="en-US" dirty="0"/>
              <a:t> revisited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24788E-EAD0-FF5D-65BC-18C47863E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61" y="1295214"/>
            <a:ext cx="8905718" cy="5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2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F106-11B9-4B92-DDD0-6DCE9633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537" y="211347"/>
            <a:ext cx="10018713" cy="50176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FINQuery</a:t>
            </a:r>
            <a:r>
              <a:rPr lang="en-US" dirty="0"/>
              <a:t> – </a:t>
            </a:r>
            <a:r>
              <a:rPr lang="en-US" dirty="0" err="1"/>
              <a:t>FMSQuery</a:t>
            </a:r>
            <a:r>
              <a:rPr lang="en-US" dirty="0"/>
              <a:t> revisited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353C90-0810-52F1-8E82-6A90AD74E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914182"/>
            <a:ext cx="10549890" cy="585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68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F106-11B9-4B92-DDD0-6DCE9633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537" y="211347"/>
            <a:ext cx="10018713" cy="50176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FINQuery</a:t>
            </a:r>
            <a:r>
              <a:rPr lang="en-US" dirty="0"/>
              <a:t> – </a:t>
            </a:r>
            <a:r>
              <a:rPr lang="en-US" dirty="0" err="1"/>
              <a:t>FMSQuery</a:t>
            </a:r>
            <a:r>
              <a:rPr lang="en-US" dirty="0"/>
              <a:t> revisited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2FC139-DC39-45B8-D5BC-61661EC4D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30" y="713116"/>
            <a:ext cx="11494205" cy="1538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2E035E-9894-2A6A-E4CB-45DC52FE6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30" y="2903174"/>
            <a:ext cx="11494204" cy="10516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CA465C-2053-AE29-87FA-D46404EFF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82" y="4343354"/>
            <a:ext cx="8652798" cy="137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07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F106-11B9-4B92-DDD0-6DCE9633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141" y="728932"/>
            <a:ext cx="10018713" cy="3640365"/>
          </a:xfrm>
        </p:spPr>
        <p:txBody>
          <a:bodyPr>
            <a:normAutofit fontScale="90000"/>
          </a:bodyPr>
          <a:lstStyle/>
          <a:p>
            <a:r>
              <a:rPr lang="en-US" dirty="0"/>
              <a:t>How we did things in the past may have been different and then there was: </a:t>
            </a:r>
            <a:br>
              <a:rPr lang="en-US" dirty="0"/>
            </a:br>
            <a:r>
              <a:rPr lang="en-US" dirty="0">
                <a:hlinkClick r:id="rId2"/>
              </a:rPr>
              <a:t>CTCLINK</a:t>
            </a:r>
            <a:br>
              <a:rPr lang="en-US" dirty="0"/>
            </a:br>
            <a:r>
              <a:rPr lang="en-US" dirty="0"/>
              <a:t>Ransomware</a:t>
            </a:r>
            <a:br>
              <a:rPr lang="en-US" dirty="0"/>
            </a:br>
            <a:r>
              <a:rPr lang="en-US" dirty="0"/>
              <a:t>Covid</a:t>
            </a:r>
            <a:br>
              <a:rPr lang="en-US" dirty="0"/>
            </a:br>
            <a:r>
              <a:rPr lang="en-US" dirty="0"/>
              <a:t>Staff Turnover</a:t>
            </a:r>
          </a:p>
        </p:txBody>
      </p:sp>
    </p:spTree>
    <p:extLst>
      <p:ext uri="{BB962C8B-B14F-4D97-AF65-F5344CB8AC3E}">
        <p14:creationId xmlns:p14="http://schemas.microsoft.com/office/powerpoint/2010/main" val="2238513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84FE6-0E0E-0100-A5B7-24C7D179A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465052"/>
          </a:xfrm>
        </p:spPr>
        <p:txBody>
          <a:bodyPr/>
          <a:lstStyle/>
          <a:p>
            <a:r>
              <a:rPr lang="en-US" dirty="0">
                <a:hlinkClick r:id="rId2"/>
              </a:rPr>
              <a:t> “Consultants"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53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F106-11B9-4B92-DDD0-6DCE9633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537" y="211347"/>
            <a:ext cx="10018713" cy="501769"/>
          </a:xfrm>
        </p:spPr>
        <p:txBody>
          <a:bodyPr>
            <a:normAutofit fontScale="90000"/>
          </a:bodyPr>
          <a:lstStyle/>
          <a:p>
            <a:r>
              <a:rPr lang="en-US"/>
              <a:t>Managing a Budget – Best Practices</a:t>
            </a:r>
          </a:p>
        </p:txBody>
      </p:sp>
      <p:pic>
        <p:nvPicPr>
          <p:cNvPr id="4" name="Picture 3" descr="Cartoon of two people&#10;&#10;Description automatically generated">
            <a:extLst>
              <a:ext uri="{FF2B5EF4-FFF2-40B4-BE49-F238E27FC236}">
                <a16:creationId xmlns:a16="http://schemas.microsoft.com/office/drawing/2014/main" id="{E4DE8656-A065-25E9-AED8-BEEEC1934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43" y="1412782"/>
            <a:ext cx="10971679" cy="352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8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CA63-B8E6-7210-3832-068434078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764" y="182592"/>
            <a:ext cx="10018713" cy="588033"/>
          </a:xfrm>
        </p:spPr>
        <p:txBody>
          <a:bodyPr>
            <a:normAutofit fontScale="90000"/>
          </a:bodyPr>
          <a:lstStyle/>
          <a:p>
            <a:r>
              <a:rPr lang="en-US" dirty="0"/>
              <a:t>Topics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831DC-19EF-3BA5-ABD3-6331B6370CCE}"/>
              </a:ext>
            </a:extLst>
          </p:cNvPr>
          <p:cNvSpPr txBox="1"/>
          <p:nvPr/>
        </p:nvSpPr>
        <p:spPr>
          <a:xfrm>
            <a:off x="2280284" y="1131570"/>
            <a:ext cx="911542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000" dirty="0"/>
              <a:t>Where data resides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Options for accessing data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Examples of Posting useful information to </a:t>
            </a:r>
            <a:r>
              <a:rPr lang="en-US" sz="4000" dirty="0" err="1"/>
              <a:t>Sharepoint</a:t>
            </a:r>
            <a:r>
              <a:rPr lang="en-US" sz="4000" dirty="0"/>
              <a:t> - Cliff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Examples using Tableau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Examples using Access               (</a:t>
            </a:r>
            <a:r>
              <a:rPr lang="en-US" sz="4000" dirty="0" err="1"/>
              <a:t>FMSQuery</a:t>
            </a:r>
            <a:r>
              <a:rPr lang="en-US" sz="4000" dirty="0"/>
              <a:t> meets </a:t>
            </a:r>
            <a:r>
              <a:rPr lang="en-US" sz="4000" dirty="0" err="1"/>
              <a:t>FINQuery</a:t>
            </a:r>
            <a:r>
              <a:rPr lang="en-US" sz="4000" dirty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34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F106-11B9-4B92-DDD0-6DCE9633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537" y="211347"/>
            <a:ext cx="10018713" cy="501769"/>
          </a:xfrm>
        </p:spPr>
        <p:txBody>
          <a:bodyPr>
            <a:normAutofit fontScale="90000"/>
          </a:bodyPr>
          <a:lstStyle/>
          <a:p>
            <a:r>
              <a:rPr lang="en-US"/>
              <a:t>Hopefully this is not how this turns out.</a:t>
            </a:r>
          </a:p>
        </p:txBody>
      </p:sp>
      <p:pic>
        <p:nvPicPr>
          <p:cNvPr id="5" name="Picture 4" descr="Cartoon a cartoon of a person pointing at a white board&#10;&#10;Description automatically generated">
            <a:extLst>
              <a:ext uri="{FF2B5EF4-FFF2-40B4-BE49-F238E27FC236}">
                <a16:creationId xmlns:a16="http://schemas.microsoft.com/office/drawing/2014/main" id="{74BC6047-FBF9-F3E9-D0DE-BF33D3D6D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737" y="997324"/>
            <a:ext cx="10902763" cy="4941793"/>
          </a:xfrm>
          <a:prstGeom prst="rect">
            <a:avLst/>
          </a:prstGeom>
        </p:spPr>
      </p:pic>
      <p:pic>
        <p:nvPicPr>
          <p:cNvPr id="7" name="Picture 6" descr="A cartoon of a dog&#10;&#10;Description automatically generated">
            <a:extLst>
              <a:ext uri="{FF2B5EF4-FFF2-40B4-BE49-F238E27FC236}">
                <a16:creationId xmlns:a16="http://schemas.microsoft.com/office/drawing/2014/main" id="{800DADAD-75EE-EFE8-04D4-12EFFAAD4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219" y="4619906"/>
            <a:ext cx="10763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55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F106-11B9-4B92-DDD0-6DCE9633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537" y="211347"/>
            <a:ext cx="10018713" cy="501769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Data Resides?</a:t>
            </a:r>
          </a:p>
        </p:txBody>
      </p:sp>
      <p:pic>
        <p:nvPicPr>
          <p:cNvPr id="4" name="Picture 3" descr="flow-tabl.jpg">
            <a:extLst>
              <a:ext uri="{FF2B5EF4-FFF2-40B4-BE49-F238E27FC236}">
                <a16:creationId xmlns:a16="http://schemas.microsoft.com/office/drawing/2014/main" id="{96F95991-3F48-004A-D703-91ADC4E0A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3103138" y="-321847"/>
            <a:ext cx="6142605" cy="843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7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60ACC13-B825-49F3-93DE-C8B8F2FA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C39A5A-6D63-4FAC-B6C2-D37778B97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80E46C4F-3514-46CB-AE42-CB6078352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E5084902-5C24-45E2-B5A3-092541E3C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37FA1E91-A8BC-48A2-AC9A-E89FD9612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764E3167-8F97-4F74-BF1C-06B09CB71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7008DBEC-8AE7-4A3E-92FB-A56EDF90D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0A04160F-52CD-4394-AAF9-EE7B5A1F4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Rounded Rectangle 16">
            <a:extLst>
              <a:ext uri="{FF2B5EF4-FFF2-40B4-BE49-F238E27FC236}">
                <a16:creationId xmlns:a16="http://schemas.microsoft.com/office/drawing/2014/main" id="{55599FE3-8CCE-4364-9F89-0C11699C4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 descr="A diagram of data link server&#10;&#10;Description automatically generated">
            <a:extLst>
              <a:ext uri="{FF2B5EF4-FFF2-40B4-BE49-F238E27FC236}">
                <a16:creationId xmlns:a16="http://schemas.microsoft.com/office/drawing/2014/main" id="{322A4E3B-DE1E-346C-D2E9-033E6F0537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8" b="1"/>
          <a:stretch/>
        </p:blipFill>
        <p:spPr>
          <a:xfrm>
            <a:off x="5729872" y="817455"/>
            <a:ext cx="5532121" cy="40326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B68882-04AB-991D-7AE6-166A91BE8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03" y="-65721"/>
            <a:ext cx="5532120" cy="3009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DED468-4375-69E1-AA91-C294E94A3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404186"/>
            <a:ext cx="5072646" cy="4325512"/>
          </a:xfrm>
          <a:prstGeom prst="rect">
            <a:avLst/>
          </a:prstGeom>
        </p:spPr>
      </p:pic>
      <p:sp>
        <p:nvSpPr>
          <p:cNvPr id="14" name="Left Brace 13">
            <a:extLst>
              <a:ext uri="{FF2B5EF4-FFF2-40B4-BE49-F238E27FC236}">
                <a16:creationId xmlns:a16="http://schemas.microsoft.com/office/drawing/2014/main" id="{A7E37BA0-0004-0CDE-5505-59ED52017685}"/>
              </a:ext>
            </a:extLst>
          </p:cNvPr>
          <p:cNvSpPr/>
          <p:nvPr/>
        </p:nvSpPr>
        <p:spPr>
          <a:xfrm>
            <a:off x="5909309" y="651509"/>
            <a:ext cx="654343" cy="4198571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3EA9C2-AB91-60CB-4ECC-F4AF729EA4BE}"/>
              </a:ext>
            </a:extLst>
          </p:cNvPr>
          <p:cNvSpPr txBox="1"/>
          <p:nvPr/>
        </p:nvSpPr>
        <p:spPr>
          <a:xfrm>
            <a:off x="6595110" y="217170"/>
            <a:ext cx="4270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At the College (usually)</a:t>
            </a:r>
          </a:p>
        </p:txBody>
      </p:sp>
    </p:spTree>
    <p:extLst>
      <p:ext uri="{BB962C8B-B14F-4D97-AF65-F5344CB8AC3E}">
        <p14:creationId xmlns:p14="http://schemas.microsoft.com/office/powerpoint/2010/main" val="21078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CA63-B8E6-7210-3832-068434078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764" y="182592"/>
            <a:ext cx="10018713" cy="588033"/>
          </a:xfrm>
        </p:spPr>
        <p:txBody>
          <a:bodyPr>
            <a:normAutofit fontScale="90000"/>
          </a:bodyPr>
          <a:lstStyle/>
          <a:p>
            <a:r>
              <a:rPr lang="en-US" dirty="0"/>
              <a:t>2. Options for Accessing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831DC-19EF-3BA5-ABD3-6331B6370CCE}"/>
              </a:ext>
            </a:extLst>
          </p:cNvPr>
          <p:cNvSpPr txBox="1"/>
          <p:nvPr/>
        </p:nvSpPr>
        <p:spPr>
          <a:xfrm>
            <a:off x="2280284" y="1131570"/>
            <a:ext cx="911542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000" dirty="0"/>
              <a:t>Posting to </a:t>
            </a:r>
            <a:r>
              <a:rPr lang="en-US" sz="4000" dirty="0" err="1"/>
              <a:t>Sharepoint</a:t>
            </a:r>
            <a:r>
              <a:rPr lang="en-US" sz="4000" dirty="0"/>
              <a:t> – Cliff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CTCLINK PSQUIRIES /REPORTS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Tableau Dashboards                                      (or similar)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 Microsoft Access (</a:t>
            </a:r>
            <a:r>
              <a:rPr lang="en-US" sz="4000" dirty="0" err="1"/>
              <a:t>FMSQuery</a:t>
            </a:r>
            <a:r>
              <a:rPr lang="en-US" sz="4000" dirty="0"/>
              <a:t>-like)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2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F106-11B9-4B92-DDD0-6DCE9633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537" y="211347"/>
            <a:ext cx="10018713" cy="501769"/>
          </a:xfrm>
        </p:spPr>
        <p:txBody>
          <a:bodyPr>
            <a:normAutofit fontScale="90000"/>
          </a:bodyPr>
          <a:lstStyle/>
          <a:p>
            <a:r>
              <a:rPr lang="en-US" dirty="0"/>
              <a:t>Centralia College’s Approach 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46EFF2-EA5F-4F14-905F-4AB4A6AF1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695" y="718272"/>
            <a:ext cx="9687791" cy="605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38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F106-11B9-4B92-DDD0-6DCE9633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028" y="54994"/>
            <a:ext cx="10018713" cy="660950"/>
          </a:xfrm>
        </p:spPr>
        <p:txBody>
          <a:bodyPr>
            <a:normAutofit fontScale="90000"/>
          </a:bodyPr>
          <a:lstStyle/>
          <a:p>
            <a:r>
              <a:rPr lang="en-US" dirty="0"/>
              <a:t>Cliff’s useful worksheet in </a:t>
            </a:r>
            <a:r>
              <a:rPr lang="en-US" dirty="0" err="1"/>
              <a:t>Sharepoint</a:t>
            </a:r>
            <a:r>
              <a:rPr lang="en-US" dirty="0"/>
              <a:t>: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D98FD01E-5195-4273-226F-CE8CFDF25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37" y="603508"/>
            <a:ext cx="5257800" cy="1400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ABFF81-2FC4-0343-A8D9-C4CC6C8401A2}"/>
              </a:ext>
            </a:extLst>
          </p:cNvPr>
          <p:cNvSpPr txBox="1"/>
          <p:nvPr/>
        </p:nvSpPr>
        <p:spPr>
          <a:xfrm>
            <a:off x="420220" y="350183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Cliff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04F6A1-F4D8-23C2-04EA-44F1ADD8E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8219"/>
            <a:ext cx="12262802" cy="397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078E4B-2782-9145-7CAD-A89244275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698" y="3272704"/>
            <a:ext cx="7415307" cy="33909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E2E18E-BAB9-D803-74F1-C79603BBA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453" y="2777481"/>
            <a:ext cx="3825330" cy="4114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78CE40-A91C-DECB-603E-9443A4C81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6525" y="2769859"/>
            <a:ext cx="2115482" cy="4767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387831-3745-D0E4-137E-637B7A36A1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8368" y="2282176"/>
            <a:ext cx="12220310" cy="4114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4657AB-838C-DB8A-F874-CC6934212D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271" y="2659367"/>
            <a:ext cx="2432630" cy="50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47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3697</TotalTime>
  <Words>333</Words>
  <Application>Microsoft Office PowerPoint</Application>
  <PresentationFormat>Widescreen</PresentationFormat>
  <Paragraphs>50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Corbel</vt:lpstr>
      <vt:lpstr>Parallax</vt:lpstr>
      <vt:lpstr>BAR Meeting Presentation October 24, 2024  Financial Data Accessibility for Department Managers &amp; Financial Services Staff  Bill Storms Centralia College </vt:lpstr>
      <vt:lpstr>The players</vt:lpstr>
      <vt:lpstr>Topics</vt:lpstr>
      <vt:lpstr>Hopefully this is not how this turns out.</vt:lpstr>
      <vt:lpstr>Where Data Resides?</vt:lpstr>
      <vt:lpstr>PowerPoint Presentation</vt:lpstr>
      <vt:lpstr>2. Options for Accessing Data</vt:lpstr>
      <vt:lpstr>Centralia College’s Approach </vt:lpstr>
      <vt:lpstr>Cliff’s useful worksheet in Sharepoint:</vt:lpstr>
      <vt:lpstr>PowerPoint Presentation</vt:lpstr>
      <vt:lpstr>PowerPoint Presentation</vt:lpstr>
      <vt:lpstr>Budget Status Screen</vt:lpstr>
      <vt:lpstr>Purchase Order Screen</vt:lpstr>
      <vt:lpstr>Voucher (Payments) Screen</vt:lpstr>
      <vt:lpstr>Travel (Payments) Screen</vt:lpstr>
      <vt:lpstr>Payroll (Salary &amp; Benefits) by Pay Period</vt:lpstr>
      <vt:lpstr>Payroll (Salary &amp; Benefits) YTD </vt:lpstr>
      <vt:lpstr>PowerPoint Presentation</vt:lpstr>
      <vt:lpstr>And also this: Revenue-Generating Local Funds</vt:lpstr>
      <vt:lpstr>FINQuery – FMSQuery revisited</vt:lpstr>
      <vt:lpstr>FINQuery – FMSQuery revisited</vt:lpstr>
      <vt:lpstr>FINQuery – FMSQuery revisited</vt:lpstr>
      <vt:lpstr>FINQuery – FMSQuery revisited</vt:lpstr>
      <vt:lpstr>FINQuery – FMSQuery revisited</vt:lpstr>
      <vt:lpstr>How we did things in the past may have been different and then there was:  CTCLINK Ransomware Covid Staff Turnover</vt:lpstr>
      <vt:lpstr> “Consultants"</vt:lpstr>
      <vt:lpstr>Managing a Budget – Best Practices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Budet</dc:title>
  <dc:creator>Bill Storms</dc:creator>
  <cp:lastModifiedBy>Bill Storms</cp:lastModifiedBy>
  <cp:revision>101</cp:revision>
  <dcterms:created xsi:type="dcterms:W3CDTF">2024-03-22T19:58:45Z</dcterms:created>
  <dcterms:modified xsi:type="dcterms:W3CDTF">2024-10-24T13:26:57Z</dcterms:modified>
</cp:coreProperties>
</file>