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307" r:id="rId5"/>
    <p:sldId id="259" r:id="rId6"/>
    <p:sldId id="260" r:id="rId7"/>
    <p:sldId id="261" r:id="rId8"/>
    <p:sldId id="262" r:id="rId9"/>
    <p:sldId id="263" r:id="rId10"/>
    <p:sldId id="306" r:id="rId11"/>
    <p:sldId id="281" r:id="rId12"/>
    <p:sldId id="282" r:id="rId13"/>
    <p:sldId id="308" r:id="rId14"/>
    <p:sldId id="305" r:id="rId15"/>
    <p:sldId id="264" r:id="rId16"/>
    <p:sldId id="309" r:id="rId17"/>
    <p:sldId id="303" r:id="rId18"/>
    <p:sldId id="302" r:id="rId19"/>
    <p:sldId id="301" r:id="rId20"/>
    <p:sldId id="284" r:id="rId21"/>
    <p:sldId id="304" r:id="rId22"/>
    <p:sldId id="310" r:id="rId23"/>
    <p:sldId id="294" r:id="rId24"/>
    <p:sldId id="296" r:id="rId25"/>
    <p:sldId id="312" r:id="rId26"/>
    <p:sldId id="313" r:id="rId27"/>
    <p:sldId id="314" r:id="rId28"/>
    <p:sldId id="295" r:id="rId29"/>
    <p:sldId id="315" r:id="rId30"/>
    <p:sldId id="299" r:id="rId31"/>
    <p:sldId id="311" r:id="rId32"/>
    <p:sldId id="298" r:id="rId33"/>
    <p:sldId id="297" r:id="rId34"/>
    <p:sldId id="316" r:id="rId35"/>
    <p:sldId id="317" r:id="rId36"/>
    <p:sldId id="285" r:id="rId37"/>
    <p:sldId id="286" r:id="rId38"/>
    <p:sldId id="287" r:id="rId39"/>
    <p:sldId id="288" r:id="rId40"/>
    <p:sldId id="289" r:id="rId41"/>
    <p:sldId id="290" r:id="rId42"/>
    <p:sldId id="328" r:id="rId43"/>
    <p:sldId id="329" r:id="rId44"/>
    <p:sldId id="318" r:id="rId45"/>
    <p:sldId id="326" r:id="rId46"/>
    <p:sldId id="325" r:id="rId47"/>
    <p:sldId id="324" r:id="rId48"/>
    <p:sldId id="323" r:id="rId49"/>
    <p:sldId id="321" r:id="rId50"/>
    <p:sldId id="320" r:id="rId51"/>
    <p:sldId id="319" r:id="rId52"/>
    <p:sldId id="322" r:id="rId53"/>
    <p:sldId id="327" r:id="rId54"/>
    <p:sldId id="291" r:id="rId55"/>
  </p:sldIdLst>
  <p:sldSz cx="12192000" cy="6858000"/>
  <p:notesSz cx="6858000" cy="9144000"/>
  <p:embeddedFontLst>
    <p:embeddedFont>
      <p:font typeface="Libre Franklin" pitchFamily="2" charset="0"/>
      <p:regular r:id="rId57"/>
      <p:bold r:id="rId58"/>
      <p:italic r:id="rId59"/>
      <p:boldItalic r:id="rId60"/>
    </p:embeddedFont>
    <p:embeddedFont>
      <p:font typeface="Libre Franklin Medium"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5b6bfEUszaAtt/CSqoDnzJDKX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4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fc7f57dbd7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fc7f57dbd7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2fc7f57dbd7_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6965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8017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fc7f57dbd7_4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fc7f57dbd7_4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2fc7f57dbd7_4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3386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Looking for non-tuition revenue in a tuition fund (149) – e.g. fee waivers</a:t>
            </a:r>
            <a:endParaRPr dirty="0"/>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9428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7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066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7128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770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Looking for tuition revenue in non-tuition funds</a:t>
            </a:r>
            <a:endParaRPr dirty="0"/>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45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9459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7211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2498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9228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Tuition waivers will waive only Tuition Charges, Adjustment waivers will waive fees – per college </a:t>
            </a:r>
            <a:r>
              <a:rPr lang="en-US" dirty="0" err="1"/>
              <a:t>BoT</a:t>
            </a:r>
            <a:r>
              <a:rPr lang="en-US" dirty="0"/>
              <a:t> regulations</a:t>
            </a:r>
            <a:endParaRPr dirty="0"/>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7475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Tuition waivers will waive only Tuition Charges, Adjustment waivers will waive fees – per college </a:t>
            </a:r>
            <a:r>
              <a:rPr lang="en-US" dirty="0" err="1"/>
              <a:t>BoT</a:t>
            </a:r>
            <a:r>
              <a:rPr lang="en-US" dirty="0"/>
              <a:t> regulations</a:t>
            </a:r>
            <a:endParaRPr dirty="0"/>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3282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1" name="Google Shape;3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7225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Tuition waivers will waive only Tuition Charges, Adjustment waivers will waive fees – per college </a:t>
            </a:r>
            <a:r>
              <a:rPr lang="en-US" dirty="0" err="1"/>
              <a:t>BoT</a:t>
            </a:r>
            <a:r>
              <a:rPr lang="en-US" dirty="0"/>
              <a:t> regulations</a:t>
            </a:r>
            <a:endParaRPr dirty="0"/>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2923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Tuition waivers will waive only Tuition Charges, Adjustment waivers will waive fees – per college </a:t>
            </a:r>
            <a:r>
              <a:rPr lang="en-US" dirty="0" err="1"/>
              <a:t>BoT</a:t>
            </a:r>
            <a:r>
              <a:rPr lang="en-US" dirty="0"/>
              <a:t> regulations</a:t>
            </a:r>
            <a:endParaRPr dirty="0"/>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417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5240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Tuition waivers will waive only Tuition Charges, Adjustment waivers will waive fees – per college </a:t>
            </a:r>
            <a:r>
              <a:rPr lang="en-US" dirty="0" err="1"/>
              <a:t>BoT</a:t>
            </a:r>
            <a:r>
              <a:rPr lang="en-US" dirty="0"/>
              <a:t> regulations</a:t>
            </a:r>
            <a:endParaRPr dirty="0"/>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3786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Tuition waivers will waive only Tuition Charges, Adjustment waivers will waive fees – per college </a:t>
            </a:r>
            <a:r>
              <a:rPr lang="en-US" dirty="0" err="1"/>
              <a:t>BoT</a:t>
            </a:r>
            <a:r>
              <a:rPr lang="en-US" dirty="0"/>
              <a:t> regulations</a:t>
            </a:r>
            <a:endParaRPr dirty="0"/>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517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Tuition waivers will waive only Tuition Charges, Adjustment waivers will waive fees – per college </a:t>
            </a:r>
            <a:r>
              <a:rPr lang="en-US" dirty="0" err="1"/>
              <a:t>BoT</a:t>
            </a:r>
            <a:r>
              <a:rPr lang="en-US" dirty="0"/>
              <a:t> regulations</a:t>
            </a:r>
            <a:endParaRPr dirty="0"/>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1693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Tuition waivers will waive only Tuition Charges, Adjustment waivers will waive fees – per college </a:t>
            </a:r>
            <a:r>
              <a:rPr lang="en-US" dirty="0" err="1"/>
              <a:t>BoT</a:t>
            </a:r>
            <a:r>
              <a:rPr lang="en-US" dirty="0"/>
              <a:t> regulations</a:t>
            </a:r>
            <a:endParaRPr dirty="0"/>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915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Tuition waivers will waive only Tuition Charges, Adjustment waivers will waive fees – per college </a:t>
            </a:r>
            <a:r>
              <a:rPr lang="en-US" dirty="0" err="1"/>
              <a:t>BoT</a:t>
            </a:r>
            <a:r>
              <a:rPr lang="en-US" dirty="0"/>
              <a:t> regulations</a:t>
            </a:r>
            <a:endParaRPr dirty="0"/>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604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Tuition waivers will waive only Tuition Charges, Adjustment waivers will waive fees – per college </a:t>
            </a:r>
            <a:r>
              <a:rPr lang="en-US" dirty="0" err="1"/>
              <a:t>BoT</a:t>
            </a:r>
            <a:r>
              <a:rPr lang="en-US" dirty="0"/>
              <a:t> regulations</a:t>
            </a:r>
            <a:endParaRPr dirty="0"/>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4119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838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Looking for things that are “stuck” or unapplied</a:t>
            </a:r>
            <a:endParaRPr dirty="0"/>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41" descr="Cover Triangle Pattern"/>
          <p:cNvPicPr preferRelativeResize="0"/>
          <p:nvPr/>
        </p:nvPicPr>
        <p:blipFill rotWithShape="1">
          <a:blip r:embed="rId2">
            <a:alphaModFix/>
          </a:blip>
          <a:srcRect t="12978"/>
          <a:stretch/>
        </p:blipFill>
        <p:spPr>
          <a:xfrm>
            <a:off x="5419725" y="0"/>
            <a:ext cx="6776662" cy="3749964"/>
          </a:xfrm>
          <a:prstGeom prst="rect">
            <a:avLst/>
          </a:prstGeom>
          <a:noFill/>
          <a:ln>
            <a:noFill/>
          </a:ln>
        </p:spPr>
      </p:pic>
      <p:sp>
        <p:nvSpPr>
          <p:cNvPr id="12" name="Google Shape;12;p41"/>
          <p:cNvSpPr txBox="1">
            <a:spLocks noGrp="1"/>
          </p:cNvSpPr>
          <p:nvPr>
            <p:ph type="title"/>
          </p:nvPr>
        </p:nvSpPr>
        <p:spPr>
          <a:xfrm>
            <a:off x="493185" y="3863686"/>
            <a:ext cx="11115967" cy="9992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41"/>
          <p:cNvSpPr txBox="1">
            <a:spLocks noGrp="1"/>
          </p:cNvSpPr>
          <p:nvPr>
            <p:ph type="subTitle" idx="1"/>
          </p:nvPr>
        </p:nvSpPr>
        <p:spPr>
          <a:xfrm>
            <a:off x="494144" y="4976665"/>
            <a:ext cx="11185237" cy="679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41"/>
          <p:cNvSpPr txBox="1">
            <a:spLocks noGrp="1"/>
          </p:cNvSpPr>
          <p:nvPr>
            <p:ph type="body" idx="2"/>
          </p:nvPr>
        </p:nvSpPr>
        <p:spPr>
          <a:xfrm>
            <a:off x="493184" y="5769403"/>
            <a:ext cx="6153149" cy="75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4"/>
        <p:cNvGrpSpPr/>
        <p:nvPr/>
      </p:nvGrpSpPr>
      <p:grpSpPr>
        <a:xfrm>
          <a:off x="0" y="0"/>
          <a:ext cx="0" cy="0"/>
          <a:chOff x="0" y="0"/>
          <a:chExt cx="0" cy="0"/>
        </a:xfrm>
      </p:grpSpPr>
      <p:pic>
        <p:nvPicPr>
          <p:cNvPr id="95" name="Google Shape;95;p50" descr="Community and Technical Colleges. Washington State Board."/>
          <p:cNvPicPr preferRelativeResize="0"/>
          <p:nvPr/>
        </p:nvPicPr>
        <p:blipFill rotWithShape="1">
          <a:blip r:embed="rId2">
            <a:alphaModFix/>
          </a:blip>
          <a:srcRect t="12671"/>
          <a:stretch/>
        </p:blipFill>
        <p:spPr>
          <a:xfrm>
            <a:off x="140397" y="154005"/>
            <a:ext cx="3705936" cy="1231537"/>
          </a:xfrm>
          <a:prstGeom prst="rect">
            <a:avLst/>
          </a:prstGeom>
          <a:noFill/>
          <a:ln>
            <a:noFill/>
          </a:ln>
        </p:spPr>
      </p:pic>
      <p:pic>
        <p:nvPicPr>
          <p:cNvPr id="96" name="Google Shape;96;p50" descr="Header triangles pattern"/>
          <p:cNvPicPr preferRelativeResize="0"/>
          <p:nvPr/>
        </p:nvPicPr>
        <p:blipFill rotWithShape="1">
          <a:blip r:embed="rId3">
            <a:alphaModFix/>
          </a:blip>
          <a:srcRect t="42265"/>
          <a:stretch/>
        </p:blipFill>
        <p:spPr>
          <a:xfrm>
            <a:off x="7176656" y="1"/>
            <a:ext cx="5015344" cy="1481791"/>
          </a:xfrm>
          <a:prstGeom prst="rect">
            <a:avLst/>
          </a:prstGeom>
          <a:noFill/>
          <a:ln>
            <a:noFill/>
          </a:ln>
        </p:spPr>
      </p:pic>
      <p:sp>
        <p:nvSpPr>
          <p:cNvPr id="97" name="Google Shape;97;p50"/>
          <p:cNvSpPr txBox="1">
            <a:spLocks noGrp="1"/>
          </p:cNvSpPr>
          <p:nvPr>
            <p:ph type="title"/>
          </p:nvPr>
        </p:nvSpPr>
        <p:spPr>
          <a:xfrm>
            <a:off x="537827" y="1385541"/>
            <a:ext cx="447751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50"/>
          <p:cNvSpPr txBox="1">
            <a:spLocks noGrp="1"/>
          </p:cNvSpPr>
          <p:nvPr>
            <p:ph type="body" idx="1"/>
          </p:nvPr>
        </p:nvSpPr>
        <p:spPr>
          <a:xfrm>
            <a:off x="537827" y="2888674"/>
            <a:ext cx="447751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99" name="Google Shape;99;p50"/>
          <p:cNvSpPr txBox="1">
            <a:spLocks noGrp="1"/>
          </p:cNvSpPr>
          <p:nvPr>
            <p:ph type="body" idx="2"/>
          </p:nvPr>
        </p:nvSpPr>
        <p:spPr>
          <a:xfrm>
            <a:off x="5365396" y="1569027"/>
            <a:ext cx="6452531"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00" name="Google Shape;100;p50"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01" name="Google Shape;101;p50"/>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2" name="Google Shape;102;p50"/>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3" name="Google Shape;103;p50"/>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50"/>
          <p:cNvPicPr preferRelativeResize="0"/>
          <p:nvPr/>
        </p:nvPicPr>
        <p:blipFill rotWithShape="1">
          <a:blip r:embed="rId4">
            <a:alphaModFix/>
          </a:blip>
          <a:srcRect/>
          <a:stretch/>
        </p:blipFill>
        <p:spPr>
          <a:xfrm>
            <a:off x="4329992" y="528407"/>
            <a:ext cx="2111905" cy="4249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5"/>
        <p:cNvGrpSpPr/>
        <p:nvPr/>
      </p:nvGrpSpPr>
      <p:grpSpPr>
        <a:xfrm>
          <a:off x="0" y="0"/>
          <a:ext cx="0" cy="0"/>
          <a:chOff x="0" y="0"/>
          <a:chExt cx="0" cy="0"/>
        </a:xfrm>
      </p:grpSpPr>
      <p:pic>
        <p:nvPicPr>
          <p:cNvPr id="106" name="Google Shape;106;p51" descr="Community and Technical Colleges. Washington State Board."/>
          <p:cNvPicPr preferRelativeResize="0"/>
          <p:nvPr/>
        </p:nvPicPr>
        <p:blipFill rotWithShape="1">
          <a:blip r:embed="rId2">
            <a:alphaModFix/>
          </a:blip>
          <a:srcRect t="12671"/>
          <a:stretch/>
        </p:blipFill>
        <p:spPr>
          <a:xfrm>
            <a:off x="140397" y="154005"/>
            <a:ext cx="3753510" cy="1231537"/>
          </a:xfrm>
          <a:prstGeom prst="rect">
            <a:avLst/>
          </a:prstGeom>
          <a:noFill/>
          <a:ln>
            <a:noFill/>
          </a:ln>
        </p:spPr>
      </p:pic>
      <p:pic>
        <p:nvPicPr>
          <p:cNvPr id="107" name="Google Shape;107;p51" descr="Header triangles pattern"/>
          <p:cNvPicPr preferRelativeResize="0"/>
          <p:nvPr/>
        </p:nvPicPr>
        <p:blipFill rotWithShape="1">
          <a:blip r:embed="rId3">
            <a:alphaModFix/>
          </a:blip>
          <a:srcRect t="42265"/>
          <a:stretch/>
        </p:blipFill>
        <p:spPr>
          <a:xfrm>
            <a:off x="7210424" y="1"/>
            <a:ext cx="4981575" cy="1481791"/>
          </a:xfrm>
          <a:prstGeom prst="rect">
            <a:avLst/>
          </a:prstGeom>
          <a:noFill/>
          <a:ln>
            <a:noFill/>
          </a:ln>
        </p:spPr>
      </p:pic>
      <p:sp>
        <p:nvSpPr>
          <p:cNvPr id="108" name="Google Shape;108;p51"/>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51"/>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1500"/>
              <a:buFont typeface="Arial"/>
              <a:buNone/>
              <a:defRPr sz="15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350"/>
              <a:buFont typeface="Arial"/>
              <a:buNone/>
              <a:defRPr sz="135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endParaRPr/>
          </a:p>
        </p:txBody>
      </p:sp>
      <p:sp>
        <p:nvSpPr>
          <p:cNvPr id="110" name="Google Shape;110;p51"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1" name="Google Shape;111;p51"/>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2" name="Google Shape;112;p51"/>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3" name="Google Shape;113;p51"/>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51"/>
          <p:cNvPicPr preferRelativeResize="0"/>
          <p:nvPr/>
        </p:nvPicPr>
        <p:blipFill rotWithShape="1">
          <a:blip r:embed="rId4">
            <a:alphaModFix/>
          </a:blip>
          <a:srcRect/>
          <a:stretch/>
        </p:blipFill>
        <p:spPr>
          <a:xfrm>
            <a:off x="4329991" y="528408"/>
            <a:ext cx="2019438" cy="4681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15"/>
        <p:cNvGrpSpPr/>
        <p:nvPr/>
      </p:nvGrpSpPr>
      <p:grpSpPr>
        <a:xfrm>
          <a:off x="0" y="0"/>
          <a:ext cx="0" cy="0"/>
          <a:chOff x="0" y="0"/>
          <a:chExt cx="0" cy="0"/>
        </a:xfrm>
      </p:grpSpPr>
      <p:sp>
        <p:nvSpPr>
          <p:cNvPr id="116" name="Google Shape;116;p52"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7" name="Google Shape;117;p52"/>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8" name="Google Shape;118;p52"/>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9" name="Google Shape;119;p52"/>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ith Title">
  <p:cSld name="Blank with Title">
    <p:spTree>
      <p:nvGrpSpPr>
        <p:cNvPr id="1" name="Shape 120"/>
        <p:cNvGrpSpPr/>
        <p:nvPr/>
      </p:nvGrpSpPr>
      <p:grpSpPr>
        <a:xfrm>
          <a:off x="0" y="0"/>
          <a:ext cx="0" cy="0"/>
          <a:chOff x="0" y="0"/>
          <a:chExt cx="0" cy="0"/>
        </a:xfrm>
      </p:grpSpPr>
      <p:sp>
        <p:nvSpPr>
          <p:cNvPr id="121" name="Google Shape;121;p53"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2" name="Google Shape;122;p53"/>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53"/>
          <p:cNvSpPr txBox="1">
            <a:spLocks noGrp="1"/>
          </p:cNvSpPr>
          <p:nvPr>
            <p:ph type="title"/>
          </p:nvPr>
        </p:nvSpPr>
        <p:spPr>
          <a:xfrm>
            <a:off x="761998" y="219732"/>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4"/>
        <p:cNvGrpSpPr/>
        <p:nvPr/>
      </p:nvGrpSpPr>
      <p:grpSpPr>
        <a:xfrm>
          <a:off x="0" y="0"/>
          <a:ext cx="0" cy="0"/>
          <a:chOff x="0" y="0"/>
          <a:chExt cx="0" cy="0"/>
        </a:xfrm>
      </p:grpSpPr>
      <p:sp>
        <p:nvSpPr>
          <p:cNvPr id="125" name="Google Shape;125;p54"/>
          <p:cNvSpPr txBox="1">
            <a:spLocks noGrp="1"/>
          </p:cNvSpPr>
          <p:nvPr>
            <p:ph type="title"/>
          </p:nvPr>
        </p:nvSpPr>
        <p:spPr>
          <a:xfrm>
            <a:off x="609600" y="274638"/>
            <a:ext cx="10972800" cy="54763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 name="Google Shape;126;p54"/>
          <p:cNvSpPr txBox="1">
            <a:spLocks noGrp="1"/>
          </p:cNvSpPr>
          <p:nvPr>
            <p:ph type="body" idx="1"/>
          </p:nvPr>
        </p:nvSpPr>
        <p:spPr>
          <a:xfrm>
            <a:off x="609600" y="993236"/>
            <a:ext cx="10972800" cy="513292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pic>
        <p:nvPicPr>
          <p:cNvPr id="16" name="Google Shape;16;p42" descr="Community and Technical Colleges. Washington State Board"/>
          <p:cNvPicPr preferRelativeResize="0"/>
          <p:nvPr/>
        </p:nvPicPr>
        <p:blipFill rotWithShape="1">
          <a:blip r:embed="rId2">
            <a:alphaModFix/>
          </a:blip>
          <a:srcRect t="12671"/>
          <a:stretch/>
        </p:blipFill>
        <p:spPr>
          <a:xfrm>
            <a:off x="140397" y="154005"/>
            <a:ext cx="3465786" cy="1231537"/>
          </a:xfrm>
          <a:prstGeom prst="rect">
            <a:avLst/>
          </a:prstGeom>
          <a:noFill/>
          <a:ln>
            <a:noFill/>
          </a:ln>
        </p:spPr>
      </p:pic>
      <p:pic>
        <p:nvPicPr>
          <p:cNvPr id="17" name="Google Shape;17;p42" descr="Header triangles pattern"/>
          <p:cNvPicPr preferRelativeResize="0"/>
          <p:nvPr/>
        </p:nvPicPr>
        <p:blipFill rotWithShape="1">
          <a:blip r:embed="rId3">
            <a:alphaModFix/>
          </a:blip>
          <a:srcRect t="42265"/>
          <a:stretch/>
        </p:blipFill>
        <p:spPr>
          <a:xfrm>
            <a:off x="7448550" y="1"/>
            <a:ext cx="4743450" cy="1481791"/>
          </a:xfrm>
          <a:prstGeom prst="rect">
            <a:avLst/>
          </a:prstGeom>
          <a:noFill/>
          <a:ln>
            <a:noFill/>
          </a:ln>
        </p:spPr>
      </p:pic>
      <p:sp>
        <p:nvSpPr>
          <p:cNvPr id="18" name="Google Shape;18;p42"/>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42"/>
          <p:cNvSpPr txBox="1">
            <a:spLocks noGrp="1"/>
          </p:cNvSpPr>
          <p:nvPr>
            <p:ph type="body" idx="1"/>
          </p:nvPr>
        </p:nvSpPr>
        <p:spPr>
          <a:xfrm>
            <a:off x="715814" y="2415155"/>
            <a:ext cx="11115967" cy="375704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0" name="Google Shape;20;p42"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21" name="Google Shape;21;p42"/>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2" name="Google Shape;22;p42"/>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3" name="Google Shape;23;p42"/>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42"/>
          <p:cNvPicPr preferRelativeResize="0"/>
          <p:nvPr/>
        </p:nvPicPr>
        <p:blipFill rotWithShape="1">
          <a:blip r:embed="rId4">
            <a:alphaModFix/>
          </a:blip>
          <a:srcRect/>
          <a:stretch/>
        </p:blipFill>
        <p:spPr>
          <a:xfrm>
            <a:off x="4329992" y="528407"/>
            <a:ext cx="2009163" cy="4249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3_Section Header">
    <p:spTree>
      <p:nvGrpSpPr>
        <p:cNvPr id="1" name="Shape 25"/>
        <p:cNvGrpSpPr/>
        <p:nvPr/>
      </p:nvGrpSpPr>
      <p:grpSpPr>
        <a:xfrm>
          <a:off x="0" y="0"/>
          <a:ext cx="0" cy="0"/>
          <a:chOff x="0" y="0"/>
          <a:chExt cx="0" cy="0"/>
        </a:xfrm>
      </p:grpSpPr>
      <p:sp>
        <p:nvSpPr>
          <p:cNvPr id="26" name="Google Shape;26;p43"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43"/>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43"/>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9" name="Google Shape;29;p43"/>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43"/>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43"/>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2"/>
        <p:cNvGrpSpPr/>
        <p:nvPr/>
      </p:nvGrpSpPr>
      <p:grpSpPr>
        <a:xfrm>
          <a:off x="0" y="0"/>
          <a:ext cx="0" cy="0"/>
          <a:chOff x="0" y="0"/>
          <a:chExt cx="0" cy="0"/>
        </a:xfrm>
      </p:grpSpPr>
      <p:pic>
        <p:nvPicPr>
          <p:cNvPr id="33" name="Google Shape;33;p44" descr="Community and Technical Colleges. Washington State Board."/>
          <p:cNvPicPr preferRelativeResize="0"/>
          <p:nvPr/>
        </p:nvPicPr>
        <p:blipFill rotWithShape="1">
          <a:blip r:embed="rId2">
            <a:alphaModFix/>
          </a:blip>
          <a:srcRect t="12671"/>
          <a:stretch/>
        </p:blipFill>
        <p:spPr>
          <a:xfrm>
            <a:off x="140397" y="154005"/>
            <a:ext cx="3647295" cy="1231537"/>
          </a:xfrm>
          <a:prstGeom prst="rect">
            <a:avLst/>
          </a:prstGeom>
          <a:noFill/>
          <a:ln>
            <a:noFill/>
          </a:ln>
        </p:spPr>
      </p:pic>
      <p:pic>
        <p:nvPicPr>
          <p:cNvPr id="34" name="Google Shape;34;p44" descr="Header triangles pattern"/>
          <p:cNvPicPr preferRelativeResize="0"/>
          <p:nvPr/>
        </p:nvPicPr>
        <p:blipFill rotWithShape="1">
          <a:blip r:embed="rId3">
            <a:alphaModFix/>
          </a:blip>
          <a:srcRect t="42265"/>
          <a:stretch/>
        </p:blipFill>
        <p:spPr>
          <a:xfrm>
            <a:off x="6902002" y="1"/>
            <a:ext cx="5289997" cy="1481791"/>
          </a:xfrm>
          <a:prstGeom prst="rect">
            <a:avLst/>
          </a:prstGeom>
          <a:noFill/>
          <a:ln>
            <a:noFill/>
          </a:ln>
        </p:spPr>
      </p:pic>
      <p:sp>
        <p:nvSpPr>
          <p:cNvPr id="35" name="Google Shape;35;p44"/>
          <p:cNvSpPr txBox="1">
            <a:spLocks noGrp="1"/>
          </p:cNvSpPr>
          <p:nvPr>
            <p:ph type="title"/>
          </p:nvPr>
        </p:nvSpPr>
        <p:spPr>
          <a:xfrm>
            <a:off x="776624" y="1709745"/>
            <a:ext cx="11027451"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44"/>
          <p:cNvSpPr txBox="1">
            <a:spLocks noGrp="1"/>
          </p:cNvSpPr>
          <p:nvPr>
            <p:ph type="body" idx="1"/>
          </p:nvPr>
        </p:nvSpPr>
        <p:spPr>
          <a:xfrm>
            <a:off x="776624" y="4589470"/>
            <a:ext cx="11027451"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9pPr>
          </a:lstStyle>
          <a:p>
            <a:endParaRPr/>
          </a:p>
        </p:txBody>
      </p:sp>
      <p:sp>
        <p:nvSpPr>
          <p:cNvPr id="37" name="Google Shape;37;p44"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8" name="Google Shape;38;p44"/>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9" name="Google Shape;39;p44"/>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0" name="Google Shape;40;p44"/>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44"/>
          <p:cNvPicPr preferRelativeResize="0"/>
          <p:nvPr/>
        </p:nvPicPr>
        <p:blipFill rotWithShape="1">
          <a:blip r:embed="rId4">
            <a:alphaModFix/>
          </a:blip>
          <a:srcRect/>
          <a:stretch/>
        </p:blipFill>
        <p:spPr>
          <a:xfrm>
            <a:off x="4329992" y="528407"/>
            <a:ext cx="2029711" cy="4249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pic>
        <p:nvPicPr>
          <p:cNvPr id="43" name="Google Shape;43;p45" descr="Community and Technical Colleges. Washington State Board."/>
          <p:cNvPicPr preferRelativeResize="0"/>
          <p:nvPr/>
        </p:nvPicPr>
        <p:blipFill rotWithShape="1">
          <a:blip r:embed="rId2">
            <a:alphaModFix/>
          </a:blip>
          <a:srcRect t="12671"/>
          <a:stretch/>
        </p:blipFill>
        <p:spPr>
          <a:xfrm>
            <a:off x="140397" y="154005"/>
            <a:ext cx="3753510" cy="1231537"/>
          </a:xfrm>
          <a:prstGeom prst="rect">
            <a:avLst/>
          </a:prstGeom>
          <a:noFill/>
          <a:ln>
            <a:noFill/>
          </a:ln>
        </p:spPr>
      </p:pic>
      <p:pic>
        <p:nvPicPr>
          <p:cNvPr id="44" name="Google Shape;44;p45" descr="Header triangles pattern"/>
          <p:cNvPicPr preferRelativeResize="0"/>
          <p:nvPr/>
        </p:nvPicPr>
        <p:blipFill rotWithShape="1">
          <a:blip r:embed="rId3">
            <a:alphaModFix/>
          </a:blip>
          <a:srcRect t="42265"/>
          <a:stretch/>
        </p:blipFill>
        <p:spPr>
          <a:xfrm>
            <a:off x="7467600" y="1"/>
            <a:ext cx="4724400" cy="1481791"/>
          </a:xfrm>
          <a:prstGeom prst="rect">
            <a:avLst/>
          </a:prstGeom>
          <a:noFill/>
          <a:ln>
            <a:noFill/>
          </a:ln>
        </p:spPr>
      </p:pic>
      <p:sp>
        <p:nvSpPr>
          <p:cNvPr id="45" name="Google Shape;45;p45"/>
          <p:cNvSpPr txBox="1">
            <a:spLocks noGrp="1"/>
          </p:cNvSpPr>
          <p:nvPr>
            <p:ph type="title"/>
          </p:nvPr>
        </p:nvSpPr>
        <p:spPr>
          <a:xfrm>
            <a:off x="563415" y="1462241"/>
            <a:ext cx="11379204" cy="7198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45"/>
          <p:cNvSpPr txBox="1">
            <a:spLocks noGrp="1"/>
          </p:cNvSpPr>
          <p:nvPr>
            <p:ph type="body" idx="1"/>
          </p:nvPr>
        </p:nvSpPr>
        <p:spPr>
          <a:xfrm>
            <a:off x="563415" y="2400301"/>
            <a:ext cx="5352476" cy="396932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7" name="Google Shape;47;p45"/>
          <p:cNvSpPr txBox="1">
            <a:spLocks noGrp="1"/>
          </p:cNvSpPr>
          <p:nvPr>
            <p:ph type="body" idx="2"/>
          </p:nvPr>
        </p:nvSpPr>
        <p:spPr>
          <a:xfrm>
            <a:off x="6345695" y="2400305"/>
            <a:ext cx="5596924" cy="396932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8" name="Google Shape;48;p45"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49" name="Google Shape;49;p45"/>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0" name="Google Shape;50;p45"/>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1" name="Google Shape;51;p45"/>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45"/>
          <p:cNvPicPr preferRelativeResize="0"/>
          <p:nvPr/>
        </p:nvPicPr>
        <p:blipFill rotWithShape="1">
          <a:blip r:embed="rId4">
            <a:alphaModFix/>
          </a:blip>
          <a:srcRect/>
          <a:stretch/>
        </p:blipFill>
        <p:spPr>
          <a:xfrm>
            <a:off x="4329992" y="528407"/>
            <a:ext cx="2142727" cy="4249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3"/>
        <p:cNvGrpSpPr/>
        <p:nvPr/>
      </p:nvGrpSpPr>
      <p:grpSpPr>
        <a:xfrm>
          <a:off x="0" y="0"/>
          <a:ext cx="0" cy="0"/>
          <a:chOff x="0" y="0"/>
          <a:chExt cx="0" cy="0"/>
        </a:xfrm>
      </p:grpSpPr>
      <p:pic>
        <p:nvPicPr>
          <p:cNvPr id="54" name="Google Shape;54;p46" descr="Community and Technical Colleges. Washington State Board."/>
          <p:cNvPicPr preferRelativeResize="0"/>
          <p:nvPr/>
        </p:nvPicPr>
        <p:blipFill rotWithShape="1">
          <a:blip r:embed="rId2">
            <a:alphaModFix/>
          </a:blip>
          <a:srcRect t="12671"/>
          <a:stretch/>
        </p:blipFill>
        <p:spPr>
          <a:xfrm>
            <a:off x="140397" y="154005"/>
            <a:ext cx="3712412" cy="1231537"/>
          </a:xfrm>
          <a:prstGeom prst="rect">
            <a:avLst/>
          </a:prstGeom>
          <a:noFill/>
          <a:ln>
            <a:noFill/>
          </a:ln>
        </p:spPr>
      </p:pic>
      <p:pic>
        <p:nvPicPr>
          <p:cNvPr id="55" name="Google Shape;55;p46" descr="Header triangles pattern"/>
          <p:cNvPicPr preferRelativeResize="0"/>
          <p:nvPr/>
        </p:nvPicPr>
        <p:blipFill rotWithShape="1">
          <a:blip r:embed="rId3">
            <a:alphaModFix/>
          </a:blip>
          <a:srcRect t="42265"/>
          <a:stretch/>
        </p:blipFill>
        <p:spPr>
          <a:xfrm>
            <a:off x="7134224" y="4064"/>
            <a:ext cx="5057775" cy="1481791"/>
          </a:xfrm>
          <a:prstGeom prst="rect">
            <a:avLst/>
          </a:prstGeom>
          <a:noFill/>
          <a:ln>
            <a:noFill/>
          </a:ln>
        </p:spPr>
      </p:pic>
      <p:sp>
        <p:nvSpPr>
          <p:cNvPr id="56" name="Google Shape;56;p46"/>
          <p:cNvSpPr txBox="1">
            <a:spLocks noGrp="1"/>
          </p:cNvSpPr>
          <p:nvPr>
            <p:ph type="title"/>
          </p:nvPr>
        </p:nvSpPr>
        <p:spPr>
          <a:xfrm>
            <a:off x="676368" y="1485854"/>
            <a:ext cx="11113851"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46"/>
          <p:cNvSpPr txBox="1">
            <a:spLocks noGrp="1"/>
          </p:cNvSpPr>
          <p:nvPr>
            <p:ph type="body" idx="1"/>
          </p:nvPr>
        </p:nvSpPr>
        <p:spPr>
          <a:xfrm>
            <a:off x="676371" y="2385435"/>
            <a:ext cx="5336504"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58" name="Google Shape;58;p46"/>
          <p:cNvSpPr txBox="1">
            <a:spLocks noGrp="1"/>
          </p:cNvSpPr>
          <p:nvPr>
            <p:ph type="body" idx="2"/>
          </p:nvPr>
        </p:nvSpPr>
        <p:spPr>
          <a:xfrm>
            <a:off x="676371" y="3003841"/>
            <a:ext cx="5336504"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9" name="Google Shape;59;p46"/>
          <p:cNvSpPr txBox="1">
            <a:spLocks noGrp="1"/>
          </p:cNvSpPr>
          <p:nvPr>
            <p:ph type="body" idx="3"/>
          </p:nvPr>
        </p:nvSpPr>
        <p:spPr>
          <a:xfrm>
            <a:off x="6386943" y="2385430"/>
            <a:ext cx="5403276"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60" name="Google Shape;60;p46"/>
          <p:cNvSpPr txBox="1">
            <a:spLocks noGrp="1"/>
          </p:cNvSpPr>
          <p:nvPr>
            <p:ph type="body" idx="4"/>
          </p:nvPr>
        </p:nvSpPr>
        <p:spPr>
          <a:xfrm>
            <a:off x="6386943" y="3003841"/>
            <a:ext cx="5403276"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1" name="Google Shape;61;p46"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62" name="Google Shape;62;p46"/>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3" name="Google Shape;63;p46"/>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4" name="Google Shape;64;p46"/>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46"/>
          <p:cNvPicPr preferRelativeResize="0"/>
          <p:nvPr/>
        </p:nvPicPr>
        <p:blipFill rotWithShape="1">
          <a:blip r:embed="rId4">
            <a:alphaModFix/>
          </a:blip>
          <a:srcRect/>
          <a:stretch/>
        </p:blipFill>
        <p:spPr>
          <a:xfrm>
            <a:off x="4329992" y="528407"/>
            <a:ext cx="1956508" cy="4249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pic>
        <p:nvPicPr>
          <p:cNvPr id="67" name="Google Shape;67;p47" descr="Community and Technical Colleges. Washington State Board."/>
          <p:cNvPicPr preferRelativeResize="0"/>
          <p:nvPr/>
        </p:nvPicPr>
        <p:blipFill rotWithShape="1">
          <a:blip r:embed="rId2">
            <a:alphaModFix/>
          </a:blip>
          <a:srcRect t="12671"/>
          <a:stretch/>
        </p:blipFill>
        <p:spPr>
          <a:xfrm>
            <a:off x="140397" y="154005"/>
            <a:ext cx="3917758" cy="1231537"/>
          </a:xfrm>
          <a:prstGeom prst="rect">
            <a:avLst/>
          </a:prstGeom>
          <a:noFill/>
          <a:ln>
            <a:noFill/>
          </a:ln>
        </p:spPr>
      </p:pic>
      <p:pic>
        <p:nvPicPr>
          <p:cNvPr id="68" name="Google Shape;68;p47" descr="Header triangles pattern"/>
          <p:cNvPicPr preferRelativeResize="0"/>
          <p:nvPr/>
        </p:nvPicPr>
        <p:blipFill rotWithShape="1">
          <a:blip r:embed="rId3">
            <a:alphaModFix/>
          </a:blip>
          <a:srcRect t="42265"/>
          <a:stretch/>
        </p:blipFill>
        <p:spPr>
          <a:xfrm>
            <a:off x="7353300" y="1"/>
            <a:ext cx="4838700" cy="1481791"/>
          </a:xfrm>
          <a:prstGeom prst="rect">
            <a:avLst/>
          </a:prstGeom>
          <a:noFill/>
          <a:ln>
            <a:noFill/>
          </a:ln>
        </p:spPr>
      </p:pic>
      <p:sp>
        <p:nvSpPr>
          <p:cNvPr id="69" name="Google Shape;69;p47"/>
          <p:cNvSpPr txBox="1">
            <a:spLocks noGrp="1"/>
          </p:cNvSpPr>
          <p:nvPr>
            <p:ph type="title"/>
          </p:nvPr>
        </p:nvSpPr>
        <p:spPr>
          <a:xfrm>
            <a:off x="720436" y="1457982"/>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47"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71" name="Google Shape;71;p47"/>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2" name="Google Shape;72;p47"/>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3" name="Google Shape;73;p47"/>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47"/>
          <p:cNvPicPr preferRelativeResize="0"/>
          <p:nvPr/>
        </p:nvPicPr>
        <p:blipFill rotWithShape="1">
          <a:blip r:embed="rId4">
            <a:alphaModFix/>
          </a:blip>
          <a:srcRect/>
          <a:stretch/>
        </p:blipFill>
        <p:spPr>
          <a:xfrm>
            <a:off x="4329992" y="528407"/>
            <a:ext cx="2060534" cy="424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pic>
        <p:nvPicPr>
          <p:cNvPr id="76" name="Google Shape;76;p48" descr="Community and Technical Colleges. Washington State Board."/>
          <p:cNvPicPr preferRelativeResize="0"/>
          <p:nvPr/>
        </p:nvPicPr>
        <p:blipFill rotWithShape="1">
          <a:blip r:embed="rId2">
            <a:alphaModFix/>
          </a:blip>
          <a:srcRect t="12671"/>
          <a:stretch/>
        </p:blipFill>
        <p:spPr>
          <a:xfrm>
            <a:off x="140397" y="154005"/>
            <a:ext cx="3898204" cy="1231537"/>
          </a:xfrm>
          <a:prstGeom prst="rect">
            <a:avLst/>
          </a:prstGeom>
          <a:noFill/>
          <a:ln>
            <a:noFill/>
          </a:ln>
        </p:spPr>
      </p:pic>
      <p:pic>
        <p:nvPicPr>
          <p:cNvPr id="77" name="Google Shape;77;p48" descr="Header triangles pattern"/>
          <p:cNvPicPr preferRelativeResize="0"/>
          <p:nvPr/>
        </p:nvPicPr>
        <p:blipFill rotWithShape="1">
          <a:blip r:embed="rId3">
            <a:alphaModFix/>
          </a:blip>
          <a:srcRect t="42265"/>
          <a:stretch/>
        </p:blipFill>
        <p:spPr>
          <a:xfrm>
            <a:off x="7010736" y="1"/>
            <a:ext cx="5181263" cy="1481791"/>
          </a:xfrm>
          <a:prstGeom prst="rect">
            <a:avLst/>
          </a:prstGeom>
          <a:noFill/>
          <a:ln>
            <a:noFill/>
          </a:ln>
        </p:spPr>
      </p:pic>
      <p:sp>
        <p:nvSpPr>
          <p:cNvPr id="78" name="Google Shape;78;p48"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79" name="Google Shape;79;p48"/>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0" name="Google Shape;80;p48"/>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1" name="Google Shape;81;p48"/>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p48"/>
          <p:cNvPicPr preferRelativeResize="0"/>
          <p:nvPr/>
        </p:nvPicPr>
        <p:blipFill rotWithShape="1">
          <a:blip r:embed="rId4">
            <a:alphaModFix/>
          </a:blip>
          <a:srcRect/>
          <a:stretch/>
        </p:blipFill>
        <p:spPr>
          <a:xfrm>
            <a:off x="4329992" y="528407"/>
            <a:ext cx="2099383" cy="4249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3"/>
        <p:cNvGrpSpPr/>
        <p:nvPr/>
      </p:nvGrpSpPr>
      <p:grpSpPr>
        <a:xfrm>
          <a:off x="0" y="0"/>
          <a:ext cx="0" cy="0"/>
          <a:chOff x="0" y="0"/>
          <a:chExt cx="0" cy="0"/>
        </a:xfrm>
      </p:grpSpPr>
      <p:pic>
        <p:nvPicPr>
          <p:cNvPr id="84" name="Google Shape;84;p49" descr="Community and Technical Colleges. Washington State Board."/>
          <p:cNvPicPr preferRelativeResize="0"/>
          <p:nvPr/>
        </p:nvPicPr>
        <p:blipFill rotWithShape="1">
          <a:blip r:embed="rId2">
            <a:alphaModFix/>
          </a:blip>
          <a:srcRect t="12671"/>
          <a:stretch/>
        </p:blipFill>
        <p:spPr>
          <a:xfrm>
            <a:off x="140397" y="154005"/>
            <a:ext cx="3898204" cy="1231537"/>
          </a:xfrm>
          <a:prstGeom prst="rect">
            <a:avLst/>
          </a:prstGeom>
          <a:noFill/>
          <a:ln>
            <a:noFill/>
          </a:ln>
        </p:spPr>
      </p:pic>
      <p:pic>
        <p:nvPicPr>
          <p:cNvPr id="85" name="Google Shape;85;p49" descr="Header triangles pattern"/>
          <p:cNvPicPr preferRelativeResize="0"/>
          <p:nvPr/>
        </p:nvPicPr>
        <p:blipFill rotWithShape="1">
          <a:blip r:embed="rId3">
            <a:alphaModFix/>
          </a:blip>
          <a:srcRect t="42265"/>
          <a:stretch/>
        </p:blipFill>
        <p:spPr>
          <a:xfrm>
            <a:off x="7175168" y="1"/>
            <a:ext cx="5016831" cy="1481791"/>
          </a:xfrm>
          <a:prstGeom prst="rect">
            <a:avLst/>
          </a:prstGeom>
          <a:noFill/>
          <a:ln>
            <a:noFill/>
          </a:ln>
        </p:spPr>
      </p:pic>
      <p:sp>
        <p:nvSpPr>
          <p:cNvPr id="86" name="Google Shape;86;p49"/>
          <p:cNvSpPr txBox="1">
            <a:spLocks noGrp="1"/>
          </p:cNvSpPr>
          <p:nvPr>
            <p:ph type="title"/>
          </p:nvPr>
        </p:nvSpPr>
        <p:spPr>
          <a:xfrm>
            <a:off x="648659" y="1385541"/>
            <a:ext cx="4214287"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49"/>
          <p:cNvSpPr txBox="1">
            <a:spLocks noGrp="1"/>
          </p:cNvSpPr>
          <p:nvPr>
            <p:ph type="body" idx="1"/>
          </p:nvPr>
        </p:nvSpPr>
        <p:spPr>
          <a:xfrm>
            <a:off x="648659" y="2888673"/>
            <a:ext cx="4214287"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88" name="Google Shape;88;p49"/>
          <p:cNvSpPr txBox="1">
            <a:spLocks noGrp="1"/>
          </p:cNvSpPr>
          <p:nvPr>
            <p:ph type="body" idx="2"/>
          </p:nvPr>
        </p:nvSpPr>
        <p:spPr>
          <a:xfrm>
            <a:off x="5151387" y="1569027"/>
            <a:ext cx="672195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89" name="Google Shape;89;p49"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90" name="Google Shape;90;p49"/>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1" name="Google Shape;91;p49"/>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2" name="Google Shape;92;p4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49"/>
          <p:cNvPicPr preferRelativeResize="0"/>
          <p:nvPr/>
        </p:nvPicPr>
        <p:blipFill rotWithShape="1">
          <a:blip r:embed="rId4">
            <a:alphaModFix/>
          </a:blip>
          <a:srcRect/>
          <a:stretch/>
        </p:blipFill>
        <p:spPr>
          <a:xfrm>
            <a:off x="4329993" y="528407"/>
            <a:ext cx="2166058" cy="4249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sbctc.edu/colleges-staff/programs-services/accounting-busines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s://ctclinkreferencecenter.ctclink.us/m/92558/l/927975-financial-aid-refund-adjustment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SFSUPPORT@SBCTC.EDU"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title"/>
          </p:nvPr>
        </p:nvSpPr>
        <p:spPr>
          <a:xfrm>
            <a:off x="493184" y="2601157"/>
            <a:ext cx="8945784" cy="2218768"/>
          </a:xfrm>
          <a:prstGeom prst="rect">
            <a:avLst/>
          </a:prstGeom>
          <a:noFill/>
          <a:ln>
            <a:noFill/>
          </a:ln>
        </p:spPr>
        <p:txBody>
          <a:bodyPr spcFirstLastPara="1" wrap="square" lIns="91425" tIns="45700" rIns="91425" bIns="45700" anchor="t" anchorCtr="0">
            <a:noAutofit/>
          </a:bodyPr>
          <a:lstStyle/>
          <a:p>
            <a:pPr lvl="0"/>
            <a:r>
              <a:rPr lang="en-US" sz="4400" dirty="0"/>
              <a:t>Student Financials and the General Ledger </a:t>
            </a:r>
            <a:br>
              <a:rPr lang="en-US" dirty="0"/>
            </a:br>
            <a:br>
              <a:rPr lang="en-US" sz="3200" dirty="0"/>
            </a:br>
            <a:r>
              <a:rPr lang="en-US" sz="2800" dirty="0" err="1"/>
              <a:t>SMARTer</a:t>
            </a:r>
            <a:r>
              <a:rPr lang="en-US" sz="2800" dirty="0"/>
              <a:t>, Untrue Refunds, FARC/FARP</a:t>
            </a:r>
            <a:endParaRPr sz="2800" dirty="0"/>
          </a:p>
        </p:txBody>
      </p:sp>
      <p:sp>
        <p:nvSpPr>
          <p:cNvPr id="132" name="Google Shape;132;p1"/>
          <p:cNvSpPr txBox="1">
            <a:spLocks noGrp="1"/>
          </p:cNvSpPr>
          <p:nvPr>
            <p:ph type="body" idx="2"/>
          </p:nvPr>
        </p:nvSpPr>
        <p:spPr>
          <a:xfrm>
            <a:off x="493184" y="4997003"/>
            <a:ext cx="10442293" cy="14187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000"/>
              <a:buNone/>
            </a:pPr>
            <a:r>
              <a:rPr lang="en-US" dirty="0"/>
              <a:t>State Board Student Financials Customer Support &amp; ABS SF Accounting</a:t>
            </a:r>
          </a:p>
          <a:p>
            <a:pPr marL="0" lvl="0" indent="0" algn="l" rtl="0">
              <a:lnSpc>
                <a:spcPct val="90000"/>
              </a:lnSpc>
              <a:spcBef>
                <a:spcPts val="0"/>
              </a:spcBef>
              <a:spcAft>
                <a:spcPts val="0"/>
              </a:spcAft>
              <a:buClr>
                <a:srgbClr val="003764"/>
              </a:buClr>
              <a:buSzPts val="2000"/>
              <a:buNone/>
            </a:pPr>
            <a:endParaRPr lang="en-US" dirty="0"/>
          </a:p>
          <a:p>
            <a:pPr marL="0" lvl="0" indent="0" algn="l" rtl="0">
              <a:lnSpc>
                <a:spcPct val="90000"/>
              </a:lnSpc>
              <a:spcBef>
                <a:spcPts val="0"/>
              </a:spcBef>
              <a:spcAft>
                <a:spcPts val="0"/>
              </a:spcAft>
              <a:buClr>
                <a:srgbClr val="003764"/>
              </a:buClr>
              <a:buSzPts val="2000"/>
              <a:buNone/>
            </a:pPr>
            <a:r>
              <a:rPr lang="en-US" dirty="0"/>
              <a:t>Fall 2024 BAR Meeting</a:t>
            </a:r>
          </a:p>
          <a:p>
            <a:pPr marL="0" lvl="0" indent="0" algn="l" rtl="0">
              <a:lnSpc>
                <a:spcPct val="90000"/>
              </a:lnSpc>
              <a:spcBef>
                <a:spcPts val="1000"/>
              </a:spcBef>
              <a:spcAft>
                <a:spcPts val="0"/>
              </a:spcAft>
              <a:buClr>
                <a:srgbClr val="003764"/>
              </a:buClr>
              <a:buSzPts val="2000"/>
              <a:buNone/>
            </a:pPr>
            <a:r>
              <a:rPr lang="en-US" dirty="0"/>
              <a:t>October 23, 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txBox="1">
            <a:spLocks noGrp="1"/>
          </p:cNvSpPr>
          <p:nvPr>
            <p:ph type="body" idx="1"/>
          </p:nvPr>
        </p:nvSpPr>
        <p:spPr>
          <a:xfrm>
            <a:off x="452064" y="2024131"/>
            <a:ext cx="11465958" cy="44597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800"/>
              <a:buNone/>
            </a:pPr>
            <a:endParaRPr lang="en-US"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2800"/>
              <a:buNone/>
            </a:pPr>
            <a:endParaRPr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800"/>
              <a:buNone/>
            </a:pPr>
            <a:r>
              <a:rPr lang="en-US" sz="4400" dirty="0" err="1">
                <a:solidFill>
                  <a:srgbClr val="002060"/>
                </a:solidFill>
                <a:latin typeface="Arial"/>
                <a:ea typeface="Arial"/>
                <a:cs typeface="Arial"/>
                <a:sym typeface="Arial"/>
              </a:rPr>
              <a:t>SMARTer</a:t>
            </a:r>
            <a:r>
              <a:rPr lang="en-US" sz="4400" dirty="0">
                <a:solidFill>
                  <a:srgbClr val="002060"/>
                </a:solidFill>
                <a:latin typeface="Arial"/>
                <a:ea typeface="Arial"/>
                <a:cs typeface="Arial"/>
                <a:sym typeface="Arial"/>
              </a:rPr>
              <a:t> - #305A</a:t>
            </a:r>
          </a:p>
          <a:p>
            <a:pPr marL="0" lvl="0" indent="0" algn="l" rtl="0">
              <a:lnSpc>
                <a:spcPct val="90000"/>
              </a:lnSpc>
              <a:spcBef>
                <a:spcPts val="1000"/>
              </a:spcBef>
              <a:spcAft>
                <a:spcPts val="0"/>
              </a:spcAft>
              <a:buClr>
                <a:srgbClr val="002060"/>
              </a:buClr>
              <a:buSzPts val="2800"/>
              <a:buNone/>
            </a:pPr>
            <a:r>
              <a:rPr lang="en-US" sz="4400" dirty="0">
                <a:solidFill>
                  <a:srgbClr val="002060"/>
                </a:solidFill>
                <a:latin typeface="Arial"/>
                <a:ea typeface="Arial"/>
                <a:cs typeface="Arial"/>
                <a:sym typeface="Arial"/>
              </a:rPr>
              <a:t> - </a:t>
            </a:r>
            <a:r>
              <a:rPr lang="en-US" sz="4000" dirty="0">
                <a:solidFill>
                  <a:srgbClr val="002060"/>
                </a:solidFill>
                <a:latin typeface="Arial"/>
                <a:ea typeface="Arial"/>
                <a:cs typeface="Arial"/>
                <a:sym typeface="Arial"/>
              </a:rPr>
              <a:t>Third Party Errors</a:t>
            </a:r>
          </a:p>
          <a:p>
            <a:pPr marL="457200" lvl="0" indent="-457200" algn="l" rtl="0">
              <a:lnSpc>
                <a:spcPct val="90000"/>
              </a:lnSpc>
              <a:spcBef>
                <a:spcPts val="1000"/>
              </a:spcBef>
              <a:spcAft>
                <a:spcPts val="0"/>
              </a:spcAft>
              <a:buClr>
                <a:srgbClr val="002060"/>
              </a:buClr>
              <a:buSzPts val="2800"/>
              <a:buFont typeface="Libre Franklin Medium"/>
              <a:buAutoNum type="arabicPeriod"/>
            </a:pPr>
            <a:endParaRPr dirty="0"/>
          </a:p>
          <a:p>
            <a:pPr marL="457200" lvl="0" indent="-355600" algn="l" rtl="0">
              <a:lnSpc>
                <a:spcPct val="90000"/>
              </a:lnSpc>
              <a:spcBef>
                <a:spcPts val="1000"/>
              </a:spcBef>
              <a:spcAft>
                <a:spcPts val="0"/>
              </a:spcAft>
              <a:buClr>
                <a:srgbClr val="003764"/>
              </a:buClr>
              <a:buSzPts val="1600"/>
              <a:buNone/>
            </a:pPr>
            <a:endParaRPr sz="16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p:txBody>
      </p:sp>
      <p:sp>
        <p:nvSpPr>
          <p:cNvPr id="146" name="Google Shape;146;p3"/>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10</a:t>
            </a:fld>
            <a:endParaRPr/>
          </a:p>
        </p:txBody>
      </p:sp>
    </p:spTree>
    <p:extLst>
      <p:ext uri="{BB962C8B-B14F-4D97-AF65-F5344CB8AC3E}">
        <p14:creationId xmlns:p14="http://schemas.microsoft.com/office/powerpoint/2010/main" val="301397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6"/>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11</a:t>
            </a:fld>
            <a:endParaRPr/>
          </a:p>
        </p:txBody>
      </p:sp>
      <p:sp>
        <p:nvSpPr>
          <p:cNvPr id="318" name="Google Shape;318;p26"/>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err="1"/>
              <a:t>SMARTer</a:t>
            </a:r>
            <a:r>
              <a:rPr lang="en-US" sz="3200" dirty="0"/>
              <a:t> – #305A TPC</a:t>
            </a:r>
            <a:endParaRPr sz="3200" dirty="0">
              <a:solidFill>
                <a:schemeClr val="tx1"/>
              </a:solidFill>
            </a:endParaRPr>
          </a:p>
        </p:txBody>
      </p:sp>
      <p:sp>
        <p:nvSpPr>
          <p:cNvPr id="319" name="Google Shape;319;p26"/>
          <p:cNvSpPr txBox="1">
            <a:spLocks noGrp="1"/>
          </p:cNvSpPr>
          <p:nvPr>
            <p:ph type="body" idx="1"/>
          </p:nvPr>
        </p:nvSpPr>
        <p:spPr>
          <a:xfrm>
            <a:off x="692725" y="1174175"/>
            <a:ext cx="11241600" cy="11670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US" sz="3200" b="1" dirty="0">
                <a:latin typeface="Libre Franklin"/>
                <a:sym typeface="Libre Franklin"/>
              </a:rPr>
              <a:t>CS </a:t>
            </a:r>
            <a:r>
              <a:rPr lang="en-US" sz="3200" b="1" dirty="0" err="1">
                <a:latin typeface="Libre Franklin"/>
                <a:sym typeface="Libre Franklin"/>
              </a:rPr>
              <a:t>NavBar</a:t>
            </a:r>
            <a:r>
              <a:rPr lang="en-US" sz="3200" b="1" dirty="0">
                <a:latin typeface="Libre Franklin"/>
                <a:sym typeface="Libre Franklin"/>
              </a:rPr>
              <a:t>&gt;Student Financials&gt;View Customer</a:t>
            </a:r>
            <a:endParaRPr lang="en-US" dirty="0"/>
          </a:p>
          <a:p>
            <a:pPr marL="457200" marR="0" lvl="0" indent="-406400" algn="l" rtl="0">
              <a:lnSpc>
                <a:spcPct val="90000"/>
              </a:lnSpc>
              <a:spcBef>
                <a:spcPts val="1000"/>
              </a:spcBef>
              <a:spcAft>
                <a:spcPts val="0"/>
              </a:spcAft>
              <a:buClr>
                <a:srgbClr val="003764"/>
              </a:buClr>
              <a:buSzPts val="2800"/>
              <a:buFont typeface="Arial"/>
              <a:buChar char="•"/>
            </a:pPr>
            <a:r>
              <a:rPr lang="en-US" dirty="0">
                <a:latin typeface="Libre Franklin"/>
                <a:ea typeface="Libre Franklin"/>
                <a:cs typeface="Libre Franklin"/>
                <a:sym typeface="Libre Franklin"/>
              </a:rPr>
              <a:t>Pull up student account and there is an unapplied TPC</a:t>
            </a:r>
            <a:endParaRPr lang="en-US" dirty="0"/>
          </a:p>
        </p:txBody>
      </p:sp>
      <p:pic>
        <p:nvPicPr>
          <p:cNvPr id="320" name="Google Shape;320;p26" descr="A screenshot of a computer&#10;&#10;Description automatically generated"/>
          <p:cNvPicPr preferRelativeResize="0"/>
          <p:nvPr/>
        </p:nvPicPr>
        <p:blipFill rotWithShape="1">
          <a:blip r:embed="rId3">
            <a:alphaModFix/>
          </a:blip>
          <a:srcRect/>
          <a:stretch/>
        </p:blipFill>
        <p:spPr>
          <a:xfrm>
            <a:off x="693760" y="2697123"/>
            <a:ext cx="11066060" cy="2601067"/>
          </a:xfrm>
          <a:prstGeom prst="rect">
            <a:avLst/>
          </a:prstGeom>
          <a:noFill/>
          <a:ln>
            <a:noFill/>
          </a:ln>
        </p:spPr>
      </p:pic>
      <p:sp>
        <p:nvSpPr>
          <p:cNvPr id="321" name="Google Shape;321;p26"/>
          <p:cNvSpPr txBox="1"/>
          <p:nvPr/>
        </p:nvSpPr>
        <p:spPr>
          <a:xfrm>
            <a:off x="694100" y="5552700"/>
            <a:ext cx="11137800" cy="977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200" dirty="0">
                <a:solidFill>
                  <a:srgbClr val="003764"/>
                </a:solidFill>
              </a:rPr>
              <a:t>For this example, the fix is simple - the student should be set to cancelled on the TPC Assign page.</a:t>
            </a:r>
            <a:endParaRPr sz="2200" dirty="0">
              <a:solidFill>
                <a:srgbClr val="003764"/>
              </a:solidFill>
            </a:endParaRPr>
          </a:p>
        </p:txBody>
      </p:sp>
      <p:sp>
        <p:nvSpPr>
          <p:cNvPr id="322" name="Google Shape;322;p26"/>
          <p:cNvSpPr txBox="1"/>
          <p:nvPr/>
        </p:nvSpPr>
        <p:spPr>
          <a:xfrm>
            <a:off x="3988425" y="1522850"/>
            <a:ext cx="596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fc7f57dbd7_4_0"/>
          <p:cNvSpPr txBox="1">
            <a:spLocks noGrp="1"/>
          </p:cNvSpPr>
          <p:nvPr>
            <p:ph type="sldNum" idx="12"/>
          </p:nvPr>
        </p:nvSpPr>
        <p:spPr>
          <a:xfrm>
            <a:off x="11222182" y="6529853"/>
            <a:ext cx="609600" cy="1917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329" name="Google Shape;329;g2fc7f57dbd7_4_0"/>
          <p:cNvSpPr txBox="1">
            <a:spLocks noGrp="1"/>
          </p:cNvSpPr>
          <p:nvPr>
            <p:ph type="title"/>
          </p:nvPr>
        </p:nvSpPr>
        <p:spPr>
          <a:xfrm>
            <a:off x="692720" y="294199"/>
            <a:ext cx="11069700" cy="786600"/>
          </a:xfrm>
          <a:prstGeom prst="rect">
            <a:avLst/>
          </a:prstGeom>
        </p:spPr>
        <p:txBody>
          <a:bodyPr spcFirstLastPara="1" wrap="square" lIns="91425" tIns="45700" rIns="91425" bIns="45700" anchor="t" anchorCtr="0">
            <a:noAutofit/>
          </a:bodyPr>
          <a:lstStyle/>
          <a:p>
            <a:pPr lvl="0" algn="ctr"/>
            <a:r>
              <a:rPr lang="en-US" dirty="0" err="1"/>
              <a:t>SMARTer</a:t>
            </a:r>
            <a:r>
              <a:rPr lang="en-US" dirty="0"/>
              <a:t> – #305A TPC</a:t>
            </a:r>
            <a:endParaRPr dirty="0">
              <a:solidFill>
                <a:schemeClr val="tx1"/>
              </a:solidFill>
            </a:endParaRPr>
          </a:p>
        </p:txBody>
      </p:sp>
      <p:sp>
        <p:nvSpPr>
          <p:cNvPr id="330" name="Google Shape;330;g2fc7f57dbd7_4_0"/>
          <p:cNvSpPr txBox="1">
            <a:spLocks noGrp="1"/>
          </p:cNvSpPr>
          <p:nvPr>
            <p:ph type="body" idx="1"/>
          </p:nvPr>
        </p:nvSpPr>
        <p:spPr>
          <a:xfrm>
            <a:off x="692721" y="1174172"/>
            <a:ext cx="11115900" cy="49668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200" b="1" dirty="0"/>
              <a:t>Other Examples</a:t>
            </a:r>
            <a:endParaRPr sz="3200" b="1" dirty="0"/>
          </a:p>
          <a:p>
            <a:pPr marL="0" lvl="0" indent="0" algn="ctr" rtl="0">
              <a:spcBef>
                <a:spcPts val="1000"/>
              </a:spcBef>
              <a:spcAft>
                <a:spcPts val="0"/>
              </a:spcAft>
              <a:buNone/>
            </a:pPr>
            <a:endParaRPr dirty="0"/>
          </a:p>
          <a:p>
            <a:pPr marL="457200" lvl="0" indent="-381000" algn="l" rtl="0">
              <a:spcBef>
                <a:spcPts val="1000"/>
              </a:spcBef>
              <a:spcAft>
                <a:spcPts val="0"/>
              </a:spcAft>
              <a:buSzPts val="2400"/>
              <a:buChar char="●"/>
            </a:pPr>
            <a:r>
              <a:rPr lang="en-US" sz="2400" dirty="0"/>
              <a:t>Amount eligible on the TPC/Assign page needs to be reduced</a:t>
            </a:r>
          </a:p>
          <a:p>
            <a:pPr marL="76200" lvl="0" indent="0" algn="l" rtl="0">
              <a:spcBef>
                <a:spcPts val="1000"/>
              </a:spcBef>
              <a:spcAft>
                <a:spcPts val="0"/>
              </a:spcAft>
              <a:buSzPts val="2400"/>
              <a:buNone/>
            </a:pPr>
            <a:endParaRPr sz="2400" dirty="0"/>
          </a:p>
          <a:p>
            <a:pPr marL="457200" lvl="0" indent="-381000" algn="l" rtl="0">
              <a:spcBef>
                <a:spcPts val="0"/>
              </a:spcBef>
              <a:spcAft>
                <a:spcPts val="0"/>
              </a:spcAft>
              <a:buSzPts val="2400"/>
              <a:buChar char="●"/>
            </a:pPr>
            <a:r>
              <a:rPr lang="en-US" sz="2400" dirty="0"/>
              <a:t>The TPC itself might need changes such as adding Tree Nodes/Item Types in order for them to be paid</a:t>
            </a:r>
          </a:p>
          <a:p>
            <a:pPr marL="76200" lvl="0" indent="0" algn="l" rtl="0">
              <a:spcBef>
                <a:spcPts val="0"/>
              </a:spcBef>
              <a:spcAft>
                <a:spcPts val="0"/>
              </a:spcAft>
              <a:buSzPts val="2400"/>
              <a:buNone/>
            </a:pPr>
            <a:endParaRPr sz="2400" dirty="0"/>
          </a:p>
          <a:p>
            <a:pPr marL="457200" lvl="0" indent="-381000" algn="l" rtl="0">
              <a:spcBef>
                <a:spcPts val="0"/>
              </a:spcBef>
              <a:spcAft>
                <a:spcPts val="0"/>
              </a:spcAft>
              <a:buSzPts val="2400"/>
              <a:buChar char="●"/>
            </a:pPr>
            <a:r>
              <a:rPr lang="en-US" sz="2400" dirty="0"/>
              <a:t>The system can be sassy, as we all know, so canceling then activating a student on the TPC Assign page</a:t>
            </a:r>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txBox="1">
            <a:spLocks noGrp="1"/>
          </p:cNvSpPr>
          <p:nvPr>
            <p:ph type="body" idx="1"/>
          </p:nvPr>
        </p:nvSpPr>
        <p:spPr>
          <a:xfrm>
            <a:off x="452064" y="2024131"/>
            <a:ext cx="11465958" cy="44597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800"/>
              <a:buNone/>
            </a:pPr>
            <a:endParaRPr lang="en-US"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2800"/>
              <a:buNone/>
            </a:pPr>
            <a:endParaRPr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800"/>
              <a:buNone/>
            </a:pPr>
            <a:r>
              <a:rPr lang="en-US" sz="4400" dirty="0" err="1">
                <a:solidFill>
                  <a:srgbClr val="002060"/>
                </a:solidFill>
                <a:latin typeface="Arial"/>
                <a:ea typeface="Arial"/>
                <a:cs typeface="Arial"/>
                <a:sym typeface="Arial"/>
              </a:rPr>
              <a:t>SMARTer</a:t>
            </a:r>
            <a:r>
              <a:rPr lang="en-US" sz="4400" dirty="0">
                <a:solidFill>
                  <a:srgbClr val="002060"/>
                </a:solidFill>
                <a:latin typeface="Arial"/>
                <a:ea typeface="Arial"/>
                <a:cs typeface="Arial"/>
                <a:sym typeface="Arial"/>
              </a:rPr>
              <a:t> - #305A</a:t>
            </a:r>
          </a:p>
          <a:p>
            <a:pPr marL="0" lvl="0" indent="0" algn="l" rtl="0">
              <a:lnSpc>
                <a:spcPct val="90000"/>
              </a:lnSpc>
              <a:spcBef>
                <a:spcPts val="1000"/>
              </a:spcBef>
              <a:spcAft>
                <a:spcPts val="0"/>
              </a:spcAft>
              <a:buClr>
                <a:srgbClr val="002060"/>
              </a:buClr>
              <a:buSzPts val="2800"/>
              <a:buNone/>
            </a:pPr>
            <a:r>
              <a:rPr lang="en-US" sz="4400" dirty="0">
                <a:solidFill>
                  <a:srgbClr val="002060"/>
                </a:solidFill>
                <a:latin typeface="Arial"/>
                <a:ea typeface="Arial"/>
                <a:cs typeface="Arial"/>
                <a:sym typeface="Arial"/>
              </a:rPr>
              <a:t> - </a:t>
            </a:r>
            <a:r>
              <a:rPr lang="en-US" sz="4000" dirty="0">
                <a:solidFill>
                  <a:srgbClr val="002060"/>
                </a:solidFill>
                <a:latin typeface="Arial"/>
                <a:ea typeface="Arial"/>
                <a:cs typeface="Arial"/>
                <a:sym typeface="Arial"/>
              </a:rPr>
              <a:t>Payment Plan Errors</a:t>
            </a:r>
          </a:p>
          <a:p>
            <a:pPr marL="457200" lvl="0" indent="-457200" algn="l" rtl="0">
              <a:lnSpc>
                <a:spcPct val="90000"/>
              </a:lnSpc>
              <a:spcBef>
                <a:spcPts val="1000"/>
              </a:spcBef>
              <a:spcAft>
                <a:spcPts val="0"/>
              </a:spcAft>
              <a:buClr>
                <a:srgbClr val="002060"/>
              </a:buClr>
              <a:buSzPts val="2800"/>
              <a:buFont typeface="Libre Franklin Medium"/>
              <a:buAutoNum type="arabicPeriod"/>
            </a:pPr>
            <a:endParaRPr dirty="0"/>
          </a:p>
          <a:p>
            <a:pPr marL="457200" lvl="0" indent="-355600" algn="l" rtl="0">
              <a:lnSpc>
                <a:spcPct val="90000"/>
              </a:lnSpc>
              <a:spcBef>
                <a:spcPts val="1000"/>
              </a:spcBef>
              <a:spcAft>
                <a:spcPts val="0"/>
              </a:spcAft>
              <a:buClr>
                <a:srgbClr val="003764"/>
              </a:buClr>
              <a:buSzPts val="1600"/>
              <a:buNone/>
            </a:pPr>
            <a:endParaRPr sz="16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p:txBody>
      </p:sp>
      <p:sp>
        <p:nvSpPr>
          <p:cNvPr id="146" name="Google Shape;146;p3"/>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13</a:t>
            </a:fld>
            <a:endParaRPr/>
          </a:p>
        </p:txBody>
      </p:sp>
    </p:spTree>
    <p:extLst>
      <p:ext uri="{BB962C8B-B14F-4D97-AF65-F5344CB8AC3E}">
        <p14:creationId xmlns:p14="http://schemas.microsoft.com/office/powerpoint/2010/main" val="364483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21BBA2-7BB6-7D31-9B65-D0F1B3AF22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5" name="Title 4">
            <a:extLst>
              <a:ext uri="{FF2B5EF4-FFF2-40B4-BE49-F238E27FC236}">
                <a16:creationId xmlns:a16="http://schemas.microsoft.com/office/drawing/2014/main" id="{719EAEAE-E585-6E1A-C1DF-E69B7A36294A}"/>
              </a:ext>
            </a:extLst>
          </p:cNvPr>
          <p:cNvSpPr>
            <a:spLocks noGrp="1"/>
          </p:cNvSpPr>
          <p:nvPr>
            <p:ph type="title"/>
          </p:nvPr>
        </p:nvSpPr>
        <p:spPr/>
        <p:txBody>
          <a:bodyPr/>
          <a:lstStyle/>
          <a:p>
            <a:pPr algn="ctr"/>
            <a:r>
              <a:rPr lang="en-US" sz="3200" dirty="0" err="1">
                <a:latin typeface="+mn-lt"/>
              </a:rPr>
              <a:t>SMARTer</a:t>
            </a:r>
            <a:r>
              <a:rPr lang="en-US" sz="3200" dirty="0">
                <a:latin typeface="+mn-lt"/>
              </a:rPr>
              <a:t> - #305A Payment Plans</a:t>
            </a:r>
          </a:p>
        </p:txBody>
      </p:sp>
      <p:pic>
        <p:nvPicPr>
          <p:cNvPr id="7" name="Picture 6">
            <a:extLst>
              <a:ext uri="{FF2B5EF4-FFF2-40B4-BE49-F238E27FC236}">
                <a16:creationId xmlns:a16="http://schemas.microsoft.com/office/drawing/2014/main" id="{826FCC2D-1139-2CCE-7061-EF97FDE8DF76}"/>
              </a:ext>
            </a:extLst>
          </p:cNvPr>
          <p:cNvPicPr>
            <a:picLocks noChangeAspect="1"/>
          </p:cNvPicPr>
          <p:nvPr/>
        </p:nvPicPr>
        <p:blipFill>
          <a:blip r:embed="rId2"/>
          <a:stretch>
            <a:fillRect/>
          </a:stretch>
        </p:blipFill>
        <p:spPr>
          <a:xfrm>
            <a:off x="1023041" y="1006189"/>
            <a:ext cx="10145917" cy="4043366"/>
          </a:xfrm>
          <a:prstGeom prst="rect">
            <a:avLst/>
          </a:prstGeom>
        </p:spPr>
      </p:pic>
      <p:sp>
        <p:nvSpPr>
          <p:cNvPr id="8" name="TextBox 7">
            <a:extLst>
              <a:ext uri="{FF2B5EF4-FFF2-40B4-BE49-F238E27FC236}">
                <a16:creationId xmlns:a16="http://schemas.microsoft.com/office/drawing/2014/main" id="{13668ED9-D7CF-938A-F0A3-8BA3898A6D28}"/>
              </a:ext>
            </a:extLst>
          </p:cNvPr>
          <p:cNvSpPr txBox="1"/>
          <p:nvPr/>
        </p:nvSpPr>
        <p:spPr>
          <a:xfrm>
            <a:off x="761998" y="5314384"/>
            <a:ext cx="10754010" cy="646331"/>
          </a:xfrm>
          <a:prstGeom prst="rect">
            <a:avLst/>
          </a:prstGeom>
          <a:noFill/>
        </p:spPr>
        <p:txBody>
          <a:bodyPr wrap="square" rtlCol="0">
            <a:spAutoFit/>
          </a:bodyPr>
          <a:lstStyle/>
          <a:p>
            <a:r>
              <a:rPr lang="en-US" sz="1800" dirty="0">
                <a:solidFill>
                  <a:srgbClr val="003764"/>
                </a:solidFill>
              </a:rPr>
              <a:t>Nelnet Item Type is on our list to fix as, unlike the delivered Payment Plan Item Types, these have dollars behind them. This means until the refund is processed it will show on the </a:t>
            </a:r>
            <a:r>
              <a:rPr lang="en-US" sz="1800" dirty="0" err="1">
                <a:solidFill>
                  <a:srgbClr val="003764"/>
                </a:solidFill>
              </a:rPr>
              <a:t>SMARTer</a:t>
            </a:r>
            <a:r>
              <a:rPr lang="en-US" sz="1800" dirty="0">
                <a:solidFill>
                  <a:srgbClr val="003764"/>
                </a:solidFill>
              </a:rPr>
              <a:t> </a:t>
            </a:r>
            <a:r>
              <a:rPr lang="en-US" sz="1800" dirty="0" err="1">
                <a:solidFill>
                  <a:srgbClr val="003764"/>
                </a:solidFill>
              </a:rPr>
              <a:t>repor</a:t>
            </a:r>
            <a:endParaRPr lang="en-US" sz="1800" dirty="0">
              <a:solidFill>
                <a:srgbClr val="003764"/>
              </a:solidFill>
            </a:endParaRPr>
          </a:p>
        </p:txBody>
      </p:sp>
    </p:spTree>
    <p:extLst>
      <p:ext uri="{BB962C8B-B14F-4D97-AF65-F5344CB8AC3E}">
        <p14:creationId xmlns:p14="http://schemas.microsoft.com/office/powerpoint/2010/main" val="180225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15</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err="1"/>
              <a:t>SMARTer</a:t>
            </a:r>
            <a:r>
              <a:rPr lang="en-US" sz="3200" dirty="0"/>
              <a:t> - #305A Payment Plans</a:t>
            </a:r>
            <a:br>
              <a:rPr lang="en-US" dirty="0"/>
            </a:br>
            <a:br>
              <a:rPr lang="en-US" dirty="0"/>
            </a:br>
            <a:br>
              <a:rPr lang="en-US" dirty="0"/>
            </a:br>
            <a:br>
              <a:rPr lang="en-US" dirty="0"/>
            </a:br>
            <a:endParaRPr dirty="0"/>
          </a:p>
        </p:txBody>
      </p:sp>
      <p:sp>
        <p:nvSpPr>
          <p:cNvPr id="192" name="Google Shape;192;p9"/>
          <p:cNvSpPr txBox="1">
            <a:spLocks noGrp="1"/>
          </p:cNvSpPr>
          <p:nvPr>
            <p:ph type="body" idx="1"/>
          </p:nvPr>
        </p:nvSpPr>
        <p:spPr>
          <a:xfrm>
            <a:off x="444381" y="1299608"/>
            <a:ext cx="10663552" cy="5011293"/>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3764"/>
              </a:buClr>
              <a:buSzPts val="2800"/>
              <a:buFont typeface="Arial"/>
              <a:buNone/>
            </a:pPr>
            <a:r>
              <a:rPr lang="en-US" sz="2400" dirty="0"/>
              <a:t>Examples from the SF side:</a:t>
            </a:r>
          </a:p>
          <a:p>
            <a:pPr marL="457200" marR="0" lvl="0" indent="-228600" algn="l" rtl="0">
              <a:lnSpc>
                <a:spcPct val="90000"/>
              </a:lnSpc>
              <a:spcBef>
                <a:spcPts val="1000"/>
              </a:spcBef>
              <a:spcAft>
                <a:spcPts val="0"/>
              </a:spcAft>
              <a:buClr>
                <a:srgbClr val="003764"/>
              </a:buClr>
              <a:buSzPts val="2800"/>
              <a:buFont typeface="Arial"/>
              <a:buNone/>
            </a:pPr>
            <a:r>
              <a:rPr lang="en-US" sz="2400" dirty="0"/>
              <a:t>Unapplied Wavier causing error, should be removed via criteria</a:t>
            </a:r>
            <a:endParaRPr sz="2400" dirty="0"/>
          </a:p>
        </p:txBody>
      </p:sp>
      <p:pic>
        <p:nvPicPr>
          <p:cNvPr id="3" name="Picture 2">
            <a:extLst>
              <a:ext uri="{FF2B5EF4-FFF2-40B4-BE49-F238E27FC236}">
                <a16:creationId xmlns:a16="http://schemas.microsoft.com/office/drawing/2014/main" id="{E06256F0-3A93-22E1-ED9D-902D73D7D3D4}"/>
              </a:ext>
            </a:extLst>
          </p:cNvPr>
          <p:cNvPicPr>
            <a:picLocks noChangeAspect="1"/>
          </p:cNvPicPr>
          <p:nvPr/>
        </p:nvPicPr>
        <p:blipFill>
          <a:blip r:embed="rId3"/>
          <a:stretch>
            <a:fillRect/>
          </a:stretch>
        </p:blipFill>
        <p:spPr>
          <a:xfrm>
            <a:off x="583536" y="2542766"/>
            <a:ext cx="10870194" cy="3815748"/>
          </a:xfrm>
          <a:prstGeom prst="rect">
            <a:avLst/>
          </a:prstGeom>
        </p:spPr>
      </p:pic>
      <p:sp>
        <p:nvSpPr>
          <p:cNvPr id="4" name="TextBox 3">
            <a:extLst>
              <a:ext uri="{FF2B5EF4-FFF2-40B4-BE49-F238E27FC236}">
                <a16:creationId xmlns:a16="http://schemas.microsoft.com/office/drawing/2014/main" id="{0B216D9F-81BB-E077-83F5-2194AAB41FBB}"/>
              </a:ext>
            </a:extLst>
          </p:cNvPr>
          <p:cNvSpPr txBox="1"/>
          <p:nvPr/>
        </p:nvSpPr>
        <p:spPr>
          <a:xfrm>
            <a:off x="583536" y="2145671"/>
            <a:ext cx="10663552" cy="444707"/>
          </a:xfrm>
          <a:prstGeom prst="rect">
            <a:avLst/>
          </a:prstGeom>
          <a:noFill/>
        </p:spPr>
        <p:txBody>
          <a:bodyPr wrap="square" rtlCol="0">
            <a:spAutoFit/>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txBox="1">
            <a:spLocks noGrp="1"/>
          </p:cNvSpPr>
          <p:nvPr>
            <p:ph type="body" idx="1"/>
          </p:nvPr>
        </p:nvSpPr>
        <p:spPr>
          <a:xfrm>
            <a:off x="452064" y="2024131"/>
            <a:ext cx="11465958" cy="44597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800"/>
              <a:buNone/>
            </a:pPr>
            <a:endParaRPr lang="en-US"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2800"/>
              <a:buNone/>
            </a:pPr>
            <a:endParaRPr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800"/>
              <a:buNone/>
            </a:pPr>
            <a:r>
              <a:rPr lang="en-US" sz="4400" dirty="0" err="1">
                <a:solidFill>
                  <a:srgbClr val="002060"/>
                </a:solidFill>
                <a:latin typeface="Arial"/>
                <a:ea typeface="Arial"/>
                <a:cs typeface="Arial"/>
                <a:sym typeface="Arial"/>
              </a:rPr>
              <a:t>SMARTer</a:t>
            </a:r>
            <a:r>
              <a:rPr lang="en-US" sz="4400" dirty="0">
                <a:solidFill>
                  <a:srgbClr val="002060"/>
                </a:solidFill>
                <a:latin typeface="Arial"/>
                <a:ea typeface="Arial"/>
                <a:cs typeface="Arial"/>
                <a:sym typeface="Arial"/>
              </a:rPr>
              <a:t> - #305A</a:t>
            </a:r>
          </a:p>
          <a:p>
            <a:pPr marL="0" lvl="0" indent="0" algn="l" rtl="0">
              <a:lnSpc>
                <a:spcPct val="90000"/>
              </a:lnSpc>
              <a:spcBef>
                <a:spcPts val="1000"/>
              </a:spcBef>
              <a:spcAft>
                <a:spcPts val="0"/>
              </a:spcAft>
              <a:buClr>
                <a:srgbClr val="002060"/>
              </a:buClr>
              <a:buSzPts val="2800"/>
              <a:buNone/>
            </a:pPr>
            <a:r>
              <a:rPr lang="en-US" sz="4400" dirty="0">
                <a:solidFill>
                  <a:srgbClr val="002060"/>
                </a:solidFill>
                <a:latin typeface="Arial"/>
                <a:ea typeface="Arial"/>
                <a:cs typeface="Arial"/>
                <a:sym typeface="Arial"/>
              </a:rPr>
              <a:t> - </a:t>
            </a:r>
            <a:r>
              <a:rPr lang="en-US" sz="4000" dirty="0">
                <a:solidFill>
                  <a:srgbClr val="002060"/>
                </a:solidFill>
                <a:latin typeface="Arial"/>
                <a:ea typeface="Arial"/>
                <a:cs typeface="Arial"/>
                <a:sym typeface="Arial"/>
              </a:rPr>
              <a:t>Waiver Errors</a:t>
            </a:r>
          </a:p>
          <a:p>
            <a:pPr marL="457200" lvl="0" indent="-457200" algn="l" rtl="0">
              <a:lnSpc>
                <a:spcPct val="90000"/>
              </a:lnSpc>
              <a:spcBef>
                <a:spcPts val="1000"/>
              </a:spcBef>
              <a:spcAft>
                <a:spcPts val="0"/>
              </a:spcAft>
              <a:buClr>
                <a:srgbClr val="002060"/>
              </a:buClr>
              <a:buSzPts val="2800"/>
              <a:buFont typeface="Libre Franklin Medium"/>
              <a:buAutoNum type="arabicPeriod"/>
            </a:pPr>
            <a:endParaRPr dirty="0"/>
          </a:p>
          <a:p>
            <a:pPr marL="457200" lvl="0" indent="-355600" algn="l" rtl="0">
              <a:lnSpc>
                <a:spcPct val="90000"/>
              </a:lnSpc>
              <a:spcBef>
                <a:spcPts val="1000"/>
              </a:spcBef>
              <a:spcAft>
                <a:spcPts val="0"/>
              </a:spcAft>
              <a:buClr>
                <a:srgbClr val="003764"/>
              </a:buClr>
              <a:buSzPts val="1600"/>
              <a:buNone/>
            </a:pPr>
            <a:endParaRPr sz="16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p:txBody>
      </p:sp>
      <p:sp>
        <p:nvSpPr>
          <p:cNvPr id="146" name="Google Shape;146;p3"/>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16</a:t>
            </a:fld>
            <a:endParaRPr/>
          </a:p>
        </p:txBody>
      </p:sp>
    </p:spTree>
    <p:extLst>
      <p:ext uri="{BB962C8B-B14F-4D97-AF65-F5344CB8AC3E}">
        <p14:creationId xmlns:p14="http://schemas.microsoft.com/office/powerpoint/2010/main" val="137229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2B727-C0E0-8573-EB1F-9E58BB81F0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3" name="Title 2">
            <a:extLst>
              <a:ext uri="{FF2B5EF4-FFF2-40B4-BE49-F238E27FC236}">
                <a16:creationId xmlns:a16="http://schemas.microsoft.com/office/drawing/2014/main" id="{6D804429-32DF-2F8F-61A5-491D0E18F8C6}"/>
              </a:ext>
            </a:extLst>
          </p:cNvPr>
          <p:cNvSpPr>
            <a:spLocks noGrp="1"/>
          </p:cNvSpPr>
          <p:nvPr>
            <p:ph type="title"/>
          </p:nvPr>
        </p:nvSpPr>
        <p:spPr/>
        <p:txBody>
          <a:bodyPr/>
          <a:lstStyle/>
          <a:p>
            <a:pPr algn="ctr"/>
            <a:r>
              <a:rPr lang="en-US" sz="3200" dirty="0" err="1"/>
              <a:t>SMARTer</a:t>
            </a:r>
            <a:r>
              <a:rPr lang="en-US" sz="3200" dirty="0"/>
              <a:t> - #305A Waivers</a:t>
            </a:r>
          </a:p>
        </p:txBody>
      </p:sp>
      <p:sp>
        <p:nvSpPr>
          <p:cNvPr id="4" name="Text Placeholder 3">
            <a:extLst>
              <a:ext uri="{FF2B5EF4-FFF2-40B4-BE49-F238E27FC236}">
                <a16:creationId xmlns:a16="http://schemas.microsoft.com/office/drawing/2014/main" id="{1DFEE74B-03E0-6C14-FB3F-621414890E90}"/>
              </a:ext>
            </a:extLst>
          </p:cNvPr>
          <p:cNvSpPr>
            <a:spLocks noGrp="1"/>
          </p:cNvSpPr>
          <p:nvPr>
            <p:ph type="body" idx="1"/>
          </p:nvPr>
        </p:nvSpPr>
        <p:spPr/>
        <p:txBody>
          <a:bodyPr/>
          <a:lstStyle/>
          <a:p>
            <a:pPr marL="50800" indent="0">
              <a:buNone/>
            </a:pPr>
            <a:r>
              <a:rPr lang="en-US" b="1" dirty="0"/>
              <a:t>Two Separate line Items for a Waiver</a:t>
            </a:r>
          </a:p>
          <a:p>
            <a:r>
              <a:rPr lang="en-US" sz="2400" dirty="0"/>
              <a:t>Drill down on the unapplied Waiver Line Item using the Item Details hyperlink </a:t>
            </a:r>
          </a:p>
          <a:p>
            <a:endParaRPr lang="en-US" sz="2400" dirty="0"/>
          </a:p>
          <a:p>
            <a:endParaRPr lang="en-US" sz="2400" dirty="0"/>
          </a:p>
        </p:txBody>
      </p:sp>
      <p:pic>
        <p:nvPicPr>
          <p:cNvPr id="11" name="Picture 10">
            <a:extLst>
              <a:ext uri="{FF2B5EF4-FFF2-40B4-BE49-F238E27FC236}">
                <a16:creationId xmlns:a16="http://schemas.microsoft.com/office/drawing/2014/main" id="{034611D4-71DB-8D31-0428-5D344C8266C1}"/>
              </a:ext>
            </a:extLst>
          </p:cNvPr>
          <p:cNvPicPr>
            <a:picLocks noChangeAspect="1"/>
          </p:cNvPicPr>
          <p:nvPr/>
        </p:nvPicPr>
        <p:blipFill>
          <a:blip r:embed="rId2"/>
          <a:stretch>
            <a:fillRect/>
          </a:stretch>
        </p:blipFill>
        <p:spPr>
          <a:xfrm>
            <a:off x="1458403" y="2303491"/>
            <a:ext cx="8511220" cy="3837537"/>
          </a:xfrm>
          <a:prstGeom prst="rect">
            <a:avLst/>
          </a:prstGeom>
        </p:spPr>
      </p:pic>
    </p:spTree>
    <p:extLst>
      <p:ext uri="{BB962C8B-B14F-4D97-AF65-F5344CB8AC3E}">
        <p14:creationId xmlns:p14="http://schemas.microsoft.com/office/powerpoint/2010/main" val="88302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7C6044-E596-17DC-638F-FED883A234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3" name="Title 2">
            <a:extLst>
              <a:ext uri="{FF2B5EF4-FFF2-40B4-BE49-F238E27FC236}">
                <a16:creationId xmlns:a16="http://schemas.microsoft.com/office/drawing/2014/main" id="{4EABE4D0-EA98-478D-E8DC-DB45352F23BD}"/>
              </a:ext>
            </a:extLst>
          </p:cNvPr>
          <p:cNvSpPr>
            <a:spLocks noGrp="1"/>
          </p:cNvSpPr>
          <p:nvPr>
            <p:ph type="title"/>
          </p:nvPr>
        </p:nvSpPr>
        <p:spPr/>
        <p:txBody>
          <a:bodyPr/>
          <a:lstStyle/>
          <a:p>
            <a:r>
              <a:rPr lang="en-US" sz="2400" dirty="0"/>
              <a:t>Waiver is being reversed and reposted every Sunday…hmmm</a:t>
            </a:r>
          </a:p>
        </p:txBody>
      </p:sp>
      <p:pic>
        <p:nvPicPr>
          <p:cNvPr id="6" name="Picture 5">
            <a:extLst>
              <a:ext uri="{FF2B5EF4-FFF2-40B4-BE49-F238E27FC236}">
                <a16:creationId xmlns:a16="http://schemas.microsoft.com/office/drawing/2014/main" id="{3AC9277B-B9C8-48B5-4B76-BA01EB8F0886}"/>
              </a:ext>
            </a:extLst>
          </p:cNvPr>
          <p:cNvPicPr>
            <a:picLocks noChangeAspect="1"/>
          </p:cNvPicPr>
          <p:nvPr/>
        </p:nvPicPr>
        <p:blipFill>
          <a:blip r:embed="rId2"/>
          <a:stretch>
            <a:fillRect/>
          </a:stretch>
        </p:blipFill>
        <p:spPr>
          <a:xfrm>
            <a:off x="2061815" y="1370003"/>
            <a:ext cx="10198599" cy="5600000"/>
          </a:xfrm>
          <a:prstGeom prst="rect">
            <a:avLst/>
          </a:prstGeom>
        </p:spPr>
      </p:pic>
    </p:spTree>
    <p:extLst>
      <p:ext uri="{BB962C8B-B14F-4D97-AF65-F5344CB8AC3E}">
        <p14:creationId xmlns:p14="http://schemas.microsoft.com/office/powerpoint/2010/main" val="158644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2CB773-AF22-4591-C219-526D85E3D0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3" name="Title 2">
            <a:extLst>
              <a:ext uri="{FF2B5EF4-FFF2-40B4-BE49-F238E27FC236}">
                <a16:creationId xmlns:a16="http://schemas.microsoft.com/office/drawing/2014/main" id="{4E82BD4D-3C94-A416-6626-78310A1E19E0}"/>
              </a:ext>
            </a:extLst>
          </p:cNvPr>
          <p:cNvSpPr>
            <a:spLocks noGrp="1"/>
          </p:cNvSpPr>
          <p:nvPr>
            <p:ph type="title"/>
          </p:nvPr>
        </p:nvSpPr>
        <p:spPr/>
        <p:txBody>
          <a:bodyPr/>
          <a:lstStyle/>
          <a:p>
            <a:r>
              <a:rPr lang="en-US" dirty="0"/>
              <a:t>Favorite Tuition Calc Trick</a:t>
            </a:r>
          </a:p>
        </p:txBody>
      </p:sp>
      <p:sp>
        <p:nvSpPr>
          <p:cNvPr id="4" name="Text Placeholder 3">
            <a:extLst>
              <a:ext uri="{FF2B5EF4-FFF2-40B4-BE49-F238E27FC236}">
                <a16:creationId xmlns:a16="http://schemas.microsoft.com/office/drawing/2014/main" id="{4D814FFC-D643-4FA0-83CD-CE4023C76F99}"/>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3DD4F655-FB70-E1C4-2F0E-EB0378D06E74}"/>
              </a:ext>
            </a:extLst>
          </p:cNvPr>
          <p:cNvPicPr>
            <a:picLocks noChangeAspect="1"/>
          </p:cNvPicPr>
          <p:nvPr/>
        </p:nvPicPr>
        <p:blipFill>
          <a:blip r:embed="rId2"/>
          <a:stretch>
            <a:fillRect/>
          </a:stretch>
        </p:blipFill>
        <p:spPr>
          <a:xfrm>
            <a:off x="692720" y="3753416"/>
            <a:ext cx="10625750" cy="2420428"/>
          </a:xfrm>
          <a:prstGeom prst="rect">
            <a:avLst/>
          </a:prstGeom>
        </p:spPr>
      </p:pic>
      <p:pic>
        <p:nvPicPr>
          <p:cNvPr id="8" name="Picture 7">
            <a:extLst>
              <a:ext uri="{FF2B5EF4-FFF2-40B4-BE49-F238E27FC236}">
                <a16:creationId xmlns:a16="http://schemas.microsoft.com/office/drawing/2014/main" id="{D6C1CCC4-EEB2-9225-158E-A1BFAFF8CEC3}"/>
              </a:ext>
            </a:extLst>
          </p:cNvPr>
          <p:cNvPicPr>
            <a:picLocks noChangeAspect="1"/>
          </p:cNvPicPr>
          <p:nvPr/>
        </p:nvPicPr>
        <p:blipFill>
          <a:blip r:embed="rId3"/>
          <a:stretch>
            <a:fillRect/>
          </a:stretch>
        </p:blipFill>
        <p:spPr>
          <a:xfrm>
            <a:off x="692720" y="1382850"/>
            <a:ext cx="10361561" cy="2272117"/>
          </a:xfrm>
          <a:prstGeom prst="rect">
            <a:avLst/>
          </a:prstGeom>
        </p:spPr>
      </p:pic>
    </p:spTree>
    <p:extLst>
      <p:ext uri="{BB962C8B-B14F-4D97-AF65-F5344CB8AC3E}">
        <p14:creationId xmlns:p14="http://schemas.microsoft.com/office/powerpoint/2010/main" val="390711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4033786" y="1217932"/>
            <a:ext cx="4124427" cy="4925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Arial"/>
              <a:buNone/>
            </a:pPr>
            <a:r>
              <a:rPr lang="en-US" b="1" dirty="0">
                <a:latin typeface="Arial"/>
                <a:ea typeface="Arial"/>
                <a:cs typeface="Arial"/>
                <a:sym typeface="Arial"/>
              </a:rPr>
              <a:t>INTRODUCTIONS</a:t>
            </a:r>
            <a:endParaRPr b="1" dirty="0">
              <a:latin typeface="Arial"/>
              <a:ea typeface="Arial"/>
              <a:cs typeface="Arial"/>
              <a:sym typeface="Arial"/>
            </a:endParaRPr>
          </a:p>
        </p:txBody>
      </p:sp>
      <p:sp>
        <p:nvSpPr>
          <p:cNvPr id="138" name="Google Shape;138;p2"/>
          <p:cNvSpPr txBox="1">
            <a:spLocks noGrp="1"/>
          </p:cNvSpPr>
          <p:nvPr>
            <p:ph type="body" idx="1"/>
          </p:nvPr>
        </p:nvSpPr>
        <p:spPr>
          <a:xfrm>
            <a:off x="452064" y="2792627"/>
            <a:ext cx="11465958" cy="307683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1E4E79"/>
              </a:buClr>
              <a:buSzPts val="2400"/>
              <a:buChar char="•"/>
            </a:pPr>
            <a:r>
              <a:rPr lang="en-US" dirty="0">
                <a:solidFill>
                  <a:srgbClr val="1E4E79"/>
                </a:solidFill>
                <a:latin typeface="Calibri"/>
                <a:ea typeface="Calibri"/>
                <a:cs typeface="Calibri"/>
                <a:sym typeface="Calibri"/>
              </a:rPr>
              <a:t>Jackie Thoms</a:t>
            </a:r>
            <a:endParaRPr dirty="0">
              <a:solidFill>
                <a:srgbClr val="1E4E79"/>
              </a:solidFill>
            </a:endParaRPr>
          </a:p>
          <a:p>
            <a:pPr marL="914400" lvl="1" indent="-228600" algn="l" rtl="0">
              <a:lnSpc>
                <a:spcPct val="90000"/>
              </a:lnSpc>
              <a:spcBef>
                <a:spcPts val="500"/>
              </a:spcBef>
              <a:spcAft>
                <a:spcPts val="0"/>
              </a:spcAft>
              <a:buClr>
                <a:srgbClr val="1E4E79"/>
              </a:buClr>
              <a:buSzPts val="1800"/>
              <a:buChar char="•"/>
            </a:pPr>
            <a:r>
              <a:rPr lang="en-US" dirty="0">
                <a:solidFill>
                  <a:srgbClr val="1E4E79"/>
                </a:solidFill>
                <a:latin typeface="Calibri"/>
                <a:ea typeface="Calibri"/>
                <a:cs typeface="Calibri"/>
                <a:sym typeface="Calibri"/>
              </a:rPr>
              <a:t>SBCTC ctcLink Business Analyst (SF/FIN)</a:t>
            </a:r>
            <a:endParaRPr dirty="0"/>
          </a:p>
          <a:p>
            <a:pPr marL="457200" lvl="0" indent="-457200" algn="l" rtl="0">
              <a:lnSpc>
                <a:spcPct val="90000"/>
              </a:lnSpc>
              <a:spcBef>
                <a:spcPts val="1000"/>
              </a:spcBef>
              <a:spcAft>
                <a:spcPts val="0"/>
              </a:spcAft>
              <a:buClr>
                <a:srgbClr val="1E4E79"/>
              </a:buClr>
              <a:buSzPts val="2400"/>
              <a:buChar char="•"/>
            </a:pPr>
            <a:r>
              <a:rPr lang="en-US" dirty="0">
                <a:solidFill>
                  <a:srgbClr val="1E4E79"/>
                </a:solidFill>
                <a:latin typeface="Calibri"/>
                <a:ea typeface="Calibri"/>
                <a:cs typeface="Calibri"/>
                <a:sym typeface="Calibri"/>
              </a:rPr>
              <a:t>Amy Lanser</a:t>
            </a:r>
            <a:endParaRPr dirty="0"/>
          </a:p>
          <a:p>
            <a:pPr marL="914400" lvl="1" indent="-228600" algn="l" rtl="0">
              <a:lnSpc>
                <a:spcPct val="90000"/>
              </a:lnSpc>
              <a:spcBef>
                <a:spcPts val="500"/>
              </a:spcBef>
              <a:spcAft>
                <a:spcPts val="0"/>
              </a:spcAft>
              <a:buClr>
                <a:srgbClr val="1E4E79"/>
              </a:buClr>
              <a:buSzPts val="1800"/>
              <a:buChar char="•"/>
            </a:pPr>
            <a:r>
              <a:rPr lang="en-US" dirty="0">
                <a:solidFill>
                  <a:srgbClr val="1E4E79"/>
                </a:solidFill>
                <a:latin typeface="Calibri"/>
                <a:ea typeface="Calibri"/>
                <a:cs typeface="Calibri"/>
                <a:sym typeface="Calibri"/>
              </a:rPr>
              <a:t>SBCTC  Functional Analyst (Student Financials) </a:t>
            </a:r>
            <a:endParaRPr dirty="0">
              <a:solidFill>
                <a:srgbClr val="1E4E79"/>
              </a:solidFill>
              <a:latin typeface="Calibri"/>
              <a:ea typeface="Calibri"/>
              <a:cs typeface="Calibri"/>
              <a:sym typeface="Calibri"/>
            </a:endParaRPr>
          </a:p>
          <a:p>
            <a:pPr marL="457200" lvl="0" indent="-457200" algn="l" rtl="0">
              <a:lnSpc>
                <a:spcPct val="90000"/>
              </a:lnSpc>
              <a:spcBef>
                <a:spcPts val="1000"/>
              </a:spcBef>
              <a:spcAft>
                <a:spcPts val="0"/>
              </a:spcAft>
              <a:buClr>
                <a:srgbClr val="1E4E79"/>
              </a:buClr>
              <a:buSzPts val="2400"/>
              <a:buChar char="•"/>
            </a:pPr>
            <a:r>
              <a:rPr lang="en-US" dirty="0">
                <a:solidFill>
                  <a:srgbClr val="1E4E79"/>
                </a:solidFill>
                <a:latin typeface="Calibri"/>
                <a:ea typeface="Calibri"/>
                <a:cs typeface="Calibri"/>
                <a:sym typeface="Calibri"/>
              </a:rPr>
              <a:t>Brandon Reed</a:t>
            </a:r>
            <a:endParaRPr dirty="0">
              <a:solidFill>
                <a:srgbClr val="1E4E79"/>
              </a:solidFill>
              <a:latin typeface="Calibri"/>
              <a:ea typeface="Calibri"/>
              <a:cs typeface="Calibri"/>
              <a:sym typeface="Calibri"/>
            </a:endParaRPr>
          </a:p>
          <a:p>
            <a:pPr marL="914400" lvl="1" indent="-228600" algn="l" rtl="0">
              <a:lnSpc>
                <a:spcPct val="90000"/>
              </a:lnSpc>
              <a:spcBef>
                <a:spcPts val="500"/>
              </a:spcBef>
              <a:spcAft>
                <a:spcPts val="0"/>
              </a:spcAft>
              <a:buClr>
                <a:srgbClr val="1E4E79"/>
              </a:buClr>
              <a:buSzPts val="1800"/>
              <a:buChar char="•"/>
            </a:pPr>
            <a:r>
              <a:rPr lang="en-US" dirty="0">
                <a:solidFill>
                  <a:srgbClr val="1E4E79"/>
                </a:solidFill>
                <a:latin typeface="Calibri"/>
                <a:ea typeface="Calibri"/>
                <a:cs typeface="Calibri"/>
                <a:sym typeface="Calibri"/>
              </a:rPr>
              <a:t>SBCTC Student Financials ctcLink Customer Support Associate Director</a:t>
            </a:r>
            <a:endParaRPr dirty="0">
              <a:solidFill>
                <a:srgbClr val="1E4E79"/>
              </a:solidFill>
              <a:latin typeface="Calibri"/>
              <a:ea typeface="Calibri"/>
              <a:cs typeface="Calibri"/>
              <a:sym typeface="Calibri"/>
            </a:endParaRPr>
          </a:p>
          <a:p>
            <a:pPr marL="1371600" lvl="2" indent="-381000" algn="l" rtl="0">
              <a:lnSpc>
                <a:spcPct val="90000"/>
              </a:lnSpc>
              <a:spcBef>
                <a:spcPts val="500"/>
              </a:spcBef>
              <a:spcAft>
                <a:spcPts val="0"/>
              </a:spcAft>
              <a:buClr>
                <a:srgbClr val="003764"/>
              </a:buClr>
              <a:buSzPts val="1200"/>
              <a:buFont typeface="Arial"/>
              <a:buNone/>
            </a:pPr>
            <a:endParaRPr sz="1200" dirty="0">
              <a:solidFill>
                <a:srgbClr val="7030A0"/>
              </a:solidFill>
              <a:latin typeface="Calibri"/>
              <a:ea typeface="Calibri"/>
              <a:cs typeface="Calibri"/>
              <a:sym typeface="Calibri"/>
            </a:endParaRPr>
          </a:p>
          <a:p>
            <a:pPr marL="457200" lvl="0" indent="-330200" algn="l" rtl="0">
              <a:lnSpc>
                <a:spcPct val="90000"/>
              </a:lnSpc>
              <a:spcBef>
                <a:spcPts val="1000"/>
              </a:spcBef>
              <a:spcAft>
                <a:spcPts val="0"/>
              </a:spcAft>
              <a:buClr>
                <a:srgbClr val="003764"/>
              </a:buClr>
              <a:buSzPts val="2000"/>
              <a:buFont typeface="Arial"/>
              <a:buNone/>
            </a:pPr>
            <a:endParaRPr sz="2000" dirty="0">
              <a:solidFill>
                <a:srgbClr val="7030A0"/>
              </a:solidFill>
              <a:latin typeface="Calibri"/>
              <a:ea typeface="Calibri"/>
              <a:cs typeface="Calibri"/>
              <a:sym typeface="Calibri"/>
            </a:endParaRPr>
          </a:p>
        </p:txBody>
      </p:sp>
      <p:sp>
        <p:nvSpPr>
          <p:cNvPr id="139" name="Google Shape;139;p2"/>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fc7f57dbd7_4_7"/>
          <p:cNvSpPr txBox="1">
            <a:spLocks noGrp="1"/>
          </p:cNvSpPr>
          <p:nvPr>
            <p:ph type="sldNum" idx="12"/>
          </p:nvPr>
        </p:nvSpPr>
        <p:spPr>
          <a:xfrm>
            <a:off x="11222182" y="6529853"/>
            <a:ext cx="609600" cy="1917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347" name="Google Shape;347;g2fc7f57dbd7_4_7"/>
          <p:cNvSpPr txBox="1">
            <a:spLocks noGrp="1"/>
          </p:cNvSpPr>
          <p:nvPr>
            <p:ph type="title"/>
          </p:nvPr>
        </p:nvSpPr>
        <p:spPr>
          <a:xfrm>
            <a:off x="692720" y="294199"/>
            <a:ext cx="11069700" cy="78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More FIXING</a:t>
            </a:r>
            <a:endParaRPr dirty="0"/>
          </a:p>
        </p:txBody>
      </p:sp>
      <p:sp>
        <p:nvSpPr>
          <p:cNvPr id="348" name="Google Shape;348;g2fc7f57dbd7_4_7"/>
          <p:cNvSpPr txBox="1">
            <a:spLocks noGrp="1"/>
          </p:cNvSpPr>
          <p:nvPr>
            <p:ph type="body" idx="1"/>
          </p:nvPr>
        </p:nvSpPr>
        <p:spPr>
          <a:xfrm>
            <a:off x="692725" y="932350"/>
            <a:ext cx="11115900" cy="5718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t>If a waiver has an unapplied credit with an outstanding charge, it can be one of the following</a:t>
            </a:r>
            <a:r>
              <a:rPr lang="en-US" sz="2200" dirty="0"/>
              <a:t>:</a:t>
            </a:r>
          </a:p>
          <a:p>
            <a:pPr marL="0" lvl="0" indent="0" algn="l" rtl="0">
              <a:spcBef>
                <a:spcPts val="1000"/>
              </a:spcBef>
              <a:spcAft>
                <a:spcPts val="0"/>
              </a:spcAft>
              <a:buNone/>
            </a:pPr>
            <a:endParaRPr sz="2200" dirty="0"/>
          </a:p>
          <a:p>
            <a:pPr marL="457200" lvl="0" indent="-381000" algn="l" rtl="0">
              <a:spcBef>
                <a:spcPts val="1000"/>
              </a:spcBef>
              <a:spcAft>
                <a:spcPts val="0"/>
              </a:spcAft>
              <a:buSzPts val="2400"/>
              <a:buChar char="•"/>
            </a:pPr>
            <a:r>
              <a:rPr lang="en-US" sz="2200" dirty="0"/>
              <a:t>The charge Item Type is not on the (Charge Priority List) CPL</a:t>
            </a:r>
            <a:endParaRPr sz="2200" dirty="0"/>
          </a:p>
          <a:p>
            <a:pPr lvl="1" algn="l" rtl="0">
              <a:spcBef>
                <a:spcPts val="0"/>
              </a:spcBef>
              <a:spcAft>
                <a:spcPts val="0"/>
              </a:spcAft>
              <a:buSzPts val="2400"/>
              <a:buFont typeface="Wingdings" panose="05000000000000000000" pitchFamily="2" charset="2"/>
              <a:buChar char="Ø"/>
            </a:pPr>
            <a:r>
              <a:rPr lang="en-US" sz="2200" dirty="0"/>
              <a:t>This requires a jiggle of the system and a ticket to SF Support</a:t>
            </a:r>
          </a:p>
          <a:p>
            <a:pPr lvl="1" algn="l" rtl="0">
              <a:spcBef>
                <a:spcPts val="0"/>
              </a:spcBef>
              <a:spcAft>
                <a:spcPts val="0"/>
              </a:spcAft>
              <a:buSzPts val="2400"/>
              <a:buFont typeface="Wingdings" panose="05000000000000000000" pitchFamily="2" charset="2"/>
              <a:buChar char="Ø"/>
            </a:pPr>
            <a:endParaRPr sz="1200" dirty="0"/>
          </a:p>
          <a:p>
            <a:pPr marL="457200" lvl="0" indent="-381000" algn="l" rtl="0">
              <a:spcBef>
                <a:spcPts val="0"/>
              </a:spcBef>
              <a:spcAft>
                <a:spcPts val="0"/>
              </a:spcAft>
              <a:buSzPts val="2400"/>
              <a:buChar char="•"/>
            </a:pPr>
            <a:r>
              <a:rPr lang="en-US" sz="2200" dirty="0"/>
              <a:t>The Waiver is not attached to the Term Fee on the Tuition Group</a:t>
            </a:r>
          </a:p>
          <a:p>
            <a:pPr marL="457200" lvl="0" indent="-381000" algn="l" rtl="0">
              <a:spcBef>
                <a:spcPts val="0"/>
              </a:spcBef>
              <a:spcAft>
                <a:spcPts val="0"/>
              </a:spcAft>
              <a:buSzPts val="2400"/>
              <a:buChar char="•"/>
            </a:pPr>
            <a:endParaRPr sz="1200" dirty="0"/>
          </a:p>
          <a:p>
            <a:pPr marL="457200" lvl="0" indent="-381000" algn="l" rtl="0">
              <a:spcBef>
                <a:spcPts val="0"/>
              </a:spcBef>
              <a:spcAft>
                <a:spcPts val="0"/>
              </a:spcAft>
              <a:buSzPts val="2400"/>
              <a:buChar char="•"/>
            </a:pPr>
            <a:r>
              <a:rPr lang="en-US" sz="2200" dirty="0"/>
              <a:t>The charge is not eligible to be waived but at one point is was set as eligible</a:t>
            </a:r>
            <a:endParaRPr sz="2200" dirty="0"/>
          </a:p>
          <a:p>
            <a:pPr lvl="1" algn="l" rtl="0">
              <a:spcBef>
                <a:spcPts val="0"/>
              </a:spcBef>
              <a:spcAft>
                <a:spcPts val="0"/>
              </a:spcAft>
              <a:buSzPts val="2400"/>
              <a:buFont typeface="Wingdings" panose="05000000000000000000" pitchFamily="2" charset="2"/>
              <a:buChar char="Ø"/>
            </a:pPr>
            <a:r>
              <a:rPr lang="en-US" sz="2200" dirty="0"/>
              <a:t>This requires a jiggle of the system and a ticket to SF Support</a:t>
            </a:r>
            <a:endParaRPr sz="2200" dirty="0"/>
          </a:p>
          <a:p>
            <a:pPr marL="914400" lvl="0" indent="0" algn="l" rtl="0">
              <a:spcBef>
                <a:spcPts val="1000"/>
              </a:spcBef>
              <a:spcAft>
                <a:spcPts val="0"/>
              </a:spcAft>
              <a:buNone/>
            </a:pPr>
            <a:endParaRPr sz="1200" dirty="0"/>
          </a:p>
          <a:p>
            <a:pPr marL="0" lvl="0" indent="0" algn="l" rtl="0">
              <a:spcBef>
                <a:spcPts val="100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E1F541-FEC9-044D-AECA-520B0A26DA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7" name="Title 6">
            <a:extLst>
              <a:ext uri="{FF2B5EF4-FFF2-40B4-BE49-F238E27FC236}">
                <a16:creationId xmlns:a16="http://schemas.microsoft.com/office/drawing/2014/main" id="{6D37E399-1372-CE69-E74C-AC1800A0FDB5}"/>
              </a:ext>
            </a:extLst>
          </p:cNvPr>
          <p:cNvSpPr>
            <a:spLocks noGrp="1"/>
          </p:cNvSpPr>
          <p:nvPr>
            <p:ph type="title"/>
          </p:nvPr>
        </p:nvSpPr>
        <p:spPr/>
        <p:txBody>
          <a:bodyPr/>
          <a:lstStyle/>
          <a:p>
            <a:pPr algn="ctr"/>
            <a:r>
              <a:rPr lang="en-US" dirty="0"/>
              <a:t>#Pulldanamy</a:t>
            </a:r>
          </a:p>
        </p:txBody>
      </p:sp>
      <p:pic>
        <p:nvPicPr>
          <p:cNvPr id="9" name="Picture 8">
            <a:extLst>
              <a:ext uri="{FF2B5EF4-FFF2-40B4-BE49-F238E27FC236}">
                <a16:creationId xmlns:a16="http://schemas.microsoft.com/office/drawing/2014/main" id="{0A76FAB4-A9ED-2C1C-1F77-0F18AD32254D}"/>
              </a:ext>
            </a:extLst>
          </p:cNvPr>
          <p:cNvPicPr>
            <a:picLocks noChangeAspect="1"/>
          </p:cNvPicPr>
          <p:nvPr/>
        </p:nvPicPr>
        <p:blipFill>
          <a:blip r:embed="rId2"/>
          <a:stretch>
            <a:fillRect/>
          </a:stretch>
        </p:blipFill>
        <p:spPr>
          <a:xfrm>
            <a:off x="3837161" y="951347"/>
            <a:ext cx="4919455" cy="5686921"/>
          </a:xfrm>
          <a:prstGeom prst="rect">
            <a:avLst/>
          </a:prstGeom>
        </p:spPr>
      </p:pic>
    </p:spTree>
    <p:extLst>
      <p:ext uri="{BB962C8B-B14F-4D97-AF65-F5344CB8AC3E}">
        <p14:creationId xmlns:p14="http://schemas.microsoft.com/office/powerpoint/2010/main" val="349541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txBox="1">
            <a:spLocks noGrp="1"/>
          </p:cNvSpPr>
          <p:nvPr>
            <p:ph type="body" idx="1"/>
          </p:nvPr>
        </p:nvSpPr>
        <p:spPr>
          <a:xfrm>
            <a:off x="452064" y="2024131"/>
            <a:ext cx="11465958" cy="44597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800"/>
              <a:buNone/>
            </a:pPr>
            <a:endParaRPr lang="en-US"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2800"/>
              <a:buNone/>
            </a:pPr>
            <a:endParaRPr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800"/>
              <a:buNone/>
            </a:pPr>
            <a:r>
              <a:rPr lang="en-US" sz="4400" dirty="0" err="1">
                <a:solidFill>
                  <a:srgbClr val="002060"/>
                </a:solidFill>
                <a:latin typeface="Arial"/>
                <a:ea typeface="Arial"/>
                <a:cs typeface="Arial"/>
                <a:sym typeface="Arial"/>
              </a:rPr>
              <a:t>SMARTer</a:t>
            </a:r>
            <a:r>
              <a:rPr lang="en-US" sz="4400" dirty="0">
                <a:solidFill>
                  <a:srgbClr val="002060"/>
                </a:solidFill>
                <a:latin typeface="Arial"/>
                <a:ea typeface="Arial"/>
                <a:cs typeface="Arial"/>
                <a:sym typeface="Arial"/>
              </a:rPr>
              <a:t> - #305B</a:t>
            </a:r>
          </a:p>
          <a:p>
            <a:pPr marL="0" lvl="0" indent="0" algn="l" rtl="0">
              <a:lnSpc>
                <a:spcPct val="90000"/>
              </a:lnSpc>
              <a:spcBef>
                <a:spcPts val="1000"/>
              </a:spcBef>
              <a:spcAft>
                <a:spcPts val="0"/>
              </a:spcAft>
              <a:buClr>
                <a:srgbClr val="002060"/>
              </a:buClr>
              <a:buSzPts val="2800"/>
              <a:buNone/>
            </a:pPr>
            <a:r>
              <a:rPr lang="en-US" sz="4400" dirty="0">
                <a:solidFill>
                  <a:srgbClr val="002060"/>
                </a:solidFill>
                <a:latin typeface="Arial"/>
                <a:ea typeface="Arial"/>
                <a:cs typeface="Arial"/>
                <a:sym typeface="Arial"/>
              </a:rPr>
              <a:t> - </a:t>
            </a:r>
            <a:r>
              <a:rPr lang="en-US" sz="4000" dirty="0">
                <a:solidFill>
                  <a:srgbClr val="002060"/>
                </a:solidFill>
                <a:latin typeface="Arial"/>
                <a:ea typeface="Arial"/>
                <a:cs typeface="Arial"/>
                <a:sym typeface="Arial"/>
              </a:rPr>
              <a:t>Non-tuition Revenue in a Tuition fund</a:t>
            </a:r>
          </a:p>
          <a:p>
            <a:pPr marL="457200" lvl="0" indent="-457200" algn="l" rtl="0">
              <a:lnSpc>
                <a:spcPct val="90000"/>
              </a:lnSpc>
              <a:spcBef>
                <a:spcPts val="1000"/>
              </a:spcBef>
              <a:spcAft>
                <a:spcPts val="0"/>
              </a:spcAft>
              <a:buClr>
                <a:srgbClr val="002060"/>
              </a:buClr>
              <a:buSzPts val="2800"/>
              <a:buFont typeface="Libre Franklin Medium"/>
              <a:buAutoNum type="arabicPeriod"/>
            </a:pPr>
            <a:endParaRPr dirty="0"/>
          </a:p>
          <a:p>
            <a:pPr marL="457200" lvl="0" indent="-355600" algn="l" rtl="0">
              <a:lnSpc>
                <a:spcPct val="90000"/>
              </a:lnSpc>
              <a:spcBef>
                <a:spcPts val="1000"/>
              </a:spcBef>
              <a:spcAft>
                <a:spcPts val="0"/>
              </a:spcAft>
              <a:buClr>
                <a:srgbClr val="003764"/>
              </a:buClr>
              <a:buSzPts val="1600"/>
              <a:buNone/>
            </a:pPr>
            <a:endParaRPr sz="16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p:txBody>
      </p:sp>
      <p:sp>
        <p:nvSpPr>
          <p:cNvPr id="146" name="Google Shape;146;p3"/>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22</a:t>
            </a:fld>
            <a:endParaRPr/>
          </a:p>
        </p:txBody>
      </p:sp>
    </p:spTree>
    <p:extLst>
      <p:ext uri="{BB962C8B-B14F-4D97-AF65-F5344CB8AC3E}">
        <p14:creationId xmlns:p14="http://schemas.microsoft.com/office/powerpoint/2010/main" val="2640170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23</a:t>
            </a:fld>
            <a:endParaRPr/>
          </a:p>
        </p:txBody>
      </p:sp>
      <p:sp>
        <p:nvSpPr>
          <p:cNvPr id="175" name="Google Shape;175;p7"/>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sz="3200" dirty="0" err="1"/>
              <a:t>SMARTer</a:t>
            </a:r>
            <a:r>
              <a:rPr lang="en-US" sz="3200" dirty="0"/>
              <a:t> – #305B</a:t>
            </a:r>
            <a:br>
              <a:rPr lang="en-US" dirty="0"/>
            </a:br>
            <a:endParaRPr dirty="0"/>
          </a:p>
        </p:txBody>
      </p:sp>
      <p:pic>
        <p:nvPicPr>
          <p:cNvPr id="3" name="Picture 2">
            <a:extLst>
              <a:ext uri="{FF2B5EF4-FFF2-40B4-BE49-F238E27FC236}">
                <a16:creationId xmlns:a16="http://schemas.microsoft.com/office/drawing/2014/main" id="{655BCD52-0551-4144-8602-A1E1FDCAC46D}"/>
              </a:ext>
            </a:extLst>
          </p:cNvPr>
          <p:cNvPicPr>
            <a:picLocks noChangeAspect="1"/>
          </p:cNvPicPr>
          <p:nvPr/>
        </p:nvPicPr>
        <p:blipFill>
          <a:blip r:embed="rId3"/>
          <a:stretch>
            <a:fillRect/>
          </a:stretch>
        </p:blipFill>
        <p:spPr>
          <a:xfrm>
            <a:off x="783150" y="1651431"/>
            <a:ext cx="10640583" cy="3715759"/>
          </a:xfrm>
          <a:prstGeom prst="rect">
            <a:avLst/>
          </a:prstGeom>
        </p:spPr>
      </p:pic>
    </p:spTree>
    <p:extLst>
      <p:ext uri="{BB962C8B-B14F-4D97-AF65-F5344CB8AC3E}">
        <p14:creationId xmlns:p14="http://schemas.microsoft.com/office/powerpoint/2010/main" val="368468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24</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err="1"/>
              <a:t>SMARTer</a:t>
            </a:r>
            <a:r>
              <a:rPr lang="en-US" sz="3200" dirty="0"/>
              <a:t> – #305B</a:t>
            </a:r>
            <a:br>
              <a:rPr lang="en-US" dirty="0"/>
            </a:br>
            <a:br>
              <a:rPr lang="en-US" dirty="0"/>
            </a:br>
            <a:endParaRPr dirty="0"/>
          </a:p>
        </p:txBody>
      </p:sp>
      <p:pic>
        <p:nvPicPr>
          <p:cNvPr id="2" name="Picture 1">
            <a:extLst>
              <a:ext uri="{FF2B5EF4-FFF2-40B4-BE49-F238E27FC236}">
                <a16:creationId xmlns:a16="http://schemas.microsoft.com/office/drawing/2014/main" id="{F3323C05-93E8-44C3-9016-0855CAB07E32}"/>
              </a:ext>
            </a:extLst>
          </p:cNvPr>
          <p:cNvPicPr>
            <a:picLocks noChangeAspect="1"/>
          </p:cNvPicPr>
          <p:nvPr/>
        </p:nvPicPr>
        <p:blipFill>
          <a:blip r:embed="rId3"/>
          <a:stretch>
            <a:fillRect/>
          </a:stretch>
        </p:blipFill>
        <p:spPr>
          <a:xfrm>
            <a:off x="775779" y="1276367"/>
            <a:ext cx="4514850" cy="1685925"/>
          </a:xfrm>
          <a:prstGeom prst="rect">
            <a:avLst/>
          </a:prstGeom>
        </p:spPr>
      </p:pic>
      <p:sp>
        <p:nvSpPr>
          <p:cNvPr id="3" name="TextBox 2">
            <a:extLst>
              <a:ext uri="{FF2B5EF4-FFF2-40B4-BE49-F238E27FC236}">
                <a16:creationId xmlns:a16="http://schemas.microsoft.com/office/drawing/2014/main" id="{41C2BD29-3B85-42E4-90CC-FDB65A88224E}"/>
              </a:ext>
            </a:extLst>
          </p:cNvPr>
          <p:cNvSpPr txBox="1"/>
          <p:nvPr/>
        </p:nvSpPr>
        <p:spPr>
          <a:xfrm>
            <a:off x="6205491" y="1384917"/>
            <a:ext cx="5131293" cy="861774"/>
          </a:xfrm>
          <a:prstGeom prst="rect">
            <a:avLst/>
          </a:prstGeom>
          <a:noFill/>
        </p:spPr>
        <p:txBody>
          <a:bodyPr wrap="square" rtlCol="0">
            <a:spAutoFit/>
          </a:bodyPr>
          <a:lstStyle/>
          <a:p>
            <a:r>
              <a:rPr lang="en-US" sz="1800" dirty="0"/>
              <a:t>The 305B query is looking for non-tuition revenue in a tuition fund (149) – e.g. fee waivers</a:t>
            </a:r>
          </a:p>
          <a:p>
            <a:r>
              <a:rPr lang="en-US" dirty="0"/>
              <a:t> </a:t>
            </a:r>
          </a:p>
        </p:txBody>
      </p:sp>
      <p:pic>
        <p:nvPicPr>
          <p:cNvPr id="4" name="Picture 3">
            <a:extLst>
              <a:ext uri="{FF2B5EF4-FFF2-40B4-BE49-F238E27FC236}">
                <a16:creationId xmlns:a16="http://schemas.microsoft.com/office/drawing/2014/main" id="{C6126253-FE3E-4868-B02B-27CF12AA1B68}"/>
              </a:ext>
            </a:extLst>
          </p:cNvPr>
          <p:cNvPicPr>
            <a:picLocks noChangeAspect="1"/>
          </p:cNvPicPr>
          <p:nvPr/>
        </p:nvPicPr>
        <p:blipFill>
          <a:blip r:embed="rId4"/>
          <a:stretch>
            <a:fillRect/>
          </a:stretch>
        </p:blipFill>
        <p:spPr>
          <a:xfrm>
            <a:off x="577773" y="3429000"/>
            <a:ext cx="10954837" cy="1515862"/>
          </a:xfrm>
          <a:prstGeom prst="rect">
            <a:avLst/>
          </a:prstGeom>
        </p:spPr>
      </p:pic>
    </p:spTree>
    <p:extLst>
      <p:ext uri="{BB962C8B-B14F-4D97-AF65-F5344CB8AC3E}">
        <p14:creationId xmlns:p14="http://schemas.microsoft.com/office/powerpoint/2010/main" val="3467904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25</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dirty="0" err="1"/>
              <a:t>SMARTer</a:t>
            </a:r>
            <a:r>
              <a:rPr lang="en-US" dirty="0"/>
              <a:t> – Tuition vs. Fees</a:t>
            </a:r>
            <a:br>
              <a:rPr lang="en-US" dirty="0"/>
            </a:br>
            <a:br>
              <a:rPr lang="en-US" dirty="0"/>
            </a:br>
            <a:endParaRPr dirty="0"/>
          </a:p>
        </p:txBody>
      </p:sp>
      <p:sp>
        <p:nvSpPr>
          <p:cNvPr id="192" name="Google Shape;192;p9"/>
          <p:cNvSpPr txBox="1">
            <a:spLocks noGrp="1"/>
          </p:cNvSpPr>
          <p:nvPr>
            <p:ph type="body" idx="1"/>
          </p:nvPr>
        </p:nvSpPr>
        <p:spPr>
          <a:xfrm>
            <a:off x="444381" y="1016254"/>
            <a:ext cx="10663552" cy="5294647"/>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3764"/>
              </a:buClr>
              <a:buSzPts val="2800"/>
              <a:buFont typeface="Arial"/>
              <a:buNone/>
            </a:pPr>
            <a:r>
              <a:rPr lang="en-US" sz="2400" b="1" dirty="0"/>
              <a:t>What revenue is allowed in a Tuition Fund?</a:t>
            </a:r>
          </a:p>
          <a:p>
            <a:pPr marL="457200" marR="0" lvl="0" indent="-228600" algn="l" rtl="0">
              <a:lnSpc>
                <a:spcPct val="90000"/>
              </a:lnSpc>
              <a:spcBef>
                <a:spcPts val="1000"/>
              </a:spcBef>
              <a:spcAft>
                <a:spcPts val="0"/>
              </a:spcAft>
              <a:buClr>
                <a:srgbClr val="003764"/>
              </a:buClr>
              <a:buSzPts val="2800"/>
              <a:buFont typeface="Arial"/>
              <a:buNone/>
            </a:pPr>
            <a:endParaRPr lang="en-US" sz="900" dirty="0"/>
          </a:p>
          <a:p>
            <a:pPr marL="457200" marR="0" lvl="0" indent="-228600" algn="l" rtl="0">
              <a:lnSpc>
                <a:spcPct val="90000"/>
              </a:lnSpc>
              <a:spcBef>
                <a:spcPts val="1000"/>
              </a:spcBef>
              <a:spcAft>
                <a:spcPts val="0"/>
              </a:spcAft>
              <a:buClr>
                <a:srgbClr val="003764"/>
              </a:buClr>
              <a:buSzPts val="2800"/>
              <a:buFont typeface="Arial"/>
              <a:buNone/>
            </a:pPr>
            <a:r>
              <a:rPr lang="en-US" sz="2200" dirty="0"/>
              <a:t>Only those accounts used specifically for tuition are allowed in a Tuition Fund:</a:t>
            </a:r>
          </a:p>
          <a:p>
            <a:pPr marL="571500" indent="-342900"/>
            <a:r>
              <a:rPr lang="en-US" sz="2000" b="1" dirty="0"/>
              <a:t>4000010</a:t>
            </a:r>
            <a:r>
              <a:rPr lang="en-US" sz="2000" dirty="0"/>
              <a:t> – Tuition and Fees</a:t>
            </a:r>
          </a:p>
          <a:p>
            <a:pPr marL="571500" indent="-342900"/>
            <a:r>
              <a:rPr lang="en-US" sz="2000" b="1" dirty="0"/>
              <a:t>4000020</a:t>
            </a:r>
            <a:r>
              <a:rPr lang="en-US" sz="2000" dirty="0"/>
              <a:t> – Resident Tuition</a:t>
            </a:r>
          </a:p>
          <a:p>
            <a:pPr marL="571500" indent="-342900"/>
            <a:r>
              <a:rPr lang="en-US" sz="2000" b="1" dirty="0"/>
              <a:t>4000030 </a:t>
            </a:r>
            <a:r>
              <a:rPr lang="en-US" sz="2000" dirty="0"/>
              <a:t>– International Tuition</a:t>
            </a:r>
          </a:p>
          <a:p>
            <a:pPr marL="571500" indent="-342900"/>
            <a:r>
              <a:rPr lang="en-US" sz="2000" b="1" dirty="0"/>
              <a:t>4000040</a:t>
            </a:r>
            <a:r>
              <a:rPr lang="en-US" sz="2000" dirty="0"/>
              <a:t> – Non-Resident Tuition</a:t>
            </a:r>
          </a:p>
          <a:p>
            <a:pPr marL="571500" indent="-342900"/>
            <a:endParaRPr lang="en-US" sz="900" dirty="0"/>
          </a:p>
          <a:p>
            <a:pPr marL="228600" indent="0">
              <a:buNone/>
            </a:pPr>
            <a:r>
              <a:rPr lang="en-US" sz="2000" dirty="0"/>
              <a:t>Any other revenue accounts in a Tuition Fund will not be allowed and will create </a:t>
            </a:r>
            <a:r>
              <a:rPr lang="en-US" sz="2000" dirty="0" err="1"/>
              <a:t>SMARTer</a:t>
            </a:r>
            <a:r>
              <a:rPr lang="en-US" sz="2000" dirty="0"/>
              <a:t> errors:</a:t>
            </a:r>
          </a:p>
          <a:p>
            <a:pPr marL="571500" indent="-342900"/>
            <a:r>
              <a:rPr lang="en-US" sz="2000" b="1" dirty="0"/>
              <a:t>4000050</a:t>
            </a:r>
            <a:r>
              <a:rPr lang="en-US" sz="2000" dirty="0"/>
              <a:t> – Dedicated Student Fees</a:t>
            </a:r>
          </a:p>
          <a:p>
            <a:pPr marL="571500" indent="-342900"/>
            <a:r>
              <a:rPr lang="en-US" sz="2000" b="1" dirty="0"/>
              <a:t>4000060</a:t>
            </a:r>
            <a:r>
              <a:rPr lang="en-US" sz="2000" dirty="0"/>
              <a:t> – Misc. Student Fees</a:t>
            </a:r>
          </a:p>
          <a:p>
            <a:pPr marL="1143000" lvl="2" indent="0">
              <a:buNone/>
            </a:pPr>
            <a:endParaRPr lang="en-US" sz="1800" dirty="0"/>
          </a:p>
        </p:txBody>
      </p:sp>
    </p:spTree>
    <p:extLst>
      <p:ext uri="{BB962C8B-B14F-4D97-AF65-F5344CB8AC3E}">
        <p14:creationId xmlns:p14="http://schemas.microsoft.com/office/powerpoint/2010/main" val="1544217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26</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err="1"/>
              <a:t>SMARTer</a:t>
            </a:r>
            <a:r>
              <a:rPr lang="en-US" sz="3200" dirty="0"/>
              <a:t> – #305B</a:t>
            </a:r>
            <a:br>
              <a:rPr lang="en-US" dirty="0"/>
            </a:br>
            <a:br>
              <a:rPr lang="en-US" dirty="0"/>
            </a:br>
            <a:endParaRPr dirty="0"/>
          </a:p>
        </p:txBody>
      </p:sp>
      <p:sp>
        <p:nvSpPr>
          <p:cNvPr id="192" name="Google Shape;192;p9"/>
          <p:cNvSpPr txBox="1">
            <a:spLocks noGrp="1"/>
          </p:cNvSpPr>
          <p:nvPr>
            <p:ph type="body" idx="1"/>
          </p:nvPr>
        </p:nvSpPr>
        <p:spPr>
          <a:xfrm>
            <a:off x="444381" y="1016254"/>
            <a:ext cx="10663552" cy="5294647"/>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3764"/>
              </a:buClr>
              <a:buSzPts val="2800"/>
              <a:buFont typeface="Arial"/>
              <a:buNone/>
            </a:pPr>
            <a:r>
              <a:rPr lang="en-US" b="1" dirty="0"/>
              <a:t>How are these fixed?</a:t>
            </a:r>
          </a:p>
          <a:p>
            <a:pPr marL="457200" marR="0" lvl="0" indent="-228600" algn="l" rtl="0">
              <a:lnSpc>
                <a:spcPct val="90000"/>
              </a:lnSpc>
              <a:spcBef>
                <a:spcPts val="1000"/>
              </a:spcBef>
              <a:spcAft>
                <a:spcPts val="0"/>
              </a:spcAft>
              <a:buClr>
                <a:srgbClr val="003764"/>
              </a:buClr>
              <a:buSzPts val="2800"/>
              <a:buFont typeface="Arial"/>
              <a:buNone/>
            </a:pPr>
            <a:endParaRPr lang="en-US" sz="1200" dirty="0"/>
          </a:p>
          <a:p>
            <a:pPr marL="457200" marR="0" lvl="0" indent="-228600" algn="l" rtl="0">
              <a:lnSpc>
                <a:spcPct val="90000"/>
              </a:lnSpc>
              <a:spcBef>
                <a:spcPts val="1000"/>
              </a:spcBef>
              <a:spcAft>
                <a:spcPts val="0"/>
              </a:spcAft>
              <a:buClr>
                <a:srgbClr val="003764"/>
              </a:buClr>
              <a:buSzPts val="2800"/>
              <a:buFont typeface="Arial"/>
              <a:buNone/>
            </a:pPr>
            <a:r>
              <a:rPr lang="en-US" sz="2200" dirty="0"/>
              <a:t>Research to see what item types are creating these entries.  The GL chart strings on the item type itself will most likely need to be corrected to a tuition revenue account</a:t>
            </a:r>
          </a:p>
        </p:txBody>
      </p:sp>
      <p:pic>
        <p:nvPicPr>
          <p:cNvPr id="3" name="Picture 2">
            <a:extLst>
              <a:ext uri="{FF2B5EF4-FFF2-40B4-BE49-F238E27FC236}">
                <a16:creationId xmlns:a16="http://schemas.microsoft.com/office/drawing/2014/main" id="{80997C11-1810-4F08-A019-C8DD3F0F02C2}"/>
              </a:ext>
            </a:extLst>
          </p:cNvPr>
          <p:cNvPicPr>
            <a:picLocks noChangeAspect="1"/>
          </p:cNvPicPr>
          <p:nvPr/>
        </p:nvPicPr>
        <p:blipFill>
          <a:blip r:embed="rId3"/>
          <a:stretch>
            <a:fillRect/>
          </a:stretch>
        </p:blipFill>
        <p:spPr>
          <a:xfrm>
            <a:off x="729967" y="3429000"/>
            <a:ext cx="10092379" cy="1834978"/>
          </a:xfrm>
          <a:prstGeom prst="rect">
            <a:avLst/>
          </a:prstGeom>
        </p:spPr>
      </p:pic>
    </p:spTree>
    <p:extLst>
      <p:ext uri="{BB962C8B-B14F-4D97-AF65-F5344CB8AC3E}">
        <p14:creationId xmlns:p14="http://schemas.microsoft.com/office/powerpoint/2010/main" val="302850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txBox="1">
            <a:spLocks noGrp="1"/>
          </p:cNvSpPr>
          <p:nvPr>
            <p:ph type="body" idx="1"/>
          </p:nvPr>
        </p:nvSpPr>
        <p:spPr>
          <a:xfrm>
            <a:off x="452064" y="2024131"/>
            <a:ext cx="11465958" cy="44597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800"/>
              <a:buNone/>
            </a:pPr>
            <a:endParaRPr lang="en-US"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2800"/>
              <a:buNone/>
            </a:pPr>
            <a:endParaRPr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800"/>
              <a:buNone/>
            </a:pPr>
            <a:r>
              <a:rPr lang="en-US" sz="4400" dirty="0" err="1">
                <a:solidFill>
                  <a:srgbClr val="002060"/>
                </a:solidFill>
                <a:latin typeface="Arial"/>
                <a:ea typeface="Arial"/>
                <a:cs typeface="Arial"/>
                <a:sym typeface="Arial"/>
              </a:rPr>
              <a:t>SMARTer</a:t>
            </a:r>
            <a:r>
              <a:rPr lang="en-US" sz="4400" dirty="0">
                <a:solidFill>
                  <a:srgbClr val="002060"/>
                </a:solidFill>
                <a:latin typeface="Arial"/>
                <a:ea typeface="Arial"/>
                <a:cs typeface="Arial"/>
                <a:sym typeface="Arial"/>
              </a:rPr>
              <a:t> - #305C</a:t>
            </a:r>
          </a:p>
          <a:p>
            <a:pPr marL="0" lvl="0" indent="0" algn="l" rtl="0">
              <a:lnSpc>
                <a:spcPct val="90000"/>
              </a:lnSpc>
              <a:spcBef>
                <a:spcPts val="1000"/>
              </a:spcBef>
              <a:spcAft>
                <a:spcPts val="0"/>
              </a:spcAft>
              <a:buClr>
                <a:srgbClr val="002060"/>
              </a:buClr>
              <a:buSzPts val="2800"/>
              <a:buNone/>
            </a:pPr>
            <a:r>
              <a:rPr lang="en-US" sz="4400" dirty="0">
                <a:solidFill>
                  <a:srgbClr val="002060"/>
                </a:solidFill>
                <a:latin typeface="Arial"/>
                <a:ea typeface="Arial"/>
                <a:cs typeface="Arial"/>
                <a:sym typeface="Arial"/>
              </a:rPr>
              <a:t> - </a:t>
            </a:r>
            <a:r>
              <a:rPr lang="en-US" sz="4000" dirty="0">
                <a:solidFill>
                  <a:srgbClr val="002060"/>
                </a:solidFill>
                <a:latin typeface="Arial"/>
                <a:ea typeface="Arial"/>
                <a:cs typeface="Arial"/>
                <a:sym typeface="Arial"/>
              </a:rPr>
              <a:t>Tuition Revenue in a Non-Tuition fund</a:t>
            </a:r>
          </a:p>
          <a:p>
            <a:pPr marL="457200" lvl="0" indent="-457200" algn="l" rtl="0">
              <a:lnSpc>
                <a:spcPct val="90000"/>
              </a:lnSpc>
              <a:spcBef>
                <a:spcPts val="1000"/>
              </a:spcBef>
              <a:spcAft>
                <a:spcPts val="0"/>
              </a:spcAft>
              <a:buClr>
                <a:srgbClr val="002060"/>
              </a:buClr>
              <a:buSzPts val="2800"/>
              <a:buFont typeface="Libre Franklin Medium"/>
              <a:buAutoNum type="arabicPeriod"/>
            </a:pPr>
            <a:endParaRPr dirty="0"/>
          </a:p>
          <a:p>
            <a:pPr marL="457200" lvl="0" indent="-355600" algn="l" rtl="0">
              <a:lnSpc>
                <a:spcPct val="90000"/>
              </a:lnSpc>
              <a:spcBef>
                <a:spcPts val="1000"/>
              </a:spcBef>
              <a:spcAft>
                <a:spcPts val="0"/>
              </a:spcAft>
              <a:buClr>
                <a:srgbClr val="003764"/>
              </a:buClr>
              <a:buSzPts val="1600"/>
              <a:buNone/>
            </a:pPr>
            <a:endParaRPr sz="16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p:txBody>
      </p:sp>
      <p:sp>
        <p:nvSpPr>
          <p:cNvPr id="146" name="Google Shape;146;p3"/>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27</a:t>
            </a:fld>
            <a:endParaRPr/>
          </a:p>
        </p:txBody>
      </p:sp>
    </p:spTree>
    <p:extLst>
      <p:ext uri="{BB962C8B-B14F-4D97-AF65-F5344CB8AC3E}">
        <p14:creationId xmlns:p14="http://schemas.microsoft.com/office/powerpoint/2010/main" val="3637270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28</a:t>
            </a:fld>
            <a:endParaRPr/>
          </a:p>
        </p:txBody>
      </p:sp>
      <p:sp>
        <p:nvSpPr>
          <p:cNvPr id="175" name="Google Shape;175;p7"/>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dirty="0" err="1"/>
              <a:t>SMARTer</a:t>
            </a:r>
            <a:r>
              <a:rPr lang="en-US" dirty="0"/>
              <a:t> –</a:t>
            </a:r>
            <a:r>
              <a:rPr lang="en-US" dirty="0" err="1"/>
              <a:t>con’t</a:t>
            </a:r>
            <a:br>
              <a:rPr lang="en-US" dirty="0"/>
            </a:br>
            <a:endParaRPr dirty="0"/>
          </a:p>
        </p:txBody>
      </p:sp>
      <p:pic>
        <p:nvPicPr>
          <p:cNvPr id="2" name="Picture 1">
            <a:extLst>
              <a:ext uri="{FF2B5EF4-FFF2-40B4-BE49-F238E27FC236}">
                <a16:creationId xmlns:a16="http://schemas.microsoft.com/office/drawing/2014/main" id="{D77297F3-19CE-42F1-90D8-F8BDE7F82A12}"/>
              </a:ext>
            </a:extLst>
          </p:cNvPr>
          <p:cNvPicPr>
            <a:picLocks noChangeAspect="1"/>
          </p:cNvPicPr>
          <p:nvPr/>
        </p:nvPicPr>
        <p:blipFill>
          <a:blip r:embed="rId3"/>
          <a:stretch>
            <a:fillRect/>
          </a:stretch>
        </p:blipFill>
        <p:spPr>
          <a:xfrm>
            <a:off x="1036652" y="2161083"/>
            <a:ext cx="10969609" cy="2020458"/>
          </a:xfrm>
          <a:prstGeom prst="rect">
            <a:avLst/>
          </a:prstGeom>
        </p:spPr>
      </p:pic>
    </p:spTree>
    <p:extLst>
      <p:ext uri="{BB962C8B-B14F-4D97-AF65-F5344CB8AC3E}">
        <p14:creationId xmlns:p14="http://schemas.microsoft.com/office/powerpoint/2010/main" val="597706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29</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dirty="0" err="1"/>
              <a:t>SMARTer</a:t>
            </a:r>
            <a:r>
              <a:rPr lang="en-US" dirty="0"/>
              <a:t> – Tuition vs. Fees</a:t>
            </a:r>
            <a:br>
              <a:rPr lang="en-US" dirty="0"/>
            </a:br>
            <a:br>
              <a:rPr lang="en-US" dirty="0"/>
            </a:br>
            <a:endParaRPr dirty="0"/>
          </a:p>
        </p:txBody>
      </p:sp>
      <p:sp>
        <p:nvSpPr>
          <p:cNvPr id="192" name="Google Shape;192;p9"/>
          <p:cNvSpPr txBox="1">
            <a:spLocks noGrp="1"/>
          </p:cNvSpPr>
          <p:nvPr>
            <p:ph type="body" idx="1"/>
          </p:nvPr>
        </p:nvSpPr>
        <p:spPr>
          <a:xfrm>
            <a:off x="444381" y="1016254"/>
            <a:ext cx="10663552" cy="5294647"/>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3764"/>
              </a:buClr>
              <a:buSzPts val="2800"/>
              <a:buFont typeface="Arial"/>
              <a:buNone/>
            </a:pPr>
            <a:r>
              <a:rPr lang="en-US" sz="2400" b="1" dirty="0"/>
              <a:t>What funds are allowed to have tuition revenue? </a:t>
            </a:r>
          </a:p>
          <a:p>
            <a:pPr marL="228600" indent="0">
              <a:buNone/>
            </a:pPr>
            <a:r>
              <a:rPr lang="en-US" sz="2200" dirty="0"/>
              <a:t>The following funds are the only funds permitted to have tuition revenue:</a:t>
            </a:r>
          </a:p>
          <a:p>
            <a:pPr marL="514350" indent="-285750"/>
            <a:r>
              <a:rPr lang="en-US" sz="1600" dirty="0"/>
              <a:t>060 – Building Fee Revenue</a:t>
            </a:r>
          </a:p>
          <a:p>
            <a:pPr marL="514350" indent="-285750"/>
            <a:r>
              <a:rPr lang="en-US" sz="1600" dirty="0"/>
              <a:t>149 – Local General </a:t>
            </a:r>
          </a:p>
          <a:p>
            <a:pPr marL="514350" indent="-285750"/>
            <a:r>
              <a:rPr lang="en-US" sz="1600" dirty="0"/>
              <a:t>522 – Student and Activities</a:t>
            </a:r>
          </a:p>
          <a:p>
            <a:pPr marL="514350" indent="-285750"/>
            <a:r>
              <a:rPr lang="en-US" sz="1600" dirty="0"/>
              <a:t>561 – Innovation Fund</a:t>
            </a:r>
          </a:p>
          <a:p>
            <a:pPr marL="514350" indent="-285750"/>
            <a:r>
              <a:rPr lang="en-US" sz="1600" dirty="0"/>
              <a:t>860 – Institutional Financial Aid</a:t>
            </a:r>
          </a:p>
          <a:p>
            <a:pPr marL="514350" indent="-285750"/>
            <a:endParaRPr lang="en-US" sz="1600" dirty="0"/>
          </a:p>
          <a:p>
            <a:pPr marL="228600" indent="0">
              <a:buNone/>
            </a:pPr>
            <a:r>
              <a:rPr lang="en-US" sz="2200" dirty="0"/>
              <a:t>Any other funds, such as those listed below will create </a:t>
            </a:r>
            <a:r>
              <a:rPr lang="en-US" sz="2200" dirty="0" err="1"/>
              <a:t>SMARTer</a:t>
            </a:r>
            <a:r>
              <a:rPr lang="en-US" sz="2200" dirty="0"/>
              <a:t> errors:</a:t>
            </a:r>
          </a:p>
          <a:p>
            <a:pPr marL="514350" indent="-285750"/>
            <a:r>
              <a:rPr lang="en-US" sz="1600" dirty="0"/>
              <a:t>148 – Dedicated Fee revenue</a:t>
            </a:r>
          </a:p>
          <a:p>
            <a:pPr marL="514350" indent="-285750"/>
            <a:r>
              <a:rPr lang="en-US" sz="1600" dirty="0"/>
              <a:t>524 – Bookstore</a:t>
            </a:r>
          </a:p>
          <a:p>
            <a:pPr marL="514350" indent="-285750"/>
            <a:r>
              <a:rPr lang="en-US" sz="1600" dirty="0"/>
              <a:t>528 – Parking</a:t>
            </a:r>
          </a:p>
          <a:p>
            <a:pPr marL="514350" indent="-285750"/>
            <a:r>
              <a:rPr lang="en-US" sz="1600" dirty="0"/>
              <a:t>Etc.</a:t>
            </a:r>
          </a:p>
          <a:p>
            <a:pPr marL="1143000" lvl="2" indent="0">
              <a:buNone/>
            </a:pPr>
            <a:endParaRPr lang="en-US" sz="1800" dirty="0"/>
          </a:p>
        </p:txBody>
      </p:sp>
    </p:spTree>
    <p:extLst>
      <p:ext uri="{BB962C8B-B14F-4D97-AF65-F5344CB8AC3E}">
        <p14:creationId xmlns:p14="http://schemas.microsoft.com/office/powerpoint/2010/main" val="168879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title"/>
          </p:nvPr>
        </p:nvSpPr>
        <p:spPr>
          <a:xfrm>
            <a:off x="5021166" y="1217932"/>
            <a:ext cx="2149667" cy="49256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3764"/>
              </a:buClr>
              <a:buSzPts val="3500"/>
              <a:buFont typeface="Arial"/>
              <a:buNone/>
            </a:pPr>
            <a:r>
              <a:rPr lang="en-US" b="1" dirty="0">
                <a:latin typeface="Arial"/>
                <a:ea typeface="Arial"/>
                <a:cs typeface="Arial"/>
                <a:sym typeface="Arial"/>
              </a:rPr>
              <a:t>AGENDA</a:t>
            </a:r>
            <a:endParaRPr dirty="0"/>
          </a:p>
        </p:txBody>
      </p:sp>
      <p:sp>
        <p:nvSpPr>
          <p:cNvPr id="145" name="Google Shape;145;p3"/>
          <p:cNvSpPr txBox="1">
            <a:spLocks noGrp="1"/>
          </p:cNvSpPr>
          <p:nvPr>
            <p:ph type="body" idx="1"/>
          </p:nvPr>
        </p:nvSpPr>
        <p:spPr>
          <a:xfrm>
            <a:off x="452064" y="2024131"/>
            <a:ext cx="11465958" cy="44597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800"/>
              <a:buNone/>
            </a:pPr>
            <a:endParaRPr lang="en-US"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2800"/>
              <a:buNone/>
            </a:pPr>
            <a:endParaRPr dirty="0">
              <a:solidFill>
                <a:srgbClr val="002060"/>
              </a:solidFill>
              <a:latin typeface="Arial"/>
              <a:ea typeface="Arial"/>
              <a:cs typeface="Arial"/>
              <a:sym typeface="Arial"/>
            </a:endParaRPr>
          </a:p>
          <a:p>
            <a:pPr marL="457200" lvl="0" indent="-457200" algn="l" rtl="0">
              <a:lnSpc>
                <a:spcPct val="90000"/>
              </a:lnSpc>
              <a:spcBef>
                <a:spcPts val="1000"/>
              </a:spcBef>
              <a:spcAft>
                <a:spcPts val="0"/>
              </a:spcAft>
              <a:buClr>
                <a:srgbClr val="002060"/>
              </a:buClr>
              <a:buSzPts val="2800"/>
              <a:buFont typeface="Libre Franklin Medium"/>
              <a:buAutoNum type="arabicPeriod"/>
            </a:pPr>
            <a:r>
              <a:rPr lang="en-US" dirty="0" err="1">
                <a:solidFill>
                  <a:srgbClr val="002060"/>
                </a:solidFill>
                <a:latin typeface="Arial"/>
                <a:ea typeface="Arial"/>
                <a:cs typeface="Arial"/>
                <a:sym typeface="Arial"/>
              </a:rPr>
              <a:t>SMARTer</a:t>
            </a:r>
            <a:r>
              <a:rPr lang="en-US" dirty="0">
                <a:solidFill>
                  <a:srgbClr val="002060"/>
                </a:solidFill>
                <a:latin typeface="Arial"/>
                <a:ea typeface="Arial"/>
                <a:cs typeface="Arial"/>
                <a:sym typeface="Arial"/>
              </a:rPr>
              <a:t> Reports – SF errors</a:t>
            </a:r>
          </a:p>
          <a:p>
            <a:pPr marL="457200" lvl="0" indent="-457200" algn="l" rtl="0">
              <a:lnSpc>
                <a:spcPct val="90000"/>
              </a:lnSpc>
              <a:spcBef>
                <a:spcPts val="1000"/>
              </a:spcBef>
              <a:spcAft>
                <a:spcPts val="0"/>
              </a:spcAft>
              <a:buClr>
                <a:srgbClr val="002060"/>
              </a:buClr>
              <a:buSzPts val="2800"/>
              <a:buFont typeface="Libre Franklin Medium"/>
              <a:buAutoNum type="arabicPeriod"/>
            </a:pPr>
            <a:r>
              <a:rPr lang="en-US" dirty="0">
                <a:solidFill>
                  <a:srgbClr val="002060"/>
                </a:solidFill>
                <a:latin typeface="Arial"/>
                <a:ea typeface="Arial"/>
                <a:cs typeface="Arial"/>
                <a:sym typeface="Arial"/>
              </a:rPr>
              <a:t>Untrue Balances </a:t>
            </a:r>
            <a:endParaRPr dirty="0">
              <a:latin typeface="Arial"/>
              <a:ea typeface="Arial"/>
              <a:cs typeface="Arial"/>
              <a:sym typeface="Arial"/>
            </a:endParaRPr>
          </a:p>
          <a:p>
            <a:pPr marL="457200" lvl="0" indent="-457200" algn="l" rtl="0">
              <a:lnSpc>
                <a:spcPct val="90000"/>
              </a:lnSpc>
              <a:spcBef>
                <a:spcPts val="1000"/>
              </a:spcBef>
              <a:spcAft>
                <a:spcPts val="0"/>
              </a:spcAft>
              <a:buClr>
                <a:srgbClr val="002060"/>
              </a:buClr>
              <a:buSzPts val="2800"/>
              <a:buAutoNum type="arabicPeriod"/>
            </a:pPr>
            <a:r>
              <a:rPr lang="en-US" dirty="0">
                <a:solidFill>
                  <a:srgbClr val="002060"/>
                </a:solidFill>
                <a:latin typeface="Arial"/>
                <a:ea typeface="Arial"/>
                <a:cs typeface="Arial"/>
                <a:sym typeface="Arial"/>
              </a:rPr>
              <a:t>Financial Aid Repayments – FARC/FARP </a:t>
            </a:r>
            <a:endParaRPr dirty="0">
              <a:latin typeface="Arial"/>
              <a:ea typeface="Arial"/>
              <a:cs typeface="Arial"/>
              <a:sym typeface="Arial"/>
            </a:endParaRPr>
          </a:p>
          <a:p>
            <a:pPr marL="457200" lvl="0" indent="-457200" algn="l" rtl="0">
              <a:lnSpc>
                <a:spcPct val="90000"/>
              </a:lnSpc>
              <a:spcBef>
                <a:spcPts val="1000"/>
              </a:spcBef>
              <a:spcAft>
                <a:spcPts val="0"/>
              </a:spcAft>
              <a:buClr>
                <a:srgbClr val="002060"/>
              </a:buClr>
              <a:buSzPts val="2800"/>
              <a:buFont typeface="Libre Franklin Medium"/>
              <a:buAutoNum type="arabicPeriod"/>
            </a:pPr>
            <a:r>
              <a:rPr lang="en-US" dirty="0">
                <a:solidFill>
                  <a:srgbClr val="002060"/>
                </a:solidFill>
                <a:latin typeface="Arial"/>
                <a:ea typeface="Arial"/>
                <a:cs typeface="Arial"/>
                <a:sym typeface="Arial"/>
              </a:rPr>
              <a:t>Questions </a:t>
            </a:r>
            <a:endParaRPr dirty="0"/>
          </a:p>
          <a:p>
            <a:pPr marL="457200" lvl="0" indent="-355600" algn="l" rtl="0">
              <a:lnSpc>
                <a:spcPct val="90000"/>
              </a:lnSpc>
              <a:spcBef>
                <a:spcPts val="1000"/>
              </a:spcBef>
              <a:spcAft>
                <a:spcPts val="0"/>
              </a:spcAft>
              <a:buClr>
                <a:srgbClr val="003764"/>
              </a:buClr>
              <a:buSzPts val="1600"/>
              <a:buNone/>
            </a:pPr>
            <a:endParaRPr sz="16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p:txBody>
      </p:sp>
      <p:sp>
        <p:nvSpPr>
          <p:cNvPr id="146" name="Google Shape;146;p3"/>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30</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dirty="0" err="1"/>
              <a:t>SMARTer</a:t>
            </a:r>
            <a:r>
              <a:rPr lang="en-US" dirty="0"/>
              <a:t> </a:t>
            </a:r>
            <a:r>
              <a:rPr lang="en-US" dirty="0" err="1"/>
              <a:t>con’t</a:t>
            </a:r>
            <a:br>
              <a:rPr lang="en-US" dirty="0"/>
            </a:br>
            <a:br>
              <a:rPr lang="en-US" dirty="0"/>
            </a:br>
            <a:endParaRPr dirty="0"/>
          </a:p>
        </p:txBody>
      </p:sp>
      <p:sp>
        <p:nvSpPr>
          <p:cNvPr id="3" name="TextBox 2">
            <a:extLst>
              <a:ext uri="{FF2B5EF4-FFF2-40B4-BE49-F238E27FC236}">
                <a16:creationId xmlns:a16="http://schemas.microsoft.com/office/drawing/2014/main" id="{41C2BD29-3B85-42E4-90CC-FDB65A88224E}"/>
              </a:ext>
            </a:extLst>
          </p:cNvPr>
          <p:cNvSpPr txBox="1"/>
          <p:nvPr/>
        </p:nvSpPr>
        <p:spPr>
          <a:xfrm>
            <a:off x="6205491" y="1384917"/>
            <a:ext cx="5131293" cy="1138773"/>
          </a:xfrm>
          <a:prstGeom prst="rect">
            <a:avLst/>
          </a:prstGeom>
          <a:noFill/>
        </p:spPr>
        <p:txBody>
          <a:bodyPr wrap="square" rtlCol="0">
            <a:spAutoFit/>
          </a:bodyPr>
          <a:lstStyle/>
          <a:p>
            <a:r>
              <a:rPr lang="en-US" sz="1800" dirty="0"/>
              <a:t>The 305C query is looking for Tuition revenue in Non-tuition funds – e.g. tuition waivers in funds 146, 148, 524, 528, etc.</a:t>
            </a:r>
          </a:p>
          <a:p>
            <a:r>
              <a:rPr lang="en-US" dirty="0"/>
              <a:t> </a:t>
            </a:r>
          </a:p>
        </p:txBody>
      </p:sp>
      <p:pic>
        <p:nvPicPr>
          <p:cNvPr id="5" name="Picture 4">
            <a:extLst>
              <a:ext uri="{FF2B5EF4-FFF2-40B4-BE49-F238E27FC236}">
                <a16:creationId xmlns:a16="http://schemas.microsoft.com/office/drawing/2014/main" id="{ABB9A38B-B01C-4FCD-99B4-367EF3618B5D}"/>
              </a:ext>
            </a:extLst>
          </p:cNvPr>
          <p:cNvPicPr>
            <a:picLocks noChangeAspect="1"/>
          </p:cNvPicPr>
          <p:nvPr/>
        </p:nvPicPr>
        <p:blipFill>
          <a:blip r:embed="rId3"/>
          <a:stretch>
            <a:fillRect/>
          </a:stretch>
        </p:blipFill>
        <p:spPr>
          <a:xfrm>
            <a:off x="692720" y="1176354"/>
            <a:ext cx="4848225" cy="1752600"/>
          </a:xfrm>
          <a:prstGeom prst="rect">
            <a:avLst/>
          </a:prstGeom>
        </p:spPr>
      </p:pic>
      <p:pic>
        <p:nvPicPr>
          <p:cNvPr id="6" name="Picture 5">
            <a:extLst>
              <a:ext uri="{FF2B5EF4-FFF2-40B4-BE49-F238E27FC236}">
                <a16:creationId xmlns:a16="http://schemas.microsoft.com/office/drawing/2014/main" id="{372EB4A2-7B3F-4E0C-B0A1-8A1707D310A0}"/>
              </a:ext>
            </a:extLst>
          </p:cNvPr>
          <p:cNvPicPr>
            <a:picLocks noChangeAspect="1"/>
          </p:cNvPicPr>
          <p:nvPr/>
        </p:nvPicPr>
        <p:blipFill>
          <a:blip r:embed="rId4"/>
          <a:stretch>
            <a:fillRect/>
          </a:stretch>
        </p:blipFill>
        <p:spPr>
          <a:xfrm>
            <a:off x="526742" y="3429000"/>
            <a:ext cx="11165149" cy="1722974"/>
          </a:xfrm>
          <a:prstGeom prst="rect">
            <a:avLst/>
          </a:prstGeom>
        </p:spPr>
      </p:pic>
    </p:spTree>
    <p:extLst>
      <p:ext uri="{BB962C8B-B14F-4D97-AF65-F5344CB8AC3E}">
        <p14:creationId xmlns:p14="http://schemas.microsoft.com/office/powerpoint/2010/main" val="2111618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31</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dirty="0" err="1"/>
              <a:t>SMARTer</a:t>
            </a:r>
            <a:r>
              <a:rPr lang="en-US" dirty="0"/>
              <a:t> – Tuition vs. Fees</a:t>
            </a:r>
            <a:br>
              <a:rPr lang="en-US" dirty="0"/>
            </a:br>
            <a:br>
              <a:rPr lang="en-US" dirty="0"/>
            </a:br>
            <a:endParaRPr dirty="0"/>
          </a:p>
        </p:txBody>
      </p:sp>
      <p:sp>
        <p:nvSpPr>
          <p:cNvPr id="192" name="Google Shape;192;p9"/>
          <p:cNvSpPr txBox="1">
            <a:spLocks noGrp="1"/>
          </p:cNvSpPr>
          <p:nvPr>
            <p:ph type="body" idx="1"/>
          </p:nvPr>
        </p:nvSpPr>
        <p:spPr>
          <a:xfrm>
            <a:off x="444381" y="1016254"/>
            <a:ext cx="10663552" cy="5294647"/>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3764"/>
              </a:buClr>
              <a:buSzPts val="2800"/>
              <a:buFont typeface="Arial"/>
              <a:buNone/>
            </a:pPr>
            <a:r>
              <a:rPr lang="en-US" b="1" dirty="0"/>
              <a:t>What does the State consider “Tuition and Fees”?</a:t>
            </a:r>
          </a:p>
          <a:p>
            <a:pPr marL="457200" marR="0" lvl="0" indent="-228600" algn="l" rtl="0">
              <a:lnSpc>
                <a:spcPct val="90000"/>
              </a:lnSpc>
              <a:spcBef>
                <a:spcPts val="1000"/>
              </a:spcBef>
              <a:spcAft>
                <a:spcPts val="0"/>
              </a:spcAft>
              <a:buClr>
                <a:srgbClr val="003764"/>
              </a:buClr>
              <a:buSzPts val="2800"/>
              <a:buFont typeface="Arial"/>
              <a:buNone/>
            </a:pPr>
            <a:r>
              <a:rPr lang="en-US" sz="2200" i="1" dirty="0"/>
              <a:t>Per RCW 28B.15.020:</a:t>
            </a:r>
          </a:p>
          <a:p>
            <a:pPr lvl="0" indent="-228600">
              <a:buNone/>
            </a:pPr>
            <a:r>
              <a:rPr lang="en-US" sz="2200" b="1" dirty="0"/>
              <a:t>Tuition:</a:t>
            </a:r>
          </a:p>
          <a:p>
            <a:pPr lvl="0" indent="-228600">
              <a:buNone/>
            </a:pPr>
            <a:r>
              <a:rPr lang="en-US" sz="2000" dirty="0"/>
              <a:t>Operating fees, building fees and the services and activities fees combined are considered </a:t>
            </a:r>
            <a:r>
              <a:rPr lang="en-US" sz="2000" b="1" dirty="0"/>
              <a:t>‘tuition and fees’</a:t>
            </a:r>
          </a:p>
          <a:p>
            <a:pPr marL="1485900" lvl="2" indent="-342900"/>
            <a:r>
              <a:rPr lang="en-US" sz="1800" dirty="0"/>
              <a:t>Operating fee</a:t>
            </a:r>
          </a:p>
          <a:p>
            <a:pPr marL="1485900" lvl="2" indent="-342900"/>
            <a:r>
              <a:rPr lang="en-US" sz="1800" dirty="0"/>
              <a:t>Building fee</a:t>
            </a:r>
          </a:p>
          <a:p>
            <a:pPr marL="1485900" lvl="2" indent="-342900"/>
            <a:r>
              <a:rPr lang="en-US" sz="1800" dirty="0"/>
              <a:t>S&amp;A fee (tuition portion only)</a:t>
            </a:r>
          </a:p>
          <a:p>
            <a:pPr marL="1485900" lvl="2" indent="-342900"/>
            <a:r>
              <a:rPr lang="en-US" sz="1800" dirty="0"/>
              <a:t>Innovation fee</a:t>
            </a:r>
          </a:p>
          <a:p>
            <a:pPr marL="1485900" lvl="2" indent="-342900"/>
            <a:r>
              <a:rPr lang="en-US" sz="1800" dirty="0"/>
              <a:t>3.5% Institutional Financial Aid</a:t>
            </a:r>
          </a:p>
          <a:p>
            <a:pPr lvl="0" indent="-228600">
              <a:buNone/>
            </a:pPr>
            <a:r>
              <a:rPr lang="en-US" sz="2200" b="1" dirty="0"/>
              <a:t>Fees:</a:t>
            </a:r>
          </a:p>
          <a:p>
            <a:pPr lvl="0" indent="-228600">
              <a:buNone/>
            </a:pPr>
            <a:r>
              <a:rPr lang="en-US" sz="2000" dirty="0"/>
              <a:t>Amounts collected that are dedicated to the support of specific courses or </a:t>
            </a:r>
            <a:r>
              <a:rPr lang="en-US" sz="2000" dirty="0" err="1"/>
              <a:t>activites</a:t>
            </a:r>
            <a:r>
              <a:rPr lang="en-US" sz="2000" dirty="0"/>
              <a:t> – e.g. lab fees, continuing education fees, technology fees</a:t>
            </a:r>
          </a:p>
          <a:p>
            <a:pPr marL="1143000" lvl="2" indent="0">
              <a:buNone/>
            </a:pPr>
            <a:endParaRPr lang="en-US" sz="1800" dirty="0"/>
          </a:p>
        </p:txBody>
      </p:sp>
    </p:spTree>
    <p:extLst>
      <p:ext uri="{BB962C8B-B14F-4D97-AF65-F5344CB8AC3E}">
        <p14:creationId xmlns:p14="http://schemas.microsoft.com/office/powerpoint/2010/main" val="647001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32</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err="1"/>
              <a:t>SMARTer</a:t>
            </a:r>
            <a:r>
              <a:rPr lang="en-US" sz="3200" dirty="0"/>
              <a:t> – #305C</a:t>
            </a:r>
            <a:br>
              <a:rPr lang="en-US" dirty="0"/>
            </a:br>
            <a:br>
              <a:rPr lang="en-US" dirty="0"/>
            </a:br>
            <a:endParaRPr dirty="0"/>
          </a:p>
        </p:txBody>
      </p:sp>
      <p:sp>
        <p:nvSpPr>
          <p:cNvPr id="192" name="Google Shape;192;p9"/>
          <p:cNvSpPr txBox="1">
            <a:spLocks noGrp="1"/>
          </p:cNvSpPr>
          <p:nvPr>
            <p:ph type="body" idx="1"/>
          </p:nvPr>
        </p:nvSpPr>
        <p:spPr>
          <a:xfrm>
            <a:off x="444381" y="1016254"/>
            <a:ext cx="10663552" cy="5294647"/>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3764"/>
              </a:buClr>
              <a:buSzPts val="2800"/>
              <a:buFont typeface="Arial"/>
              <a:buNone/>
            </a:pPr>
            <a:r>
              <a:rPr lang="en-US" b="1" dirty="0"/>
              <a:t>How are these fixed?</a:t>
            </a:r>
          </a:p>
          <a:p>
            <a:pPr marL="457200" marR="0" lvl="0" indent="-228600" algn="l" rtl="0">
              <a:lnSpc>
                <a:spcPct val="90000"/>
              </a:lnSpc>
              <a:spcBef>
                <a:spcPts val="1000"/>
              </a:spcBef>
              <a:spcAft>
                <a:spcPts val="0"/>
              </a:spcAft>
              <a:buClr>
                <a:srgbClr val="003764"/>
              </a:buClr>
              <a:buSzPts val="2800"/>
              <a:buFont typeface="Arial"/>
              <a:buNone/>
            </a:pPr>
            <a:r>
              <a:rPr lang="en-US" sz="2200" dirty="0"/>
              <a:t>The vast majority of these errors are coming from Waiver payments.  Our current guidance is to review the item types generating these entries.</a:t>
            </a:r>
          </a:p>
          <a:p>
            <a:pPr marL="457200" marR="0" lvl="0" indent="-228600" algn="l" rtl="0">
              <a:lnSpc>
                <a:spcPct val="90000"/>
              </a:lnSpc>
              <a:spcBef>
                <a:spcPts val="1000"/>
              </a:spcBef>
              <a:spcAft>
                <a:spcPts val="0"/>
              </a:spcAft>
              <a:buClr>
                <a:srgbClr val="003764"/>
              </a:buClr>
              <a:buSzPts val="2800"/>
              <a:buFont typeface="Arial"/>
              <a:buNone/>
            </a:pPr>
            <a:r>
              <a:rPr lang="en-US" sz="2200" dirty="0"/>
              <a:t>If they are coming from waiver payments, note that as such and ignore the error warnings.</a:t>
            </a:r>
          </a:p>
        </p:txBody>
      </p:sp>
      <p:pic>
        <p:nvPicPr>
          <p:cNvPr id="6" name="Picture 5">
            <a:extLst>
              <a:ext uri="{FF2B5EF4-FFF2-40B4-BE49-F238E27FC236}">
                <a16:creationId xmlns:a16="http://schemas.microsoft.com/office/drawing/2014/main" id="{E72009BB-3114-49C1-90E9-22EB361DF477}"/>
              </a:ext>
            </a:extLst>
          </p:cNvPr>
          <p:cNvPicPr>
            <a:picLocks noChangeAspect="1"/>
          </p:cNvPicPr>
          <p:nvPr/>
        </p:nvPicPr>
        <p:blipFill>
          <a:blip r:embed="rId3"/>
          <a:stretch>
            <a:fillRect/>
          </a:stretch>
        </p:blipFill>
        <p:spPr>
          <a:xfrm>
            <a:off x="526742" y="3429000"/>
            <a:ext cx="11165149" cy="1722974"/>
          </a:xfrm>
          <a:prstGeom prst="rect">
            <a:avLst/>
          </a:prstGeom>
        </p:spPr>
      </p:pic>
    </p:spTree>
    <p:extLst>
      <p:ext uri="{BB962C8B-B14F-4D97-AF65-F5344CB8AC3E}">
        <p14:creationId xmlns:p14="http://schemas.microsoft.com/office/powerpoint/2010/main" val="421384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33</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err="1"/>
              <a:t>SMARTer</a:t>
            </a:r>
            <a:r>
              <a:rPr lang="en-US" sz="3200" dirty="0"/>
              <a:t> – #305C</a:t>
            </a:r>
            <a:br>
              <a:rPr lang="en-US" dirty="0"/>
            </a:br>
            <a:br>
              <a:rPr lang="en-US" dirty="0"/>
            </a:br>
            <a:endParaRPr dirty="0"/>
          </a:p>
        </p:txBody>
      </p:sp>
      <p:sp>
        <p:nvSpPr>
          <p:cNvPr id="192" name="Google Shape;192;p9"/>
          <p:cNvSpPr txBox="1">
            <a:spLocks noGrp="1"/>
          </p:cNvSpPr>
          <p:nvPr>
            <p:ph type="body" idx="1"/>
          </p:nvPr>
        </p:nvSpPr>
        <p:spPr>
          <a:xfrm>
            <a:off x="444381" y="1080656"/>
            <a:ext cx="10663552" cy="5230245"/>
          </a:xfrm>
          <a:prstGeom prst="rect">
            <a:avLst/>
          </a:prstGeom>
          <a:noFill/>
          <a:ln>
            <a:noFill/>
          </a:ln>
        </p:spPr>
        <p:txBody>
          <a:bodyPr spcFirstLastPara="1" wrap="square" lIns="91425" tIns="45700" rIns="91425" bIns="45700" anchor="t" anchorCtr="0">
            <a:noAutofit/>
          </a:bodyPr>
          <a:lstStyle/>
          <a:p>
            <a:pPr lvl="0" indent="-228600">
              <a:buNone/>
            </a:pPr>
            <a:r>
              <a:rPr lang="en-US" dirty="0"/>
              <a:t>In the Future:</a:t>
            </a:r>
          </a:p>
          <a:p>
            <a:pPr lvl="0" indent="-228600">
              <a:buNone/>
            </a:pPr>
            <a:r>
              <a:rPr lang="en-US" sz="2200" dirty="0"/>
              <a:t> - New GL Accounts and Account Names</a:t>
            </a:r>
          </a:p>
          <a:p>
            <a:pPr lvl="0" indent="-228600">
              <a:buNone/>
            </a:pPr>
            <a:r>
              <a:rPr lang="en-US" sz="2200" dirty="0"/>
              <a:t> - SF Adjustment Waivers for fees</a:t>
            </a:r>
          </a:p>
          <a:p>
            <a:pPr lvl="0" indent="-228600">
              <a:buNone/>
            </a:pPr>
            <a:endParaRPr lang="en-US" dirty="0"/>
          </a:p>
          <a:p>
            <a:pPr lvl="0" indent="-228600">
              <a:buNone/>
            </a:pPr>
            <a:r>
              <a:rPr lang="en-US" sz="2000" dirty="0"/>
              <a:t>*coming FY 2025</a:t>
            </a:r>
          </a:p>
        </p:txBody>
      </p:sp>
      <p:pic>
        <p:nvPicPr>
          <p:cNvPr id="2" name="Picture 1">
            <a:extLst>
              <a:ext uri="{FF2B5EF4-FFF2-40B4-BE49-F238E27FC236}">
                <a16:creationId xmlns:a16="http://schemas.microsoft.com/office/drawing/2014/main" id="{7EEB2374-34D5-405E-A54C-0857E834F553}"/>
              </a:ext>
            </a:extLst>
          </p:cNvPr>
          <p:cNvPicPr>
            <a:picLocks noChangeAspect="1"/>
          </p:cNvPicPr>
          <p:nvPr/>
        </p:nvPicPr>
        <p:blipFill>
          <a:blip r:embed="rId3"/>
          <a:stretch>
            <a:fillRect/>
          </a:stretch>
        </p:blipFill>
        <p:spPr>
          <a:xfrm>
            <a:off x="4804565" y="2793870"/>
            <a:ext cx="5201377" cy="2983474"/>
          </a:xfrm>
          <a:prstGeom prst="rect">
            <a:avLst/>
          </a:prstGeom>
        </p:spPr>
      </p:pic>
    </p:spTree>
    <p:extLst>
      <p:ext uri="{BB962C8B-B14F-4D97-AF65-F5344CB8AC3E}">
        <p14:creationId xmlns:p14="http://schemas.microsoft.com/office/powerpoint/2010/main" val="4237358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34</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err="1"/>
              <a:t>SMARTer</a:t>
            </a:r>
            <a:r>
              <a:rPr lang="en-US" sz="3200" dirty="0"/>
              <a:t> – #305C</a:t>
            </a:r>
            <a:br>
              <a:rPr lang="en-US" dirty="0"/>
            </a:br>
            <a:br>
              <a:rPr lang="en-US" dirty="0"/>
            </a:br>
            <a:endParaRPr dirty="0"/>
          </a:p>
        </p:txBody>
      </p:sp>
      <p:sp>
        <p:nvSpPr>
          <p:cNvPr id="192" name="Google Shape;192;p9"/>
          <p:cNvSpPr txBox="1">
            <a:spLocks noGrp="1"/>
          </p:cNvSpPr>
          <p:nvPr>
            <p:ph type="body" idx="1"/>
          </p:nvPr>
        </p:nvSpPr>
        <p:spPr>
          <a:xfrm>
            <a:off x="444381" y="1802167"/>
            <a:ext cx="6480202" cy="4508734"/>
          </a:xfrm>
          <a:prstGeom prst="rect">
            <a:avLst/>
          </a:prstGeom>
          <a:noFill/>
          <a:ln>
            <a:noFill/>
          </a:ln>
        </p:spPr>
        <p:txBody>
          <a:bodyPr spcFirstLastPara="1" wrap="square" lIns="91425" tIns="45700" rIns="91425" bIns="45700" anchor="t" anchorCtr="0">
            <a:noAutofit/>
          </a:bodyPr>
          <a:lstStyle/>
          <a:p>
            <a:pPr lvl="0" indent="-228600">
              <a:buNone/>
            </a:pPr>
            <a:r>
              <a:rPr lang="en-US" sz="2400" dirty="0"/>
              <a:t>The New GL account codes and Adjustment waivers will allow colleges to apply Tuition waivers to Tuition charges and Adjustment waivers to Fee charges.  That should resolve the errors we are seeing with the </a:t>
            </a:r>
            <a:r>
              <a:rPr lang="en-US" sz="2400" dirty="0" err="1"/>
              <a:t>SMARer</a:t>
            </a:r>
            <a:r>
              <a:rPr lang="en-US" sz="2400" dirty="0"/>
              <a:t> #305C report.</a:t>
            </a:r>
          </a:p>
          <a:p>
            <a:pPr lvl="0" indent="-228600">
              <a:buNone/>
            </a:pPr>
            <a:endParaRPr lang="en-US" dirty="0"/>
          </a:p>
          <a:p>
            <a:pPr lvl="0" indent="-228600">
              <a:buNone/>
            </a:pPr>
            <a:endParaRPr lang="en-US" sz="2000" dirty="0"/>
          </a:p>
        </p:txBody>
      </p:sp>
      <p:pic>
        <p:nvPicPr>
          <p:cNvPr id="6" name="Picture 6" descr="Magic Wand Star Stock Illustrations – 22,237 Magic Wand Star Stock  Illustrations, Vectors &amp; Clipart - Dreamstime">
            <a:extLst>
              <a:ext uri="{FF2B5EF4-FFF2-40B4-BE49-F238E27FC236}">
                <a16:creationId xmlns:a16="http://schemas.microsoft.com/office/drawing/2014/main" id="{96F9B308-541B-476B-B295-8CECCF271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17560">
            <a:off x="7653994" y="1458026"/>
            <a:ext cx="2706885" cy="406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34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txBox="1">
            <a:spLocks noGrp="1"/>
          </p:cNvSpPr>
          <p:nvPr>
            <p:ph type="body" idx="1"/>
          </p:nvPr>
        </p:nvSpPr>
        <p:spPr>
          <a:xfrm>
            <a:off x="452064" y="2024131"/>
            <a:ext cx="11465958" cy="44597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800"/>
              <a:buNone/>
            </a:pPr>
            <a:endParaRPr lang="en-US"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2800"/>
              <a:buNone/>
            </a:pPr>
            <a:endParaRPr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800"/>
              <a:buNone/>
            </a:pPr>
            <a:r>
              <a:rPr lang="en-US" sz="4400" dirty="0">
                <a:solidFill>
                  <a:srgbClr val="002060"/>
                </a:solidFill>
                <a:latin typeface="Arial"/>
                <a:ea typeface="Arial"/>
                <a:cs typeface="Arial"/>
                <a:sym typeface="Arial"/>
              </a:rPr>
              <a:t>Untrue Balances</a:t>
            </a:r>
          </a:p>
          <a:p>
            <a:pPr marL="0" lvl="0" indent="0" algn="l" rtl="0">
              <a:lnSpc>
                <a:spcPct val="90000"/>
              </a:lnSpc>
              <a:spcBef>
                <a:spcPts val="1000"/>
              </a:spcBef>
              <a:spcAft>
                <a:spcPts val="0"/>
              </a:spcAft>
              <a:buClr>
                <a:srgbClr val="002060"/>
              </a:buClr>
              <a:buSzPts val="2800"/>
              <a:buNone/>
            </a:pPr>
            <a:r>
              <a:rPr lang="en-US" sz="4400" dirty="0">
                <a:solidFill>
                  <a:srgbClr val="002060"/>
                </a:solidFill>
                <a:latin typeface="Arial"/>
                <a:ea typeface="Arial"/>
                <a:cs typeface="Arial"/>
                <a:sym typeface="Arial"/>
              </a:rPr>
              <a:t> - </a:t>
            </a:r>
            <a:r>
              <a:rPr lang="en-US" sz="4000" dirty="0">
                <a:solidFill>
                  <a:srgbClr val="002060"/>
                </a:solidFill>
                <a:latin typeface="Arial"/>
                <a:ea typeface="Arial"/>
                <a:cs typeface="Arial"/>
                <a:sym typeface="Arial"/>
              </a:rPr>
              <a:t>and the Student Account</a:t>
            </a:r>
          </a:p>
          <a:p>
            <a:pPr marL="457200" lvl="0" indent="-457200" algn="l" rtl="0">
              <a:lnSpc>
                <a:spcPct val="90000"/>
              </a:lnSpc>
              <a:spcBef>
                <a:spcPts val="1000"/>
              </a:spcBef>
              <a:spcAft>
                <a:spcPts val="0"/>
              </a:spcAft>
              <a:buClr>
                <a:srgbClr val="002060"/>
              </a:buClr>
              <a:buSzPts val="2800"/>
              <a:buFont typeface="Libre Franklin Medium"/>
              <a:buAutoNum type="arabicPeriod"/>
            </a:pPr>
            <a:endParaRPr dirty="0"/>
          </a:p>
          <a:p>
            <a:pPr marL="457200" lvl="0" indent="-355600" algn="l" rtl="0">
              <a:lnSpc>
                <a:spcPct val="90000"/>
              </a:lnSpc>
              <a:spcBef>
                <a:spcPts val="1000"/>
              </a:spcBef>
              <a:spcAft>
                <a:spcPts val="0"/>
              </a:spcAft>
              <a:buClr>
                <a:srgbClr val="003764"/>
              </a:buClr>
              <a:buSzPts val="1600"/>
              <a:buNone/>
            </a:pPr>
            <a:endParaRPr sz="16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p:txBody>
      </p:sp>
      <p:sp>
        <p:nvSpPr>
          <p:cNvPr id="146" name="Google Shape;146;p3"/>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35</a:t>
            </a:fld>
            <a:endParaRPr/>
          </a:p>
        </p:txBody>
      </p:sp>
    </p:spTree>
    <p:extLst>
      <p:ext uri="{BB962C8B-B14F-4D97-AF65-F5344CB8AC3E}">
        <p14:creationId xmlns:p14="http://schemas.microsoft.com/office/powerpoint/2010/main" val="3680707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8"/>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36</a:t>
            </a:fld>
            <a:endParaRPr/>
          </a:p>
        </p:txBody>
      </p:sp>
      <p:sp>
        <p:nvSpPr>
          <p:cNvPr id="354" name="Google Shape;354;p28"/>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sz="3200" dirty="0"/>
              <a:t>SF and GL  – Untrue Balances</a:t>
            </a:r>
            <a:br>
              <a:rPr lang="en-US" dirty="0"/>
            </a:br>
            <a:endParaRPr dirty="0"/>
          </a:p>
        </p:txBody>
      </p:sp>
      <p:sp>
        <p:nvSpPr>
          <p:cNvPr id="355" name="Google Shape;355;p28"/>
          <p:cNvSpPr txBox="1">
            <a:spLocks noGrp="1"/>
          </p:cNvSpPr>
          <p:nvPr>
            <p:ph type="body" idx="1"/>
          </p:nvPr>
        </p:nvSpPr>
        <p:spPr>
          <a:xfrm>
            <a:off x="360220" y="2698812"/>
            <a:ext cx="11398612" cy="4022663"/>
          </a:xfrm>
          <a:prstGeom prst="rect">
            <a:avLst/>
          </a:prstGeom>
          <a:noFill/>
          <a:ln>
            <a:noFill/>
          </a:ln>
        </p:spPr>
        <p:txBody>
          <a:bodyPr spcFirstLastPara="1" wrap="square" lIns="91425" tIns="45700" rIns="91425" bIns="45700" anchor="t" anchorCtr="0">
            <a:noAutofit/>
          </a:bodyPr>
          <a:lstStyle/>
          <a:p>
            <a:pPr marL="2743200" indent="0">
              <a:buNone/>
            </a:pPr>
            <a:r>
              <a:rPr lang="en-US" sz="2400" dirty="0"/>
              <a:t>What is Untrue about them? </a:t>
            </a:r>
          </a:p>
          <a:p>
            <a:pPr marL="2743200" indent="0">
              <a:buNone/>
            </a:pPr>
            <a:endParaRPr lang="en-US" sz="800" b="1" dirty="0"/>
          </a:p>
          <a:p>
            <a:pPr marL="457200" lvl="0" indent="-381000" algn="l" rtl="0">
              <a:spcBef>
                <a:spcPts val="1000"/>
              </a:spcBef>
              <a:spcAft>
                <a:spcPts val="0"/>
              </a:spcAft>
              <a:buSzPts val="2400"/>
              <a:buChar char="•"/>
            </a:pPr>
            <a:r>
              <a:rPr lang="en-US" sz="2000" dirty="0"/>
              <a:t>These show accounts with unapplied credits and unpaid charges, making the overall surface level balance appear different than the sum of unpaid charges. </a:t>
            </a:r>
            <a:endParaRPr sz="2000" dirty="0"/>
          </a:p>
          <a:p>
            <a:pPr marL="457200" lvl="0" indent="-381000" algn="l" rtl="0">
              <a:spcBef>
                <a:spcPts val="1000"/>
              </a:spcBef>
              <a:spcAft>
                <a:spcPts val="0"/>
              </a:spcAft>
              <a:buSzPts val="2400"/>
              <a:buChar char="•"/>
            </a:pPr>
            <a:r>
              <a:rPr lang="en-US" sz="2000" dirty="0"/>
              <a:t>This will impact credit history and what the student sees in self service. Example a student would receive a notice they owe BUT on Self Service it shows nothing to pay.</a:t>
            </a:r>
            <a:endParaRPr sz="2000" dirty="0"/>
          </a:p>
          <a:p>
            <a:pPr marL="457200" lvl="0" indent="-381000" algn="l" rtl="0">
              <a:spcBef>
                <a:spcPts val="1000"/>
              </a:spcBef>
              <a:spcAft>
                <a:spcPts val="0"/>
              </a:spcAft>
              <a:buSzPts val="2400"/>
              <a:buChar char="•"/>
            </a:pPr>
            <a:r>
              <a:rPr lang="en-US" sz="2000" dirty="0"/>
              <a:t>This is also impacts GL Recon, as “Payment” item types are setup with pick up receivable from charge.</a:t>
            </a:r>
            <a:endParaRPr sz="2000" dirty="0"/>
          </a:p>
          <a:p>
            <a:pPr marL="457200" lvl="0" indent="-381000" algn="l" rtl="0">
              <a:spcBef>
                <a:spcPts val="1000"/>
              </a:spcBef>
              <a:spcAft>
                <a:spcPts val="0"/>
              </a:spcAft>
              <a:buSzPts val="2400"/>
              <a:buChar char="•"/>
            </a:pPr>
            <a:r>
              <a:rPr lang="en-US" sz="2000" dirty="0"/>
              <a:t>A existing credit not being applied to a charge makes for an incomplete GL message</a:t>
            </a:r>
          </a:p>
          <a:p>
            <a:pPr marL="76200" lvl="0" indent="0" algn="l" rtl="0">
              <a:spcBef>
                <a:spcPts val="1000"/>
              </a:spcBef>
              <a:spcAft>
                <a:spcPts val="0"/>
              </a:spcAft>
              <a:buSzPts val="2400"/>
              <a:buNone/>
            </a:pPr>
            <a:endParaRPr sz="2000" dirty="0">
              <a:solidFill>
                <a:schemeClr val="tx1"/>
              </a:solidFill>
            </a:endParaRPr>
          </a:p>
        </p:txBody>
      </p:sp>
      <p:sp>
        <p:nvSpPr>
          <p:cNvPr id="3" name="TextBox 2">
            <a:extLst>
              <a:ext uri="{FF2B5EF4-FFF2-40B4-BE49-F238E27FC236}">
                <a16:creationId xmlns:a16="http://schemas.microsoft.com/office/drawing/2014/main" id="{8012A7A2-CB1A-42BF-B48B-43490555389F}"/>
              </a:ext>
            </a:extLst>
          </p:cNvPr>
          <p:cNvSpPr txBox="1"/>
          <p:nvPr/>
        </p:nvSpPr>
        <p:spPr>
          <a:xfrm>
            <a:off x="488272" y="1359000"/>
            <a:ext cx="11069783" cy="1620957"/>
          </a:xfrm>
          <a:prstGeom prst="rect">
            <a:avLst/>
          </a:prstGeom>
          <a:noFill/>
        </p:spPr>
        <p:txBody>
          <a:bodyPr wrap="square" rtlCol="0">
            <a:spAutoFit/>
          </a:bodyPr>
          <a:lstStyle/>
          <a:p>
            <a:r>
              <a:rPr lang="en-US" sz="2400" dirty="0">
                <a:solidFill>
                  <a:srgbClr val="003764"/>
                </a:solidFill>
              </a:rPr>
              <a:t>Untrue Balance Queries:</a:t>
            </a:r>
          </a:p>
          <a:p>
            <a:endParaRPr lang="en-US" sz="900" dirty="0">
              <a:solidFill>
                <a:srgbClr val="003764"/>
              </a:solidFill>
            </a:endParaRPr>
          </a:p>
          <a:p>
            <a:endParaRPr lang="en-US" sz="800" dirty="0"/>
          </a:p>
          <a:p>
            <a:pPr marL="2743200" indent="0">
              <a:buNone/>
            </a:pPr>
            <a:r>
              <a:rPr lang="en-US" sz="1800" b="1" dirty="0">
                <a:solidFill>
                  <a:schemeClr val="tx1"/>
                </a:solidFill>
              </a:rPr>
              <a:t>QCS_SF_UNTRUE_ZERO_BAL </a:t>
            </a:r>
          </a:p>
          <a:p>
            <a:pPr marL="2286000" lvl="0" indent="457200">
              <a:spcBef>
                <a:spcPts val="1000"/>
              </a:spcBef>
            </a:pPr>
            <a:r>
              <a:rPr lang="en-US" sz="1800" b="1" dirty="0">
                <a:solidFill>
                  <a:schemeClr val="tx1"/>
                </a:solidFill>
              </a:rPr>
              <a:t> QCS_SF_UNTRUE_BAL_TOT_LINE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0"/>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37</a:t>
            </a:fld>
            <a:endParaRPr/>
          </a:p>
        </p:txBody>
      </p:sp>
      <p:sp>
        <p:nvSpPr>
          <p:cNvPr id="362" name="Google Shape;362;p30"/>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SF and GL  – Untrue Balances</a:t>
            </a:r>
            <a:br>
              <a:rPr lang="en-US" dirty="0"/>
            </a:br>
            <a:endParaRPr dirty="0"/>
          </a:p>
        </p:txBody>
      </p:sp>
      <p:sp>
        <p:nvSpPr>
          <p:cNvPr id="363" name="Google Shape;363;p30"/>
          <p:cNvSpPr txBox="1"/>
          <p:nvPr/>
        </p:nvSpPr>
        <p:spPr>
          <a:xfrm>
            <a:off x="497151" y="908195"/>
            <a:ext cx="944018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2800" b="0" i="0" u="none" strike="noStrike" cap="none" dirty="0">
                <a:solidFill>
                  <a:srgbClr val="003764"/>
                </a:solidFill>
                <a:latin typeface="Arial"/>
                <a:ea typeface="Arial"/>
                <a:cs typeface="Arial"/>
                <a:sym typeface="Arial"/>
              </a:rPr>
              <a:t>The Student Account</a:t>
            </a:r>
            <a:endParaRPr sz="2800" b="0" i="0" u="none" strike="noStrike" cap="none" dirty="0">
              <a:solidFill>
                <a:srgbClr val="003764"/>
              </a:solidFill>
              <a:latin typeface="Arial"/>
              <a:ea typeface="Arial"/>
              <a:cs typeface="Arial"/>
              <a:sym typeface="Arial"/>
            </a:endParaRPr>
          </a:p>
        </p:txBody>
      </p:sp>
      <p:pic>
        <p:nvPicPr>
          <p:cNvPr id="364" name="Google Shape;364;p30"/>
          <p:cNvPicPr preferRelativeResize="0"/>
          <p:nvPr/>
        </p:nvPicPr>
        <p:blipFill>
          <a:blip r:embed="rId3">
            <a:alphaModFix/>
          </a:blip>
          <a:stretch>
            <a:fillRect/>
          </a:stretch>
        </p:blipFill>
        <p:spPr>
          <a:xfrm>
            <a:off x="496298" y="1694652"/>
            <a:ext cx="11199404" cy="466521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1"/>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38</a:t>
            </a:fld>
            <a:endParaRPr/>
          </a:p>
        </p:txBody>
      </p:sp>
      <p:sp>
        <p:nvSpPr>
          <p:cNvPr id="370" name="Google Shape;370;p31"/>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SF and GL  – Untrue Balances</a:t>
            </a:r>
            <a:br>
              <a:rPr lang="en-US" dirty="0"/>
            </a:br>
            <a:endParaRPr dirty="0"/>
          </a:p>
        </p:txBody>
      </p:sp>
      <p:sp>
        <p:nvSpPr>
          <p:cNvPr id="371" name="Google Shape;371;p31"/>
          <p:cNvSpPr txBox="1"/>
          <p:nvPr/>
        </p:nvSpPr>
        <p:spPr>
          <a:xfrm>
            <a:off x="497151" y="908195"/>
            <a:ext cx="944018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2800" b="0" i="0" u="none" strike="noStrike" cap="none" dirty="0">
                <a:solidFill>
                  <a:srgbClr val="003764"/>
                </a:solidFill>
                <a:latin typeface="Arial"/>
                <a:ea typeface="Arial"/>
                <a:cs typeface="Arial"/>
                <a:sym typeface="Arial"/>
              </a:rPr>
              <a:t>The Student Account</a:t>
            </a:r>
            <a:endParaRPr sz="2800" b="0" i="0" u="none" strike="noStrike" cap="none" dirty="0">
              <a:solidFill>
                <a:srgbClr val="003764"/>
              </a:solidFill>
              <a:latin typeface="Arial"/>
              <a:ea typeface="Arial"/>
              <a:cs typeface="Arial"/>
              <a:sym typeface="Arial"/>
            </a:endParaRPr>
          </a:p>
        </p:txBody>
      </p:sp>
      <p:pic>
        <p:nvPicPr>
          <p:cNvPr id="372" name="Google Shape;372;p31"/>
          <p:cNvPicPr preferRelativeResize="0"/>
          <p:nvPr/>
        </p:nvPicPr>
        <p:blipFill>
          <a:blip r:embed="rId3">
            <a:alphaModFix/>
          </a:blip>
          <a:stretch>
            <a:fillRect/>
          </a:stretch>
        </p:blipFill>
        <p:spPr>
          <a:xfrm>
            <a:off x="685607" y="1694652"/>
            <a:ext cx="10820786" cy="461452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2"/>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39</a:t>
            </a:fld>
            <a:endParaRPr/>
          </a:p>
        </p:txBody>
      </p:sp>
      <p:sp>
        <p:nvSpPr>
          <p:cNvPr id="378" name="Google Shape;378;p32"/>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SF and GL  – Untrue Balances</a:t>
            </a:r>
            <a:br>
              <a:rPr lang="en-US" dirty="0"/>
            </a:br>
            <a:endParaRPr dirty="0"/>
          </a:p>
        </p:txBody>
      </p:sp>
      <p:sp>
        <p:nvSpPr>
          <p:cNvPr id="379" name="Google Shape;379;p32"/>
          <p:cNvSpPr txBox="1"/>
          <p:nvPr/>
        </p:nvSpPr>
        <p:spPr>
          <a:xfrm>
            <a:off x="429497" y="884654"/>
            <a:ext cx="941200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2800" b="0" i="0" u="none" strike="noStrike" cap="none" dirty="0">
                <a:solidFill>
                  <a:srgbClr val="003764"/>
                </a:solidFill>
                <a:latin typeface="Arial"/>
                <a:ea typeface="Arial"/>
                <a:cs typeface="Arial"/>
                <a:sym typeface="Arial"/>
              </a:rPr>
              <a:t>The Student Account</a:t>
            </a:r>
            <a:endParaRPr sz="2800" b="0" i="0" u="none" strike="noStrike" cap="none" dirty="0">
              <a:solidFill>
                <a:srgbClr val="003764"/>
              </a:solidFill>
              <a:latin typeface="Arial"/>
              <a:ea typeface="Arial"/>
              <a:cs typeface="Arial"/>
              <a:sym typeface="Arial"/>
            </a:endParaRPr>
          </a:p>
        </p:txBody>
      </p:sp>
      <p:pic>
        <p:nvPicPr>
          <p:cNvPr id="380" name="Google Shape;380;p32"/>
          <p:cNvPicPr preferRelativeResize="0"/>
          <p:nvPr/>
        </p:nvPicPr>
        <p:blipFill>
          <a:blip r:embed="rId3">
            <a:alphaModFix/>
          </a:blip>
          <a:stretch>
            <a:fillRect/>
          </a:stretch>
        </p:blipFill>
        <p:spPr>
          <a:xfrm>
            <a:off x="525325" y="1950537"/>
            <a:ext cx="11039475" cy="3981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txBox="1">
            <a:spLocks noGrp="1"/>
          </p:cNvSpPr>
          <p:nvPr>
            <p:ph type="body" idx="1"/>
          </p:nvPr>
        </p:nvSpPr>
        <p:spPr>
          <a:xfrm>
            <a:off x="452064" y="2024131"/>
            <a:ext cx="11465958" cy="44597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800"/>
              <a:buNone/>
            </a:pPr>
            <a:endParaRPr lang="en-US"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2800"/>
              <a:buNone/>
            </a:pPr>
            <a:endParaRPr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800"/>
              <a:buNone/>
            </a:pPr>
            <a:r>
              <a:rPr lang="en-US" sz="4400" dirty="0" err="1">
                <a:solidFill>
                  <a:srgbClr val="002060"/>
                </a:solidFill>
                <a:latin typeface="Arial"/>
                <a:ea typeface="Arial"/>
                <a:cs typeface="Arial"/>
                <a:sym typeface="Arial"/>
              </a:rPr>
              <a:t>SMARTer</a:t>
            </a:r>
            <a:endParaRPr lang="en-US" sz="4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800"/>
              <a:buNone/>
            </a:pPr>
            <a:r>
              <a:rPr lang="en-US" sz="4400" dirty="0">
                <a:solidFill>
                  <a:srgbClr val="002060"/>
                </a:solidFill>
                <a:latin typeface="Arial"/>
                <a:ea typeface="Arial"/>
                <a:cs typeface="Arial"/>
                <a:sym typeface="Arial"/>
              </a:rPr>
              <a:t> - </a:t>
            </a:r>
            <a:r>
              <a:rPr lang="en-US" sz="4000" dirty="0">
                <a:solidFill>
                  <a:srgbClr val="002060"/>
                </a:solidFill>
                <a:latin typeface="Arial"/>
                <a:ea typeface="Arial"/>
                <a:cs typeface="Arial"/>
                <a:sym typeface="Arial"/>
              </a:rPr>
              <a:t>and Student Financials</a:t>
            </a:r>
          </a:p>
          <a:p>
            <a:pPr marL="457200" lvl="0" indent="-457200" algn="l" rtl="0">
              <a:lnSpc>
                <a:spcPct val="90000"/>
              </a:lnSpc>
              <a:spcBef>
                <a:spcPts val="1000"/>
              </a:spcBef>
              <a:spcAft>
                <a:spcPts val="0"/>
              </a:spcAft>
              <a:buClr>
                <a:srgbClr val="002060"/>
              </a:buClr>
              <a:buSzPts val="2800"/>
              <a:buFont typeface="Libre Franklin Medium"/>
              <a:buAutoNum type="arabicPeriod"/>
            </a:pPr>
            <a:endParaRPr dirty="0"/>
          </a:p>
          <a:p>
            <a:pPr marL="457200" lvl="0" indent="-355600" algn="l" rtl="0">
              <a:lnSpc>
                <a:spcPct val="90000"/>
              </a:lnSpc>
              <a:spcBef>
                <a:spcPts val="1000"/>
              </a:spcBef>
              <a:spcAft>
                <a:spcPts val="0"/>
              </a:spcAft>
              <a:buClr>
                <a:srgbClr val="003764"/>
              </a:buClr>
              <a:buSzPts val="1600"/>
              <a:buNone/>
            </a:pPr>
            <a:endParaRPr sz="16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p:txBody>
      </p:sp>
      <p:sp>
        <p:nvSpPr>
          <p:cNvPr id="146" name="Google Shape;146;p3"/>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4</a:t>
            </a:fld>
            <a:endParaRPr/>
          </a:p>
        </p:txBody>
      </p:sp>
    </p:spTree>
    <p:extLst>
      <p:ext uri="{BB962C8B-B14F-4D97-AF65-F5344CB8AC3E}">
        <p14:creationId xmlns:p14="http://schemas.microsoft.com/office/powerpoint/2010/main" val="309612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4"/>
          <p:cNvSpPr txBox="1">
            <a:spLocks noGrp="1"/>
          </p:cNvSpPr>
          <p:nvPr>
            <p:ph type="sldNum" idx="12"/>
          </p:nvPr>
        </p:nvSpPr>
        <p:spPr>
          <a:xfrm>
            <a:off x="11222182" y="6529853"/>
            <a:ext cx="609600" cy="19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40</a:t>
            </a:fld>
            <a:endParaRPr/>
          </a:p>
        </p:txBody>
      </p:sp>
      <p:sp>
        <p:nvSpPr>
          <p:cNvPr id="386" name="Google Shape;386;p34"/>
          <p:cNvSpPr txBox="1">
            <a:spLocks noGrp="1"/>
          </p:cNvSpPr>
          <p:nvPr>
            <p:ph type="title"/>
          </p:nvPr>
        </p:nvSpPr>
        <p:spPr>
          <a:xfrm>
            <a:off x="692720" y="294199"/>
            <a:ext cx="11069700" cy="786600"/>
          </a:xfrm>
          <a:prstGeom prst="rect">
            <a:avLst/>
          </a:prstGeom>
          <a:noFill/>
          <a:ln>
            <a:noFill/>
          </a:ln>
        </p:spPr>
        <p:txBody>
          <a:bodyPr spcFirstLastPara="1" wrap="square" lIns="91425" tIns="45700" rIns="91425" bIns="45700" anchor="t" anchorCtr="0">
            <a:noAutofit/>
          </a:bodyPr>
          <a:lstStyle/>
          <a:p>
            <a:pPr lvl="0" algn="ctr"/>
            <a:r>
              <a:rPr lang="en-US" sz="3200" dirty="0"/>
              <a:t>SF and GL  – Untrue Balances</a:t>
            </a:r>
            <a:br>
              <a:rPr lang="en-US" dirty="0"/>
            </a:br>
            <a:endParaRPr dirty="0"/>
          </a:p>
        </p:txBody>
      </p:sp>
      <p:sp>
        <p:nvSpPr>
          <p:cNvPr id="387" name="Google Shape;387;p34"/>
          <p:cNvSpPr txBox="1"/>
          <p:nvPr/>
        </p:nvSpPr>
        <p:spPr>
          <a:xfrm>
            <a:off x="523783" y="872684"/>
            <a:ext cx="933363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2800" b="0" i="0" u="none" strike="noStrike" cap="none" dirty="0">
                <a:solidFill>
                  <a:srgbClr val="003764"/>
                </a:solidFill>
                <a:latin typeface="Arial"/>
                <a:ea typeface="Arial"/>
                <a:cs typeface="Arial"/>
                <a:sym typeface="Arial"/>
              </a:rPr>
              <a:t>The Student Account</a:t>
            </a:r>
            <a:endParaRPr sz="2800" b="0" i="0" u="none" strike="noStrike" cap="none" dirty="0">
              <a:solidFill>
                <a:srgbClr val="003764"/>
              </a:solidFill>
              <a:latin typeface="Arial"/>
              <a:ea typeface="Arial"/>
              <a:cs typeface="Arial"/>
              <a:sym typeface="Arial"/>
            </a:endParaRPr>
          </a:p>
        </p:txBody>
      </p:sp>
      <p:pic>
        <p:nvPicPr>
          <p:cNvPr id="388" name="Google Shape;388;p34"/>
          <p:cNvPicPr preferRelativeResize="0"/>
          <p:nvPr/>
        </p:nvPicPr>
        <p:blipFill>
          <a:blip r:embed="rId3">
            <a:alphaModFix/>
          </a:blip>
          <a:stretch>
            <a:fillRect/>
          </a:stretch>
        </p:blipFill>
        <p:spPr>
          <a:xfrm>
            <a:off x="692725" y="1691495"/>
            <a:ext cx="10429875" cy="4572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5"/>
          <p:cNvSpPr txBox="1">
            <a:spLocks noGrp="1"/>
          </p:cNvSpPr>
          <p:nvPr>
            <p:ph type="sldNum" idx="12"/>
          </p:nvPr>
        </p:nvSpPr>
        <p:spPr>
          <a:xfrm>
            <a:off x="11222182" y="6529853"/>
            <a:ext cx="609600" cy="19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41</a:t>
            </a:fld>
            <a:endParaRPr/>
          </a:p>
        </p:txBody>
      </p:sp>
      <p:sp>
        <p:nvSpPr>
          <p:cNvPr id="394" name="Google Shape;394;p35"/>
          <p:cNvSpPr txBox="1">
            <a:spLocks noGrp="1"/>
          </p:cNvSpPr>
          <p:nvPr>
            <p:ph type="title"/>
          </p:nvPr>
        </p:nvSpPr>
        <p:spPr>
          <a:xfrm>
            <a:off x="692720" y="294199"/>
            <a:ext cx="11069700" cy="786600"/>
          </a:xfrm>
          <a:prstGeom prst="rect">
            <a:avLst/>
          </a:prstGeom>
          <a:noFill/>
          <a:ln>
            <a:noFill/>
          </a:ln>
        </p:spPr>
        <p:txBody>
          <a:bodyPr spcFirstLastPara="1" wrap="square" lIns="91425" tIns="45700" rIns="91425" bIns="45700" anchor="t" anchorCtr="0">
            <a:noAutofit/>
          </a:bodyPr>
          <a:lstStyle/>
          <a:p>
            <a:pPr lvl="0" algn="ctr"/>
            <a:r>
              <a:rPr lang="en-US" sz="3200" dirty="0"/>
              <a:t>SF and GL  – Untrue Balances</a:t>
            </a:r>
            <a:br>
              <a:rPr lang="en-US" dirty="0"/>
            </a:br>
            <a:endParaRPr dirty="0"/>
          </a:p>
        </p:txBody>
      </p:sp>
      <p:sp>
        <p:nvSpPr>
          <p:cNvPr id="395" name="Google Shape;395;p35"/>
          <p:cNvSpPr txBox="1"/>
          <p:nvPr/>
        </p:nvSpPr>
        <p:spPr>
          <a:xfrm>
            <a:off x="638175" y="854929"/>
            <a:ext cx="938690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2800" b="0" i="0" u="none" strike="noStrike" cap="none" dirty="0">
                <a:solidFill>
                  <a:srgbClr val="003764"/>
                </a:solidFill>
                <a:latin typeface="Arial"/>
                <a:ea typeface="Arial"/>
                <a:cs typeface="Arial"/>
                <a:sym typeface="Arial"/>
              </a:rPr>
              <a:t>The Student Account</a:t>
            </a:r>
            <a:endParaRPr sz="2800" b="0" i="0" u="none" strike="noStrike" cap="none" dirty="0">
              <a:solidFill>
                <a:srgbClr val="003764"/>
              </a:solidFill>
              <a:latin typeface="Arial"/>
              <a:ea typeface="Arial"/>
              <a:cs typeface="Arial"/>
              <a:sym typeface="Arial"/>
            </a:endParaRPr>
          </a:p>
        </p:txBody>
      </p:sp>
      <p:pic>
        <p:nvPicPr>
          <p:cNvPr id="396" name="Google Shape;396;p35"/>
          <p:cNvPicPr preferRelativeResize="0"/>
          <p:nvPr/>
        </p:nvPicPr>
        <p:blipFill>
          <a:blip r:embed="rId3">
            <a:alphaModFix/>
          </a:blip>
          <a:stretch>
            <a:fillRect/>
          </a:stretch>
        </p:blipFill>
        <p:spPr>
          <a:xfrm>
            <a:off x="638175" y="1681245"/>
            <a:ext cx="10915650" cy="4248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9909C6-A6D3-9933-76BA-15E6DA0FB8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3" name="Title 2">
            <a:extLst>
              <a:ext uri="{FF2B5EF4-FFF2-40B4-BE49-F238E27FC236}">
                <a16:creationId xmlns:a16="http://schemas.microsoft.com/office/drawing/2014/main" id="{EE772842-2388-2084-DFD7-31E1340FC311}"/>
              </a:ext>
            </a:extLst>
          </p:cNvPr>
          <p:cNvSpPr>
            <a:spLocks noGrp="1"/>
          </p:cNvSpPr>
          <p:nvPr>
            <p:ph type="title"/>
          </p:nvPr>
        </p:nvSpPr>
        <p:spPr/>
        <p:txBody>
          <a:bodyPr/>
          <a:lstStyle/>
          <a:p>
            <a:r>
              <a:rPr lang="en-US" dirty="0"/>
              <a:t>Unapplied FA Refund vs Reduction</a:t>
            </a:r>
          </a:p>
        </p:txBody>
      </p:sp>
      <p:sp>
        <p:nvSpPr>
          <p:cNvPr id="4" name="Text Placeholder 3">
            <a:extLst>
              <a:ext uri="{FF2B5EF4-FFF2-40B4-BE49-F238E27FC236}">
                <a16:creationId xmlns:a16="http://schemas.microsoft.com/office/drawing/2014/main" id="{C9AB7485-2503-1CA5-AEB7-237109052BF9}"/>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FD4A548D-0642-291A-C603-5AFE219B214E}"/>
              </a:ext>
            </a:extLst>
          </p:cNvPr>
          <p:cNvPicPr>
            <a:picLocks noChangeAspect="1"/>
          </p:cNvPicPr>
          <p:nvPr/>
        </p:nvPicPr>
        <p:blipFill>
          <a:blip r:embed="rId2"/>
          <a:stretch>
            <a:fillRect/>
          </a:stretch>
        </p:blipFill>
        <p:spPr>
          <a:xfrm>
            <a:off x="856981" y="1174172"/>
            <a:ext cx="10478038" cy="4239305"/>
          </a:xfrm>
          <a:prstGeom prst="rect">
            <a:avLst/>
          </a:prstGeom>
        </p:spPr>
      </p:pic>
    </p:spTree>
    <p:extLst>
      <p:ext uri="{BB962C8B-B14F-4D97-AF65-F5344CB8AC3E}">
        <p14:creationId xmlns:p14="http://schemas.microsoft.com/office/powerpoint/2010/main" val="520431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550BA-B901-DDE0-02EF-FD065E30EF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
        <p:nvSpPr>
          <p:cNvPr id="3" name="Title 2">
            <a:extLst>
              <a:ext uri="{FF2B5EF4-FFF2-40B4-BE49-F238E27FC236}">
                <a16:creationId xmlns:a16="http://schemas.microsoft.com/office/drawing/2014/main" id="{B0AB9E21-3D36-0A41-A882-53311EC324C1}"/>
              </a:ext>
            </a:extLst>
          </p:cNvPr>
          <p:cNvSpPr>
            <a:spLocks noGrp="1"/>
          </p:cNvSpPr>
          <p:nvPr>
            <p:ph type="title"/>
          </p:nvPr>
        </p:nvSpPr>
        <p:spPr/>
        <p:txBody>
          <a:bodyPr/>
          <a:lstStyle/>
          <a:p>
            <a:pPr algn="ctr"/>
            <a:r>
              <a:rPr lang="en-US" dirty="0"/>
              <a:t>Financial Aid</a:t>
            </a:r>
          </a:p>
        </p:txBody>
      </p:sp>
      <p:sp>
        <p:nvSpPr>
          <p:cNvPr id="4" name="Text Placeholder 3">
            <a:extLst>
              <a:ext uri="{FF2B5EF4-FFF2-40B4-BE49-F238E27FC236}">
                <a16:creationId xmlns:a16="http://schemas.microsoft.com/office/drawing/2014/main" id="{1E471139-579A-E491-E339-245720FA7D14}"/>
              </a:ext>
            </a:extLst>
          </p:cNvPr>
          <p:cNvSpPr>
            <a:spLocks noGrp="1"/>
          </p:cNvSpPr>
          <p:nvPr>
            <p:ph type="body" idx="1"/>
          </p:nvPr>
        </p:nvSpPr>
        <p:spPr/>
        <p:txBody>
          <a:bodyPr/>
          <a:lstStyle/>
          <a:p>
            <a:pPr marL="457200" lvl="0" indent="-381000" algn="l" rtl="0">
              <a:spcBef>
                <a:spcPts val="1000"/>
              </a:spcBef>
              <a:spcAft>
                <a:spcPts val="0"/>
              </a:spcAft>
              <a:buSzPts val="2400"/>
              <a:buChar char="•"/>
            </a:pPr>
            <a:endParaRPr lang="en-US" sz="2200" dirty="0"/>
          </a:p>
          <a:p>
            <a:pPr marL="457200" lvl="0" indent="-381000" algn="l" rtl="0">
              <a:spcBef>
                <a:spcPts val="1000"/>
              </a:spcBef>
              <a:spcAft>
                <a:spcPts val="0"/>
              </a:spcAft>
              <a:buSzPts val="2400"/>
              <a:buChar char="•"/>
            </a:pPr>
            <a:r>
              <a:rPr lang="en-US" sz="2200" dirty="0"/>
              <a:t>Finally any FA unapplied credits would be reviewed by that team prior to any fixing. </a:t>
            </a:r>
          </a:p>
          <a:p>
            <a:pPr marL="457200" lvl="0" indent="-381000" algn="l" rtl="0">
              <a:spcBef>
                <a:spcPts val="1000"/>
              </a:spcBef>
              <a:spcAft>
                <a:spcPts val="0"/>
              </a:spcAft>
              <a:buSzPts val="2400"/>
              <a:buChar char="•"/>
            </a:pPr>
            <a:r>
              <a:rPr lang="en-US" sz="2200" dirty="0"/>
              <a:t>Some but not all of the following might be the fix</a:t>
            </a:r>
          </a:p>
          <a:p>
            <a:pPr lvl="1" algn="l" rtl="0">
              <a:spcBef>
                <a:spcPts val="0"/>
              </a:spcBef>
              <a:spcAft>
                <a:spcPts val="0"/>
              </a:spcAft>
              <a:buSzPts val="2400"/>
              <a:buFont typeface="Wingdings" panose="05000000000000000000" pitchFamily="2" charset="2"/>
              <a:buChar char="Ø"/>
            </a:pPr>
            <a:endParaRPr lang="en-US" sz="2200" dirty="0"/>
          </a:p>
          <a:p>
            <a:pPr lvl="1">
              <a:spcBef>
                <a:spcPts val="0"/>
              </a:spcBef>
            </a:pPr>
            <a:r>
              <a:rPr lang="en-US" sz="2200" dirty="0"/>
              <a:t>If eligible, send the credit to the student - my favorite </a:t>
            </a:r>
          </a:p>
          <a:p>
            <a:pPr lvl="1">
              <a:spcBef>
                <a:spcPts val="0"/>
              </a:spcBef>
            </a:pPr>
            <a:endParaRPr lang="en-US" sz="2200" dirty="0"/>
          </a:p>
          <a:p>
            <a:pPr lvl="1">
              <a:spcBef>
                <a:spcPts val="0"/>
              </a:spcBef>
            </a:pPr>
            <a:r>
              <a:rPr lang="en-US" sz="2200" dirty="0"/>
              <a:t>Reduce the aid to what was paid out, removing the credit from the account</a:t>
            </a:r>
          </a:p>
          <a:p>
            <a:pPr lvl="1">
              <a:spcBef>
                <a:spcPts val="0"/>
              </a:spcBef>
            </a:pPr>
            <a:endParaRPr lang="en-US" sz="2200" dirty="0"/>
          </a:p>
          <a:p>
            <a:pPr lvl="1">
              <a:spcBef>
                <a:spcPts val="0"/>
              </a:spcBef>
            </a:pPr>
            <a:r>
              <a:rPr lang="en-US" sz="2200" dirty="0"/>
              <a:t>If the charge is eligible then updating the CPL and a ticket to SF Support</a:t>
            </a:r>
          </a:p>
          <a:p>
            <a:pPr lvl="1">
              <a:spcBef>
                <a:spcPts val="0"/>
              </a:spcBef>
            </a:pPr>
            <a:endParaRPr lang="en-US" sz="2200" dirty="0"/>
          </a:p>
          <a:p>
            <a:pPr lvl="1">
              <a:spcBef>
                <a:spcPts val="0"/>
              </a:spcBef>
            </a:pPr>
            <a:r>
              <a:rPr lang="en-US" sz="2200" dirty="0"/>
              <a:t>Fixing it in the FA module, I won't use words because they could be incorrect</a:t>
            </a:r>
          </a:p>
          <a:p>
            <a:pPr marL="50800" indent="0">
              <a:buNone/>
            </a:pPr>
            <a:endParaRPr lang="en-US" dirty="0"/>
          </a:p>
        </p:txBody>
      </p:sp>
    </p:spTree>
    <p:extLst>
      <p:ext uri="{BB962C8B-B14F-4D97-AF65-F5344CB8AC3E}">
        <p14:creationId xmlns:p14="http://schemas.microsoft.com/office/powerpoint/2010/main" val="328997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txBox="1">
            <a:spLocks noGrp="1"/>
          </p:cNvSpPr>
          <p:nvPr>
            <p:ph type="body" idx="1"/>
          </p:nvPr>
        </p:nvSpPr>
        <p:spPr>
          <a:xfrm>
            <a:off x="452064" y="2024131"/>
            <a:ext cx="11465958" cy="44597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800"/>
              <a:buNone/>
            </a:pPr>
            <a:endParaRPr lang="en-US" dirty="0">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2800"/>
              <a:buNone/>
            </a:pPr>
            <a:endParaRPr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800"/>
              <a:buNone/>
            </a:pPr>
            <a:r>
              <a:rPr lang="en-US" sz="4400" dirty="0">
                <a:solidFill>
                  <a:srgbClr val="002060"/>
                </a:solidFill>
                <a:latin typeface="Arial"/>
                <a:ea typeface="Arial"/>
                <a:cs typeface="Arial"/>
                <a:sym typeface="Arial"/>
              </a:rPr>
              <a:t>Financial Aid Repayments (FARP/FARC)</a:t>
            </a:r>
          </a:p>
          <a:p>
            <a:pPr marL="0" lvl="0" indent="0" algn="l" rtl="0">
              <a:lnSpc>
                <a:spcPct val="90000"/>
              </a:lnSpc>
              <a:spcBef>
                <a:spcPts val="1000"/>
              </a:spcBef>
              <a:spcAft>
                <a:spcPts val="0"/>
              </a:spcAft>
              <a:buClr>
                <a:srgbClr val="002060"/>
              </a:buClr>
              <a:buSzPts val="2800"/>
              <a:buNone/>
            </a:pPr>
            <a:r>
              <a:rPr lang="en-US" sz="4400" dirty="0">
                <a:solidFill>
                  <a:srgbClr val="002060"/>
                </a:solidFill>
                <a:latin typeface="Arial"/>
                <a:ea typeface="Arial"/>
                <a:cs typeface="Arial"/>
                <a:sym typeface="Arial"/>
              </a:rPr>
              <a:t> - </a:t>
            </a:r>
            <a:r>
              <a:rPr lang="en-US" sz="4000" dirty="0">
                <a:solidFill>
                  <a:srgbClr val="002060"/>
                </a:solidFill>
                <a:latin typeface="Arial"/>
                <a:ea typeface="Arial"/>
                <a:cs typeface="Arial"/>
                <a:sym typeface="Arial"/>
              </a:rPr>
              <a:t>and Internal Cash</a:t>
            </a:r>
          </a:p>
          <a:p>
            <a:pPr marL="457200" lvl="0" indent="-457200" algn="l" rtl="0">
              <a:lnSpc>
                <a:spcPct val="90000"/>
              </a:lnSpc>
              <a:spcBef>
                <a:spcPts val="1000"/>
              </a:spcBef>
              <a:spcAft>
                <a:spcPts val="0"/>
              </a:spcAft>
              <a:buClr>
                <a:srgbClr val="002060"/>
              </a:buClr>
              <a:buSzPts val="2800"/>
              <a:buFont typeface="Libre Franklin Medium"/>
              <a:buAutoNum type="arabicPeriod"/>
            </a:pPr>
            <a:endParaRPr dirty="0"/>
          </a:p>
          <a:p>
            <a:pPr marL="457200" lvl="0" indent="-355600" algn="l" rtl="0">
              <a:lnSpc>
                <a:spcPct val="90000"/>
              </a:lnSpc>
              <a:spcBef>
                <a:spcPts val="1000"/>
              </a:spcBef>
              <a:spcAft>
                <a:spcPts val="0"/>
              </a:spcAft>
              <a:buClr>
                <a:srgbClr val="003764"/>
              </a:buClr>
              <a:buSzPts val="1600"/>
              <a:buNone/>
            </a:pPr>
            <a:endParaRPr sz="16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3764"/>
              </a:buClr>
              <a:buSzPts val="1400"/>
              <a:buNone/>
            </a:pPr>
            <a:endParaRPr sz="1400" dirty="0">
              <a:solidFill>
                <a:srgbClr val="002060"/>
              </a:solidFill>
              <a:latin typeface="Arial"/>
              <a:ea typeface="Arial"/>
              <a:cs typeface="Arial"/>
              <a:sym typeface="Arial"/>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a:p>
            <a:pPr marL="914400" lvl="1" indent="-355600" algn="l" rtl="0">
              <a:lnSpc>
                <a:spcPct val="90000"/>
              </a:lnSpc>
              <a:spcBef>
                <a:spcPts val="500"/>
              </a:spcBef>
              <a:spcAft>
                <a:spcPts val="0"/>
              </a:spcAft>
              <a:buClr>
                <a:srgbClr val="003764"/>
              </a:buClr>
              <a:buSzPts val="1600"/>
              <a:buFont typeface="Libre Franklin Medium"/>
              <a:buNone/>
            </a:pPr>
            <a:endParaRPr sz="1600" dirty="0">
              <a:solidFill>
                <a:srgbClr val="7030A0"/>
              </a:solidFill>
              <a:latin typeface="Calibri"/>
              <a:ea typeface="Calibri"/>
              <a:cs typeface="Calibri"/>
              <a:sym typeface="Calibri"/>
            </a:endParaRPr>
          </a:p>
        </p:txBody>
      </p:sp>
      <p:sp>
        <p:nvSpPr>
          <p:cNvPr id="146" name="Google Shape;146;p3"/>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44</a:t>
            </a:fld>
            <a:endParaRPr/>
          </a:p>
        </p:txBody>
      </p:sp>
    </p:spTree>
    <p:extLst>
      <p:ext uri="{BB962C8B-B14F-4D97-AF65-F5344CB8AC3E}">
        <p14:creationId xmlns:p14="http://schemas.microsoft.com/office/powerpoint/2010/main" val="61994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45</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FARP/FARC</a:t>
            </a:r>
            <a:br>
              <a:rPr lang="en-US" dirty="0"/>
            </a:br>
            <a:br>
              <a:rPr lang="en-US" dirty="0"/>
            </a:br>
            <a:endParaRPr dirty="0"/>
          </a:p>
        </p:txBody>
      </p:sp>
      <p:sp>
        <p:nvSpPr>
          <p:cNvPr id="192" name="Google Shape;192;p9"/>
          <p:cNvSpPr txBox="1">
            <a:spLocks noGrp="1"/>
          </p:cNvSpPr>
          <p:nvPr>
            <p:ph type="body" idx="1"/>
          </p:nvPr>
        </p:nvSpPr>
        <p:spPr>
          <a:xfrm>
            <a:off x="506026" y="870012"/>
            <a:ext cx="11176987" cy="4687409"/>
          </a:xfrm>
          <a:prstGeom prst="rect">
            <a:avLst/>
          </a:prstGeom>
          <a:noFill/>
          <a:ln>
            <a:noFill/>
          </a:ln>
        </p:spPr>
        <p:txBody>
          <a:bodyPr spcFirstLastPara="1" wrap="square" lIns="91425" tIns="45700" rIns="91425" bIns="45700" anchor="t" anchorCtr="0">
            <a:noAutofit/>
          </a:bodyPr>
          <a:lstStyle/>
          <a:p>
            <a:pPr lvl="0" indent="-228600">
              <a:buNone/>
            </a:pPr>
            <a:r>
              <a:rPr lang="en-US" dirty="0"/>
              <a:t>What is FARC/FARC and how is it used?</a:t>
            </a:r>
          </a:p>
          <a:p>
            <a:pPr lvl="0" indent="-228600">
              <a:buNone/>
            </a:pPr>
            <a:endParaRPr lang="en-US" sz="900" dirty="0"/>
          </a:p>
          <a:p>
            <a:pPr lvl="0" indent="-228600">
              <a:buNone/>
            </a:pPr>
            <a:r>
              <a:rPr lang="en-US" sz="2200" dirty="0">
                <a:highlight>
                  <a:srgbClr val="FFFFFF"/>
                </a:highlight>
              </a:rPr>
              <a:t>When a student receives a refund of financial aid, then has that aid reduced (due to dropped classes, etc.) the reduction of aid appears as a “credit” refund, which can be confusing to the student</a:t>
            </a:r>
          </a:p>
          <a:p>
            <a:pPr lvl="0" indent="-228600">
              <a:buNone/>
            </a:pPr>
            <a:r>
              <a:rPr lang="en-US" sz="2200" dirty="0">
                <a:highlight>
                  <a:srgbClr val="FFFFFF"/>
                </a:highlight>
              </a:rPr>
              <a:t>To clean up the account, Student Financials staff must apply the FARC and FARP item types:</a:t>
            </a:r>
            <a:endParaRPr lang="en-US" sz="2200" dirty="0"/>
          </a:p>
          <a:p>
            <a:pPr lvl="0" indent="-228600">
              <a:buNone/>
            </a:pPr>
            <a:endParaRPr lang="en-US" sz="900" dirty="0"/>
          </a:p>
          <a:p>
            <a:pPr indent="-336550">
              <a:spcBef>
                <a:spcPts val="800"/>
              </a:spcBef>
              <a:buClr>
                <a:schemeClr val="dk1"/>
              </a:buClr>
              <a:buSzPts val="1700"/>
            </a:pPr>
            <a:r>
              <a:rPr lang="en-US" sz="2200" b="1" dirty="0">
                <a:solidFill>
                  <a:schemeClr val="dk1"/>
                </a:solidFill>
                <a:highlight>
                  <a:srgbClr val="FFFFFF"/>
                </a:highlight>
              </a:rPr>
              <a:t>FARP - </a:t>
            </a:r>
            <a:r>
              <a:rPr lang="en-US" sz="2200" dirty="0">
                <a:highlight>
                  <a:srgbClr val="FFFFFF"/>
                </a:highlight>
              </a:rPr>
              <a:t>Financial Aid Refund Payment – this payment clears the credit refund from the FAID refund line</a:t>
            </a:r>
          </a:p>
          <a:p>
            <a:pPr indent="-336550">
              <a:spcBef>
                <a:spcPts val="800"/>
              </a:spcBef>
              <a:buClr>
                <a:schemeClr val="dk1"/>
              </a:buClr>
              <a:buSzPts val="1700"/>
            </a:pPr>
            <a:r>
              <a:rPr lang="en-US" sz="2200" b="1" dirty="0">
                <a:solidFill>
                  <a:schemeClr val="dk1"/>
                </a:solidFill>
                <a:highlight>
                  <a:srgbClr val="FFFFFF"/>
                </a:highlight>
              </a:rPr>
              <a:t>FARC - </a:t>
            </a:r>
            <a:r>
              <a:rPr lang="en-US" sz="2200" dirty="0">
                <a:highlight>
                  <a:srgbClr val="FFFFFF"/>
                </a:highlight>
              </a:rPr>
              <a:t>Financial Aid Refund Charge – This charge (in the exact same amount as the FARP payment) is added to the student account and must be paid back to the college</a:t>
            </a:r>
          </a:p>
          <a:p>
            <a:pPr indent="-336550">
              <a:spcBef>
                <a:spcPts val="800"/>
              </a:spcBef>
              <a:buClr>
                <a:schemeClr val="dk1"/>
              </a:buClr>
              <a:buSzPts val="1700"/>
            </a:pPr>
            <a:endParaRPr lang="en-US" sz="2400" b="1" dirty="0">
              <a:solidFill>
                <a:schemeClr val="dk1"/>
              </a:solidFill>
              <a:highlight>
                <a:srgbClr val="FFFFFF"/>
              </a:highlight>
            </a:endParaRPr>
          </a:p>
          <a:p>
            <a:pPr lvl="0" indent="-336550">
              <a:spcBef>
                <a:spcPts val="800"/>
              </a:spcBef>
              <a:buClr>
                <a:schemeClr val="dk1"/>
              </a:buClr>
              <a:buSzPts val="1700"/>
            </a:pPr>
            <a:endParaRPr lang="en-US" dirty="0"/>
          </a:p>
          <a:p>
            <a:pPr lvl="0" indent="-228600">
              <a:buNone/>
            </a:pPr>
            <a:endParaRPr lang="en-US" sz="2400" dirty="0"/>
          </a:p>
          <a:p>
            <a:pPr lvl="0" indent="-228600">
              <a:buNone/>
            </a:pPr>
            <a:endParaRPr lang="en-US" dirty="0"/>
          </a:p>
          <a:p>
            <a:pPr lvl="0" indent="-228600">
              <a:buNone/>
            </a:pPr>
            <a:endParaRPr lang="en-US" dirty="0"/>
          </a:p>
          <a:p>
            <a:pPr lvl="0" indent="-228600">
              <a:buNone/>
            </a:pPr>
            <a:endParaRPr lang="en-US" sz="2000" dirty="0"/>
          </a:p>
        </p:txBody>
      </p:sp>
    </p:spTree>
    <p:extLst>
      <p:ext uri="{BB962C8B-B14F-4D97-AF65-F5344CB8AC3E}">
        <p14:creationId xmlns:p14="http://schemas.microsoft.com/office/powerpoint/2010/main" val="450990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46</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FARP/FARC</a:t>
            </a:r>
            <a:br>
              <a:rPr lang="en-US" dirty="0"/>
            </a:br>
            <a:br>
              <a:rPr lang="en-US" dirty="0"/>
            </a:br>
            <a:endParaRPr dirty="0"/>
          </a:p>
        </p:txBody>
      </p:sp>
      <p:sp>
        <p:nvSpPr>
          <p:cNvPr id="192" name="Google Shape;192;p9"/>
          <p:cNvSpPr txBox="1">
            <a:spLocks noGrp="1"/>
          </p:cNvSpPr>
          <p:nvPr>
            <p:ph type="body" idx="1"/>
          </p:nvPr>
        </p:nvSpPr>
        <p:spPr>
          <a:xfrm>
            <a:off x="506026" y="1216241"/>
            <a:ext cx="11176987" cy="4341180"/>
          </a:xfrm>
          <a:prstGeom prst="rect">
            <a:avLst/>
          </a:prstGeom>
          <a:noFill/>
          <a:ln>
            <a:noFill/>
          </a:ln>
        </p:spPr>
        <p:txBody>
          <a:bodyPr spcFirstLastPara="1" wrap="square" lIns="91425" tIns="45700" rIns="91425" bIns="45700" anchor="t" anchorCtr="0">
            <a:noAutofit/>
          </a:bodyPr>
          <a:lstStyle/>
          <a:p>
            <a:pPr lvl="0" indent="-228600">
              <a:buNone/>
            </a:pPr>
            <a:r>
              <a:rPr lang="en-US" dirty="0"/>
              <a:t>FARP/FARC Item Types:</a:t>
            </a:r>
          </a:p>
          <a:p>
            <a:pPr lvl="0" indent="-228600">
              <a:buNone/>
            </a:pPr>
            <a:endParaRPr lang="en-US" sz="900" dirty="0"/>
          </a:p>
          <a:p>
            <a:pPr lvl="0" indent="-336550">
              <a:spcBef>
                <a:spcPts val="800"/>
              </a:spcBef>
              <a:buClr>
                <a:schemeClr val="dk1"/>
              </a:buClr>
              <a:buSzPts val="1700"/>
            </a:pPr>
            <a:r>
              <a:rPr lang="en-US" sz="2400" b="1" dirty="0">
                <a:solidFill>
                  <a:schemeClr val="dk1"/>
                </a:solidFill>
                <a:highlight>
                  <a:srgbClr val="FFFFFF"/>
                </a:highlight>
              </a:rPr>
              <a:t>709610000000</a:t>
            </a:r>
            <a:r>
              <a:rPr lang="en-US" sz="2400" dirty="0">
                <a:solidFill>
                  <a:schemeClr val="dk1"/>
                </a:solidFill>
                <a:highlight>
                  <a:srgbClr val="FFFFFF"/>
                </a:highlight>
              </a:rPr>
              <a:t> </a:t>
            </a:r>
            <a:r>
              <a:rPr lang="en-US" sz="2400" dirty="0">
                <a:highlight>
                  <a:srgbClr val="FFFFFF"/>
                </a:highlight>
              </a:rPr>
              <a:t>Financial Aid Refund Adjust - ‘FARP’ FA repayment to apply to FA student refund balance owed (any FA refund - Student Refund or Bank Mobile Refund)</a:t>
            </a:r>
          </a:p>
          <a:p>
            <a:pPr lvl="0" indent="-336550">
              <a:spcBef>
                <a:spcPts val="800"/>
              </a:spcBef>
              <a:buClr>
                <a:schemeClr val="dk1"/>
              </a:buClr>
              <a:buSzPts val="1700"/>
            </a:pPr>
            <a:endParaRPr lang="en-US" sz="900" dirty="0">
              <a:solidFill>
                <a:schemeClr val="dk1"/>
              </a:solidFill>
              <a:highlight>
                <a:srgbClr val="FFFFFF"/>
              </a:highlight>
            </a:endParaRPr>
          </a:p>
          <a:p>
            <a:pPr lvl="0" indent="-336550">
              <a:spcBef>
                <a:spcPts val="0"/>
              </a:spcBef>
              <a:buClr>
                <a:schemeClr val="dk1"/>
              </a:buClr>
              <a:buSzPts val="1700"/>
            </a:pPr>
            <a:r>
              <a:rPr lang="en-US" sz="2400" b="1" dirty="0">
                <a:solidFill>
                  <a:schemeClr val="dk1"/>
                </a:solidFill>
                <a:highlight>
                  <a:srgbClr val="FFFFFF"/>
                </a:highlight>
              </a:rPr>
              <a:t>496100000000</a:t>
            </a:r>
            <a:r>
              <a:rPr lang="en-US" sz="2400" dirty="0">
                <a:solidFill>
                  <a:schemeClr val="dk1"/>
                </a:solidFill>
                <a:highlight>
                  <a:srgbClr val="FFFFFF"/>
                </a:highlight>
              </a:rPr>
              <a:t> </a:t>
            </a:r>
            <a:r>
              <a:rPr lang="en-US" sz="2400" dirty="0"/>
              <a:t>Financial Aid Adjustment Due - ‘FARC’ FA repayment charge item type to apply </a:t>
            </a:r>
          </a:p>
          <a:p>
            <a:pPr lvl="0" indent="-336550">
              <a:spcBef>
                <a:spcPts val="0"/>
              </a:spcBef>
              <a:buClr>
                <a:schemeClr val="dk1"/>
              </a:buClr>
              <a:buSzPts val="1700"/>
            </a:pPr>
            <a:endParaRPr lang="en-US" sz="900" dirty="0"/>
          </a:p>
          <a:p>
            <a:pPr lvl="0" indent="-228600">
              <a:buNone/>
            </a:pPr>
            <a:endParaRPr lang="en-US" dirty="0"/>
          </a:p>
          <a:p>
            <a:pPr lvl="0" indent="-228600">
              <a:buNone/>
            </a:pPr>
            <a:endParaRPr lang="en-US" sz="2400" dirty="0"/>
          </a:p>
          <a:p>
            <a:pPr lvl="0" indent="-228600">
              <a:buNone/>
            </a:pPr>
            <a:endParaRPr lang="en-US" dirty="0"/>
          </a:p>
          <a:p>
            <a:pPr lvl="0" indent="-228600">
              <a:buNone/>
            </a:pPr>
            <a:endParaRPr lang="en-US" dirty="0"/>
          </a:p>
          <a:p>
            <a:pPr lvl="0" indent="-228600">
              <a:buNone/>
            </a:pPr>
            <a:endParaRPr lang="en-US" sz="2000" dirty="0"/>
          </a:p>
        </p:txBody>
      </p:sp>
    </p:spTree>
    <p:extLst>
      <p:ext uri="{BB962C8B-B14F-4D97-AF65-F5344CB8AC3E}">
        <p14:creationId xmlns:p14="http://schemas.microsoft.com/office/powerpoint/2010/main" val="2526022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47</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FARC/FARP</a:t>
            </a:r>
            <a:br>
              <a:rPr lang="en-US" dirty="0"/>
            </a:br>
            <a:br>
              <a:rPr lang="en-US" dirty="0"/>
            </a:br>
            <a:endParaRPr dirty="0"/>
          </a:p>
        </p:txBody>
      </p:sp>
      <p:sp>
        <p:nvSpPr>
          <p:cNvPr id="192" name="Google Shape;192;p9"/>
          <p:cNvSpPr txBox="1">
            <a:spLocks noGrp="1"/>
          </p:cNvSpPr>
          <p:nvPr>
            <p:ph type="body" idx="1"/>
          </p:nvPr>
        </p:nvSpPr>
        <p:spPr>
          <a:xfrm>
            <a:off x="506026" y="1216241"/>
            <a:ext cx="11176987" cy="4341180"/>
          </a:xfrm>
          <a:prstGeom prst="rect">
            <a:avLst/>
          </a:prstGeom>
          <a:noFill/>
          <a:ln>
            <a:noFill/>
          </a:ln>
        </p:spPr>
        <p:txBody>
          <a:bodyPr spcFirstLastPara="1" wrap="square" lIns="91425" tIns="45700" rIns="91425" bIns="45700" anchor="t" anchorCtr="0">
            <a:noAutofit/>
          </a:bodyPr>
          <a:lstStyle/>
          <a:p>
            <a:pPr lvl="0" indent="-228600">
              <a:buNone/>
            </a:pPr>
            <a:r>
              <a:rPr lang="en-US" dirty="0"/>
              <a:t>Reconciling FARP/FARC and Internal Cash</a:t>
            </a:r>
          </a:p>
          <a:p>
            <a:pPr lvl="0" indent="-228600">
              <a:buNone/>
            </a:pPr>
            <a:endParaRPr lang="en-US" sz="1000" dirty="0"/>
          </a:p>
          <a:p>
            <a:pPr lvl="0" indent="-228600">
              <a:buNone/>
            </a:pPr>
            <a:r>
              <a:rPr lang="en-US" sz="2400" dirty="0"/>
              <a:t>If the FARC/FARP item types are not applied equally, and at the same time, your internal cash will be out of balance</a:t>
            </a:r>
          </a:p>
          <a:p>
            <a:pPr lvl="0" indent="-228600">
              <a:buNone/>
            </a:pPr>
            <a:endParaRPr lang="en-US" sz="2400" dirty="0"/>
          </a:p>
          <a:p>
            <a:pPr lvl="0" indent="-228600">
              <a:buNone/>
            </a:pPr>
            <a:r>
              <a:rPr lang="en-US" sz="2400" dirty="0"/>
              <a:t>Suggested Queries:</a:t>
            </a:r>
          </a:p>
          <a:p>
            <a:pPr lvl="0" indent="-361950">
              <a:spcBef>
                <a:spcPts val="800"/>
              </a:spcBef>
              <a:buSzPts val="2100"/>
            </a:pPr>
            <a:r>
              <a:rPr lang="en-US" sz="2400" dirty="0">
                <a:solidFill>
                  <a:schemeClr val="tx1"/>
                </a:solidFill>
              </a:rPr>
              <a:t>QCS_SF_E214_ACCTG_LN</a:t>
            </a:r>
          </a:p>
          <a:p>
            <a:pPr lvl="0" indent="-361950">
              <a:spcBef>
                <a:spcPts val="0"/>
              </a:spcBef>
              <a:buSzPts val="2100"/>
            </a:pPr>
            <a:r>
              <a:rPr lang="en-US" sz="2400" dirty="0">
                <a:solidFill>
                  <a:schemeClr val="tx1"/>
                </a:solidFill>
              </a:rPr>
              <a:t>CTC_SF_ACCTNG_LN_WITH_PROMPTS</a:t>
            </a:r>
          </a:p>
          <a:p>
            <a:pPr lvl="0" indent="-228600">
              <a:buNone/>
            </a:pPr>
            <a:endParaRPr lang="en-US" dirty="0"/>
          </a:p>
          <a:p>
            <a:pPr lvl="0" indent="-228600">
              <a:buNone/>
            </a:pPr>
            <a:endParaRPr lang="en-US" dirty="0"/>
          </a:p>
          <a:p>
            <a:pPr lvl="0" indent="-228600">
              <a:buNone/>
            </a:pPr>
            <a:endParaRPr lang="en-US" sz="2000" dirty="0"/>
          </a:p>
        </p:txBody>
      </p:sp>
    </p:spTree>
    <p:extLst>
      <p:ext uri="{BB962C8B-B14F-4D97-AF65-F5344CB8AC3E}">
        <p14:creationId xmlns:p14="http://schemas.microsoft.com/office/powerpoint/2010/main" val="936948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48</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FARC/FARP</a:t>
            </a:r>
            <a:br>
              <a:rPr lang="en-US" dirty="0"/>
            </a:br>
            <a:br>
              <a:rPr lang="en-US" dirty="0"/>
            </a:br>
            <a:endParaRPr dirty="0"/>
          </a:p>
        </p:txBody>
      </p:sp>
      <p:sp>
        <p:nvSpPr>
          <p:cNvPr id="192" name="Google Shape;192;p9"/>
          <p:cNvSpPr txBox="1">
            <a:spLocks noGrp="1"/>
          </p:cNvSpPr>
          <p:nvPr>
            <p:ph type="body" idx="1"/>
          </p:nvPr>
        </p:nvSpPr>
        <p:spPr>
          <a:xfrm>
            <a:off x="506027" y="1216241"/>
            <a:ext cx="11141476" cy="555637"/>
          </a:xfrm>
          <a:prstGeom prst="rect">
            <a:avLst/>
          </a:prstGeom>
          <a:noFill/>
          <a:ln>
            <a:noFill/>
          </a:ln>
        </p:spPr>
        <p:txBody>
          <a:bodyPr spcFirstLastPara="1" wrap="square" lIns="91425" tIns="45700" rIns="91425" bIns="45700" anchor="t" anchorCtr="0">
            <a:noAutofit/>
          </a:bodyPr>
          <a:lstStyle/>
          <a:p>
            <a:pPr lvl="0" indent="-228600">
              <a:buNone/>
            </a:pPr>
            <a:r>
              <a:rPr lang="en-US" dirty="0"/>
              <a:t>Run the E214 for the month/week/day in question</a:t>
            </a:r>
          </a:p>
          <a:p>
            <a:pPr lvl="0" indent="-228600">
              <a:buNone/>
            </a:pPr>
            <a:endParaRPr lang="en-US" dirty="0"/>
          </a:p>
          <a:p>
            <a:pPr lvl="0" indent="-228600">
              <a:buNone/>
            </a:pPr>
            <a:endParaRPr lang="en-US" sz="2000" dirty="0"/>
          </a:p>
        </p:txBody>
      </p:sp>
      <p:pic>
        <p:nvPicPr>
          <p:cNvPr id="7" name="Google Shape;316;p47">
            <a:extLst>
              <a:ext uri="{FF2B5EF4-FFF2-40B4-BE49-F238E27FC236}">
                <a16:creationId xmlns:a16="http://schemas.microsoft.com/office/drawing/2014/main" id="{0DB748EA-1B9D-482D-86E0-DEF92A7C8A0A}"/>
              </a:ext>
            </a:extLst>
          </p:cNvPr>
          <p:cNvPicPr preferRelativeResize="0"/>
          <p:nvPr/>
        </p:nvPicPr>
        <p:blipFill>
          <a:blip r:embed="rId3">
            <a:alphaModFix/>
          </a:blip>
          <a:stretch>
            <a:fillRect/>
          </a:stretch>
        </p:blipFill>
        <p:spPr>
          <a:xfrm>
            <a:off x="1233995" y="2201662"/>
            <a:ext cx="10191565" cy="4057094"/>
          </a:xfrm>
          <a:prstGeom prst="rect">
            <a:avLst/>
          </a:prstGeom>
          <a:noFill/>
          <a:ln>
            <a:noFill/>
          </a:ln>
        </p:spPr>
      </p:pic>
    </p:spTree>
    <p:extLst>
      <p:ext uri="{BB962C8B-B14F-4D97-AF65-F5344CB8AC3E}">
        <p14:creationId xmlns:p14="http://schemas.microsoft.com/office/powerpoint/2010/main" val="1049976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49</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FARC/FARP</a:t>
            </a:r>
            <a:br>
              <a:rPr lang="en-US" dirty="0"/>
            </a:br>
            <a:br>
              <a:rPr lang="en-US" dirty="0"/>
            </a:br>
            <a:endParaRPr dirty="0"/>
          </a:p>
        </p:txBody>
      </p:sp>
      <p:sp>
        <p:nvSpPr>
          <p:cNvPr id="192" name="Google Shape;192;p9"/>
          <p:cNvSpPr txBox="1">
            <a:spLocks noGrp="1"/>
          </p:cNvSpPr>
          <p:nvPr>
            <p:ph type="body" idx="1"/>
          </p:nvPr>
        </p:nvSpPr>
        <p:spPr>
          <a:xfrm>
            <a:off x="506027" y="985421"/>
            <a:ext cx="11141476" cy="1731146"/>
          </a:xfrm>
          <a:prstGeom prst="rect">
            <a:avLst/>
          </a:prstGeom>
          <a:noFill/>
          <a:ln>
            <a:noFill/>
          </a:ln>
        </p:spPr>
        <p:txBody>
          <a:bodyPr spcFirstLastPara="1" wrap="square" lIns="91425" tIns="45700" rIns="91425" bIns="45700" anchor="t" anchorCtr="0">
            <a:noAutofit/>
          </a:bodyPr>
          <a:lstStyle/>
          <a:p>
            <a:pPr lvl="0" indent="-228600">
              <a:buNone/>
            </a:pPr>
            <a:r>
              <a:rPr lang="en-US" dirty="0"/>
              <a:t>Pivot the E214 data by Item Type</a:t>
            </a:r>
          </a:p>
          <a:p>
            <a:pPr marL="571500" indent="-342900"/>
            <a:r>
              <a:rPr lang="en-US" sz="2400" dirty="0"/>
              <a:t>Look for differences in the amounts of internal cash hitting 496100000000 and 709610000000</a:t>
            </a:r>
          </a:p>
          <a:p>
            <a:pPr lvl="0" indent="-228600">
              <a:buNone/>
            </a:pPr>
            <a:endParaRPr lang="en-US" dirty="0"/>
          </a:p>
          <a:p>
            <a:pPr lvl="0" indent="-228600">
              <a:buNone/>
            </a:pPr>
            <a:endParaRPr lang="en-US" sz="2000" dirty="0"/>
          </a:p>
        </p:txBody>
      </p:sp>
      <p:pic>
        <p:nvPicPr>
          <p:cNvPr id="7" name="Google Shape;324;p48">
            <a:extLst>
              <a:ext uri="{FF2B5EF4-FFF2-40B4-BE49-F238E27FC236}">
                <a16:creationId xmlns:a16="http://schemas.microsoft.com/office/drawing/2014/main" id="{6106E7C1-79B2-452C-B8FA-36E48D7E99E7}"/>
              </a:ext>
            </a:extLst>
          </p:cNvPr>
          <p:cNvPicPr preferRelativeResize="0"/>
          <p:nvPr/>
        </p:nvPicPr>
        <p:blipFill>
          <a:blip r:embed="rId3">
            <a:alphaModFix/>
          </a:blip>
          <a:stretch>
            <a:fillRect/>
          </a:stretch>
        </p:blipFill>
        <p:spPr>
          <a:xfrm>
            <a:off x="3447255" y="2786273"/>
            <a:ext cx="5259019" cy="3206154"/>
          </a:xfrm>
          <a:prstGeom prst="rect">
            <a:avLst/>
          </a:prstGeom>
          <a:noFill/>
          <a:ln>
            <a:noFill/>
          </a:ln>
        </p:spPr>
      </p:pic>
    </p:spTree>
    <p:extLst>
      <p:ext uri="{BB962C8B-B14F-4D97-AF65-F5344CB8AC3E}">
        <p14:creationId xmlns:p14="http://schemas.microsoft.com/office/powerpoint/2010/main" val="134602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5</a:t>
            </a:fld>
            <a:endParaRPr/>
          </a:p>
        </p:txBody>
      </p:sp>
      <p:sp>
        <p:nvSpPr>
          <p:cNvPr id="152" name="Google Shape;152;p4"/>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br>
              <a:rPr lang="en-US" dirty="0"/>
            </a:br>
            <a:endParaRPr dirty="0"/>
          </a:p>
        </p:txBody>
      </p:sp>
      <p:sp>
        <p:nvSpPr>
          <p:cNvPr id="153" name="Google Shape;153;p4"/>
          <p:cNvSpPr txBox="1">
            <a:spLocks noGrp="1"/>
          </p:cNvSpPr>
          <p:nvPr>
            <p:ph type="body" idx="1"/>
          </p:nvPr>
        </p:nvSpPr>
        <p:spPr>
          <a:xfrm>
            <a:off x="444381" y="1299608"/>
            <a:ext cx="10663552" cy="5011293"/>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3200" b="1" dirty="0">
                <a:latin typeface="Libre Franklin"/>
                <a:sym typeface="Libre Franklin"/>
              </a:rPr>
              <a:t>What is </a:t>
            </a:r>
            <a:r>
              <a:rPr lang="en-US" sz="3200" b="1" dirty="0" err="1">
                <a:latin typeface="Libre Franklin"/>
                <a:sym typeface="Libre Franklin"/>
              </a:rPr>
              <a:t>SMARTer</a:t>
            </a:r>
            <a:r>
              <a:rPr lang="en-US" sz="3200" b="1" dirty="0">
                <a:latin typeface="Libre Franklin"/>
                <a:sym typeface="Libre Franklin"/>
              </a:rPr>
              <a:t>?</a:t>
            </a:r>
          </a:p>
          <a:p>
            <a:pPr marL="50800" lvl="0" indent="0" algn="l" rtl="0">
              <a:lnSpc>
                <a:spcPct val="90000"/>
              </a:lnSpc>
              <a:spcBef>
                <a:spcPts val="1000"/>
              </a:spcBef>
              <a:spcAft>
                <a:spcPts val="0"/>
              </a:spcAft>
              <a:buSzPts val="2800"/>
              <a:buNone/>
            </a:pPr>
            <a:r>
              <a:rPr lang="en-US" dirty="0" err="1">
                <a:latin typeface="Libre Franklin"/>
                <a:sym typeface="Libre Franklin"/>
              </a:rPr>
              <a:t>SMARTer</a:t>
            </a:r>
            <a:r>
              <a:rPr lang="en-US" dirty="0">
                <a:latin typeface="Libre Franklin"/>
                <a:sym typeface="Libre Franklin"/>
              </a:rPr>
              <a:t> is a query based system for finding errors in your General Ledger</a:t>
            </a:r>
          </a:p>
          <a:p>
            <a:pPr marL="50800" lvl="0" indent="0" algn="l" rtl="0">
              <a:lnSpc>
                <a:spcPct val="90000"/>
              </a:lnSpc>
              <a:spcBef>
                <a:spcPts val="1000"/>
              </a:spcBef>
              <a:spcAft>
                <a:spcPts val="0"/>
              </a:spcAft>
              <a:buSzPts val="2800"/>
              <a:buNone/>
            </a:pPr>
            <a:endParaRPr lang="en-US" sz="3200" b="1" dirty="0">
              <a:latin typeface="Libre Franklin"/>
              <a:sym typeface="Libre Franklin"/>
            </a:endParaRPr>
          </a:p>
          <a:p>
            <a:pPr marL="50800" lvl="0" indent="0">
              <a:buNone/>
            </a:pPr>
            <a:r>
              <a:rPr lang="en-US" dirty="0">
                <a:hlinkClick r:id="rId3"/>
              </a:rPr>
              <a:t>https://www.sbctc.edu/colleges-staff/programs-services/accounting-business/</a:t>
            </a:r>
            <a:endParaRPr lang="en-US" dirty="0"/>
          </a:p>
          <a:p>
            <a:pPr marL="50800" lvl="0" indent="0">
              <a:buNone/>
            </a:pPr>
            <a:endParaRPr lang="en-US" dirty="0"/>
          </a:p>
          <a:p>
            <a:pPr marL="50800" lvl="0" indent="0">
              <a:buNone/>
            </a:pPr>
            <a:endParaRPr dirty="0"/>
          </a:p>
          <a:p>
            <a:pPr marL="50800" lvl="0" indent="0" algn="l" rtl="0">
              <a:lnSpc>
                <a:spcPct val="90000"/>
              </a:lnSpc>
              <a:spcBef>
                <a:spcPts val="1000"/>
              </a:spcBef>
              <a:spcAft>
                <a:spcPts val="0"/>
              </a:spcAft>
              <a:buSzPts val="2800"/>
              <a:buNone/>
            </a:pPr>
            <a:endParaRPr b="1" cap="none" dirty="0">
              <a:latin typeface="Libre Franklin"/>
              <a:ea typeface="Libre Franklin"/>
              <a:cs typeface="Libre Franklin"/>
              <a:sym typeface="Libre Franklin"/>
            </a:endParaRPr>
          </a:p>
        </p:txBody>
      </p:sp>
      <p:pic>
        <p:nvPicPr>
          <p:cNvPr id="2" name="Picture 1">
            <a:extLst>
              <a:ext uri="{FF2B5EF4-FFF2-40B4-BE49-F238E27FC236}">
                <a16:creationId xmlns:a16="http://schemas.microsoft.com/office/drawing/2014/main" id="{C661A5D1-A4C6-42B4-B3ED-258B6E9F335E}"/>
              </a:ext>
            </a:extLst>
          </p:cNvPr>
          <p:cNvPicPr>
            <a:picLocks noChangeAspect="1"/>
          </p:cNvPicPr>
          <p:nvPr/>
        </p:nvPicPr>
        <p:blipFill>
          <a:blip r:embed="rId4"/>
          <a:stretch>
            <a:fillRect/>
          </a:stretch>
        </p:blipFill>
        <p:spPr>
          <a:xfrm>
            <a:off x="444381" y="4733415"/>
            <a:ext cx="3171825" cy="485775"/>
          </a:xfrm>
          <a:prstGeom prst="rect">
            <a:avLst/>
          </a:prstGeom>
        </p:spPr>
      </p:pic>
      <p:pic>
        <p:nvPicPr>
          <p:cNvPr id="3" name="Picture 2">
            <a:extLst>
              <a:ext uri="{FF2B5EF4-FFF2-40B4-BE49-F238E27FC236}">
                <a16:creationId xmlns:a16="http://schemas.microsoft.com/office/drawing/2014/main" id="{01B5C1AE-75E5-4DB5-8831-D80F183F6181}"/>
              </a:ext>
            </a:extLst>
          </p:cNvPr>
          <p:cNvPicPr>
            <a:picLocks noChangeAspect="1"/>
          </p:cNvPicPr>
          <p:nvPr/>
        </p:nvPicPr>
        <p:blipFill>
          <a:blip r:embed="rId5"/>
          <a:stretch>
            <a:fillRect/>
          </a:stretch>
        </p:blipFill>
        <p:spPr>
          <a:xfrm>
            <a:off x="584500" y="5219190"/>
            <a:ext cx="6000860" cy="922118"/>
          </a:xfrm>
          <a:prstGeom prst="rect">
            <a:avLst/>
          </a:prstGeom>
        </p:spPr>
      </p:pic>
      <p:sp>
        <p:nvSpPr>
          <p:cNvPr id="8" name="Google Shape;160;p5">
            <a:extLst>
              <a:ext uri="{FF2B5EF4-FFF2-40B4-BE49-F238E27FC236}">
                <a16:creationId xmlns:a16="http://schemas.microsoft.com/office/drawing/2014/main" id="{AD0C6CA8-3002-46D5-91CE-A9906CC1A5EC}"/>
              </a:ext>
            </a:extLst>
          </p:cNvPr>
          <p:cNvSpPr txBox="1">
            <a:spLocks/>
          </p:cNvSpPr>
          <p:nvPr/>
        </p:nvSpPr>
        <p:spPr>
          <a:xfrm>
            <a:off x="845120" y="446599"/>
            <a:ext cx="11069783" cy="7864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dirty="0" err="1"/>
              <a:t>SMARTer</a:t>
            </a:r>
            <a:br>
              <a:rPr lang="en-US" sz="3200" dirty="0"/>
            </a:br>
            <a:endParaRPr lang="en-US" sz="3200" dirty="0">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50</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FARC/FARP</a:t>
            </a:r>
            <a:br>
              <a:rPr lang="en-US" dirty="0"/>
            </a:br>
            <a:br>
              <a:rPr lang="en-US" dirty="0"/>
            </a:br>
            <a:endParaRPr dirty="0"/>
          </a:p>
        </p:txBody>
      </p:sp>
      <p:sp>
        <p:nvSpPr>
          <p:cNvPr id="192" name="Google Shape;192;p9"/>
          <p:cNvSpPr txBox="1">
            <a:spLocks noGrp="1"/>
          </p:cNvSpPr>
          <p:nvPr>
            <p:ph type="body" idx="1"/>
          </p:nvPr>
        </p:nvSpPr>
        <p:spPr>
          <a:xfrm>
            <a:off x="506027" y="985421"/>
            <a:ext cx="11141476" cy="1731146"/>
          </a:xfrm>
          <a:prstGeom prst="rect">
            <a:avLst/>
          </a:prstGeom>
          <a:noFill/>
          <a:ln>
            <a:noFill/>
          </a:ln>
        </p:spPr>
        <p:txBody>
          <a:bodyPr spcFirstLastPara="1" wrap="square" lIns="91425" tIns="45700" rIns="91425" bIns="45700" anchor="t" anchorCtr="0">
            <a:noAutofit/>
          </a:bodyPr>
          <a:lstStyle/>
          <a:p>
            <a:pPr lvl="0" indent="-228600">
              <a:buNone/>
            </a:pPr>
            <a:r>
              <a:rPr lang="en-US" dirty="0"/>
              <a:t>Pivot the E214 data by EMPL ID</a:t>
            </a:r>
          </a:p>
          <a:p>
            <a:pPr marL="571500" indent="-342900"/>
            <a:r>
              <a:rPr lang="en-US" sz="2400" dirty="0"/>
              <a:t>You can see there is one student with a FARC but  no FARP</a:t>
            </a:r>
          </a:p>
          <a:p>
            <a:pPr lvl="0" indent="-228600">
              <a:buNone/>
            </a:pPr>
            <a:endParaRPr lang="en-US" dirty="0"/>
          </a:p>
          <a:p>
            <a:pPr lvl="0" indent="-228600">
              <a:buNone/>
            </a:pPr>
            <a:endParaRPr lang="en-US" sz="2000" dirty="0"/>
          </a:p>
        </p:txBody>
      </p:sp>
      <p:pic>
        <p:nvPicPr>
          <p:cNvPr id="6" name="Google Shape;332;p49">
            <a:extLst>
              <a:ext uri="{FF2B5EF4-FFF2-40B4-BE49-F238E27FC236}">
                <a16:creationId xmlns:a16="http://schemas.microsoft.com/office/drawing/2014/main" id="{08F5C507-40DF-4EDF-87EB-31C7EF0970E9}"/>
              </a:ext>
            </a:extLst>
          </p:cNvPr>
          <p:cNvPicPr preferRelativeResize="0"/>
          <p:nvPr/>
        </p:nvPicPr>
        <p:blipFill>
          <a:blip r:embed="rId3">
            <a:alphaModFix/>
          </a:blip>
          <a:stretch>
            <a:fillRect/>
          </a:stretch>
        </p:blipFill>
        <p:spPr>
          <a:xfrm>
            <a:off x="3346881" y="2591785"/>
            <a:ext cx="4991142" cy="2524594"/>
          </a:xfrm>
          <a:prstGeom prst="rect">
            <a:avLst/>
          </a:prstGeom>
          <a:noFill/>
          <a:ln>
            <a:noFill/>
          </a:ln>
        </p:spPr>
      </p:pic>
    </p:spTree>
    <p:extLst>
      <p:ext uri="{BB962C8B-B14F-4D97-AF65-F5344CB8AC3E}">
        <p14:creationId xmlns:p14="http://schemas.microsoft.com/office/powerpoint/2010/main" val="4006475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51</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FARC/FARP</a:t>
            </a:r>
            <a:br>
              <a:rPr lang="en-US" dirty="0"/>
            </a:br>
            <a:br>
              <a:rPr lang="en-US" dirty="0"/>
            </a:br>
            <a:endParaRPr dirty="0"/>
          </a:p>
        </p:txBody>
      </p:sp>
      <p:sp>
        <p:nvSpPr>
          <p:cNvPr id="192" name="Google Shape;192;p9"/>
          <p:cNvSpPr txBox="1">
            <a:spLocks noGrp="1"/>
          </p:cNvSpPr>
          <p:nvPr>
            <p:ph type="body" idx="1"/>
          </p:nvPr>
        </p:nvSpPr>
        <p:spPr>
          <a:xfrm>
            <a:off x="506027" y="985421"/>
            <a:ext cx="11141476" cy="2443579"/>
          </a:xfrm>
          <a:prstGeom prst="rect">
            <a:avLst/>
          </a:prstGeom>
          <a:noFill/>
          <a:ln>
            <a:noFill/>
          </a:ln>
        </p:spPr>
        <p:txBody>
          <a:bodyPr spcFirstLastPara="1" wrap="square" lIns="91425" tIns="45700" rIns="91425" bIns="45700" anchor="t" anchorCtr="0">
            <a:noAutofit/>
          </a:bodyPr>
          <a:lstStyle/>
          <a:p>
            <a:pPr lvl="0" indent="-228600">
              <a:buNone/>
            </a:pPr>
            <a:r>
              <a:rPr lang="en-US" sz="2400" dirty="0"/>
              <a:t>Review the Customer Account to making sure it agrees with what you are seeing in the GL.</a:t>
            </a:r>
          </a:p>
          <a:p>
            <a:pPr lvl="0" indent="-228600">
              <a:buNone/>
            </a:pPr>
            <a:endParaRPr lang="en-US" dirty="0"/>
          </a:p>
          <a:p>
            <a:pPr lvl="0" indent="-228600">
              <a:buNone/>
            </a:pPr>
            <a:endParaRPr lang="en-US" sz="2000" dirty="0"/>
          </a:p>
        </p:txBody>
      </p:sp>
      <p:pic>
        <p:nvPicPr>
          <p:cNvPr id="7" name="Google Shape;339;p50">
            <a:extLst>
              <a:ext uri="{FF2B5EF4-FFF2-40B4-BE49-F238E27FC236}">
                <a16:creationId xmlns:a16="http://schemas.microsoft.com/office/drawing/2014/main" id="{26DC1DB8-7CF9-48A5-9BFF-9A9058309686}"/>
              </a:ext>
            </a:extLst>
          </p:cNvPr>
          <p:cNvPicPr preferRelativeResize="0"/>
          <p:nvPr/>
        </p:nvPicPr>
        <p:blipFill>
          <a:blip r:embed="rId3">
            <a:alphaModFix/>
          </a:blip>
          <a:stretch>
            <a:fillRect/>
          </a:stretch>
        </p:blipFill>
        <p:spPr>
          <a:xfrm>
            <a:off x="1275846" y="2147070"/>
            <a:ext cx="8720410" cy="3946304"/>
          </a:xfrm>
          <a:prstGeom prst="rect">
            <a:avLst/>
          </a:prstGeom>
          <a:noFill/>
          <a:ln>
            <a:noFill/>
          </a:ln>
        </p:spPr>
      </p:pic>
    </p:spTree>
    <p:extLst>
      <p:ext uri="{BB962C8B-B14F-4D97-AF65-F5344CB8AC3E}">
        <p14:creationId xmlns:p14="http://schemas.microsoft.com/office/powerpoint/2010/main" val="3423452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28" name="Picture 4" descr="Twins Brothers Stock Illustrations – 351 Twins Brothers Stock  Illustrations, Vectors &amp; Clipart - Dreamstime">
            <a:extLst>
              <a:ext uri="{FF2B5EF4-FFF2-40B4-BE49-F238E27FC236}">
                <a16:creationId xmlns:a16="http://schemas.microsoft.com/office/drawing/2014/main" id="{E1A303EF-52A1-4B97-ABAF-7CAD2C7D7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279" y="3872881"/>
            <a:ext cx="2434702" cy="2434702"/>
          </a:xfrm>
          <a:prstGeom prst="rect">
            <a:avLst/>
          </a:prstGeom>
          <a:noFill/>
          <a:extLst>
            <a:ext uri="{909E8E84-426E-40DD-AFC4-6F175D3DCCD1}">
              <a14:hiddenFill xmlns:a14="http://schemas.microsoft.com/office/drawing/2010/main">
                <a:solidFill>
                  <a:srgbClr val="FFFFFF"/>
                </a:solidFill>
              </a14:hiddenFill>
            </a:ext>
          </a:extLst>
        </p:spPr>
      </p:pic>
      <p:sp>
        <p:nvSpPr>
          <p:cNvPr id="190" name="Google Shape;190;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52</a:t>
            </a:fld>
            <a:endParaRPr/>
          </a:p>
        </p:txBody>
      </p:sp>
      <p:sp>
        <p:nvSpPr>
          <p:cNvPr id="191" name="Google Shape;191;p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lvl="0" algn="ctr"/>
            <a:r>
              <a:rPr lang="en-US" sz="3200" dirty="0"/>
              <a:t>FARC/FARP</a:t>
            </a:r>
            <a:br>
              <a:rPr lang="en-US" dirty="0"/>
            </a:br>
            <a:br>
              <a:rPr lang="en-US" dirty="0"/>
            </a:br>
            <a:endParaRPr dirty="0"/>
          </a:p>
        </p:txBody>
      </p:sp>
      <p:sp>
        <p:nvSpPr>
          <p:cNvPr id="192" name="Google Shape;192;p9"/>
          <p:cNvSpPr txBox="1">
            <a:spLocks noGrp="1"/>
          </p:cNvSpPr>
          <p:nvPr>
            <p:ph type="body" idx="1"/>
          </p:nvPr>
        </p:nvSpPr>
        <p:spPr>
          <a:xfrm>
            <a:off x="506027" y="985421"/>
            <a:ext cx="10173810" cy="4900474"/>
          </a:xfrm>
          <a:prstGeom prst="rect">
            <a:avLst/>
          </a:prstGeom>
          <a:noFill/>
          <a:ln>
            <a:noFill/>
          </a:ln>
        </p:spPr>
        <p:txBody>
          <a:bodyPr spcFirstLastPara="1" wrap="square" lIns="91425" tIns="45700" rIns="91425" bIns="45700" anchor="t" anchorCtr="0">
            <a:noAutofit/>
          </a:bodyPr>
          <a:lstStyle/>
          <a:p>
            <a:pPr lvl="0" indent="-228600">
              <a:buNone/>
            </a:pPr>
            <a:r>
              <a:rPr lang="en-US" sz="2400" b="1" dirty="0"/>
              <a:t>These differences must be corrected in Student Finance and allowed to flow through to GL</a:t>
            </a:r>
          </a:p>
          <a:p>
            <a:pPr lvl="0" indent="-228600">
              <a:buNone/>
            </a:pPr>
            <a:endParaRPr lang="en-US" sz="900" b="1" dirty="0"/>
          </a:p>
          <a:p>
            <a:pPr lvl="0" indent="-228600">
              <a:buNone/>
            </a:pPr>
            <a:r>
              <a:rPr lang="en-US" sz="2400" i="1" dirty="0"/>
              <a:t>Please work with both your Student Finance and Financial Aid staff to determine what needs to be done.</a:t>
            </a:r>
          </a:p>
          <a:p>
            <a:pPr marL="228600" indent="0">
              <a:buNone/>
            </a:pPr>
            <a:r>
              <a:rPr lang="en-US" sz="2000" dirty="0"/>
              <a:t>Possibilities could include:</a:t>
            </a:r>
          </a:p>
          <a:p>
            <a:pPr marL="571500" indent="-342900"/>
            <a:r>
              <a:rPr lang="en-US" sz="2000" dirty="0"/>
              <a:t>Additional aid was applied and FARC was removed but not FARC (or vice versa)</a:t>
            </a:r>
          </a:p>
          <a:p>
            <a:pPr marL="1028700" lvl="1" indent="-342900"/>
            <a:r>
              <a:rPr lang="en-US" sz="1600" dirty="0"/>
              <a:t>Have aid that can be applied to a charge? </a:t>
            </a:r>
            <a:r>
              <a:rPr lang="en-US" sz="1600" i="1" dirty="0"/>
              <a:t>Reverse both FARC FARP item types first!</a:t>
            </a:r>
          </a:p>
          <a:p>
            <a:pPr marL="571500" indent="-342900"/>
            <a:r>
              <a:rPr lang="en-US" sz="2000" dirty="0"/>
              <a:t>When the clean up was done only one item type was added – remember, these two must always be together</a:t>
            </a:r>
          </a:p>
          <a:p>
            <a:pPr marL="571500" indent="-342900"/>
            <a:endParaRPr lang="en-US" sz="2000" dirty="0"/>
          </a:p>
          <a:p>
            <a:pPr lvl="1" indent="-336550">
              <a:lnSpc>
                <a:spcPct val="115000"/>
              </a:lnSpc>
              <a:spcBef>
                <a:spcPts val="0"/>
              </a:spcBef>
              <a:buClr>
                <a:schemeClr val="dk1"/>
              </a:buClr>
              <a:buSzPts val="1700"/>
            </a:pPr>
            <a:endParaRPr lang="en-US" sz="1600" dirty="0"/>
          </a:p>
          <a:p>
            <a:pPr lvl="0" indent="-336550">
              <a:lnSpc>
                <a:spcPct val="115000"/>
              </a:lnSpc>
              <a:spcBef>
                <a:spcPts val="0"/>
              </a:spcBef>
              <a:buClr>
                <a:schemeClr val="dk1"/>
              </a:buClr>
              <a:buSzPts val="1700"/>
            </a:pPr>
            <a:r>
              <a:rPr lang="en-US" sz="2000" u="sng" dirty="0">
                <a:solidFill>
                  <a:schemeClr val="hlink"/>
                </a:solidFill>
                <a:hlinkClick r:id="rId4"/>
              </a:rPr>
              <a:t>Financial Aid Refund Adjustments QRG</a:t>
            </a:r>
            <a:endParaRPr lang="en-US" sz="2000" dirty="0">
              <a:solidFill>
                <a:schemeClr val="dk1"/>
              </a:solidFill>
            </a:endParaRPr>
          </a:p>
          <a:p>
            <a:pPr marL="571500" indent="-342900"/>
            <a:endParaRPr lang="en-US" sz="2000" dirty="0"/>
          </a:p>
          <a:p>
            <a:pPr lvl="0" indent="-228600">
              <a:buNone/>
            </a:pPr>
            <a:endParaRPr lang="en-US" dirty="0"/>
          </a:p>
          <a:p>
            <a:pPr lvl="0" indent="-228600">
              <a:buNone/>
            </a:pPr>
            <a:endParaRPr lang="en-US" sz="2000" dirty="0"/>
          </a:p>
        </p:txBody>
      </p:sp>
    </p:spTree>
    <p:extLst>
      <p:ext uri="{BB962C8B-B14F-4D97-AF65-F5344CB8AC3E}">
        <p14:creationId xmlns:p14="http://schemas.microsoft.com/office/powerpoint/2010/main" val="2175332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8"/>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53</a:t>
            </a:fld>
            <a:endParaRPr/>
          </a:p>
        </p:txBody>
      </p:sp>
      <p:sp>
        <p:nvSpPr>
          <p:cNvPr id="402" name="Google Shape;402;p38"/>
          <p:cNvSpPr txBox="1">
            <a:spLocks noGrp="1"/>
          </p:cNvSpPr>
          <p:nvPr>
            <p:ph type="title"/>
          </p:nvPr>
        </p:nvSpPr>
        <p:spPr>
          <a:xfrm>
            <a:off x="692720" y="294199"/>
            <a:ext cx="11069783" cy="161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dirty="0">
                <a:solidFill>
                  <a:schemeClr val="tx1"/>
                </a:solidFill>
              </a:rPr>
              <a:t>Questions?</a:t>
            </a:r>
            <a:br>
              <a:rPr lang="en-US" dirty="0">
                <a:solidFill>
                  <a:schemeClr val="tx1"/>
                </a:solidFill>
              </a:rPr>
            </a:br>
            <a:r>
              <a:rPr lang="en-US" dirty="0">
                <a:solidFill>
                  <a:schemeClr val="tx1"/>
                </a:solidFill>
              </a:rPr>
              <a:t>Comments?</a:t>
            </a:r>
            <a:endParaRPr dirty="0">
              <a:solidFill>
                <a:schemeClr val="tx1"/>
              </a:solidFill>
            </a:endParaRPr>
          </a:p>
        </p:txBody>
      </p:sp>
      <p:sp>
        <p:nvSpPr>
          <p:cNvPr id="403" name="Google Shape;403;p38"/>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endParaRPr dirty="0"/>
          </a:p>
          <a:p>
            <a:pPr marL="50800" lvl="0" indent="0" algn="ctr" rtl="0">
              <a:lnSpc>
                <a:spcPct val="90000"/>
              </a:lnSpc>
              <a:spcBef>
                <a:spcPts val="1000"/>
              </a:spcBef>
              <a:spcAft>
                <a:spcPts val="0"/>
              </a:spcAft>
              <a:buSzPts val="2800"/>
              <a:buNone/>
            </a:pPr>
            <a:endParaRPr dirty="0"/>
          </a:p>
        </p:txBody>
      </p:sp>
      <p:pic>
        <p:nvPicPr>
          <p:cNvPr id="2050" name="Picture 2" descr="Concept Of Contemplating Stickman With Question Mark Icon Vector Stock  Illustration - Download Image Now - iStock">
            <a:extLst>
              <a:ext uri="{FF2B5EF4-FFF2-40B4-BE49-F238E27FC236}">
                <a16:creationId xmlns:a16="http://schemas.microsoft.com/office/drawing/2014/main" id="{2AAFC8A4-5A80-4E7E-8269-1F0EAAA80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595" y="1967785"/>
            <a:ext cx="3718217" cy="436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27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8"/>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54</a:t>
            </a:fld>
            <a:endParaRPr/>
          </a:p>
        </p:txBody>
      </p:sp>
      <p:sp>
        <p:nvSpPr>
          <p:cNvPr id="402" name="Google Shape;402;p38"/>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sz="3600" dirty="0">
                <a:solidFill>
                  <a:schemeClr val="tx1"/>
                </a:solidFill>
                <a:latin typeface="Arial"/>
                <a:ea typeface="Arial"/>
                <a:cs typeface="Arial"/>
                <a:sym typeface="Arial"/>
              </a:rPr>
              <a:t>THANK YOU</a:t>
            </a:r>
            <a:endParaRPr dirty="0">
              <a:solidFill>
                <a:schemeClr val="tx1"/>
              </a:solidFill>
            </a:endParaRPr>
          </a:p>
        </p:txBody>
      </p:sp>
      <p:sp>
        <p:nvSpPr>
          <p:cNvPr id="403" name="Google Shape;403;p38"/>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endParaRPr dirty="0"/>
          </a:p>
          <a:p>
            <a:pPr marL="50800" lvl="0" indent="0" algn="ctr" rtl="0">
              <a:lnSpc>
                <a:spcPct val="90000"/>
              </a:lnSpc>
              <a:spcBef>
                <a:spcPts val="1000"/>
              </a:spcBef>
              <a:spcAft>
                <a:spcPts val="0"/>
              </a:spcAft>
              <a:buSzPts val="2800"/>
              <a:buNone/>
            </a:pPr>
            <a:r>
              <a:rPr lang="en-US" dirty="0">
                <a:solidFill>
                  <a:schemeClr val="tx1"/>
                </a:solidFill>
              </a:rPr>
              <a:t>SBCTC Accounting Support </a:t>
            </a:r>
          </a:p>
          <a:p>
            <a:pPr marL="50800" lvl="0" indent="0" algn="ctr" rtl="0">
              <a:lnSpc>
                <a:spcPct val="90000"/>
              </a:lnSpc>
              <a:spcBef>
                <a:spcPts val="1000"/>
              </a:spcBef>
              <a:spcAft>
                <a:spcPts val="0"/>
              </a:spcAft>
              <a:buSzPts val="2800"/>
              <a:buNone/>
            </a:pPr>
            <a:r>
              <a:rPr lang="en-US" dirty="0">
                <a:solidFill>
                  <a:schemeClr val="tx1"/>
                </a:solidFill>
              </a:rPr>
              <a:t>and</a:t>
            </a:r>
            <a:endParaRPr dirty="0">
              <a:solidFill>
                <a:schemeClr val="tx1"/>
              </a:solidFill>
            </a:endParaRPr>
          </a:p>
          <a:p>
            <a:pPr marL="50800" lvl="0" indent="0" algn="ctr" rtl="0">
              <a:lnSpc>
                <a:spcPct val="90000"/>
              </a:lnSpc>
              <a:spcBef>
                <a:spcPts val="1000"/>
              </a:spcBef>
              <a:spcAft>
                <a:spcPts val="0"/>
              </a:spcAft>
              <a:buSzPts val="2800"/>
              <a:buNone/>
            </a:pPr>
            <a:r>
              <a:rPr lang="en-US" dirty="0">
                <a:solidFill>
                  <a:schemeClr val="tx1"/>
                </a:solidFill>
              </a:rPr>
              <a:t>SBCTC Student Financials</a:t>
            </a:r>
            <a:endParaRPr dirty="0">
              <a:solidFill>
                <a:schemeClr val="tx1"/>
              </a:solidFill>
            </a:endParaRPr>
          </a:p>
          <a:p>
            <a:pPr marL="50800" lvl="0" indent="0" algn="ctr" rtl="0">
              <a:lnSpc>
                <a:spcPct val="90000"/>
              </a:lnSpc>
              <a:spcBef>
                <a:spcPts val="1000"/>
              </a:spcBef>
              <a:spcAft>
                <a:spcPts val="0"/>
              </a:spcAft>
              <a:buSzPts val="2800"/>
              <a:buNone/>
            </a:pPr>
            <a:r>
              <a:rPr lang="en-US" u="sng" dirty="0">
                <a:solidFill>
                  <a:schemeClr val="hlink"/>
                </a:solidFill>
                <a:hlinkClick r:id="rId3"/>
              </a:rPr>
              <a:t>SFSUPPORT@SBCTC.EDU</a:t>
            </a:r>
            <a:endParaRPr dirty="0"/>
          </a:p>
          <a:p>
            <a:pPr marL="50800" lvl="0" indent="0" algn="ctr" rtl="0">
              <a:lnSpc>
                <a:spcPct val="90000"/>
              </a:lnSpc>
              <a:spcBef>
                <a:spcPts val="1000"/>
              </a:spcBef>
              <a:spcAft>
                <a:spcPts val="0"/>
              </a:spcAft>
              <a:buSzPts val="2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6</a:t>
            </a:fld>
            <a:endParaRPr/>
          </a:p>
        </p:txBody>
      </p:sp>
      <p:sp>
        <p:nvSpPr>
          <p:cNvPr id="160" name="Google Shape;160;p5"/>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sz="3200" dirty="0" err="1"/>
              <a:t>SMARTer</a:t>
            </a:r>
            <a:r>
              <a:rPr lang="en-US" sz="3200" dirty="0"/>
              <a:t> – </a:t>
            </a:r>
            <a:r>
              <a:rPr lang="en-US" sz="3200" dirty="0" err="1"/>
              <a:t>con’t</a:t>
            </a:r>
            <a:br>
              <a:rPr lang="en-US" dirty="0"/>
            </a:br>
            <a:endParaRPr dirty="0">
              <a:solidFill>
                <a:srgbClr val="000000"/>
              </a:solidFill>
            </a:endParaRPr>
          </a:p>
        </p:txBody>
      </p:sp>
      <p:sp>
        <p:nvSpPr>
          <p:cNvPr id="161" name="Google Shape;161;p5"/>
          <p:cNvSpPr txBox="1">
            <a:spLocks noGrp="1"/>
          </p:cNvSpPr>
          <p:nvPr>
            <p:ph type="body" idx="1"/>
          </p:nvPr>
        </p:nvSpPr>
        <p:spPr>
          <a:xfrm>
            <a:off x="444381" y="1299608"/>
            <a:ext cx="10663552" cy="4920308"/>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3200" b="1" dirty="0">
                <a:latin typeface="Libre Franklin"/>
                <a:ea typeface="Libre Franklin"/>
                <a:cs typeface="Libre Franklin"/>
                <a:sym typeface="Libre Franklin"/>
              </a:rPr>
              <a:t>All queries are run in the FSCM module</a:t>
            </a:r>
            <a:endParaRPr dirty="0"/>
          </a:p>
          <a:p>
            <a:pPr marL="457200" marR="0" lvl="0" indent="-406400" algn="l" rtl="0">
              <a:lnSpc>
                <a:spcPct val="90000"/>
              </a:lnSpc>
              <a:spcBef>
                <a:spcPts val="1000"/>
              </a:spcBef>
              <a:spcAft>
                <a:spcPts val="0"/>
              </a:spcAft>
              <a:buClr>
                <a:srgbClr val="003764"/>
              </a:buClr>
              <a:buSzPts val="2800"/>
              <a:buFont typeface="Arial"/>
              <a:buChar char="•"/>
            </a:pPr>
            <a:endParaRPr lang="en-US" sz="2400" i="1" dirty="0">
              <a:solidFill>
                <a:srgbClr val="002060"/>
              </a:solidFill>
              <a:latin typeface="Libre Franklin"/>
              <a:ea typeface="Libre Franklin"/>
              <a:cs typeface="Libre Franklin"/>
              <a:sym typeface="Libre Franklin"/>
            </a:endParaRPr>
          </a:p>
          <a:p>
            <a:pPr marL="457200" marR="0" lvl="0" indent="-228600" algn="l" rtl="0">
              <a:lnSpc>
                <a:spcPct val="90000"/>
              </a:lnSpc>
              <a:spcBef>
                <a:spcPts val="1000"/>
              </a:spcBef>
              <a:spcAft>
                <a:spcPts val="0"/>
              </a:spcAft>
              <a:buClr>
                <a:srgbClr val="003764"/>
              </a:buClr>
              <a:buSzPts val="2800"/>
              <a:buFont typeface="Arial"/>
              <a:buNone/>
            </a:pPr>
            <a:r>
              <a:rPr lang="en-US" dirty="0">
                <a:latin typeface="Libre Franklin"/>
                <a:ea typeface="Libre Franklin"/>
                <a:cs typeface="Libre Franklin"/>
                <a:sym typeface="Libre Franklin"/>
              </a:rPr>
              <a:t>In Query Manager or Query Viewer, search for Folder Name beginning with “SMART” to pull all available queries:</a:t>
            </a:r>
          </a:p>
          <a:p>
            <a:pPr marL="457200" marR="0" lvl="0" indent="-228600" algn="l" rtl="0">
              <a:lnSpc>
                <a:spcPct val="90000"/>
              </a:lnSpc>
              <a:spcBef>
                <a:spcPts val="1000"/>
              </a:spcBef>
              <a:spcAft>
                <a:spcPts val="0"/>
              </a:spcAft>
              <a:buClr>
                <a:srgbClr val="003764"/>
              </a:buClr>
              <a:buSzPts val="2800"/>
              <a:buFont typeface="Arial"/>
              <a:buNone/>
            </a:pPr>
            <a:endParaRPr lang="en-US" dirty="0">
              <a:latin typeface="Libre Franklin"/>
              <a:ea typeface="Libre Franklin"/>
              <a:cs typeface="Libre Franklin"/>
              <a:sym typeface="Libre Franklin"/>
            </a:endParaRPr>
          </a:p>
          <a:p>
            <a:pPr marL="457200" marR="0" lvl="0" indent="-228600" algn="l" rtl="0">
              <a:lnSpc>
                <a:spcPct val="90000"/>
              </a:lnSpc>
              <a:spcBef>
                <a:spcPts val="1000"/>
              </a:spcBef>
              <a:spcAft>
                <a:spcPts val="0"/>
              </a:spcAft>
              <a:buClr>
                <a:srgbClr val="003764"/>
              </a:buClr>
              <a:buSzPts val="2800"/>
              <a:buFont typeface="Arial"/>
              <a:buNone/>
            </a:pPr>
            <a:endParaRPr dirty="0">
              <a:latin typeface="Libre Franklin"/>
              <a:ea typeface="Libre Franklin"/>
              <a:cs typeface="Libre Franklin"/>
              <a:sym typeface="Libre Franklin"/>
            </a:endParaRPr>
          </a:p>
        </p:txBody>
      </p:sp>
      <p:pic>
        <p:nvPicPr>
          <p:cNvPr id="2" name="Picture 1">
            <a:extLst>
              <a:ext uri="{FF2B5EF4-FFF2-40B4-BE49-F238E27FC236}">
                <a16:creationId xmlns:a16="http://schemas.microsoft.com/office/drawing/2014/main" id="{3C54FD5E-22AA-4F2D-9706-43CB4EDBB327}"/>
              </a:ext>
            </a:extLst>
          </p:cNvPr>
          <p:cNvPicPr>
            <a:picLocks noChangeAspect="1"/>
          </p:cNvPicPr>
          <p:nvPr/>
        </p:nvPicPr>
        <p:blipFill>
          <a:blip r:embed="rId3"/>
          <a:stretch>
            <a:fillRect/>
          </a:stretch>
        </p:blipFill>
        <p:spPr>
          <a:xfrm>
            <a:off x="946965" y="3691492"/>
            <a:ext cx="9210675" cy="1866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7</a:t>
            </a:fld>
            <a:endParaRPr/>
          </a:p>
        </p:txBody>
      </p:sp>
      <p:sp>
        <p:nvSpPr>
          <p:cNvPr id="167" name="Google Shape;167;p6"/>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sz="3200" dirty="0" err="1"/>
              <a:t>SMARTer</a:t>
            </a:r>
            <a:r>
              <a:rPr lang="en-US" sz="3200" dirty="0"/>
              <a:t> – </a:t>
            </a:r>
            <a:r>
              <a:rPr lang="en-US" sz="3200" dirty="0" err="1"/>
              <a:t>con’t</a:t>
            </a:r>
            <a:br>
              <a:rPr lang="en-US" dirty="0"/>
            </a:br>
            <a:br>
              <a:rPr lang="en-US" dirty="0"/>
            </a:br>
            <a:endParaRPr dirty="0"/>
          </a:p>
        </p:txBody>
      </p:sp>
      <p:sp>
        <p:nvSpPr>
          <p:cNvPr id="168" name="Google Shape;168;p6"/>
          <p:cNvSpPr txBox="1">
            <a:spLocks noGrp="1"/>
          </p:cNvSpPr>
          <p:nvPr>
            <p:ph type="body" idx="1"/>
          </p:nvPr>
        </p:nvSpPr>
        <p:spPr>
          <a:xfrm>
            <a:off x="444381" y="1299608"/>
            <a:ext cx="10663552" cy="5011293"/>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b="1" dirty="0">
                <a:latin typeface="Libre Franklin"/>
                <a:ea typeface="Libre Franklin"/>
                <a:cs typeface="Libre Franklin"/>
                <a:sym typeface="Libre Franklin"/>
              </a:rPr>
              <a:t>Queries relating to Student Financial transactions:</a:t>
            </a:r>
          </a:p>
          <a:p>
            <a:pPr marL="50800" lvl="0" indent="0" algn="l" rtl="0">
              <a:lnSpc>
                <a:spcPct val="90000"/>
              </a:lnSpc>
              <a:spcBef>
                <a:spcPts val="1000"/>
              </a:spcBef>
              <a:spcAft>
                <a:spcPts val="0"/>
              </a:spcAft>
              <a:buSzPts val="2800"/>
              <a:buNone/>
            </a:pPr>
            <a:r>
              <a:rPr lang="en-US" dirty="0">
                <a:latin typeface="Libre Franklin"/>
                <a:ea typeface="Libre Franklin"/>
                <a:cs typeface="Libre Franklin"/>
                <a:sym typeface="Libre Franklin"/>
              </a:rPr>
              <a:t>305A, 305B, 305C</a:t>
            </a:r>
          </a:p>
          <a:p>
            <a:pPr marL="50800" lvl="0" indent="0" algn="l" rtl="0">
              <a:lnSpc>
                <a:spcPct val="90000"/>
              </a:lnSpc>
              <a:spcBef>
                <a:spcPts val="1000"/>
              </a:spcBef>
              <a:spcAft>
                <a:spcPts val="0"/>
              </a:spcAft>
              <a:buSzPts val="2800"/>
              <a:buNone/>
            </a:pPr>
            <a:endParaRPr dirty="0">
              <a:latin typeface="Libre Franklin"/>
              <a:ea typeface="Libre Franklin"/>
              <a:cs typeface="Libre Franklin"/>
              <a:sym typeface="Libre Franklin"/>
            </a:endParaRPr>
          </a:p>
        </p:txBody>
      </p:sp>
      <p:pic>
        <p:nvPicPr>
          <p:cNvPr id="2" name="Picture 1">
            <a:extLst>
              <a:ext uri="{FF2B5EF4-FFF2-40B4-BE49-F238E27FC236}">
                <a16:creationId xmlns:a16="http://schemas.microsoft.com/office/drawing/2014/main" id="{473860C9-5ECC-4DA1-883F-A5B7BAE26E39}"/>
              </a:ext>
            </a:extLst>
          </p:cNvPr>
          <p:cNvPicPr>
            <a:picLocks noChangeAspect="1"/>
          </p:cNvPicPr>
          <p:nvPr/>
        </p:nvPicPr>
        <p:blipFill>
          <a:blip r:embed="rId3"/>
          <a:stretch>
            <a:fillRect/>
          </a:stretch>
        </p:blipFill>
        <p:spPr>
          <a:xfrm>
            <a:off x="692720" y="2654083"/>
            <a:ext cx="8667750" cy="495300"/>
          </a:xfrm>
          <a:prstGeom prst="rect">
            <a:avLst/>
          </a:prstGeom>
        </p:spPr>
      </p:pic>
      <p:pic>
        <p:nvPicPr>
          <p:cNvPr id="3" name="Picture 2">
            <a:extLst>
              <a:ext uri="{FF2B5EF4-FFF2-40B4-BE49-F238E27FC236}">
                <a16:creationId xmlns:a16="http://schemas.microsoft.com/office/drawing/2014/main" id="{7420BDCB-CCC9-466B-9DFE-15E219CAE832}"/>
              </a:ext>
            </a:extLst>
          </p:cNvPr>
          <p:cNvPicPr>
            <a:picLocks noChangeAspect="1"/>
          </p:cNvPicPr>
          <p:nvPr/>
        </p:nvPicPr>
        <p:blipFill>
          <a:blip r:embed="rId4"/>
          <a:stretch>
            <a:fillRect/>
          </a:stretch>
        </p:blipFill>
        <p:spPr>
          <a:xfrm>
            <a:off x="659382" y="3179883"/>
            <a:ext cx="8734425" cy="2647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8</a:t>
            </a:fld>
            <a:endParaRPr/>
          </a:p>
        </p:txBody>
      </p:sp>
      <p:sp>
        <p:nvSpPr>
          <p:cNvPr id="175" name="Google Shape;175;p7"/>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sz="3200" dirty="0" err="1"/>
              <a:t>SMARTer</a:t>
            </a:r>
            <a:r>
              <a:rPr lang="en-US" sz="3200" dirty="0"/>
              <a:t> – #305A</a:t>
            </a:r>
            <a:br>
              <a:rPr lang="en-US" dirty="0"/>
            </a:br>
            <a:endParaRPr dirty="0"/>
          </a:p>
        </p:txBody>
      </p:sp>
      <p:pic>
        <p:nvPicPr>
          <p:cNvPr id="2" name="Picture 1">
            <a:extLst>
              <a:ext uri="{FF2B5EF4-FFF2-40B4-BE49-F238E27FC236}">
                <a16:creationId xmlns:a16="http://schemas.microsoft.com/office/drawing/2014/main" id="{4D4E1A23-636A-4314-8938-1CE6D98DC96F}"/>
              </a:ext>
            </a:extLst>
          </p:cNvPr>
          <p:cNvPicPr>
            <a:picLocks noChangeAspect="1"/>
          </p:cNvPicPr>
          <p:nvPr/>
        </p:nvPicPr>
        <p:blipFill>
          <a:blip r:embed="rId3"/>
          <a:stretch>
            <a:fillRect/>
          </a:stretch>
        </p:blipFill>
        <p:spPr>
          <a:xfrm>
            <a:off x="837270" y="1191537"/>
            <a:ext cx="9678330" cy="52274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9</a:t>
            </a:fld>
            <a:endParaRPr/>
          </a:p>
        </p:txBody>
      </p:sp>
      <p:sp>
        <p:nvSpPr>
          <p:cNvPr id="183" name="Google Shape;183;p8"/>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p>
            <a:pPr algn="ctr"/>
            <a:r>
              <a:rPr lang="en-US" sz="3200" dirty="0" err="1"/>
              <a:t>SMARTer</a:t>
            </a:r>
            <a:r>
              <a:rPr lang="en-US" sz="3200" dirty="0"/>
              <a:t> – #305A</a:t>
            </a:r>
            <a:br>
              <a:rPr lang="en-US" dirty="0"/>
            </a:br>
            <a:br>
              <a:rPr lang="en-US" dirty="0"/>
            </a:br>
            <a:br>
              <a:rPr lang="en-US" dirty="0"/>
            </a:br>
            <a:endParaRPr dirty="0"/>
          </a:p>
        </p:txBody>
      </p:sp>
      <p:pic>
        <p:nvPicPr>
          <p:cNvPr id="3" name="Picture 2">
            <a:extLst>
              <a:ext uri="{FF2B5EF4-FFF2-40B4-BE49-F238E27FC236}">
                <a16:creationId xmlns:a16="http://schemas.microsoft.com/office/drawing/2014/main" id="{61626F50-DB80-4666-A65A-0C2FD94BAAFF}"/>
              </a:ext>
            </a:extLst>
          </p:cNvPr>
          <p:cNvPicPr>
            <a:picLocks noChangeAspect="1"/>
          </p:cNvPicPr>
          <p:nvPr/>
        </p:nvPicPr>
        <p:blipFill>
          <a:blip r:embed="rId3"/>
          <a:stretch>
            <a:fillRect/>
          </a:stretch>
        </p:blipFill>
        <p:spPr>
          <a:xfrm>
            <a:off x="692720" y="1191652"/>
            <a:ext cx="4572000" cy="1743075"/>
          </a:xfrm>
          <a:prstGeom prst="rect">
            <a:avLst/>
          </a:prstGeom>
        </p:spPr>
      </p:pic>
      <p:pic>
        <p:nvPicPr>
          <p:cNvPr id="4" name="Picture 3">
            <a:extLst>
              <a:ext uri="{FF2B5EF4-FFF2-40B4-BE49-F238E27FC236}">
                <a16:creationId xmlns:a16="http://schemas.microsoft.com/office/drawing/2014/main" id="{57CC12D3-8774-4B36-B930-8572D3621D4A}"/>
              </a:ext>
            </a:extLst>
          </p:cNvPr>
          <p:cNvPicPr>
            <a:picLocks noChangeAspect="1"/>
          </p:cNvPicPr>
          <p:nvPr/>
        </p:nvPicPr>
        <p:blipFill>
          <a:blip r:embed="rId4"/>
          <a:stretch>
            <a:fillRect/>
          </a:stretch>
        </p:blipFill>
        <p:spPr>
          <a:xfrm>
            <a:off x="414143" y="3204697"/>
            <a:ext cx="11250967" cy="1201116"/>
          </a:xfrm>
          <a:prstGeom prst="rect">
            <a:avLst/>
          </a:prstGeom>
        </p:spPr>
      </p:pic>
      <p:pic>
        <p:nvPicPr>
          <p:cNvPr id="5" name="Picture 4">
            <a:extLst>
              <a:ext uri="{FF2B5EF4-FFF2-40B4-BE49-F238E27FC236}">
                <a16:creationId xmlns:a16="http://schemas.microsoft.com/office/drawing/2014/main" id="{14AECE7B-4EAB-49E2-9082-6F1C8FF27A0A}"/>
              </a:ext>
            </a:extLst>
          </p:cNvPr>
          <p:cNvPicPr>
            <a:picLocks noChangeAspect="1"/>
          </p:cNvPicPr>
          <p:nvPr/>
        </p:nvPicPr>
        <p:blipFill>
          <a:blip r:embed="rId5"/>
          <a:stretch>
            <a:fillRect/>
          </a:stretch>
        </p:blipFill>
        <p:spPr>
          <a:xfrm>
            <a:off x="414143" y="4777281"/>
            <a:ext cx="11348360" cy="1115911"/>
          </a:xfrm>
          <a:prstGeom prst="rect">
            <a:avLst/>
          </a:prstGeom>
        </p:spPr>
      </p:pic>
      <p:sp>
        <p:nvSpPr>
          <p:cNvPr id="6" name="TextBox 5">
            <a:extLst>
              <a:ext uri="{FF2B5EF4-FFF2-40B4-BE49-F238E27FC236}">
                <a16:creationId xmlns:a16="http://schemas.microsoft.com/office/drawing/2014/main" id="{980E6B3A-E767-4CF6-B73A-AF17422DD2B5}"/>
              </a:ext>
            </a:extLst>
          </p:cNvPr>
          <p:cNvSpPr txBox="1"/>
          <p:nvPr/>
        </p:nvSpPr>
        <p:spPr>
          <a:xfrm>
            <a:off x="6178858" y="1367161"/>
            <a:ext cx="4953740" cy="646331"/>
          </a:xfrm>
          <a:prstGeom prst="rect">
            <a:avLst/>
          </a:prstGeom>
          <a:noFill/>
        </p:spPr>
        <p:txBody>
          <a:bodyPr wrap="square" rtlCol="0">
            <a:spAutoFit/>
          </a:bodyPr>
          <a:lstStyle/>
          <a:p>
            <a:r>
              <a:rPr lang="en-US" sz="1800" dirty="0"/>
              <a:t>This query is looking for payments that are “stuck” or unapplied</a:t>
            </a:r>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2079</Words>
  <Application>Microsoft Office PowerPoint</Application>
  <PresentationFormat>Widescreen</PresentationFormat>
  <Paragraphs>370</Paragraphs>
  <Slides>54</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Wingdings</vt:lpstr>
      <vt:lpstr>Arial</vt:lpstr>
      <vt:lpstr>Libre Franklin</vt:lpstr>
      <vt:lpstr>Calibri</vt:lpstr>
      <vt:lpstr>Libre Franklin Medium</vt:lpstr>
      <vt:lpstr>1_Office Theme</vt:lpstr>
      <vt:lpstr>Student Financials and the General Ledger   SMARTer, Untrue Refunds, FARC/FARP</vt:lpstr>
      <vt:lpstr>INTRODUCTIONS</vt:lpstr>
      <vt:lpstr>AGENDA</vt:lpstr>
      <vt:lpstr>PowerPoint Presentation</vt:lpstr>
      <vt:lpstr> </vt:lpstr>
      <vt:lpstr>SMARTer – con’t </vt:lpstr>
      <vt:lpstr>SMARTer – con’t  </vt:lpstr>
      <vt:lpstr>SMARTer – #305A </vt:lpstr>
      <vt:lpstr>SMARTer – #305A   </vt:lpstr>
      <vt:lpstr>PowerPoint Presentation</vt:lpstr>
      <vt:lpstr>SMARTer – #305A TPC</vt:lpstr>
      <vt:lpstr>SMARTer – #305A TPC</vt:lpstr>
      <vt:lpstr>PowerPoint Presentation</vt:lpstr>
      <vt:lpstr>SMARTer - #305A Payment Plans</vt:lpstr>
      <vt:lpstr>SMARTer - #305A Payment Plans    </vt:lpstr>
      <vt:lpstr>PowerPoint Presentation</vt:lpstr>
      <vt:lpstr>SMARTer - #305A Waivers</vt:lpstr>
      <vt:lpstr>Waiver is being reversed and reposted every Sunday…hmmm</vt:lpstr>
      <vt:lpstr>Favorite Tuition Calc Trick</vt:lpstr>
      <vt:lpstr>More FIXING</vt:lpstr>
      <vt:lpstr>#Pulldanamy</vt:lpstr>
      <vt:lpstr>PowerPoint Presentation</vt:lpstr>
      <vt:lpstr>SMARTer – #305B </vt:lpstr>
      <vt:lpstr>SMARTer – #305B  </vt:lpstr>
      <vt:lpstr>SMARTer – Tuition vs. Fees  </vt:lpstr>
      <vt:lpstr>SMARTer – #305B  </vt:lpstr>
      <vt:lpstr>PowerPoint Presentation</vt:lpstr>
      <vt:lpstr>SMARTer –con’t </vt:lpstr>
      <vt:lpstr>SMARTer – Tuition vs. Fees  </vt:lpstr>
      <vt:lpstr>SMARTer con’t  </vt:lpstr>
      <vt:lpstr>SMARTer – Tuition vs. Fees  </vt:lpstr>
      <vt:lpstr>SMARTer – #305C  </vt:lpstr>
      <vt:lpstr>SMARTer – #305C  </vt:lpstr>
      <vt:lpstr>SMARTer – #305C  </vt:lpstr>
      <vt:lpstr>PowerPoint Presentation</vt:lpstr>
      <vt:lpstr>SF and GL  – Untrue Balances </vt:lpstr>
      <vt:lpstr>SF and GL  – Untrue Balances </vt:lpstr>
      <vt:lpstr>SF and GL  – Untrue Balances </vt:lpstr>
      <vt:lpstr>SF and GL  – Untrue Balances </vt:lpstr>
      <vt:lpstr>SF and GL  – Untrue Balances </vt:lpstr>
      <vt:lpstr>SF and GL  – Untrue Balances </vt:lpstr>
      <vt:lpstr>Unapplied FA Refund vs Reduction</vt:lpstr>
      <vt:lpstr>Financial Aid</vt:lpstr>
      <vt:lpstr>PowerPoint Presentation</vt:lpstr>
      <vt:lpstr>FARP/FARC  </vt:lpstr>
      <vt:lpstr>FARP/FARC  </vt:lpstr>
      <vt:lpstr>FARC/FARP  </vt:lpstr>
      <vt:lpstr>FARC/FARP  </vt:lpstr>
      <vt:lpstr>FARC/FARP  </vt:lpstr>
      <vt:lpstr>FARC/FARP  </vt:lpstr>
      <vt:lpstr>FARC/FARP  </vt:lpstr>
      <vt:lpstr>FARC/FARP  </vt:lpstr>
      <vt:lpstr>Questions?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Financials and the General Ledger</dc:title>
  <dc:creator>Serena Hansen</dc:creator>
  <cp:lastModifiedBy>Amy Lanser</cp:lastModifiedBy>
  <cp:revision>43</cp:revision>
  <dcterms:created xsi:type="dcterms:W3CDTF">2019-04-03T22:00:17Z</dcterms:created>
  <dcterms:modified xsi:type="dcterms:W3CDTF">2024-10-23T16:47:33Z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0x010100E6D9C7C23306084985FBFE46ADCA42E9</vt:lpwstr>
  </property>
</Properties>
</file>