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48134-86C7-74BE-A71C-31C85503AD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94C83D-FF28-534A-B318-65CD5605A5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832C8-52E2-9645-0E41-7E05DA00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5188-94F1-4EC5-BB83-C4D5FCCC43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71E53-14E1-2F40-EAB6-139F55B6E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940B9-9224-52DB-FC21-94B89C0EE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BF55-BD97-45DC-98A8-4DE1D7E3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7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F2188-30D6-BD1F-B4DA-3314CCB0D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25E836-59CE-B3DD-0418-8B019F423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60855-4D9E-BE37-2A9D-7C889E08D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5188-94F1-4EC5-BB83-C4D5FCCC43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C74A4-ACB8-7E3F-9B57-3FAADA6B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7B803-70F5-E7A1-460E-6372D4D37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BF55-BD97-45DC-98A8-4DE1D7E3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61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E0BC23-8A0D-A5D7-526E-53314A8969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C910FD-2DC6-04F4-D327-BA99F5A6C2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1DD706-A261-E2E2-5CFC-2EFF44FBF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5188-94F1-4EC5-BB83-C4D5FCCC43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09CDA-3129-968D-A508-13048415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7F4B5-C567-07E9-82C7-52FE1FDC7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BF55-BD97-45DC-98A8-4DE1D7E3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2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A9C6A-C898-BD9F-D27C-55B626D21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1BDB9-4CB6-2AE2-72F0-6DE38441E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1CBEC-D13E-D375-64E5-BD79C680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5188-94F1-4EC5-BB83-C4D5FCCC43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739D6-47CC-C146-6631-96D563BCC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3A9BE-6DE3-375A-7A9B-FA678A8DD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BF55-BD97-45DC-98A8-4DE1D7E3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3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54132-142F-C3C3-69DE-C77FC450B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9CFDD-E0C4-66E2-A56A-AF6526BFB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48A5D-FD72-DA92-C877-A4E1F104D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5188-94F1-4EC5-BB83-C4D5FCCC43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7F083-F516-73D1-58BB-7F7702A0B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AEC7E-00CE-920C-A1D9-D59151CE4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BF55-BD97-45DC-98A8-4DE1D7E3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81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60289-5D50-B90C-0EA9-C3733469C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2DB5B-7D90-9306-DBC1-DD8DA8F92F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A4FE2-79C2-793A-89B8-D146322438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CE6DB2-0EAE-E79C-6253-B68D46250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5188-94F1-4EC5-BB83-C4D5FCCC43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819458-4B73-A0D5-A601-3F6A5945D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52E4E7-D842-E185-EF3F-C9482968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BF55-BD97-45DC-98A8-4DE1D7E3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67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9C808-871D-F06B-8FAF-731AF5DAE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1FFFB-5F9E-EF14-7CFF-351B307D8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6D22C5-5341-0D74-DFEB-F35105F879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63CC03-A6B5-8499-B04B-58A35491E4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AB75F4-F216-6CC9-EB31-3A4F2B2FAE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5F00CE-69F8-4704-AE49-6B71BDDAC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5188-94F1-4EC5-BB83-C4D5FCCC43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0FE88D-307F-C9E0-BFAF-9FD190795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742B24-5416-9E08-A412-0800F4CF1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BF55-BD97-45DC-98A8-4DE1D7E3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88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01158-5724-9A6E-9FF5-CB3FFFD78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F5F00A-8537-2F79-D39D-1AB0B02D8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5188-94F1-4EC5-BB83-C4D5FCCC43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1E1C0C-084E-56A8-CB7A-2819DD894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38DD11-E245-4613-FFB3-128C07C32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BF55-BD97-45DC-98A8-4DE1D7E3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909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98DB0B-F249-D64D-B0A0-66BFF31BA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5188-94F1-4EC5-BB83-C4D5FCCC43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863213-8280-4BDD-96F7-937FEA45B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2EF8B-7341-27F0-F13A-5FBD8BDAD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BF55-BD97-45DC-98A8-4DE1D7E3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6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52246-9375-726B-C56F-294D7FC9D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1F77F-6A45-660C-2A6F-155517720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95CA2D-37E6-A9E0-30C5-1DB1D1956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DBD99-0B76-1B6F-4DE9-DBA054CE0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5188-94F1-4EC5-BB83-C4D5FCCC43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8626AB-AC2C-2E7D-939F-835985DFB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783293-2DB2-D085-60CB-0B4F27448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BF55-BD97-45DC-98A8-4DE1D7E3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2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D78AA-5675-8B87-CCA6-54C3604A0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F4FAEB-C651-0868-FFEF-FB0A1C1EE8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AD8EB1-57D6-62A8-AD01-2F627BBA6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5F9354-6553-4714-19A6-A803CA103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5188-94F1-4EC5-BB83-C4D5FCCC43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A08545-96CD-3A6F-C260-90AEA5EF5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F4E49D-7F7B-B3CD-4DDC-AA534C7BB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BF55-BD97-45DC-98A8-4DE1D7E3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9FE2B4-B332-27BB-9F5D-563C7B45A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E3AD2-DAF6-AC22-023F-28139C2D5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665B9-8995-5C8B-C091-39804699DB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315188-94F1-4EC5-BB83-C4D5FCCC43D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DC24D-A6FF-C1A4-F49B-604C9F05A7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A3EF3-136B-B126-2EDC-1DD06B7C66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9CBF55-BD97-45DC-98A8-4DE1D7E3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ofm.wa.gov/sites/default/files/public/accounting/ConnectionNewsletter/Fall24.pdf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bctc.edu/colleges-staff/programs-services/accounting-business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9F337-83F1-B214-9D50-12F71CBE7C5F}"/>
              </a:ext>
            </a:extLst>
          </p:cNvPr>
          <p:cNvSpPr txBox="1">
            <a:spLocks/>
          </p:cNvSpPr>
          <p:nvPr/>
        </p:nvSpPr>
        <p:spPr>
          <a:xfrm>
            <a:off x="6288000" y="2061329"/>
            <a:ext cx="4000718" cy="1124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One Washington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73288844-FCD2-B118-56CC-DFA98F29EFA4}"/>
              </a:ext>
            </a:extLst>
          </p:cNvPr>
          <p:cNvSpPr txBox="1">
            <a:spLocks/>
          </p:cNvSpPr>
          <p:nvPr/>
        </p:nvSpPr>
        <p:spPr>
          <a:xfrm>
            <a:off x="6288000" y="2966720"/>
            <a:ext cx="5472000" cy="322527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r>
              <a:rPr lang="en-US" dirty="0"/>
              <a:t>Statewide Accounting newsletter</a:t>
            </a:r>
          </a:p>
          <a:p>
            <a:pPr lvl="1"/>
            <a:r>
              <a:rPr lang="en-US" sz="1800" u="sng" dirty="0">
                <a:solidFill>
                  <a:srgbClr val="467886"/>
                </a:solidFill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2"/>
              </a:rPr>
              <a:t>https://ofm.wa.gov/sites/default/files/public/accounting/ConnectionNewsletter/Fall24.pdf</a:t>
            </a:r>
            <a:endParaRPr lang="en-US" sz="1800" u="sng" dirty="0">
              <a:solidFill>
                <a:srgbClr val="467886"/>
              </a:solidFill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2"/>
            <a:r>
              <a:rPr lang="en-US" dirty="0"/>
              <a:t>SAAM changing to WAAM</a:t>
            </a:r>
          </a:p>
          <a:p>
            <a:pPr lvl="2"/>
            <a:r>
              <a:rPr lang="en-US" dirty="0"/>
              <a:t>Status of go-live</a:t>
            </a:r>
          </a:p>
          <a:p>
            <a:pPr lvl="2"/>
            <a:r>
              <a:rPr lang="en-US" dirty="0"/>
              <a:t>Attestation is still a thing of the future (Near? Maybe / maybe not?)</a:t>
            </a:r>
          </a:p>
        </p:txBody>
      </p:sp>
      <p:pic>
        <p:nvPicPr>
          <p:cNvPr id="6" name="Picture 5" descr="A building with columns and a dome&#10;&#10;Description automatically generated">
            <a:extLst>
              <a:ext uri="{FF2B5EF4-FFF2-40B4-BE49-F238E27FC236}">
                <a16:creationId xmlns:a16="http://schemas.microsoft.com/office/drawing/2014/main" id="{AE2D6095-67A6-D96D-95A4-C22D14045B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32" y="563623"/>
            <a:ext cx="4708208" cy="573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465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7D9B4-550F-EA80-E572-85BF7E5D3AE6}"/>
              </a:ext>
            </a:extLst>
          </p:cNvPr>
          <p:cNvSpPr txBox="1">
            <a:spLocks/>
          </p:cNvSpPr>
          <p:nvPr/>
        </p:nvSpPr>
        <p:spPr>
          <a:xfrm>
            <a:off x="432000" y="432000"/>
            <a:ext cx="11340000" cy="6246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Year-end close for FY24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D7C646-F6D0-25FF-0687-7054BD331A28}"/>
              </a:ext>
            </a:extLst>
          </p:cNvPr>
          <p:cNvSpPr txBox="1">
            <a:spLocks/>
          </p:cNvSpPr>
          <p:nvPr/>
        </p:nvSpPr>
        <p:spPr>
          <a:xfrm>
            <a:off x="431800" y="1008000"/>
            <a:ext cx="11339513" cy="360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The good the bad and the ugly…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9FFD31-1EDB-7ADF-CDC6-5A0592F84A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1800" y="2100317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F1E61240-49BF-7222-54B1-BAE02143C353}"/>
              </a:ext>
            </a:extLst>
          </p:cNvPr>
          <p:cNvSpPr txBox="1">
            <a:spLocks/>
          </p:cNvSpPr>
          <p:nvPr/>
        </p:nvSpPr>
        <p:spPr>
          <a:xfrm>
            <a:off x="432000" y="2442934"/>
            <a:ext cx="5472000" cy="360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Need to work on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A25C295B-4750-72E5-DAB8-A8FCA3901385}"/>
              </a:ext>
            </a:extLst>
          </p:cNvPr>
          <p:cNvSpPr txBox="1">
            <a:spLocks/>
          </p:cNvSpPr>
          <p:nvPr/>
        </p:nvSpPr>
        <p:spPr>
          <a:xfrm>
            <a:off x="432000" y="2950768"/>
            <a:ext cx="5472000" cy="28992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Follow cut-off / due date requirements</a:t>
            </a:r>
          </a:p>
          <a:p>
            <a:r>
              <a:rPr lang="en-US" sz="2400" dirty="0"/>
              <a:t>Addressing cleanup work timely rather than at YE</a:t>
            </a:r>
          </a:p>
          <a:p>
            <a:r>
              <a:rPr lang="en-US" sz="2400" dirty="0"/>
              <a:t>Not using reports and tools that are available</a:t>
            </a:r>
          </a:p>
          <a:p>
            <a:r>
              <a:rPr lang="en-US" sz="2400" dirty="0"/>
              <a:t>Not having enough staff to get things done timely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E62678-C3F9-AFCD-95FC-9E57611EC3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99887" y="2100317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EEC6C99B-41F1-DEC6-491D-E6FD490660ED}"/>
              </a:ext>
            </a:extLst>
          </p:cNvPr>
          <p:cNvSpPr txBox="1">
            <a:spLocks/>
          </p:cNvSpPr>
          <p:nvPr/>
        </p:nvSpPr>
        <p:spPr>
          <a:xfrm>
            <a:off x="6300000" y="2443459"/>
            <a:ext cx="5472000" cy="358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Wins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01EFC63E-7821-0870-247C-8B050C354284}"/>
              </a:ext>
            </a:extLst>
          </p:cNvPr>
          <p:cNvSpPr txBox="1">
            <a:spLocks/>
          </p:cNvSpPr>
          <p:nvPr/>
        </p:nvSpPr>
        <p:spPr>
          <a:xfrm>
            <a:off x="6300000" y="2950768"/>
            <a:ext cx="5472000" cy="28992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 did close and OFM accepted our data before the very last day (first time in a long time)</a:t>
            </a:r>
          </a:p>
          <a:p>
            <a:r>
              <a:rPr lang="en-US" sz="2400" dirty="0"/>
              <a:t>Direct loans were recorded better</a:t>
            </a:r>
          </a:p>
          <a:p>
            <a:r>
              <a:rPr lang="en-US" sz="2400" dirty="0"/>
              <a:t>OFM exception reports were significantly less than previous years</a:t>
            </a:r>
          </a:p>
        </p:txBody>
      </p:sp>
    </p:spTree>
    <p:extLst>
      <p:ext uri="{BB962C8B-B14F-4D97-AF65-F5344CB8AC3E}">
        <p14:creationId xmlns:p14="http://schemas.microsoft.com/office/powerpoint/2010/main" val="1282004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92039-8BF5-B7A1-3B2D-95552F33226B}"/>
              </a:ext>
            </a:extLst>
          </p:cNvPr>
          <p:cNvSpPr txBox="1">
            <a:spLocks/>
          </p:cNvSpPr>
          <p:nvPr/>
        </p:nvSpPr>
        <p:spPr>
          <a:xfrm>
            <a:off x="432000" y="432000"/>
            <a:ext cx="11340000" cy="6144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What can we do to prepare for next year?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39780D-373D-ACD7-6B40-EE476FC24F38}"/>
              </a:ext>
            </a:extLst>
          </p:cNvPr>
          <p:cNvSpPr txBox="1">
            <a:spLocks/>
          </p:cNvSpPr>
          <p:nvPr/>
        </p:nvSpPr>
        <p:spPr>
          <a:xfrm>
            <a:off x="4009138" y="1378490"/>
            <a:ext cx="7750862" cy="3753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Don’t procrastinate!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CC5E9-D316-D37E-88DB-0F302FED6E4F}"/>
              </a:ext>
            </a:extLst>
          </p:cNvPr>
          <p:cNvSpPr txBox="1">
            <a:spLocks/>
          </p:cNvSpPr>
          <p:nvPr/>
        </p:nvSpPr>
        <p:spPr>
          <a:xfrm>
            <a:off x="4020450" y="1879600"/>
            <a:ext cx="5245470" cy="43087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Make sure you have cleaned up all inactive funds / ai’s</a:t>
            </a:r>
          </a:p>
          <a:p>
            <a:r>
              <a:rPr lang="en-US" sz="2000" dirty="0"/>
              <a:t>Watch your error reports monthly (and do the fixes)</a:t>
            </a:r>
          </a:p>
          <a:p>
            <a:r>
              <a:rPr lang="en-US" sz="2000" dirty="0"/>
              <a:t>Complete balance sheet reconciliations</a:t>
            </a:r>
          </a:p>
          <a:p>
            <a:endParaRPr lang="en-US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DE49BF66-991B-9567-95D2-502D4DC3A8EE}"/>
              </a:ext>
            </a:extLst>
          </p:cNvPr>
          <p:cNvSpPr txBox="1">
            <a:spLocks/>
          </p:cNvSpPr>
          <p:nvPr/>
        </p:nvSpPr>
        <p:spPr>
          <a:xfrm>
            <a:off x="6177280" y="4287520"/>
            <a:ext cx="5676000" cy="202657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latin typeface="+mj-lt"/>
              </a:rPr>
              <a:t>What will cut-off’s look like for closing next year – knowing that we will eventually be going live with One Washington?</a:t>
            </a:r>
          </a:p>
        </p:txBody>
      </p:sp>
    </p:spTree>
    <p:extLst>
      <p:ext uri="{BB962C8B-B14F-4D97-AF65-F5344CB8AC3E}">
        <p14:creationId xmlns:p14="http://schemas.microsoft.com/office/powerpoint/2010/main" val="387624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27679-D8F5-4D63-D51C-3A8AF8CF68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0560" y="528321"/>
            <a:ext cx="10972800" cy="731519"/>
          </a:xfrm>
        </p:spPr>
        <p:txBody>
          <a:bodyPr>
            <a:normAutofit/>
          </a:bodyPr>
          <a:lstStyle/>
          <a:p>
            <a:r>
              <a:rPr lang="en-US" sz="3200" b="1" dirty="0"/>
              <a:t>What is on the agenda for SBCTC System Accounting for FY25?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020385-5F6A-C346-C760-977A67FA2E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30959"/>
            <a:ext cx="9144000" cy="4998719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State Board offices have moved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Reconciliation help on Thursdays at 10am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New grant from </a:t>
            </a:r>
            <a:r>
              <a:rPr lang="en-US" dirty="0" err="1"/>
              <a:t>NOAa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Rumors about travel rules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Best Practices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One-time suppliers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One-time customers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Where are we with CLAM (accounting) and </a:t>
            </a:r>
            <a:r>
              <a:rPr lang="en-US" dirty="0" err="1"/>
              <a:t>sPAM</a:t>
            </a:r>
            <a:r>
              <a:rPr lang="en-US" dirty="0"/>
              <a:t> (payroll)</a:t>
            </a:r>
          </a:p>
          <a:p>
            <a:pPr marL="276225" lvl="1" algn="l"/>
            <a:r>
              <a:rPr lang="en-US" dirty="0">
                <a:hlinkClick r:id="rId2"/>
              </a:rPr>
              <a:t> https://www.sbctc.edu/colleges-staff/programs-services/accounting-business/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System changes: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Control Accounts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New journal types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SF account changes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Asset value changes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356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2378</TotalTime>
  <Words>274</Words>
  <Application>Microsoft Office PowerPoint</Application>
  <PresentationFormat>Widescreen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What is on the agenda for SBCTC System Accounting for FY25?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Teri Sexton</dc:creator>
  <cp:lastModifiedBy>Teri Sexton</cp:lastModifiedBy>
  <cp:revision>1</cp:revision>
  <dcterms:created xsi:type="dcterms:W3CDTF">2024-10-24T02:12:32Z</dcterms:created>
  <dcterms:modified xsi:type="dcterms:W3CDTF">2024-10-25T17:51:02Z</dcterms:modified>
</cp:coreProperties>
</file>