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10" Type="http://schemas.openxmlformats.org/officeDocument/2006/relationships/image" Target="../media/image25.svg"/><Relationship Id="rId4" Type="http://schemas.openxmlformats.org/officeDocument/2006/relationships/image" Target="../media/image19.svg"/><Relationship Id="rId9" Type="http://schemas.openxmlformats.org/officeDocument/2006/relationships/image" Target="../media/image24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10" Type="http://schemas.openxmlformats.org/officeDocument/2006/relationships/image" Target="../media/image25.svg"/><Relationship Id="rId4" Type="http://schemas.openxmlformats.org/officeDocument/2006/relationships/image" Target="../media/image19.svg"/><Relationship Id="rId9" Type="http://schemas.openxmlformats.org/officeDocument/2006/relationships/image" Target="../media/image2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4AB495-C8A1-4BA6-8718-553E238AEB0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9A04D53-10F9-4AE4-8E47-A3265056E9C3}">
      <dgm:prSet/>
      <dgm:spPr/>
      <dgm:t>
        <a:bodyPr/>
        <a:lstStyle/>
        <a:p>
          <a:r>
            <a:rPr lang="en-US"/>
            <a:t>All employees</a:t>
          </a:r>
        </a:p>
      </dgm:t>
    </dgm:pt>
    <dgm:pt modelId="{76A70317-93C6-492A-904E-FE3CB3AC2C9E}" type="parTrans" cxnId="{4C5F57D7-34A8-4821-95CC-89FC1316383E}">
      <dgm:prSet/>
      <dgm:spPr/>
      <dgm:t>
        <a:bodyPr/>
        <a:lstStyle/>
        <a:p>
          <a:endParaRPr lang="en-US"/>
        </a:p>
      </dgm:t>
    </dgm:pt>
    <dgm:pt modelId="{B6729834-545C-4556-B293-30D621C1BC6D}" type="sibTrans" cxnId="{4C5F57D7-34A8-4821-95CC-89FC1316383E}">
      <dgm:prSet/>
      <dgm:spPr/>
      <dgm:t>
        <a:bodyPr/>
        <a:lstStyle/>
        <a:p>
          <a:endParaRPr lang="en-US"/>
        </a:p>
      </dgm:t>
    </dgm:pt>
    <dgm:pt modelId="{0D7D7C95-C62C-46D5-8AC1-2A8433D37191}">
      <dgm:prSet/>
      <dgm:spPr/>
      <dgm:t>
        <a:bodyPr/>
        <a:lstStyle/>
        <a:p>
          <a:r>
            <a:rPr lang="en-US"/>
            <a:t>Executive cabinet</a:t>
          </a:r>
        </a:p>
      </dgm:t>
    </dgm:pt>
    <dgm:pt modelId="{A45750C4-4712-4E7B-8C93-A48A878F662C}" type="parTrans" cxnId="{948EE8FE-5BFE-4463-802F-515E1A5B15D3}">
      <dgm:prSet/>
      <dgm:spPr/>
      <dgm:t>
        <a:bodyPr/>
        <a:lstStyle/>
        <a:p>
          <a:endParaRPr lang="en-US"/>
        </a:p>
      </dgm:t>
    </dgm:pt>
    <dgm:pt modelId="{BA749A54-F530-46BB-8B21-1CE69E1FB35E}" type="sibTrans" cxnId="{948EE8FE-5BFE-4463-802F-515E1A5B15D3}">
      <dgm:prSet/>
      <dgm:spPr/>
      <dgm:t>
        <a:bodyPr/>
        <a:lstStyle/>
        <a:p>
          <a:endParaRPr lang="en-US"/>
        </a:p>
      </dgm:t>
    </dgm:pt>
    <dgm:pt modelId="{10B8B523-373B-487A-BAD1-AB99E4153935}">
      <dgm:prSet/>
      <dgm:spPr/>
      <dgm:t>
        <a:bodyPr/>
        <a:lstStyle/>
        <a:p>
          <a:r>
            <a:rPr lang="en-US"/>
            <a:t>Budget Advisory Council</a:t>
          </a:r>
        </a:p>
      </dgm:t>
    </dgm:pt>
    <dgm:pt modelId="{5C311AEC-CBF5-4B2B-A982-0C7F5106608B}" type="parTrans" cxnId="{8CC91B9B-1569-4866-A4DA-97B882A750FC}">
      <dgm:prSet/>
      <dgm:spPr/>
      <dgm:t>
        <a:bodyPr/>
        <a:lstStyle/>
        <a:p>
          <a:endParaRPr lang="en-US"/>
        </a:p>
      </dgm:t>
    </dgm:pt>
    <dgm:pt modelId="{FD9F3B61-3795-48F7-89DF-4F4E7364B497}" type="sibTrans" cxnId="{8CC91B9B-1569-4866-A4DA-97B882A750FC}">
      <dgm:prSet/>
      <dgm:spPr/>
      <dgm:t>
        <a:bodyPr/>
        <a:lstStyle/>
        <a:p>
          <a:endParaRPr lang="en-US"/>
        </a:p>
      </dgm:t>
    </dgm:pt>
    <dgm:pt modelId="{5FF11862-3866-4831-A5B9-6A634C879300}">
      <dgm:prSet/>
      <dgm:spPr/>
      <dgm:t>
        <a:bodyPr/>
        <a:lstStyle/>
        <a:p>
          <a:r>
            <a:rPr lang="en-US"/>
            <a:t>Strategic Planning Committee </a:t>
          </a:r>
        </a:p>
      </dgm:t>
    </dgm:pt>
    <dgm:pt modelId="{4E6BB212-1B31-46BA-8963-D99102262F55}" type="parTrans" cxnId="{EE58C851-B4DC-47B0-862A-9A8EE6FF3747}">
      <dgm:prSet/>
      <dgm:spPr/>
      <dgm:t>
        <a:bodyPr/>
        <a:lstStyle/>
        <a:p>
          <a:endParaRPr lang="en-US"/>
        </a:p>
      </dgm:t>
    </dgm:pt>
    <dgm:pt modelId="{F5919FDF-5770-45C6-B4AA-BF49327E5519}" type="sibTrans" cxnId="{EE58C851-B4DC-47B0-862A-9A8EE6FF3747}">
      <dgm:prSet/>
      <dgm:spPr/>
      <dgm:t>
        <a:bodyPr/>
        <a:lstStyle/>
        <a:p>
          <a:endParaRPr lang="en-US"/>
        </a:p>
      </dgm:t>
    </dgm:pt>
    <dgm:pt modelId="{024317EF-83FD-4A71-8A29-9ED638651577}" type="pres">
      <dgm:prSet presAssocID="{564AB495-C8A1-4BA6-8718-553E238AEB0D}" presName="root" presStyleCnt="0">
        <dgm:presLayoutVars>
          <dgm:dir/>
          <dgm:resizeHandles val="exact"/>
        </dgm:presLayoutVars>
      </dgm:prSet>
      <dgm:spPr/>
    </dgm:pt>
    <dgm:pt modelId="{13555DA9-9135-44AF-8F25-1087567827D9}" type="pres">
      <dgm:prSet presAssocID="{E9A04D53-10F9-4AE4-8E47-A3265056E9C3}" presName="compNode" presStyleCnt="0"/>
      <dgm:spPr/>
    </dgm:pt>
    <dgm:pt modelId="{FE66A998-EB99-4F7A-A6A8-D3E363E445C1}" type="pres">
      <dgm:prSet presAssocID="{E9A04D53-10F9-4AE4-8E47-A3265056E9C3}" presName="bgRect" presStyleLbl="bgShp" presStyleIdx="0" presStyleCnt="4"/>
      <dgm:spPr/>
    </dgm:pt>
    <dgm:pt modelId="{7099EC57-8E33-4CE1-94D6-ED7CCB40ABAB}" type="pres">
      <dgm:prSet presAssocID="{E9A04D53-10F9-4AE4-8E47-A3265056E9C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ADBDF27A-C3C1-4652-A1E5-27C6187AAE91}" type="pres">
      <dgm:prSet presAssocID="{E9A04D53-10F9-4AE4-8E47-A3265056E9C3}" presName="spaceRect" presStyleCnt="0"/>
      <dgm:spPr/>
    </dgm:pt>
    <dgm:pt modelId="{F0F1EDB0-17C2-40D8-A6B0-A6E4977DF023}" type="pres">
      <dgm:prSet presAssocID="{E9A04D53-10F9-4AE4-8E47-A3265056E9C3}" presName="parTx" presStyleLbl="revTx" presStyleIdx="0" presStyleCnt="4">
        <dgm:presLayoutVars>
          <dgm:chMax val="0"/>
          <dgm:chPref val="0"/>
        </dgm:presLayoutVars>
      </dgm:prSet>
      <dgm:spPr/>
    </dgm:pt>
    <dgm:pt modelId="{3772F6C0-E103-4A43-B045-179B5671F800}" type="pres">
      <dgm:prSet presAssocID="{B6729834-545C-4556-B293-30D621C1BC6D}" presName="sibTrans" presStyleCnt="0"/>
      <dgm:spPr/>
    </dgm:pt>
    <dgm:pt modelId="{AF367A52-0C61-4F16-BC51-25F92BD1AF2E}" type="pres">
      <dgm:prSet presAssocID="{0D7D7C95-C62C-46D5-8AC1-2A8433D37191}" presName="compNode" presStyleCnt="0"/>
      <dgm:spPr/>
    </dgm:pt>
    <dgm:pt modelId="{D5685B42-A2AB-4A7C-856B-EAB41CF63CDC}" type="pres">
      <dgm:prSet presAssocID="{0D7D7C95-C62C-46D5-8AC1-2A8433D37191}" presName="bgRect" presStyleLbl="bgShp" presStyleIdx="1" presStyleCnt="4"/>
      <dgm:spPr/>
    </dgm:pt>
    <dgm:pt modelId="{ED154408-1DD8-466F-AE05-525BE89FCECE}" type="pres">
      <dgm:prSet presAssocID="{0D7D7C95-C62C-46D5-8AC1-2A8433D3719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6ED4D4A7-8208-4933-B656-731042A6BE1C}" type="pres">
      <dgm:prSet presAssocID="{0D7D7C95-C62C-46D5-8AC1-2A8433D37191}" presName="spaceRect" presStyleCnt="0"/>
      <dgm:spPr/>
    </dgm:pt>
    <dgm:pt modelId="{84A57EE8-E66C-48ED-8FE6-2C9C6BF11937}" type="pres">
      <dgm:prSet presAssocID="{0D7D7C95-C62C-46D5-8AC1-2A8433D37191}" presName="parTx" presStyleLbl="revTx" presStyleIdx="1" presStyleCnt="4">
        <dgm:presLayoutVars>
          <dgm:chMax val="0"/>
          <dgm:chPref val="0"/>
        </dgm:presLayoutVars>
      </dgm:prSet>
      <dgm:spPr/>
    </dgm:pt>
    <dgm:pt modelId="{40907060-6109-471B-B253-8DA7EA73C930}" type="pres">
      <dgm:prSet presAssocID="{BA749A54-F530-46BB-8B21-1CE69E1FB35E}" presName="sibTrans" presStyleCnt="0"/>
      <dgm:spPr/>
    </dgm:pt>
    <dgm:pt modelId="{CFDD95A9-9278-41A8-B207-71E3A7EBECA6}" type="pres">
      <dgm:prSet presAssocID="{10B8B523-373B-487A-BAD1-AB99E4153935}" presName="compNode" presStyleCnt="0"/>
      <dgm:spPr/>
    </dgm:pt>
    <dgm:pt modelId="{B7661B3B-8CC8-4AAF-86B0-CD69E7E85BBB}" type="pres">
      <dgm:prSet presAssocID="{10B8B523-373B-487A-BAD1-AB99E4153935}" presName="bgRect" presStyleLbl="bgShp" presStyleIdx="2" presStyleCnt="4"/>
      <dgm:spPr/>
    </dgm:pt>
    <dgm:pt modelId="{B45690FE-24D9-4D8F-814F-888D4446DF5E}" type="pres">
      <dgm:prSet presAssocID="{10B8B523-373B-487A-BAD1-AB99E4153935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1F611800-8537-4DD2-9277-B6DBAEFD6936}" type="pres">
      <dgm:prSet presAssocID="{10B8B523-373B-487A-BAD1-AB99E4153935}" presName="spaceRect" presStyleCnt="0"/>
      <dgm:spPr/>
    </dgm:pt>
    <dgm:pt modelId="{C358A3D5-6707-433B-8946-BDE0FF273C13}" type="pres">
      <dgm:prSet presAssocID="{10B8B523-373B-487A-BAD1-AB99E4153935}" presName="parTx" presStyleLbl="revTx" presStyleIdx="2" presStyleCnt="4">
        <dgm:presLayoutVars>
          <dgm:chMax val="0"/>
          <dgm:chPref val="0"/>
        </dgm:presLayoutVars>
      </dgm:prSet>
      <dgm:spPr/>
    </dgm:pt>
    <dgm:pt modelId="{DD4A48CB-D6B6-4D3A-99C3-949FA2FC2EE2}" type="pres">
      <dgm:prSet presAssocID="{FD9F3B61-3795-48F7-89DF-4F4E7364B497}" presName="sibTrans" presStyleCnt="0"/>
      <dgm:spPr/>
    </dgm:pt>
    <dgm:pt modelId="{DA6CDD01-04D6-4B5D-A1F0-93238D6328DD}" type="pres">
      <dgm:prSet presAssocID="{5FF11862-3866-4831-A5B9-6A634C879300}" presName="compNode" presStyleCnt="0"/>
      <dgm:spPr/>
    </dgm:pt>
    <dgm:pt modelId="{DEEECEC7-D134-49CF-82CA-12FA07C5A17C}" type="pres">
      <dgm:prSet presAssocID="{5FF11862-3866-4831-A5B9-6A634C879300}" presName="bgRect" presStyleLbl="bgShp" presStyleIdx="3" presStyleCnt="4"/>
      <dgm:spPr/>
    </dgm:pt>
    <dgm:pt modelId="{19D5FF40-4767-4C92-A9C4-7B09780E8040}" type="pres">
      <dgm:prSet presAssocID="{5FF11862-3866-4831-A5B9-6A634C87930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0B850CA6-45D8-4F43-80F2-96AB119EB2FB}" type="pres">
      <dgm:prSet presAssocID="{5FF11862-3866-4831-A5B9-6A634C879300}" presName="spaceRect" presStyleCnt="0"/>
      <dgm:spPr/>
    </dgm:pt>
    <dgm:pt modelId="{9685AB00-22CD-455F-A81B-5ACA8DF80E7D}" type="pres">
      <dgm:prSet presAssocID="{5FF11862-3866-4831-A5B9-6A634C879300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D8F9D65B-5A99-4F43-BE26-48D1194D40BC}" type="presOf" srcId="{5FF11862-3866-4831-A5B9-6A634C879300}" destId="{9685AB00-22CD-455F-A81B-5ACA8DF80E7D}" srcOrd="0" destOrd="0" presId="urn:microsoft.com/office/officeart/2018/2/layout/IconVerticalSolidList"/>
    <dgm:cxn modelId="{F773BF70-EE51-4BEA-B7EB-9C2DAE8E067B}" type="presOf" srcId="{0D7D7C95-C62C-46D5-8AC1-2A8433D37191}" destId="{84A57EE8-E66C-48ED-8FE6-2C9C6BF11937}" srcOrd="0" destOrd="0" presId="urn:microsoft.com/office/officeart/2018/2/layout/IconVerticalSolidList"/>
    <dgm:cxn modelId="{EE58C851-B4DC-47B0-862A-9A8EE6FF3747}" srcId="{564AB495-C8A1-4BA6-8718-553E238AEB0D}" destId="{5FF11862-3866-4831-A5B9-6A634C879300}" srcOrd="3" destOrd="0" parTransId="{4E6BB212-1B31-46BA-8963-D99102262F55}" sibTransId="{F5919FDF-5770-45C6-B4AA-BF49327E5519}"/>
    <dgm:cxn modelId="{BA511A53-3AD3-4180-8B94-8768ABD5E7FD}" type="presOf" srcId="{564AB495-C8A1-4BA6-8718-553E238AEB0D}" destId="{024317EF-83FD-4A71-8A29-9ED638651577}" srcOrd="0" destOrd="0" presId="urn:microsoft.com/office/officeart/2018/2/layout/IconVerticalSolidList"/>
    <dgm:cxn modelId="{AE14848C-EBD1-4187-A002-B5524209FB09}" type="presOf" srcId="{E9A04D53-10F9-4AE4-8E47-A3265056E9C3}" destId="{F0F1EDB0-17C2-40D8-A6B0-A6E4977DF023}" srcOrd="0" destOrd="0" presId="urn:microsoft.com/office/officeart/2018/2/layout/IconVerticalSolidList"/>
    <dgm:cxn modelId="{6CA46F8E-16B2-420E-98AE-E1AB4234E82B}" type="presOf" srcId="{10B8B523-373B-487A-BAD1-AB99E4153935}" destId="{C358A3D5-6707-433B-8946-BDE0FF273C13}" srcOrd="0" destOrd="0" presId="urn:microsoft.com/office/officeart/2018/2/layout/IconVerticalSolidList"/>
    <dgm:cxn modelId="{8CC91B9B-1569-4866-A4DA-97B882A750FC}" srcId="{564AB495-C8A1-4BA6-8718-553E238AEB0D}" destId="{10B8B523-373B-487A-BAD1-AB99E4153935}" srcOrd="2" destOrd="0" parTransId="{5C311AEC-CBF5-4B2B-A982-0C7F5106608B}" sibTransId="{FD9F3B61-3795-48F7-89DF-4F4E7364B497}"/>
    <dgm:cxn modelId="{4C5F57D7-34A8-4821-95CC-89FC1316383E}" srcId="{564AB495-C8A1-4BA6-8718-553E238AEB0D}" destId="{E9A04D53-10F9-4AE4-8E47-A3265056E9C3}" srcOrd="0" destOrd="0" parTransId="{76A70317-93C6-492A-904E-FE3CB3AC2C9E}" sibTransId="{B6729834-545C-4556-B293-30D621C1BC6D}"/>
    <dgm:cxn modelId="{948EE8FE-5BFE-4463-802F-515E1A5B15D3}" srcId="{564AB495-C8A1-4BA6-8718-553E238AEB0D}" destId="{0D7D7C95-C62C-46D5-8AC1-2A8433D37191}" srcOrd="1" destOrd="0" parTransId="{A45750C4-4712-4E7B-8C93-A48A878F662C}" sibTransId="{BA749A54-F530-46BB-8B21-1CE69E1FB35E}"/>
    <dgm:cxn modelId="{DAB4F891-05DC-4BDD-A3FB-8C30037F2961}" type="presParOf" srcId="{024317EF-83FD-4A71-8A29-9ED638651577}" destId="{13555DA9-9135-44AF-8F25-1087567827D9}" srcOrd="0" destOrd="0" presId="urn:microsoft.com/office/officeart/2018/2/layout/IconVerticalSolidList"/>
    <dgm:cxn modelId="{1ECEA322-0CFC-4A7E-B3AB-591DA9B1B9F5}" type="presParOf" srcId="{13555DA9-9135-44AF-8F25-1087567827D9}" destId="{FE66A998-EB99-4F7A-A6A8-D3E363E445C1}" srcOrd="0" destOrd="0" presId="urn:microsoft.com/office/officeart/2018/2/layout/IconVerticalSolidList"/>
    <dgm:cxn modelId="{ED8E9522-667F-4672-9908-66187E5C000F}" type="presParOf" srcId="{13555DA9-9135-44AF-8F25-1087567827D9}" destId="{7099EC57-8E33-4CE1-94D6-ED7CCB40ABAB}" srcOrd="1" destOrd="0" presId="urn:microsoft.com/office/officeart/2018/2/layout/IconVerticalSolidList"/>
    <dgm:cxn modelId="{23693667-8E1E-4153-B580-D8D41C369B8D}" type="presParOf" srcId="{13555DA9-9135-44AF-8F25-1087567827D9}" destId="{ADBDF27A-C3C1-4652-A1E5-27C6187AAE91}" srcOrd="2" destOrd="0" presId="urn:microsoft.com/office/officeart/2018/2/layout/IconVerticalSolidList"/>
    <dgm:cxn modelId="{7EF38619-A649-44BE-9EC4-13713DF938AE}" type="presParOf" srcId="{13555DA9-9135-44AF-8F25-1087567827D9}" destId="{F0F1EDB0-17C2-40D8-A6B0-A6E4977DF023}" srcOrd="3" destOrd="0" presId="urn:microsoft.com/office/officeart/2018/2/layout/IconVerticalSolidList"/>
    <dgm:cxn modelId="{A1C0A45B-FE2C-4924-8609-591DDC57E6E3}" type="presParOf" srcId="{024317EF-83FD-4A71-8A29-9ED638651577}" destId="{3772F6C0-E103-4A43-B045-179B5671F800}" srcOrd="1" destOrd="0" presId="urn:microsoft.com/office/officeart/2018/2/layout/IconVerticalSolidList"/>
    <dgm:cxn modelId="{B463948A-32DD-4DF5-857F-78CF669C3A52}" type="presParOf" srcId="{024317EF-83FD-4A71-8A29-9ED638651577}" destId="{AF367A52-0C61-4F16-BC51-25F92BD1AF2E}" srcOrd="2" destOrd="0" presId="urn:microsoft.com/office/officeart/2018/2/layout/IconVerticalSolidList"/>
    <dgm:cxn modelId="{4B6D1C53-C4A7-4F49-9635-13DA1A4567C3}" type="presParOf" srcId="{AF367A52-0C61-4F16-BC51-25F92BD1AF2E}" destId="{D5685B42-A2AB-4A7C-856B-EAB41CF63CDC}" srcOrd="0" destOrd="0" presId="urn:microsoft.com/office/officeart/2018/2/layout/IconVerticalSolidList"/>
    <dgm:cxn modelId="{F273252C-3F33-400B-A988-9AF744FAAFCC}" type="presParOf" srcId="{AF367A52-0C61-4F16-BC51-25F92BD1AF2E}" destId="{ED154408-1DD8-466F-AE05-525BE89FCECE}" srcOrd="1" destOrd="0" presId="urn:microsoft.com/office/officeart/2018/2/layout/IconVerticalSolidList"/>
    <dgm:cxn modelId="{8AD9CAA8-5C2F-49ED-9EA0-FE6A2A3A4F3D}" type="presParOf" srcId="{AF367A52-0C61-4F16-BC51-25F92BD1AF2E}" destId="{6ED4D4A7-8208-4933-B656-731042A6BE1C}" srcOrd="2" destOrd="0" presId="urn:microsoft.com/office/officeart/2018/2/layout/IconVerticalSolidList"/>
    <dgm:cxn modelId="{309A5952-4AED-48CD-9635-A6B9E087DA6D}" type="presParOf" srcId="{AF367A52-0C61-4F16-BC51-25F92BD1AF2E}" destId="{84A57EE8-E66C-48ED-8FE6-2C9C6BF11937}" srcOrd="3" destOrd="0" presId="urn:microsoft.com/office/officeart/2018/2/layout/IconVerticalSolidList"/>
    <dgm:cxn modelId="{A166CD22-AE77-4CD2-8C8B-E39022B42D58}" type="presParOf" srcId="{024317EF-83FD-4A71-8A29-9ED638651577}" destId="{40907060-6109-471B-B253-8DA7EA73C930}" srcOrd="3" destOrd="0" presId="urn:microsoft.com/office/officeart/2018/2/layout/IconVerticalSolidList"/>
    <dgm:cxn modelId="{0ABDE3DB-214A-496C-BE11-23250FC58660}" type="presParOf" srcId="{024317EF-83FD-4A71-8A29-9ED638651577}" destId="{CFDD95A9-9278-41A8-B207-71E3A7EBECA6}" srcOrd="4" destOrd="0" presId="urn:microsoft.com/office/officeart/2018/2/layout/IconVerticalSolidList"/>
    <dgm:cxn modelId="{34029052-2652-45FD-A658-CA82892C92CF}" type="presParOf" srcId="{CFDD95A9-9278-41A8-B207-71E3A7EBECA6}" destId="{B7661B3B-8CC8-4AAF-86B0-CD69E7E85BBB}" srcOrd="0" destOrd="0" presId="urn:microsoft.com/office/officeart/2018/2/layout/IconVerticalSolidList"/>
    <dgm:cxn modelId="{9EA82E30-BAC5-4F4F-A61A-60A3A2DA07F2}" type="presParOf" srcId="{CFDD95A9-9278-41A8-B207-71E3A7EBECA6}" destId="{B45690FE-24D9-4D8F-814F-888D4446DF5E}" srcOrd="1" destOrd="0" presId="urn:microsoft.com/office/officeart/2018/2/layout/IconVerticalSolidList"/>
    <dgm:cxn modelId="{FF03EB6F-B6AE-4C64-8CDB-C83D1EFB27B2}" type="presParOf" srcId="{CFDD95A9-9278-41A8-B207-71E3A7EBECA6}" destId="{1F611800-8537-4DD2-9277-B6DBAEFD6936}" srcOrd="2" destOrd="0" presId="urn:microsoft.com/office/officeart/2018/2/layout/IconVerticalSolidList"/>
    <dgm:cxn modelId="{F818E475-6EC6-45CF-922B-FDE8B9E37C67}" type="presParOf" srcId="{CFDD95A9-9278-41A8-B207-71E3A7EBECA6}" destId="{C358A3D5-6707-433B-8946-BDE0FF273C13}" srcOrd="3" destOrd="0" presId="urn:microsoft.com/office/officeart/2018/2/layout/IconVerticalSolidList"/>
    <dgm:cxn modelId="{1A74ECE2-7FCE-47E7-AFF9-AAD61843458C}" type="presParOf" srcId="{024317EF-83FD-4A71-8A29-9ED638651577}" destId="{DD4A48CB-D6B6-4D3A-99C3-949FA2FC2EE2}" srcOrd="5" destOrd="0" presId="urn:microsoft.com/office/officeart/2018/2/layout/IconVerticalSolidList"/>
    <dgm:cxn modelId="{4A6FC15A-8DDF-4BDC-95BD-B1722C271110}" type="presParOf" srcId="{024317EF-83FD-4A71-8A29-9ED638651577}" destId="{DA6CDD01-04D6-4B5D-A1F0-93238D6328DD}" srcOrd="6" destOrd="0" presId="urn:microsoft.com/office/officeart/2018/2/layout/IconVerticalSolidList"/>
    <dgm:cxn modelId="{A6F669DD-1A3C-4935-9A66-7DF58C4E8170}" type="presParOf" srcId="{DA6CDD01-04D6-4B5D-A1F0-93238D6328DD}" destId="{DEEECEC7-D134-49CF-82CA-12FA07C5A17C}" srcOrd="0" destOrd="0" presId="urn:microsoft.com/office/officeart/2018/2/layout/IconVerticalSolidList"/>
    <dgm:cxn modelId="{7DB1FF19-724F-4FDA-8FF3-4BCA88699D7E}" type="presParOf" srcId="{DA6CDD01-04D6-4B5D-A1F0-93238D6328DD}" destId="{19D5FF40-4767-4C92-A9C4-7B09780E8040}" srcOrd="1" destOrd="0" presId="urn:microsoft.com/office/officeart/2018/2/layout/IconVerticalSolidList"/>
    <dgm:cxn modelId="{36281D2B-9F5E-48E8-B2C9-E37924EC8CCB}" type="presParOf" srcId="{DA6CDD01-04D6-4B5D-A1F0-93238D6328DD}" destId="{0B850CA6-45D8-4F43-80F2-96AB119EB2FB}" srcOrd="2" destOrd="0" presId="urn:microsoft.com/office/officeart/2018/2/layout/IconVerticalSolidList"/>
    <dgm:cxn modelId="{FD16A235-4310-4F08-8AFD-76A78F38B220}" type="presParOf" srcId="{DA6CDD01-04D6-4B5D-A1F0-93238D6328DD}" destId="{9685AB00-22CD-455F-A81B-5ACA8DF80E7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CFF2EE-AFD0-4DCF-9F6E-130B5F98B9A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EC0264B-54F1-45FF-832C-EB01EDF6C9AE}">
      <dgm:prSet/>
      <dgm:spPr/>
      <dgm:t>
        <a:bodyPr/>
        <a:lstStyle/>
        <a:p>
          <a:r>
            <a:rPr lang="en-US" dirty="0"/>
            <a:t>Each VP gets a copy Budget by Manager query</a:t>
          </a:r>
        </a:p>
      </dgm:t>
    </dgm:pt>
    <dgm:pt modelId="{B37E3254-5547-4C51-A7D5-2F0042B1C4D4}" type="parTrans" cxnId="{86AF2A3B-337B-4BF5-AB00-D46C405E553C}">
      <dgm:prSet/>
      <dgm:spPr/>
      <dgm:t>
        <a:bodyPr/>
        <a:lstStyle/>
        <a:p>
          <a:endParaRPr lang="en-US"/>
        </a:p>
      </dgm:t>
    </dgm:pt>
    <dgm:pt modelId="{475DE236-ACED-4D25-9FAD-F171DC02BB46}" type="sibTrans" cxnId="{86AF2A3B-337B-4BF5-AB00-D46C405E553C}">
      <dgm:prSet/>
      <dgm:spPr/>
      <dgm:t>
        <a:bodyPr/>
        <a:lstStyle/>
        <a:p>
          <a:endParaRPr lang="en-US"/>
        </a:p>
      </dgm:t>
    </dgm:pt>
    <dgm:pt modelId="{95B8FAEE-DFE1-463A-9060-57E2BAA4E3AF}">
      <dgm:prSet/>
      <dgm:spPr/>
      <dgm:t>
        <a:bodyPr/>
        <a:lstStyle/>
        <a:p>
          <a:r>
            <a:rPr lang="en-US" dirty="0"/>
            <a:t>Our budget and expense dashboard</a:t>
          </a:r>
        </a:p>
      </dgm:t>
    </dgm:pt>
    <dgm:pt modelId="{F7724397-1DB5-401A-AB06-92F1247D1864}" type="parTrans" cxnId="{23133FE1-6798-4CDC-9DB7-F1794B536A34}">
      <dgm:prSet/>
      <dgm:spPr/>
      <dgm:t>
        <a:bodyPr/>
        <a:lstStyle/>
        <a:p>
          <a:endParaRPr lang="en-US"/>
        </a:p>
      </dgm:t>
    </dgm:pt>
    <dgm:pt modelId="{707B59C3-DFB0-4C7B-BBB1-CC648255F33D}" type="sibTrans" cxnId="{23133FE1-6798-4CDC-9DB7-F1794B536A34}">
      <dgm:prSet/>
      <dgm:spPr/>
      <dgm:t>
        <a:bodyPr/>
        <a:lstStyle/>
        <a:p>
          <a:endParaRPr lang="en-US"/>
        </a:p>
      </dgm:t>
    </dgm:pt>
    <dgm:pt modelId="{853725A0-39C6-4782-B5D7-C005C97FE036}">
      <dgm:prSet/>
      <dgm:spPr/>
      <dgm:t>
        <a:bodyPr/>
        <a:lstStyle/>
        <a:p>
          <a:r>
            <a:rPr lang="en-US"/>
            <a:t>Meetings with Budget director and managers</a:t>
          </a:r>
        </a:p>
      </dgm:t>
    </dgm:pt>
    <dgm:pt modelId="{A62EACB2-67EE-4E6F-874A-457A46EAAFBA}" type="parTrans" cxnId="{907B5E35-15E9-4E78-B724-1414AC2B884D}">
      <dgm:prSet/>
      <dgm:spPr/>
      <dgm:t>
        <a:bodyPr/>
        <a:lstStyle/>
        <a:p>
          <a:endParaRPr lang="en-US"/>
        </a:p>
      </dgm:t>
    </dgm:pt>
    <dgm:pt modelId="{7862D2B8-60F6-432B-9BA5-8451564D0A37}" type="sibTrans" cxnId="{907B5E35-15E9-4E78-B724-1414AC2B884D}">
      <dgm:prSet/>
      <dgm:spPr/>
      <dgm:t>
        <a:bodyPr/>
        <a:lstStyle/>
        <a:p>
          <a:endParaRPr lang="en-US"/>
        </a:p>
      </dgm:t>
    </dgm:pt>
    <dgm:pt modelId="{63B3BB18-1A41-46B9-BC54-6D51063DC41F}" type="pres">
      <dgm:prSet presAssocID="{05CFF2EE-AFD0-4DCF-9F6E-130B5F98B9A5}" presName="root" presStyleCnt="0">
        <dgm:presLayoutVars>
          <dgm:dir/>
          <dgm:resizeHandles val="exact"/>
        </dgm:presLayoutVars>
      </dgm:prSet>
      <dgm:spPr/>
    </dgm:pt>
    <dgm:pt modelId="{092A4750-1514-4EDE-AC2F-0881191486C3}" type="pres">
      <dgm:prSet presAssocID="{4EC0264B-54F1-45FF-832C-EB01EDF6C9AE}" presName="compNode" presStyleCnt="0"/>
      <dgm:spPr/>
    </dgm:pt>
    <dgm:pt modelId="{FE24B3C9-670A-4651-A16C-52BDDCF99428}" type="pres">
      <dgm:prSet presAssocID="{4EC0264B-54F1-45FF-832C-EB01EDF6C9AE}" presName="bgRect" presStyleLbl="bgShp" presStyleIdx="0" presStyleCnt="3"/>
      <dgm:spPr/>
    </dgm:pt>
    <dgm:pt modelId="{01728445-0F89-4EAB-9B89-0BC27C67FDA4}" type="pres">
      <dgm:prSet presAssocID="{4EC0264B-54F1-45FF-832C-EB01EDF6C9A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E26C3523-2AC2-47B6-9B2D-2AFB4A717FA7}" type="pres">
      <dgm:prSet presAssocID="{4EC0264B-54F1-45FF-832C-EB01EDF6C9AE}" presName="spaceRect" presStyleCnt="0"/>
      <dgm:spPr/>
    </dgm:pt>
    <dgm:pt modelId="{4E7C9E8C-4366-488E-9DA0-E21814B8E166}" type="pres">
      <dgm:prSet presAssocID="{4EC0264B-54F1-45FF-832C-EB01EDF6C9AE}" presName="parTx" presStyleLbl="revTx" presStyleIdx="0" presStyleCnt="3">
        <dgm:presLayoutVars>
          <dgm:chMax val="0"/>
          <dgm:chPref val="0"/>
        </dgm:presLayoutVars>
      </dgm:prSet>
      <dgm:spPr/>
    </dgm:pt>
    <dgm:pt modelId="{E83F75D0-1157-45EB-BCBD-AB8EF6B805D7}" type="pres">
      <dgm:prSet presAssocID="{475DE236-ACED-4D25-9FAD-F171DC02BB46}" presName="sibTrans" presStyleCnt="0"/>
      <dgm:spPr/>
    </dgm:pt>
    <dgm:pt modelId="{55E37F51-6A58-4AF4-91EC-F0B6A0D99B17}" type="pres">
      <dgm:prSet presAssocID="{95B8FAEE-DFE1-463A-9060-57E2BAA4E3AF}" presName="compNode" presStyleCnt="0"/>
      <dgm:spPr/>
    </dgm:pt>
    <dgm:pt modelId="{164F5F04-57B5-49F2-B2B2-395C2DB944A5}" type="pres">
      <dgm:prSet presAssocID="{95B8FAEE-DFE1-463A-9060-57E2BAA4E3AF}" presName="bgRect" presStyleLbl="bgShp" presStyleIdx="1" presStyleCnt="3"/>
      <dgm:spPr/>
    </dgm:pt>
    <dgm:pt modelId="{A962B75B-5913-4E92-8F77-A2CEDB548B25}" type="pres">
      <dgm:prSet presAssocID="{95B8FAEE-DFE1-463A-9060-57E2BAA4E3A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32A1F8D6-14C7-4658-8C9A-916F030DFB2A}" type="pres">
      <dgm:prSet presAssocID="{95B8FAEE-DFE1-463A-9060-57E2BAA4E3AF}" presName="spaceRect" presStyleCnt="0"/>
      <dgm:spPr/>
    </dgm:pt>
    <dgm:pt modelId="{35553DAB-D6EB-471E-B51E-EDC3FD743755}" type="pres">
      <dgm:prSet presAssocID="{95B8FAEE-DFE1-463A-9060-57E2BAA4E3AF}" presName="parTx" presStyleLbl="revTx" presStyleIdx="1" presStyleCnt="3">
        <dgm:presLayoutVars>
          <dgm:chMax val="0"/>
          <dgm:chPref val="0"/>
        </dgm:presLayoutVars>
      </dgm:prSet>
      <dgm:spPr/>
    </dgm:pt>
    <dgm:pt modelId="{A8845A9A-06F8-4A15-8CE7-104270C296D8}" type="pres">
      <dgm:prSet presAssocID="{707B59C3-DFB0-4C7B-BBB1-CC648255F33D}" presName="sibTrans" presStyleCnt="0"/>
      <dgm:spPr/>
    </dgm:pt>
    <dgm:pt modelId="{B635E24C-79E1-44D9-AED7-3213ABFCF0D8}" type="pres">
      <dgm:prSet presAssocID="{853725A0-39C6-4782-B5D7-C005C97FE036}" presName="compNode" presStyleCnt="0"/>
      <dgm:spPr/>
    </dgm:pt>
    <dgm:pt modelId="{A0FB5794-0F93-40FF-8417-05B9CD59ACBE}" type="pres">
      <dgm:prSet presAssocID="{853725A0-39C6-4782-B5D7-C005C97FE036}" presName="bgRect" presStyleLbl="bgShp" presStyleIdx="2" presStyleCnt="3"/>
      <dgm:spPr/>
    </dgm:pt>
    <dgm:pt modelId="{22CAF73D-811D-4B47-B1BE-EA286B103C66}" type="pres">
      <dgm:prSet presAssocID="{853725A0-39C6-4782-B5D7-C005C97FE03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643B87FA-B49D-4BA5-9FF3-DC024AA4EB49}" type="pres">
      <dgm:prSet presAssocID="{853725A0-39C6-4782-B5D7-C005C97FE036}" presName="spaceRect" presStyleCnt="0"/>
      <dgm:spPr/>
    </dgm:pt>
    <dgm:pt modelId="{4F6A12F1-DE0C-4BB6-80FC-A17FABDF586E}" type="pres">
      <dgm:prSet presAssocID="{853725A0-39C6-4782-B5D7-C005C97FE03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B3CB80D-D954-4AE9-BEA1-A2750F102344}" type="presOf" srcId="{95B8FAEE-DFE1-463A-9060-57E2BAA4E3AF}" destId="{35553DAB-D6EB-471E-B51E-EDC3FD743755}" srcOrd="0" destOrd="0" presId="urn:microsoft.com/office/officeart/2018/2/layout/IconVerticalSolidList"/>
    <dgm:cxn modelId="{907B5E35-15E9-4E78-B724-1414AC2B884D}" srcId="{05CFF2EE-AFD0-4DCF-9F6E-130B5F98B9A5}" destId="{853725A0-39C6-4782-B5D7-C005C97FE036}" srcOrd="2" destOrd="0" parTransId="{A62EACB2-67EE-4E6F-874A-457A46EAAFBA}" sibTransId="{7862D2B8-60F6-432B-9BA5-8451564D0A37}"/>
    <dgm:cxn modelId="{86AF2A3B-337B-4BF5-AB00-D46C405E553C}" srcId="{05CFF2EE-AFD0-4DCF-9F6E-130B5F98B9A5}" destId="{4EC0264B-54F1-45FF-832C-EB01EDF6C9AE}" srcOrd="0" destOrd="0" parTransId="{B37E3254-5547-4C51-A7D5-2F0042B1C4D4}" sibTransId="{475DE236-ACED-4D25-9FAD-F171DC02BB46}"/>
    <dgm:cxn modelId="{427D5E5D-380F-4045-87E4-6ECA08C3BDD4}" type="presOf" srcId="{4EC0264B-54F1-45FF-832C-EB01EDF6C9AE}" destId="{4E7C9E8C-4366-488E-9DA0-E21814B8E166}" srcOrd="0" destOrd="0" presId="urn:microsoft.com/office/officeart/2018/2/layout/IconVerticalSolidList"/>
    <dgm:cxn modelId="{1070A145-BC2C-4B83-A934-4AFBDFBCB9A5}" type="presOf" srcId="{05CFF2EE-AFD0-4DCF-9F6E-130B5F98B9A5}" destId="{63B3BB18-1A41-46B9-BC54-6D51063DC41F}" srcOrd="0" destOrd="0" presId="urn:microsoft.com/office/officeart/2018/2/layout/IconVerticalSolidList"/>
    <dgm:cxn modelId="{69B9D8C1-D5AF-4B69-B674-C4264FCE6FDA}" type="presOf" srcId="{853725A0-39C6-4782-B5D7-C005C97FE036}" destId="{4F6A12F1-DE0C-4BB6-80FC-A17FABDF586E}" srcOrd="0" destOrd="0" presId="urn:microsoft.com/office/officeart/2018/2/layout/IconVerticalSolidList"/>
    <dgm:cxn modelId="{23133FE1-6798-4CDC-9DB7-F1794B536A34}" srcId="{05CFF2EE-AFD0-4DCF-9F6E-130B5F98B9A5}" destId="{95B8FAEE-DFE1-463A-9060-57E2BAA4E3AF}" srcOrd="1" destOrd="0" parTransId="{F7724397-1DB5-401A-AB06-92F1247D1864}" sibTransId="{707B59C3-DFB0-4C7B-BBB1-CC648255F33D}"/>
    <dgm:cxn modelId="{9EB8F62C-D2B0-4BD2-8D44-AF0D563FA5B3}" type="presParOf" srcId="{63B3BB18-1A41-46B9-BC54-6D51063DC41F}" destId="{092A4750-1514-4EDE-AC2F-0881191486C3}" srcOrd="0" destOrd="0" presId="urn:microsoft.com/office/officeart/2018/2/layout/IconVerticalSolidList"/>
    <dgm:cxn modelId="{E5408D07-0C9F-4369-8DBD-84F2F0B2B875}" type="presParOf" srcId="{092A4750-1514-4EDE-AC2F-0881191486C3}" destId="{FE24B3C9-670A-4651-A16C-52BDDCF99428}" srcOrd="0" destOrd="0" presId="urn:microsoft.com/office/officeart/2018/2/layout/IconVerticalSolidList"/>
    <dgm:cxn modelId="{3701CB93-3A8E-4EB4-8851-A39DFB3E486F}" type="presParOf" srcId="{092A4750-1514-4EDE-AC2F-0881191486C3}" destId="{01728445-0F89-4EAB-9B89-0BC27C67FDA4}" srcOrd="1" destOrd="0" presId="urn:microsoft.com/office/officeart/2018/2/layout/IconVerticalSolidList"/>
    <dgm:cxn modelId="{AF395E2B-BEAA-4842-A104-41170D1DAEDC}" type="presParOf" srcId="{092A4750-1514-4EDE-AC2F-0881191486C3}" destId="{E26C3523-2AC2-47B6-9B2D-2AFB4A717FA7}" srcOrd="2" destOrd="0" presId="urn:microsoft.com/office/officeart/2018/2/layout/IconVerticalSolidList"/>
    <dgm:cxn modelId="{64D9D852-AA04-4E43-A0AF-E6C8DE7BA788}" type="presParOf" srcId="{092A4750-1514-4EDE-AC2F-0881191486C3}" destId="{4E7C9E8C-4366-488E-9DA0-E21814B8E166}" srcOrd="3" destOrd="0" presId="urn:microsoft.com/office/officeart/2018/2/layout/IconVerticalSolidList"/>
    <dgm:cxn modelId="{B01BE858-C429-4304-9252-21792C824790}" type="presParOf" srcId="{63B3BB18-1A41-46B9-BC54-6D51063DC41F}" destId="{E83F75D0-1157-45EB-BCBD-AB8EF6B805D7}" srcOrd="1" destOrd="0" presId="urn:microsoft.com/office/officeart/2018/2/layout/IconVerticalSolidList"/>
    <dgm:cxn modelId="{DEF147F8-9CBE-4FF5-A8CF-B83AE5B95F55}" type="presParOf" srcId="{63B3BB18-1A41-46B9-BC54-6D51063DC41F}" destId="{55E37F51-6A58-4AF4-91EC-F0B6A0D99B17}" srcOrd="2" destOrd="0" presId="urn:microsoft.com/office/officeart/2018/2/layout/IconVerticalSolidList"/>
    <dgm:cxn modelId="{07F03524-99A8-4172-8979-7657390F5079}" type="presParOf" srcId="{55E37F51-6A58-4AF4-91EC-F0B6A0D99B17}" destId="{164F5F04-57B5-49F2-B2B2-395C2DB944A5}" srcOrd="0" destOrd="0" presId="urn:microsoft.com/office/officeart/2018/2/layout/IconVerticalSolidList"/>
    <dgm:cxn modelId="{DDCFC46A-E64D-4AE5-82FF-E3FD1B05E01E}" type="presParOf" srcId="{55E37F51-6A58-4AF4-91EC-F0B6A0D99B17}" destId="{A962B75B-5913-4E92-8F77-A2CEDB548B25}" srcOrd="1" destOrd="0" presId="urn:microsoft.com/office/officeart/2018/2/layout/IconVerticalSolidList"/>
    <dgm:cxn modelId="{0F366193-7909-4EF8-B8F1-F6A294BC7623}" type="presParOf" srcId="{55E37F51-6A58-4AF4-91EC-F0B6A0D99B17}" destId="{32A1F8D6-14C7-4658-8C9A-916F030DFB2A}" srcOrd="2" destOrd="0" presId="urn:microsoft.com/office/officeart/2018/2/layout/IconVerticalSolidList"/>
    <dgm:cxn modelId="{63E0D181-A43C-40F7-972C-F6CFD5562E56}" type="presParOf" srcId="{55E37F51-6A58-4AF4-91EC-F0B6A0D99B17}" destId="{35553DAB-D6EB-471E-B51E-EDC3FD743755}" srcOrd="3" destOrd="0" presId="urn:microsoft.com/office/officeart/2018/2/layout/IconVerticalSolidList"/>
    <dgm:cxn modelId="{0F57D80B-A7AF-4CA1-A379-252FB8C57062}" type="presParOf" srcId="{63B3BB18-1A41-46B9-BC54-6D51063DC41F}" destId="{A8845A9A-06F8-4A15-8CE7-104270C296D8}" srcOrd="3" destOrd="0" presId="urn:microsoft.com/office/officeart/2018/2/layout/IconVerticalSolidList"/>
    <dgm:cxn modelId="{18D4FDA1-A76A-401C-9AD8-472047F0AC19}" type="presParOf" srcId="{63B3BB18-1A41-46B9-BC54-6D51063DC41F}" destId="{B635E24C-79E1-44D9-AED7-3213ABFCF0D8}" srcOrd="4" destOrd="0" presId="urn:microsoft.com/office/officeart/2018/2/layout/IconVerticalSolidList"/>
    <dgm:cxn modelId="{1EDE2EA4-6B74-455D-9585-11755A66E504}" type="presParOf" srcId="{B635E24C-79E1-44D9-AED7-3213ABFCF0D8}" destId="{A0FB5794-0F93-40FF-8417-05B9CD59ACBE}" srcOrd="0" destOrd="0" presId="urn:microsoft.com/office/officeart/2018/2/layout/IconVerticalSolidList"/>
    <dgm:cxn modelId="{EA599181-2388-42BC-A54D-2C2A5C499A76}" type="presParOf" srcId="{B635E24C-79E1-44D9-AED7-3213ABFCF0D8}" destId="{22CAF73D-811D-4B47-B1BE-EA286B103C66}" srcOrd="1" destOrd="0" presId="urn:microsoft.com/office/officeart/2018/2/layout/IconVerticalSolidList"/>
    <dgm:cxn modelId="{ED1DB062-DB51-40B6-8E67-7BBD55072C06}" type="presParOf" srcId="{B635E24C-79E1-44D9-AED7-3213ABFCF0D8}" destId="{643B87FA-B49D-4BA5-9FF3-DC024AA4EB49}" srcOrd="2" destOrd="0" presId="urn:microsoft.com/office/officeart/2018/2/layout/IconVerticalSolidList"/>
    <dgm:cxn modelId="{2A1B0314-26C9-4816-9309-F665AF702C4E}" type="presParOf" srcId="{B635E24C-79E1-44D9-AED7-3213ABFCF0D8}" destId="{4F6A12F1-DE0C-4BB6-80FC-A17FABDF586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0150A4-DCB5-4B0F-A588-CBAD14C67199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FAF17C4C-B0BB-44A1-B3AE-003660251B12}">
      <dgm:prSet/>
      <dgm:spPr/>
      <dgm:t>
        <a:bodyPr/>
        <a:lstStyle/>
        <a:p>
          <a:pPr>
            <a:defRPr cap="all"/>
          </a:pPr>
          <a:r>
            <a:rPr lang="en-US"/>
            <a:t>Requests are submitted by the program manager</a:t>
          </a:r>
        </a:p>
      </dgm:t>
    </dgm:pt>
    <dgm:pt modelId="{AC3DED3C-CDFF-4E63-B2FD-5C8395A93ED0}" type="parTrans" cxnId="{86875B1A-9FD3-40F4-B482-6218E160A7BC}">
      <dgm:prSet/>
      <dgm:spPr/>
      <dgm:t>
        <a:bodyPr/>
        <a:lstStyle/>
        <a:p>
          <a:endParaRPr lang="en-US"/>
        </a:p>
      </dgm:t>
    </dgm:pt>
    <dgm:pt modelId="{48B59E2B-212B-4CEB-9B0C-372111F1E2FB}" type="sibTrans" cxnId="{86875B1A-9FD3-40F4-B482-6218E160A7BC}">
      <dgm:prSet/>
      <dgm:spPr/>
      <dgm:t>
        <a:bodyPr/>
        <a:lstStyle/>
        <a:p>
          <a:endParaRPr lang="en-US"/>
        </a:p>
      </dgm:t>
    </dgm:pt>
    <dgm:pt modelId="{C746CAAC-5573-4DFE-A242-19E193DA9E4B}">
      <dgm:prSet/>
      <dgm:spPr/>
      <dgm:t>
        <a:bodyPr/>
        <a:lstStyle/>
        <a:p>
          <a:pPr>
            <a:defRPr cap="all"/>
          </a:pPr>
          <a:r>
            <a:rPr lang="en-US"/>
            <a:t>All requests are submitted to the respective VP</a:t>
          </a:r>
        </a:p>
      </dgm:t>
    </dgm:pt>
    <dgm:pt modelId="{80C625BB-2AF0-432C-94B7-F9EFD8B90E13}" type="parTrans" cxnId="{15581213-5F6C-4892-8ADF-AFA859D8B09C}">
      <dgm:prSet/>
      <dgm:spPr/>
      <dgm:t>
        <a:bodyPr/>
        <a:lstStyle/>
        <a:p>
          <a:endParaRPr lang="en-US"/>
        </a:p>
      </dgm:t>
    </dgm:pt>
    <dgm:pt modelId="{BFE5A57E-426F-4E38-B3A9-3CBDDBC61024}" type="sibTrans" cxnId="{15581213-5F6C-4892-8ADF-AFA859D8B09C}">
      <dgm:prSet/>
      <dgm:spPr/>
      <dgm:t>
        <a:bodyPr/>
        <a:lstStyle/>
        <a:p>
          <a:endParaRPr lang="en-US"/>
        </a:p>
      </dgm:t>
    </dgm:pt>
    <dgm:pt modelId="{3A4335EA-4887-448A-9BA3-34B60EAAD0CA}">
      <dgm:prSet/>
      <dgm:spPr/>
      <dgm:t>
        <a:bodyPr/>
        <a:lstStyle/>
        <a:p>
          <a:pPr>
            <a:defRPr cap="all"/>
          </a:pPr>
          <a:r>
            <a:rPr lang="en-US"/>
            <a:t>VP reviews, rank and approve requests. Top priority requests are moved forward to Executive Cabinet. </a:t>
          </a:r>
        </a:p>
      </dgm:t>
    </dgm:pt>
    <dgm:pt modelId="{336887AF-C0AC-4F78-8CCE-B7DF0048F004}" type="parTrans" cxnId="{66259E0E-1870-4C67-BF01-8167EC669990}">
      <dgm:prSet/>
      <dgm:spPr/>
      <dgm:t>
        <a:bodyPr/>
        <a:lstStyle/>
        <a:p>
          <a:endParaRPr lang="en-US"/>
        </a:p>
      </dgm:t>
    </dgm:pt>
    <dgm:pt modelId="{EAC91ED9-7DF2-4360-B02D-8A9D8D6AD702}" type="sibTrans" cxnId="{66259E0E-1870-4C67-BF01-8167EC669990}">
      <dgm:prSet/>
      <dgm:spPr/>
      <dgm:t>
        <a:bodyPr/>
        <a:lstStyle/>
        <a:p>
          <a:endParaRPr lang="en-US"/>
        </a:p>
      </dgm:t>
    </dgm:pt>
    <dgm:pt modelId="{3B5FB497-6D40-495C-B842-AD47011D1503}">
      <dgm:prSet/>
      <dgm:spPr/>
      <dgm:t>
        <a:bodyPr/>
        <a:lstStyle/>
        <a:p>
          <a:pPr>
            <a:defRPr cap="all"/>
          </a:pPr>
          <a:r>
            <a:rPr lang="en-US"/>
            <a:t>Executive Cabinet to meet and present to the Budget Advisory Council. </a:t>
          </a:r>
        </a:p>
      </dgm:t>
    </dgm:pt>
    <dgm:pt modelId="{06599682-35DF-4A5E-B772-AD9A7033DDDF}" type="parTrans" cxnId="{1BC1EFBE-3410-46E0-9962-30CA29179481}">
      <dgm:prSet/>
      <dgm:spPr/>
      <dgm:t>
        <a:bodyPr/>
        <a:lstStyle/>
        <a:p>
          <a:endParaRPr lang="en-US"/>
        </a:p>
      </dgm:t>
    </dgm:pt>
    <dgm:pt modelId="{5C59EBEC-AF9F-4499-A8F5-083EF9EBADE0}" type="sibTrans" cxnId="{1BC1EFBE-3410-46E0-9962-30CA29179481}">
      <dgm:prSet/>
      <dgm:spPr/>
      <dgm:t>
        <a:bodyPr/>
        <a:lstStyle/>
        <a:p>
          <a:endParaRPr lang="en-US"/>
        </a:p>
      </dgm:t>
    </dgm:pt>
    <dgm:pt modelId="{40CECD31-3C77-4A70-B14D-E752A6ED9F77}">
      <dgm:prSet/>
      <dgm:spPr/>
      <dgm:t>
        <a:bodyPr/>
        <a:lstStyle/>
        <a:p>
          <a:pPr>
            <a:defRPr cap="all"/>
          </a:pPr>
          <a:r>
            <a:rPr lang="en-US"/>
            <a:t>BAC meets and discuss the presentations and submits decisions to EC.</a:t>
          </a:r>
        </a:p>
      </dgm:t>
    </dgm:pt>
    <dgm:pt modelId="{3483C152-21A3-4DF9-9360-5C2159AA7354}" type="parTrans" cxnId="{09C8F2B6-5DFA-423C-BCC3-672C756774F3}">
      <dgm:prSet/>
      <dgm:spPr/>
      <dgm:t>
        <a:bodyPr/>
        <a:lstStyle/>
        <a:p>
          <a:endParaRPr lang="en-US"/>
        </a:p>
      </dgm:t>
    </dgm:pt>
    <dgm:pt modelId="{DF224D67-9FB4-4A18-8A59-996F3086D553}" type="sibTrans" cxnId="{09C8F2B6-5DFA-423C-BCC3-672C756774F3}">
      <dgm:prSet/>
      <dgm:spPr/>
      <dgm:t>
        <a:bodyPr/>
        <a:lstStyle/>
        <a:p>
          <a:endParaRPr lang="en-US"/>
        </a:p>
      </dgm:t>
    </dgm:pt>
    <dgm:pt modelId="{17749EA0-B5B5-4ACA-8494-2A0970327B07}" type="pres">
      <dgm:prSet presAssocID="{600150A4-DCB5-4B0F-A588-CBAD14C67199}" presName="root" presStyleCnt="0">
        <dgm:presLayoutVars>
          <dgm:dir/>
          <dgm:resizeHandles val="exact"/>
        </dgm:presLayoutVars>
      </dgm:prSet>
      <dgm:spPr/>
    </dgm:pt>
    <dgm:pt modelId="{E59C8AC9-1198-42A3-B0E8-F5654D1EB8B1}" type="pres">
      <dgm:prSet presAssocID="{FAF17C4C-B0BB-44A1-B3AE-003660251B12}" presName="compNode" presStyleCnt="0"/>
      <dgm:spPr/>
    </dgm:pt>
    <dgm:pt modelId="{7D30E777-CBFA-4EAA-92BC-8968D964316B}" type="pres">
      <dgm:prSet presAssocID="{FAF17C4C-B0BB-44A1-B3AE-003660251B12}" presName="iconBgRect" presStyleLbl="bgShp" presStyleIdx="0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C2BFD54C-BC66-47B2-A339-FB9191B841A4}" type="pres">
      <dgm:prSet presAssocID="{FAF17C4C-B0BB-44A1-B3AE-003660251B12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202444C9-91BA-4AA0-8BE2-6FD5236ADFE9}" type="pres">
      <dgm:prSet presAssocID="{FAF17C4C-B0BB-44A1-B3AE-003660251B12}" presName="spaceRect" presStyleCnt="0"/>
      <dgm:spPr/>
    </dgm:pt>
    <dgm:pt modelId="{C3BDDCF5-8BA6-4778-87E2-8B7CB055AE74}" type="pres">
      <dgm:prSet presAssocID="{FAF17C4C-B0BB-44A1-B3AE-003660251B12}" presName="textRect" presStyleLbl="revTx" presStyleIdx="0" presStyleCnt="5">
        <dgm:presLayoutVars>
          <dgm:chMax val="1"/>
          <dgm:chPref val="1"/>
        </dgm:presLayoutVars>
      </dgm:prSet>
      <dgm:spPr/>
    </dgm:pt>
    <dgm:pt modelId="{306340A4-69FE-4CFC-82ED-D523901F6E80}" type="pres">
      <dgm:prSet presAssocID="{48B59E2B-212B-4CEB-9B0C-372111F1E2FB}" presName="sibTrans" presStyleCnt="0"/>
      <dgm:spPr/>
    </dgm:pt>
    <dgm:pt modelId="{A9E8D82E-B75E-4FF9-89FA-4E81FD7561A2}" type="pres">
      <dgm:prSet presAssocID="{C746CAAC-5573-4DFE-A242-19E193DA9E4B}" presName="compNode" presStyleCnt="0"/>
      <dgm:spPr/>
    </dgm:pt>
    <dgm:pt modelId="{AF1A1B74-AE1B-451D-9E6B-BEE173BCB4B9}" type="pres">
      <dgm:prSet presAssocID="{C746CAAC-5573-4DFE-A242-19E193DA9E4B}" presName="iconBgRect" presStyleLbl="bgShp" presStyleIdx="1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E3D16619-73CD-4843-821C-78231AECB1C0}" type="pres">
      <dgm:prSet presAssocID="{C746CAAC-5573-4DFE-A242-19E193DA9E4B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60676292-68B5-41BC-99A6-DF92321DDD10}" type="pres">
      <dgm:prSet presAssocID="{C746CAAC-5573-4DFE-A242-19E193DA9E4B}" presName="spaceRect" presStyleCnt="0"/>
      <dgm:spPr/>
    </dgm:pt>
    <dgm:pt modelId="{DB7F43BC-FB8F-43A6-B086-107ABB8AC838}" type="pres">
      <dgm:prSet presAssocID="{C746CAAC-5573-4DFE-A242-19E193DA9E4B}" presName="textRect" presStyleLbl="revTx" presStyleIdx="1" presStyleCnt="5">
        <dgm:presLayoutVars>
          <dgm:chMax val="1"/>
          <dgm:chPref val="1"/>
        </dgm:presLayoutVars>
      </dgm:prSet>
      <dgm:spPr/>
    </dgm:pt>
    <dgm:pt modelId="{2301A10B-8E60-435A-98CF-FFF971958084}" type="pres">
      <dgm:prSet presAssocID="{BFE5A57E-426F-4E38-B3A9-3CBDDBC61024}" presName="sibTrans" presStyleCnt="0"/>
      <dgm:spPr/>
    </dgm:pt>
    <dgm:pt modelId="{6D71EB5B-CF06-4706-9AB3-956D1A928297}" type="pres">
      <dgm:prSet presAssocID="{3A4335EA-4887-448A-9BA3-34B60EAAD0CA}" presName="compNode" presStyleCnt="0"/>
      <dgm:spPr/>
    </dgm:pt>
    <dgm:pt modelId="{5C29B628-7A9E-40A7-A42E-4F79D96F5866}" type="pres">
      <dgm:prSet presAssocID="{3A4335EA-4887-448A-9BA3-34B60EAAD0CA}" presName="iconBgRect" presStyleLbl="bgShp" presStyleIdx="2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88EE033E-60AD-41AB-A2FE-EF7F10940CD5}" type="pres">
      <dgm:prSet presAssocID="{3A4335EA-4887-448A-9BA3-34B60EAAD0CA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reless"/>
        </a:ext>
      </dgm:extLst>
    </dgm:pt>
    <dgm:pt modelId="{93D8A4B8-03B8-499D-8D16-C293906B59C3}" type="pres">
      <dgm:prSet presAssocID="{3A4335EA-4887-448A-9BA3-34B60EAAD0CA}" presName="spaceRect" presStyleCnt="0"/>
      <dgm:spPr/>
    </dgm:pt>
    <dgm:pt modelId="{C674E567-2611-4EB0-8DC0-8D5F0A092F5E}" type="pres">
      <dgm:prSet presAssocID="{3A4335EA-4887-448A-9BA3-34B60EAAD0CA}" presName="textRect" presStyleLbl="revTx" presStyleIdx="2" presStyleCnt="5">
        <dgm:presLayoutVars>
          <dgm:chMax val="1"/>
          <dgm:chPref val="1"/>
        </dgm:presLayoutVars>
      </dgm:prSet>
      <dgm:spPr/>
    </dgm:pt>
    <dgm:pt modelId="{CE75CF5C-21B1-4ADD-86F0-5C051178B259}" type="pres">
      <dgm:prSet presAssocID="{EAC91ED9-7DF2-4360-B02D-8A9D8D6AD702}" presName="sibTrans" presStyleCnt="0"/>
      <dgm:spPr/>
    </dgm:pt>
    <dgm:pt modelId="{26FFA813-31AD-412F-8AE1-F55969AAAE06}" type="pres">
      <dgm:prSet presAssocID="{3B5FB497-6D40-495C-B842-AD47011D1503}" presName="compNode" presStyleCnt="0"/>
      <dgm:spPr/>
    </dgm:pt>
    <dgm:pt modelId="{C7BAD039-B770-4A73-BB59-1CD3D2CDAFCD}" type="pres">
      <dgm:prSet presAssocID="{3B5FB497-6D40-495C-B842-AD47011D1503}" presName="iconBgRect" presStyleLbl="bgShp" presStyleIdx="3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6B9597FD-43BA-49A1-89F8-4C79D1C78902}" type="pres">
      <dgm:prSet presAssocID="{3B5FB497-6D40-495C-B842-AD47011D1503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558EDFBE-A285-4D29-8782-748E69406C8D}" type="pres">
      <dgm:prSet presAssocID="{3B5FB497-6D40-495C-B842-AD47011D1503}" presName="spaceRect" presStyleCnt="0"/>
      <dgm:spPr/>
    </dgm:pt>
    <dgm:pt modelId="{0DADB0AA-0C58-4D62-9BF5-E60C272832B2}" type="pres">
      <dgm:prSet presAssocID="{3B5FB497-6D40-495C-B842-AD47011D1503}" presName="textRect" presStyleLbl="revTx" presStyleIdx="3" presStyleCnt="5">
        <dgm:presLayoutVars>
          <dgm:chMax val="1"/>
          <dgm:chPref val="1"/>
        </dgm:presLayoutVars>
      </dgm:prSet>
      <dgm:spPr/>
    </dgm:pt>
    <dgm:pt modelId="{1166ED22-2445-41EE-B565-F0F0E6ED241C}" type="pres">
      <dgm:prSet presAssocID="{5C59EBEC-AF9F-4499-A8F5-083EF9EBADE0}" presName="sibTrans" presStyleCnt="0"/>
      <dgm:spPr/>
    </dgm:pt>
    <dgm:pt modelId="{C7D4F82C-B9CF-45DA-830D-447576653B50}" type="pres">
      <dgm:prSet presAssocID="{40CECD31-3C77-4A70-B14D-E752A6ED9F77}" presName="compNode" presStyleCnt="0"/>
      <dgm:spPr/>
    </dgm:pt>
    <dgm:pt modelId="{9929E443-EF32-45A1-B71B-A3A2D29E93FE}" type="pres">
      <dgm:prSet presAssocID="{40CECD31-3C77-4A70-B14D-E752A6ED9F77}" presName="iconBgRect" presStyleLbl="bgShp" presStyleIdx="4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9CB21BDC-C273-4CED-B228-9D44F307906E}" type="pres">
      <dgm:prSet presAssocID="{40CECD31-3C77-4A70-B14D-E752A6ED9F77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Org Chart"/>
        </a:ext>
      </dgm:extLst>
    </dgm:pt>
    <dgm:pt modelId="{97364A98-9A82-4F79-A40A-E7116737BA55}" type="pres">
      <dgm:prSet presAssocID="{40CECD31-3C77-4A70-B14D-E752A6ED9F77}" presName="spaceRect" presStyleCnt="0"/>
      <dgm:spPr/>
    </dgm:pt>
    <dgm:pt modelId="{90311607-6047-41FA-97CE-7F3609165901}" type="pres">
      <dgm:prSet presAssocID="{40CECD31-3C77-4A70-B14D-E752A6ED9F77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66259E0E-1870-4C67-BF01-8167EC669990}" srcId="{600150A4-DCB5-4B0F-A588-CBAD14C67199}" destId="{3A4335EA-4887-448A-9BA3-34B60EAAD0CA}" srcOrd="2" destOrd="0" parTransId="{336887AF-C0AC-4F78-8CCE-B7DF0048F004}" sibTransId="{EAC91ED9-7DF2-4360-B02D-8A9D8D6AD702}"/>
    <dgm:cxn modelId="{15581213-5F6C-4892-8ADF-AFA859D8B09C}" srcId="{600150A4-DCB5-4B0F-A588-CBAD14C67199}" destId="{C746CAAC-5573-4DFE-A242-19E193DA9E4B}" srcOrd="1" destOrd="0" parTransId="{80C625BB-2AF0-432C-94B7-F9EFD8B90E13}" sibTransId="{BFE5A57E-426F-4E38-B3A9-3CBDDBC61024}"/>
    <dgm:cxn modelId="{86875B1A-9FD3-40F4-B482-6218E160A7BC}" srcId="{600150A4-DCB5-4B0F-A588-CBAD14C67199}" destId="{FAF17C4C-B0BB-44A1-B3AE-003660251B12}" srcOrd="0" destOrd="0" parTransId="{AC3DED3C-CDFF-4E63-B2FD-5C8395A93ED0}" sibTransId="{48B59E2B-212B-4CEB-9B0C-372111F1E2FB}"/>
    <dgm:cxn modelId="{4B560F6A-4329-4286-9DBB-B817E12F0C70}" type="presOf" srcId="{3A4335EA-4887-448A-9BA3-34B60EAAD0CA}" destId="{C674E567-2611-4EB0-8DC0-8D5F0A092F5E}" srcOrd="0" destOrd="0" presId="urn:microsoft.com/office/officeart/2018/5/layout/IconLeafLabelList"/>
    <dgm:cxn modelId="{8045FD6B-99F1-46C1-914D-2106F6A7B634}" type="presOf" srcId="{3B5FB497-6D40-495C-B842-AD47011D1503}" destId="{0DADB0AA-0C58-4D62-9BF5-E60C272832B2}" srcOrd="0" destOrd="0" presId="urn:microsoft.com/office/officeart/2018/5/layout/IconLeafLabelList"/>
    <dgm:cxn modelId="{2FD1928D-667B-404C-A3B9-B7D39E169AF4}" type="presOf" srcId="{C746CAAC-5573-4DFE-A242-19E193DA9E4B}" destId="{DB7F43BC-FB8F-43A6-B086-107ABB8AC838}" srcOrd="0" destOrd="0" presId="urn:microsoft.com/office/officeart/2018/5/layout/IconLeafLabelList"/>
    <dgm:cxn modelId="{AC682EA1-651D-4ADF-ADB1-52A7BD5A24C7}" type="presOf" srcId="{40CECD31-3C77-4A70-B14D-E752A6ED9F77}" destId="{90311607-6047-41FA-97CE-7F3609165901}" srcOrd="0" destOrd="0" presId="urn:microsoft.com/office/officeart/2018/5/layout/IconLeafLabelList"/>
    <dgm:cxn modelId="{F374A7A1-EC16-4FC5-914F-856371BAAE88}" type="presOf" srcId="{FAF17C4C-B0BB-44A1-B3AE-003660251B12}" destId="{C3BDDCF5-8BA6-4778-87E2-8B7CB055AE74}" srcOrd="0" destOrd="0" presId="urn:microsoft.com/office/officeart/2018/5/layout/IconLeafLabelList"/>
    <dgm:cxn modelId="{09C8F2B6-5DFA-423C-BCC3-672C756774F3}" srcId="{600150A4-DCB5-4B0F-A588-CBAD14C67199}" destId="{40CECD31-3C77-4A70-B14D-E752A6ED9F77}" srcOrd="4" destOrd="0" parTransId="{3483C152-21A3-4DF9-9360-5C2159AA7354}" sibTransId="{DF224D67-9FB4-4A18-8A59-996F3086D553}"/>
    <dgm:cxn modelId="{1BC1EFBE-3410-46E0-9962-30CA29179481}" srcId="{600150A4-DCB5-4B0F-A588-CBAD14C67199}" destId="{3B5FB497-6D40-495C-B842-AD47011D1503}" srcOrd="3" destOrd="0" parTransId="{06599682-35DF-4A5E-B772-AD9A7033DDDF}" sibTransId="{5C59EBEC-AF9F-4499-A8F5-083EF9EBADE0}"/>
    <dgm:cxn modelId="{2BA6D2CC-48A0-4A9E-95A0-1319DA62D8D4}" type="presOf" srcId="{600150A4-DCB5-4B0F-A588-CBAD14C67199}" destId="{17749EA0-B5B5-4ACA-8494-2A0970327B07}" srcOrd="0" destOrd="0" presId="urn:microsoft.com/office/officeart/2018/5/layout/IconLeafLabelList"/>
    <dgm:cxn modelId="{6F47B429-AFF1-4A56-A109-F45B3310C7E7}" type="presParOf" srcId="{17749EA0-B5B5-4ACA-8494-2A0970327B07}" destId="{E59C8AC9-1198-42A3-B0E8-F5654D1EB8B1}" srcOrd="0" destOrd="0" presId="urn:microsoft.com/office/officeart/2018/5/layout/IconLeafLabelList"/>
    <dgm:cxn modelId="{63EBA32D-36BC-42EA-AD36-C4333BC093C8}" type="presParOf" srcId="{E59C8AC9-1198-42A3-B0E8-F5654D1EB8B1}" destId="{7D30E777-CBFA-4EAA-92BC-8968D964316B}" srcOrd="0" destOrd="0" presId="urn:microsoft.com/office/officeart/2018/5/layout/IconLeafLabelList"/>
    <dgm:cxn modelId="{A6EA1247-056C-4D8F-99C7-E06D014D888D}" type="presParOf" srcId="{E59C8AC9-1198-42A3-B0E8-F5654D1EB8B1}" destId="{C2BFD54C-BC66-47B2-A339-FB9191B841A4}" srcOrd="1" destOrd="0" presId="urn:microsoft.com/office/officeart/2018/5/layout/IconLeafLabelList"/>
    <dgm:cxn modelId="{F2C78E28-1C53-4509-84C7-A8345B0B5C95}" type="presParOf" srcId="{E59C8AC9-1198-42A3-B0E8-F5654D1EB8B1}" destId="{202444C9-91BA-4AA0-8BE2-6FD5236ADFE9}" srcOrd="2" destOrd="0" presId="urn:microsoft.com/office/officeart/2018/5/layout/IconLeafLabelList"/>
    <dgm:cxn modelId="{62D70F8C-0056-4C1D-9505-495B1D06D59F}" type="presParOf" srcId="{E59C8AC9-1198-42A3-B0E8-F5654D1EB8B1}" destId="{C3BDDCF5-8BA6-4778-87E2-8B7CB055AE74}" srcOrd="3" destOrd="0" presId="urn:microsoft.com/office/officeart/2018/5/layout/IconLeafLabelList"/>
    <dgm:cxn modelId="{7E1229F7-C347-4195-B95E-5328511D4B96}" type="presParOf" srcId="{17749EA0-B5B5-4ACA-8494-2A0970327B07}" destId="{306340A4-69FE-4CFC-82ED-D523901F6E80}" srcOrd="1" destOrd="0" presId="urn:microsoft.com/office/officeart/2018/5/layout/IconLeafLabelList"/>
    <dgm:cxn modelId="{904CE06A-A451-41BA-9707-D820D8E21D76}" type="presParOf" srcId="{17749EA0-B5B5-4ACA-8494-2A0970327B07}" destId="{A9E8D82E-B75E-4FF9-89FA-4E81FD7561A2}" srcOrd="2" destOrd="0" presId="urn:microsoft.com/office/officeart/2018/5/layout/IconLeafLabelList"/>
    <dgm:cxn modelId="{DACB7F83-C45F-4822-9C90-6F8020198D00}" type="presParOf" srcId="{A9E8D82E-B75E-4FF9-89FA-4E81FD7561A2}" destId="{AF1A1B74-AE1B-451D-9E6B-BEE173BCB4B9}" srcOrd="0" destOrd="0" presId="urn:microsoft.com/office/officeart/2018/5/layout/IconLeafLabelList"/>
    <dgm:cxn modelId="{ACD5AEF6-83E7-42ED-A882-6C60934BEC48}" type="presParOf" srcId="{A9E8D82E-B75E-4FF9-89FA-4E81FD7561A2}" destId="{E3D16619-73CD-4843-821C-78231AECB1C0}" srcOrd="1" destOrd="0" presId="urn:microsoft.com/office/officeart/2018/5/layout/IconLeafLabelList"/>
    <dgm:cxn modelId="{06BEF529-C4D0-407D-95E1-23EF9088DDF6}" type="presParOf" srcId="{A9E8D82E-B75E-4FF9-89FA-4E81FD7561A2}" destId="{60676292-68B5-41BC-99A6-DF92321DDD10}" srcOrd="2" destOrd="0" presId="urn:microsoft.com/office/officeart/2018/5/layout/IconLeafLabelList"/>
    <dgm:cxn modelId="{1DF7E7B9-E046-4832-8C98-D490641704D1}" type="presParOf" srcId="{A9E8D82E-B75E-4FF9-89FA-4E81FD7561A2}" destId="{DB7F43BC-FB8F-43A6-B086-107ABB8AC838}" srcOrd="3" destOrd="0" presId="urn:microsoft.com/office/officeart/2018/5/layout/IconLeafLabelList"/>
    <dgm:cxn modelId="{F721BC91-6ACC-4786-A0C1-4E76A8BA5C35}" type="presParOf" srcId="{17749EA0-B5B5-4ACA-8494-2A0970327B07}" destId="{2301A10B-8E60-435A-98CF-FFF971958084}" srcOrd="3" destOrd="0" presId="urn:microsoft.com/office/officeart/2018/5/layout/IconLeafLabelList"/>
    <dgm:cxn modelId="{C8D19D13-C182-415E-99D6-31FCB0041C58}" type="presParOf" srcId="{17749EA0-B5B5-4ACA-8494-2A0970327B07}" destId="{6D71EB5B-CF06-4706-9AB3-956D1A928297}" srcOrd="4" destOrd="0" presId="urn:microsoft.com/office/officeart/2018/5/layout/IconLeafLabelList"/>
    <dgm:cxn modelId="{68FC352E-AD74-4FF0-8631-53E70A825255}" type="presParOf" srcId="{6D71EB5B-CF06-4706-9AB3-956D1A928297}" destId="{5C29B628-7A9E-40A7-A42E-4F79D96F5866}" srcOrd="0" destOrd="0" presId="urn:microsoft.com/office/officeart/2018/5/layout/IconLeafLabelList"/>
    <dgm:cxn modelId="{A054037B-E6EA-4218-8015-3919A34F7B2F}" type="presParOf" srcId="{6D71EB5B-CF06-4706-9AB3-956D1A928297}" destId="{88EE033E-60AD-41AB-A2FE-EF7F10940CD5}" srcOrd="1" destOrd="0" presId="urn:microsoft.com/office/officeart/2018/5/layout/IconLeafLabelList"/>
    <dgm:cxn modelId="{87032AA6-D7D9-429A-94AD-486B819D1F7C}" type="presParOf" srcId="{6D71EB5B-CF06-4706-9AB3-956D1A928297}" destId="{93D8A4B8-03B8-499D-8D16-C293906B59C3}" srcOrd="2" destOrd="0" presId="urn:microsoft.com/office/officeart/2018/5/layout/IconLeafLabelList"/>
    <dgm:cxn modelId="{4E895F2C-4F05-4D55-B6FE-2421F10BF8C7}" type="presParOf" srcId="{6D71EB5B-CF06-4706-9AB3-956D1A928297}" destId="{C674E567-2611-4EB0-8DC0-8D5F0A092F5E}" srcOrd="3" destOrd="0" presId="urn:microsoft.com/office/officeart/2018/5/layout/IconLeafLabelList"/>
    <dgm:cxn modelId="{9339308E-8E0F-4F1A-A482-EB6813E4AF84}" type="presParOf" srcId="{17749EA0-B5B5-4ACA-8494-2A0970327B07}" destId="{CE75CF5C-21B1-4ADD-86F0-5C051178B259}" srcOrd="5" destOrd="0" presId="urn:microsoft.com/office/officeart/2018/5/layout/IconLeafLabelList"/>
    <dgm:cxn modelId="{FCBAE0E9-67B9-44B7-86A8-CBF86C2B8ECD}" type="presParOf" srcId="{17749EA0-B5B5-4ACA-8494-2A0970327B07}" destId="{26FFA813-31AD-412F-8AE1-F55969AAAE06}" srcOrd="6" destOrd="0" presId="urn:microsoft.com/office/officeart/2018/5/layout/IconLeafLabelList"/>
    <dgm:cxn modelId="{3FC40D40-BAF0-4CF9-A428-A097944326EC}" type="presParOf" srcId="{26FFA813-31AD-412F-8AE1-F55969AAAE06}" destId="{C7BAD039-B770-4A73-BB59-1CD3D2CDAFCD}" srcOrd="0" destOrd="0" presId="urn:microsoft.com/office/officeart/2018/5/layout/IconLeafLabelList"/>
    <dgm:cxn modelId="{62F946D0-6F9E-4DF2-B0B4-86825A0FCECD}" type="presParOf" srcId="{26FFA813-31AD-412F-8AE1-F55969AAAE06}" destId="{6B9597FD-43BA-49A1-89F8-4C79D1C78902}" srcOrd="1" destOrd="0" presId="urn:microsoft.com/office/officeart/2018/5/layout/IconLeafLabelList"/>
    <dgm:cxn modelId="{57F9930A-DA1B-4CA5-9653-C8B5A19B4DB0}" type="presParOf" srcId="{26FFA813-31AD-412F-8AE1-F55969AAAE06}" destId="{558EDFBE-A285-4D29-8782-748E69406C8D}" srcOrd="2" destOrd="0" presId="urn:microsoft.com/office/officeart/2018/5/layout/IconLeafLabelList"/>
    <dgm:cxn modelId="{68FE8B8D-2D99-4370-B061-215B19A84AED}" type="presParOf" srcId="{26FFA813-31AD-412F-8AE1-F55969AAAE06}" destId="{0DADB0AA-0C58-4D62-9BF5-E60C272832B2}" srcOrd="3" destOrd="0" presId="urn:microsoft.com/office/officeart/2018/5/layout/IconLeafLabelList"/>
    <dgm:cxn modelId="{ECFEBC27-60DF-4161-AC99-4FEA1B606AB7}" type="presParOf" srcId="{17749EA0-B5B5-4ACA-8494-2A0970327B07}" destId="{1166ED22-2445-41EE-B565-F0F0E6ED241C}" srcOrd="7" destOrd="0" presId="urn:microsoft.com/office/officeart/2018/5/layout/IconLeafLabelList"/>
    <dgm:cxn modelId="{FC21EF80-E04F-43D0-AFE4-0DEA875DBE58}" type="presParOf" srcId="{17749EA0-B5B5-4ACA-8494-2A0970327B07}" destId="{C7D4F82C-B9CF-45DA-830D-447576653B50}" srcOrd="8" destOrd="0" presId="urn:microsoft.com/office/officeart/2018/5/layout/IconLeafLabelList"/>
    <dgm:cxn modelId="{8C083748-1A11-46B0-BFD4-623981BB2A4F}" type="presParOf" srcId="{C7D4F82C-B9CF-45DA-830D-447576653B50}" destId="{9929E443-EF32-45A1-B71B-A3A2D29E93FE}" srcOrd="0" destOrd="0" presId="urn:microsoft.com/office/officeart/2018/5/layout/IconLeafLabelList"/>
    <dgm:cxn modelId="{1AB484A8-F3DF-4687-88E3-182C1BA4A7DA}" type="presParOf" srcId="{C7D4F82C-B9CF-45DA-830D-447576653B50}" destId="{9CB21BDC-C273-4CED-B228-9D44F307906E}" srcOrd="1" destOrd="0" presId="urn:microsoft.com/office/officeart/2018/5/layout/IconLeafLabelList"/>
    <dgm:cxn modelId="{A66A968E-FCA0-4F0A-8642-9BD4CB7E2F42}" type="presParOf" srcId="{C7D4F82C-B9CF-45DA-830D-447576653B50}" destId="{97364A98-9A82-4F79-A40A-E7116737BA55}" srcOrd="2" destOrd="0" presId="urn:microsoft.com/office/officeart/2018/5/layout/IconLeafLabelList"/>
    <dgm:cxn modelId="{2BA02EF7-F42B-482B-92A8-14E3BDBC861F}" type="presParOf" srcId="{C7D4F82C-B9CF-45DA-830D-447576653B50}" destId="{90311607-6047-41FA-97CE-7F3609165901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66A998-EB99-4F7A-A6A8-D3E363E445C1}">
      <dsp:nvSpPr>
        <dsp:cNvPr id="0" name=""/>
        <dsp:cNvSpPr/>
      </dsp:nvSpPr>
      <dsp:spPr>
        <a:xfrm>
          <a:off x="0" y="2288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99EC57-8E33-4CE1-94D6-ED7CCB40ABAB}">
      <dsp:nvSpPr>
        <dsp:cNvPr id="0" name=""/>
        <dsp:cNvSpPr/>
      </dsp:nvSpPr>
      <dsp:spPr>
        <a:xfrm>
          <a:off x="350852" y="263253"/>
          <a:ext cx="637913" cy="63791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F1EDB0-17C2-40D8-A6B0-A6E4977DF023}">
      <dsp:nvSpPr>
        <dsp:cNvPr id="0" name=""/>
        <dsp:cNvSpPr/>
      </dsp:nvSpPr>
      <dsp:spPr>
        <a:xfrm>
          <a:off x="1339618" y="2288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All employees</a:t>
          </a:r>
        </a:p>
      </dsp:txBody>
      <dsp:txXfrm>
        <a:off x="1339618" y="2288"/>
        <a:ext cx="5024605" cy="1159843"/>
      </dsp:txXfrm>
    </dsp:sp>
    <dsp:sp modelId="{D5685B42-A2AB-4A7C-856B-EAB41CF63CDC}">
      <dsp:nvSpPr>
        <dsp:cNvPr id="0" name=""/>
        <dsp:cNvSpPr/>
      </dsp:nvSpPr>
      <dsp:spPr>
        <a:xfrm>
          <a:off x="0" y="1452092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154408-1DD8-466F-AE05-525BE89FCECE}">
      <dsp:nvSpPr>
        <dsp:cNvPr id="0" name=""/>
        <dsp:cNvSpPr/>
      </dsp:nvSpPr>
      <dsp:spPr>
        <a:xfrm>
          <a:off x="350852" y="1713057"/>
          <a:ext cx="637913" cy="63791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A57EE8-E66C-48ED-8FE6-2C9C6BF11937}">
      <dsp:nvSpPr>
        <dsp:cNvPr id="0" name=""/>
        <dsp:cNvSpPr/>
      </dsp:nvSpPr>
      <dsp:spPr>
        <a:xfrm>
          <a:off x="1339618" y="1452092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Executive cabinet</a:t>
          </a:r>
        </a:p>
      </dsp:txBody>
      <dsp:txXfrm>
        <a:off x="1339618" y="1452092"/>
        <a:ext cx="5024605" cy="1159843"/>
      </dsp:txXfrm>
    </dsp:sp>
    <dsp:sp modelId="{B7661B3B-8CC8-4AAF-86B0-CD69E7E85BBB}">
      <dsp:nvSpPr>
        <dsp:cNvPr id="0" name=""/>
        <dsp:cNvSpPr/>
      </dsp:nvSpPr>
      <dsp:spPr>
        <a:xfrm>
          <a:off x="0" y="2901896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5690FE-24D9-4D8F-814F-888D4446DF5E}">
      <dsp:nvSpPr>
        <dsp:cNvPr id="0" name=""/>
        <dsp:cNvSpPr/>
      </dsp:nvSpPr>
      <dsp:spPr>
        <a:xfrm>
          <a:off x="350852" y="3162861"/>
          <a:ext cx="637913" cy="63791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58A3D5-6707-433B-8946-BDE0FF273C13}">
      <dsp:nvSpPr>
        <dsp:cNvPr id="0" name=""/>
        <dsp:cNvSpPr/>
      </dsp:nvSpPr>
      <dsp:spPr>
        <a:xfrm>
          <a:off x="1339618" y="2901896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Budget Advisory Council</a:t>
          </a:r>
        </a:p>
      </dsp:txBody>
      <dsp:txXfrm>
        <a:off x="1339618" y="2901896"/>
        <a:ext cx="5024605" cy="1159843"/>
      </dsp:txXfrm>
    </dsp:sp>
    <dsp:sp modelId="{DEEECEC7-D134-49CF-82CA-12FA07C5A17C}">
      <dsp:nvSpPr>
        <dsp:cNvPr id="0" name=""/>
        <dsp:cNvSpPr/>
      </dsp:nvSpPr>
      <dsp:spPr>
        <a:xfrm>
          <a:off x="0" y="4351700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D5FF40-4767-4C92-A9C4-7B09780E8040}">
      <dsp:nvSpPr>
        <dsp:cNvPr id="0" name=""/>
        <dsp:cNvSpPr/>
      </dsp:nvSpPr>
      <dsp:spPr>
        <a:xfrm>
          <a:off x="350852" y="4612665"/>
          <a:ext cx="637913" cy="63791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85AB00-22CD-455F-A81B-5ACA8DF80E7D}">
      <dsp:nvSpPr>
        <dsp:cNvPr id="0" name=""/>
        <dsp:cNvSpPr/>
      </dsp:nvSpPr>
      <dsp:spPr>
        <a:xfrm>
          <a:off x="1339618" y="4351700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Strategic Planning Committee </a:t>
          </a:r>
        </a:p>
      </dsp:txBody>
      <dsp:txXfrm>
        <a:off x="1339618" y="4351700"/>
        <a:ext cx="5024605" cy="11598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24B3C9-670A-4651-A16C-52BDDCF99428}">
      <dsp:nvSpPr>
        <dsp:cNvPr id="0" name=""/>
        <dsp:cNvSpPr/>
      </dsp:nvSpPr>
      <dsp:spPr>
        <a:xfrm>
          <a:off x="0" y="682"/>
          <a:ext cx="6245265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728445-0F89-4EAB-9B89-0BC27C67FDA4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7C9E8C-4366-488E-9DA0-E21814B8E166}">
      <dsp:nvSpPr>
        <dsp:cNvPr id="0" name=""/>
        <dsp:cNvSpPr/>
      </dsp:nvSpPr>
      <dsp:spPr>
        <a:xfrm>
          <a:off x="1844034" y="682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Each VP gets a copy Budget by Manager query</a:t>
          </a:r>
        </a:p>
      </dsp:txBody>
      <dsp:txXfrm>
        <a:off x="1844034" y="682"/>
        <a:ext cx="4401230" cy="1596566"/>
      </dsp:txXfrm>
    </dsp:sp>
    <dsp:sp modelId="{164F5F04-57B5-49F2-B2B2-395C2DB944A5}">
      <dsp:nvSpPr>
        <dsp:cNvPr id="0" name=""/>
        <dsp:cNvSpPr/>
      </dsp:nvSpPr>
      <dsp:spPr>
        <a:xfrm>
          <a:off x="0" y="1996390"/>
          <a:ext cx="6245265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62B75B-5913-4E92-8F77-A2CEDB548B25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553DAB-D6EB-471E-B51E-EDC3FD743755}">
      <dsp:nvSpPr>
        <dsp:cNvPr id="0" name=""/>
        <dsp:cNvSpPr/>
      </dsp:nvSpPr>
      <dsp:spPr>
        <a:xfrm>
          <a:off x="1844034" y="1996390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Our budget and expense dashboard</a:t>
          </a:r>
        </a:p>
      </dsp:txBody>
      <dsp:txXfrm>
        <a:off x="1844034" y="1996390"/>
        <a:ext cx="4401230" cy="1596566"/>
      </dsp:txXfrm>
    </dsp:sp>
    <dsp:sp modelId="{A0FB5794-0F93-40FF-8417-05B9CD59ACBE}">
      <dsp:nvSpPr>
        <dsp:cNvPr id="0" name=""/>
        <dsp:cNvSpPr/>
      </dsp:nvSpPr>
      <dsp:spPr>
        <a:xfrm>
          <a:off x="0" y="3992098"/>
          <a:ext cx="6245265" cy="159656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CAF73D-811D-4B47-B1BE-EA286B103C66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6A12F1-DE0C-4BB6-80FC-A17FABDF586E}">
      <dsp:nvSpPr>
        <dsp:cNvPr id="0" name=""/>
        <dsp:cNvSpPr/>
      </dsp:nvSpPr>
      <dsp:spPr>
        <a:xfrm>
          <a:off x="1844034" y="3992098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Meetings with Budget director and managers</a:t>
          </a:r>
        </a:p>
      </dsp:txBody>
      <dsp:txXfrm>
        <a:off x="1844034" y="3992098"/>
        <a:ext cx="4401230" cy="15965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30E777-CBFA-4EAA-92BC-8968D964316B}">
      <dsp:nvSpPr>
        <dsp:cNvPr id="0" name=""/>
        <dsp:cNvSpPr/>
      </dsp:nvSpPr>
      <dsp:spPr>
        <a:xfrm>
          <a:off x="684914" y="730952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BFD54C-BC66-47B2-A339-FB9191B841A4}">
      <dsp:nvSpPr>
        <dsp:cNvPr id="0" name=""/>
        <dsp:cNvSpPr/>
      </dsp:nvSpPr>
      <dsp:spPr>
        <a:xfrm>
          <a:off x="918914" y="964952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BDDCF5-8BA6-4778-87E2-8B7CB055AE74}">
      <dsp:nvSpPr>
        <dsp:cNvPr id="0" name=""/>
        <dsp:cNvSpPr/>
      </dsp:nvSpPr>
      <dsp:spPr>
        <a:xfrm>
          <a:off x="333914" y="2170952"/>
          <a:ext cx="1800000" cy="78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Requests are submitted by the program manager</a:t>
          </a:r>
        </a:p>
      </dsp:txBody>
      <dsp:txXfrm>
        <a:off x="333914" y="2170952"/>
        <a:ext cx="1800000" cy="787500"/>
      </dsp:txXfrm>
    </dsp:sp>
    <dsp:sp modelId="{AF1A1B74-AE1B-451D-9E6B-BEE173BCB4B9}">
      <dsp:nvSpPr>
        <dsp:cNvPr id="0" name=""/>
        <dsp:cNvSpPr/>
      </dsp:nvSpPr>
      <dsp:spPr>
        <a:xfrm>
          <a:off x="2799914" y="730952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D16619-73CD-4843-821C-78231AECB1C0}">
      <dsp:nvSpPr>
        <dsp:cNvPr id="0" name=""/>
        <dsp:cNvSpPr/>
      </dsp:nvSpPr>
      <dsp:spPr>
        <a:xfrm>
          <a:off x="3033914" y="964952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7F43BC-FB8F-43A6-B086-107ABB8AC838}">
      <dsp:nvSpPr>
        <dsp:cNvPr id="0" name=""/>
        <dsp:cNvSpPr/>
      </dsp:nvSpPr>
      <dsp:spPr>
        <a:xfrm>
          <a:off x="2448914" y="2170952"/>
          <a:ext cx="1800000" cy="78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All requests are submitted to the respective VP</a:t>
          </a:r>
        </a:p>
      </dsp:txBody>
      <dsp:txXfrm>
        <a:off x="2448914" y="2170952"/>
        <a:ext cx="1800000" cy="787500"/>
      </dsp:txXfrm>
    </dsp:sp>
    <dsp:sp modelId="{5C29B628-7A9E-40A7-A42E-4F79D96F5866}">
      <dsp:nvSpPr>
        <dsp:cNvPr id="0" name=""/>
        <dsp:cNvSpPr/>
      </dsp:nvSpPr>
      <dsp:spPr>
        <a:xfrm>
          <a:off x="4914914" y="730952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EE033E-60AD-41AB-A2FE-EF7F10940CD5}">
      <dsp:nvSpPr>
        <dsp:cNvPr id="0" name=""/>
        <dsp:cNvSpPr/>
      </dsp:nvSpPr>
      <dsp:spPr>
        <a:xfrm>
          <a:off x="5148914" y="964952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74E567-2611-4EB0-8DC0-8D5F0A092F5E}">
      <dsp:nvSpPr>
        <dsp:cNvPr id="0" name=""/>
        <dsp:cNvSpPr/>
      </dsp:nvSpPr>
      <dsp:spPr>
        <a:xfrm>
          <a:off x="4563914" y="2170952"/>
          <a:ext cx="1800000" cy="78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VP reviews, rank and approve requests. Top priority requests are moved forward to Executive Cabinet. </a:t>
          </a:r>
        </a:p>
      </dsp:txBody>
      <dsp:txXfrm>
        <a:off x="4563914" y="2170952"/>
        <a:ext cx="1800000" cy="787500"/>
      </dsp:txXfrm>
    </dsp:sp>
    <dsp:sp modelId="{C7BAD039-B770-4A73-BB59-1CD3D2CDAFCD}">
      <dsp:nvSpPr>
        <dsp:cNvPr id="0" name=""/>
        <dsp:cNvSpPr/>
      </dsp:nvSpPr>
      <dsp:spPr>
        <a:xfrm>
          <a:off x="7029914" y="730952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9597FD-43BA-49A1-89F8-4C79D1C78902}">
      <dsp:nvSpPr>
        <dsp:cNvPr id="0" name=""/>
        <dsp:cNvSpPr/>
      </dsp:nvSpPr>
      <dsp:spPr>
        <a:xfrm>
          <a:off x="7263914" y="964952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ADB0AA-0C58-4D62-9BF5-E60C272832B2}">
      <dsp:nvSpPr>
        <dsp:cNvPr id="0" name=""/>
        <dsp:cNvSpPr/>
      </dsp:nvSpPr>
      <dsp:spPr>
        <a:xfrm>
          <a:off x="6678914" y="2170952"/>
          <a:ext cx="1800000" cy="78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Executive Cabinet to meet and present to the Budget Advisory Council. </a:t>
          </a:r>
        </a:p>
      </dsp:txBody>
      <dsp:txXfrm>
        <a:off x="6678914" y="2170952"/>
        <a:ext cx="1800000" cy="787500"/>
      </dsp:txXfrm>
    </dsp:sp>
    <dsp:sp modelId="{9929E443-EF32-45A1-B71B-A3A2D29E93FE}">
      <dsp:nvSpPr>
        <dsp:cNvPr id="0" name=""/>
        <dsp:cNvSpPr/>
      </dsp:nvSpPr>
      <dsp:spPr>
        <a:xfrm>
          <a:off x="9144914" y="730952"/>
          <a:ext cx="1098000" cy="1098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B21BDC-C273-4CED-B228-9D44F307906E}">
      <dsp:nvSpPr>
        <dsp:cNvPr id="0" name=""/>
        <dsp:cNvSpPr/>
      </dsp:nvSpPr>
      <dsp:spPr>
        <a:xfrm>
          <a:off x="9378914" y="964952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311607-6047-41FA-97CE-7F3609165901}">
      <dsp:nvSpPr>
        <dsp:cNvPr id="0" name=""/>
        <dsp:cNvSpPr/>
      </dsp:nvSpPr>
      <dsp:spPr>
        <a:xfrm>
          <a:off x="8793914" y="2170952"/>
          <a:ext cx="1800000" cy="78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BAC meets and discuss the presentations and submits decisions to EC.</a:t>
          </a:r>
        </a:p>
      </dsp:txBody>
      <dsp:txXfrm>
        <a:off x="8793914" y="2170952"/>
        <a:ext cx="1800000" cy="787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075BF-94D5-FF28-A550-601BA1E867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35D303-4064-AA5C-884D-A916909559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8187E-C505-9C6E-B29E-7129E5CE4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A8D30-9BA0-4912-BFCC-4AEA410005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A465AB-61A4-2F2E-CD78-4395BB0C4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05B0A-484D-BF12-9D8D-A65FEE19B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2D429-EA9D-49A1-B4E9-38E6C2BC1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734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47FBB-8285-94BB-32E5-577B9845E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FF8F3F-8A5E-FE5F-48BE-90E3C808EF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16195F-77C4-8461-6795-B6FD6B0F4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A8D30-9BA0-4912-BFCC-4AEA410005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66FCB-E802-D62B-3B23-18BB36D1C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7D73B-D0EB-8974-2275-CC79E98DD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2D429-EA9D-49A1-B4E9-38E6C2BC1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329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D3A43E-AFAD-2B63-C6DD-DD9BE474C3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4765BA-C446-7A4E-44B3-28CE38197C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87404-9DEB-9433-AEB2-420B19069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A8D30-9BA0-4912-BFCC-4AEA410005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8344C8-D117-F60D-BAE2-051786A20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B2699-6FD9-4B72-82A7-78AF3342A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2D429-EA9D-49A1-B4E9-38E6C2BC1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82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AC1DE-A9D5-9003-30A1-B970A0EA8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6AB49-C45F-89A6-7F26-C72DB6952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17317D-9ED5-CD2E-C5FC-87A9134D4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A8D30-9BA0-4912-BFCC-4AEA410005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828D6-67F0-701E-DAB0-6B3C452CB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82CDA-1EE7-0824-24E1-EB6E19920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2D429-EA9D-49A1-B4E9-38E6C2BC1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69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FBC98-4CE5-922E-055B-2EF007ED6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A4FDFD-8164-D182-BC50-CF8621B79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454EA0-DD04-E059-9495-5C5DA77AC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A8D30-9BA0-4912-BFCC-4AEA410005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70CFB-32F6-3A0B-8FC3-B376763A8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F241B-67D6-5AEA-4905-256D7CCFF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2D429-EA9D-49A1-B4E9-38E6C2BC1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1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4E821-0819-5F5E-9939-8EEB4DD18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3F3C9-7D18-787E-E082-9522091830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B761E-0FC0-4844-029F-93911D801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0BAA83-9E2B-6153-DF26-0940D8A66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A8D30-9BA0-4912-BFCC-4AEA410005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4146FF-F824-0501-1FF5-B2FF28AF9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60EE5-9F6C-7602-3EC3-F9E835BFA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2D429-EA9D-49A1-B4E9-38E6C2BC1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652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A40B3-89D4-1FE3-CC1D-A87770A5A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9D607A-2443-21B1-EB0F-56CEDFDC3F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6084B2-30A4-CAF4-0334-D267AF263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9B33F0-761D-06EF-FF18-5902EA0604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D06F0A-AF4D-ED72-09D4-01A36C14BA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AF0346-721D-9A7C-5A92-C2AA84482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A8D30-9BA0-4912-BFCC-4AEA410005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A1A7F6-63C6-4396-8708-71FBAA15C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011A69-0D78-4430-DAE5-D7294DED8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2D429-EA9D-49A1-B4E9-38E6C2BC1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242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7F44B-D134-D1B1-BD89-78F17EED8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A69464-8C1B-CE4A-0B51-63D1F16B8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A8D30-9BA0-4912-BFCC-4AEA410005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DC99A4-2353-5202-645A-86581A782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67783D-489B-738B-D77E-F6C63161E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2D429-EA9D-49A1-B4E9-38E6C2BC1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658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7D7729-EA74-5C48-D695-4D7F334B2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A8D30-9BA0-4912-BFCC-4AEA410005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51893B-8AFB-D0A7-5CD3-85CAE241E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88B45E-5857-4842-9E20-A7EB721D9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2D429-EA9D-49A1-B4E9-38E6C2BC1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204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4DBBB-7900-7FF0-EC9E-082C6A9E6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EF1E7-0C1D-7414-34BB-EE0F1AA85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C15B71-9C5E-2D23-1CAC-639A7BB787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ED57ED-B469-C4DA-62DF-1555325B8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A8D30-9BA0-4912-BFCC-4AEA410005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CE5385-0474-9F14-7C3D-7265FFEB5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F99A1F-3132-171B-A8BE-9843513F1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2D429-EA9D-49A1-B4E9-38E6C2BC1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086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0D943-DE6A-B084-B739-4A8884492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E6A385-7164-188C-954E-4C0168B711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9D988E-2951-29C3-DFEE-5383934719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45B052-C681-94C8-C823-D1F2E565C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A8D30-9BA0-4912-BFCC-4AEA410005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87D1E7-5712-D684-B8AB-2D8FE6D7F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8158D7-A0AA-06AB-9CE1-DEA5DF268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2D429-EA9D-49A1-B4E9-38E6C2BC1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575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43EA59-44FB-F5DD-B1C9-1F8231028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3A411-8DAD-0B85-BCD7-0993C34E35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B1592-C261-6BF7-7BED-03D50667CD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9A8D30-9BA0-4912-BFCC-4AEA41000553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FBC72-B336-AA85-9147-8C335488AC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24167-5E00-9666-F845-E670E2CEE6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22D429-EA9D-49A1-B4E9-38E6C2BC1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91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D1AE56-92DB-3EEE-4FB4-5D648CC50A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en-US" sz="8900"/>
              <a:t>BUDGET REQUEST PROCESS</a:t>
            </a:r>
          </a:p>
        </p:txBody>
      </p:sp>
    </p:spTree>
    <p:extLst>
      <p:ext uri="{BB962C8B-B14F-4D97-AF65-F5344CB8AC3E}">
        <p14:creationId xmlns:p14="http://schemas.microsoft.com/office/powerpoint/2010/main" val="3158355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0E31DA-6D3E-A973-A84F-F4623033A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How are requests processed and reviewed?</a:t>
            </a:r>
          </a:p>
        </p:txBody>
      </p:sp>
      <p:graphicFrame>
        <p:nvGraphicFramePr>
          <p:cNvPr id="25" name="Content Placeholder 2">
            <a:extLst>
              <a:ext uri="{FF2B5EF4-FFF2-40B4-BE49-F238E27FC236}">
                <a16:creationId xmlns:a16="http://schemas.microsoft.com/office/drawing/2014/main" id="{8F03C4B9-EE43-0E09-387B-EF3BFDFD7D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5715870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7170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5EA8FB-19E4-BEFC-D23A-A08D9E996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0662" y="2944167"/>
            <a:ext cx="4805996" cy="26207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THANK YOU!</a:t>
            </a:r>
          </a:p>
        </p:txBody>
      </p:sp>
      <p:pic>
        <p:nvPicPr>
          <p:cNvPr id="31" name="Graphic 30" descr="Smiling Face with No Fill">
            <a:extLst>
              <a:ext uri="{FF2B5EF4-FFF2-40B4-BE49-F238E27FC236}">
                <a16:creationId xmlns:a16="http://schemas.microsoft.com/office/drawing/2014/main" id="{AC564ECD-78CB-1B98-29B8-D7A9727E55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901818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0970DA-FE48-2F9A-88A8-DEDB442FD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en-US" sz="7400">
                <a:solidFill>
                  <a:srgbClr val="FFFFFF"/>
                </a:solidFill>
              </a:rPr>
              <a:t>First and most important step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EC43F-7083-A72B-3D65-CCE334060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Do we have money to do it?</a:t>
            </a:r>
          </a:p>
          <a:p>
            <a:pPr lvl="1"/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Review last year’s financials</a:t>
            </a:r>
          </a:p>
          <a:p>
            <a:pPr lvl="1"/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Review YTD financials</a:t>
            </a:r>
          </a:p>
          <a:p>
            <a:pPr lvl="1"/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Year End forecast</a:t>
            </a:r>
          </a:p>
          <a:p>
            <a:pPr lvl="1"/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Upcoming expenses (large expenses, projects, consulting, etc.)</a:t>
            </a:r>
          </a:p>
          <a:p>
            <a:pPr lvl="1"/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Review Grants (Reductions, ending, new)</a:t>
            </a:r>
          </a:p>
          <a:p>
            <a:pPr lvl="1"/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State allocations and legislation changes</a:t>
            </a:r>
          </a:p>
          <a:p>
            <a:pPr lvl="1"/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Organizational Restructure </a:t>
            </a:r>
          </a:p>
          <a:p>
            <a:pPr lvl="1"/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Amount available for requests </a:t>
            </a:r>
          </a:p>
          <a:p>
            <a:pPr lvl="1"/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0097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B577FF9-3543-4875-815D-3D87BD8A20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7C561D-A3AA-53E8-3F9A-AFBE5E4F8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815" y="798703"/>
            <a:ext cx="5221185" cy="307201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Budget Planning &amp; Development Calendar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5569EEC-E12F-4856-B407-02B2813A4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04059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CF860788-3A6A-45A3-B3F1-06F159665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67336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1E3393-B852-4883-B778-ED3525112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32259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9853D09-4205-4CC7-83EB-288E886AC9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8440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0D040B79-3E73-4A31-840D-D6B9C9FDFC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47511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156C6AE5-3F8B-42AC-9EA4-1B686A11E9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43820" y="5835650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F9B16F2-624C-4664-7388-20E9420668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7859059"/>
              </p:ext>
            </p:extLst>
          </p:nvPr>
        </p:nvGraphicFramePr>
        <p:xfrm>
          <a:off x="6651243" y="1309669"/>
          <a:ext cx="4939505" cy="3855726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187744">
                  <a:extLst>
                    <a:ext uri="{9D8B030D-6E8A-4147-A177-3AD203B41FA5}">
                      <a16:colId xmlns:a16="http://schemas.microsoft.com/office/drawing/2014/main" val="3368316572"/>
                    </a:ext>
                  </a:extLst>
                </a:gridCol>
                <a:gridCol w="3751761">
                  <a:extLst>
                    <a:ext uri="{9D8B030D-6E8A-4147-A177-3AD203B41FA5}">
                      <a16:colId xmlns:a16="http://schemas.microsoft.com/office/drawing/2014/main" val="1664301766"/>
                    </a:ext>
                  </a:extLst>
                </a:gridCol>
              </a:tblGrid>
              <a:tr h="21420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u="none" strike="noStrike">
                          <a:solidFill>
                            <a:srgbClr val="000000"/>
                          </a:solidFill>
                          <a:effectLst/>
                        </a:rPr>
                        <a:t>DATE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u="none" strike="noStrike">
                          <a:solidFill>
                            <a:srgbClr val="000000"/>
                          </a:solidFill>
                          <a:effectLst/>
                        </a:rPr>
                        <a:t>ACTIVITY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extLst>
                  <a:ext uri="{0D108BD9-81ED-4DB2-BD59-A6C34878D82A}">
                    <a16:rowId xmlns:a16="http://schemas.microsoft.com/office/drawing/2014/main" val="3384573580"/>
                  </a:ext>
                </a:extLst>
              </a:tr>
              <a:tr h="21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Jan 2026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Student fee proposals submitted to Board of Trustees (BOT)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extLst>
                  <a:ext uri="{0D108BD9-81ED-4DB2-BD59-A6C34878D82A}">
                    <a16:rowId xmlns:a16="http://schemas.microsoft.com/office/drawing/2014/main" val="3768692379"/>
                  </a:ext>
                </a:extLst>
              </a:tr>
              <a:tr h="21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February 6, 2026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Budget Advisory Council (BAC) initial meeting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extLst>
                  <a:ext uri="{0D108BD9-81ED-4DB2-BD59-A6C34878D82A}">
                    <a16:rowId xmlns:a16="http://schemas.microsoft.com/office/drawing/2014/main" val="2105701461"/>
                  </a:ext>
                </a:extLst>
              </a:tr>
              <a:tr h="21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February 27, 2026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Request BOT's approval of student fees (for upcoming academic year)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extLst>
                  <a:ext uri="{0D108BD9-81ED-4DB2-BD59-A6C34878D82A}">
                    <a16:rowId xmlns:a16="http://schemas.microsoft.com/office/drawing/2014/main" val="1803207085"/>
                  </a:ext>
                </a:extLst>
              </a:tr>
              <a:tr h="21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February 24, 2026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Executive Cabinet to finalize budget planning objectives &amp; priorities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extLst>
                  <a:ext uri="{0D108BD9-81ED-4DB2-BD59-A6C34878D82A}">
                    <a16:rowId xmlns:a16="http://schemas.microsoft.com/office/drawing/2014/main" val="3107867195"/>
                  </a:ext>
                </a:extLst>
              </a:tr>
              <a:tr h="21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February 26, 2026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BAC feedback on budget planning objectives &amp; priorities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extLst>
                  <a:ext uri="{0D108BD9-81ED-4DB2-BD59-A6C34878D82A}">
                    <a16:rowId xmlns:a16="http://schemas.microsoft.com/office/drawing/2014/main" val="1851367351"/>
                  </a:ext>
                </a:extLst>
              </a:tr>
              <a:tr h="21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Feb - Apr 2026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Campus budget planning @ division level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extLst>
                  <a:ext uri="{0D108BD9-81ED-4DB2-BD59-A6C34878D82A}">
                    <a16:rowId xmlns:a16="http://schemas.microsoft.com/office/drawing/2014/main" val="3941953054"/>
                  </a:ext>
                </a:extLst>
              </a:tr>
              <a:tr h="21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April 7, 2026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FF0000"/>
                          </a:solidFill>
                          <a:effectLst/>
                        </a:rPr>
                        <a:t>Campus Budget Forum #1 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extLst>
                  <a:ext uri="{0D108BD9-81ED-4DB2-BD59-A6C34878D82A}">
                    <a16:rowId xmlns:a16="http://schemas.microsoft.com/office/drawing/2014/main" val="1996971381"/>
                  </a:ext>
                </a:extLst>
              </a:tr>
              <a:tr h="21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April 30, 2026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All budget requests due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extLst>
                  <a:ext uri="{0D108BD9-81ED-4DB2-BD59-A6C34878D82A}">
                    <a16:rowId xmlns:a16="http://schemas.microsoft.com/office/drawing/2014/main" val="3480713203"/>
                  </a:ext>
                </a:extLst>
              </a:tr>
              <a:tr h="21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May 7, 2026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EC budget presentations to Budget Advisory Council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extLst>
                  <a:ext uri="{0D108BD9-81ED-4DB2-BD59-A6C34878D82A}">
                    <a16:rowId xmlns:a16="http://schemas.microsoft.com/office/drawing/2014/main" val="317690961"/>
                  </a:ext>
                </a:extLst>
              </a:tr>
              <a:tr h="21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May 15, 2026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Budget Advisory Council to provide budget feedback &amp; recommendations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extLst>
                  <a:ext uri="{0D108BD9-81ED-4DB2-BD59-A6C34878D82A}">
                    <a16:rowId xmlns:a16="http://schemas.microsoft.com/office/drawing/2014/main" val="3599878211"/>
                  </a:ext>
                </a:extLst>
              </a:tr>
              <a:tr h="21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May 29, 2026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Executive Cabinet to draft Fiscal Year Budget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extLst>
                  <a:ext uri="{0D108BD9-81ED-4DB2-BD59-A6C34878D82A}">
                    <a16:rowId xmlns:a16="http://schemas.microsoft.com/office/drawing/2014/main" val="1184654642"/>
                  </a:ext>
                </a:extLst>
              </a:tr>
              <a:tr h="21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June 2, 2026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FF0000"/>
                          </a:solidFill>
                          <a:effectLst/>
                        </a:rPr>
                        <a:t>Campus Budget Forum #2</a:t>
                      </a:r>
                      <a:endParaRPr lang="en-US" sz="900" b="0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extLst>
                  <a:ext uri="{0D108BD9-81ED-4DB2-BD59-A6C34878D82A}">
                    <a16:rowId xmlns:a16="http://schemas.microsoft.com/office/drawing/2014/main" val="4128400930"/>
                  </a:ext>
                </a:extLst>
              </a:tr>
              <a:tr h="21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June 11, 2026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FY Budget updates to BOT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extLst>
                  <a:ext uri="{0D108BD9-81ED-4DB2-BD59-A6C34878D82A}">
                    <a16:rowId xmlns:a16="http://schemas.microsoft.com/office/drawing/2014/main" val="12622918"/>
                  </a:ext>
                </a:extLst>
              </a:tr>
              <a:tr h="21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June 25, 2026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DRAFT FY Budget completed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extLst>
                  <a:ext uri="{0D108BD9-81ED-4DB2-BD59-A6C34878D82A}">
                    <a16:rowId xmlns:a16="http://schemas.microsoft.com/office/drawing/2014/main" val="287963918"/>
                  </a:ext>
                </a:extLst>
              </a:tr>
              <a:tr h="21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July 16, 2026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PRELIMINARY FY Budget presentation to BOT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extLst>
                  <a:ext uri="{0D108BD9-81ED-4DB2-BD59-A6C34878D82A}">
                    <a16:rowId xmlns:a16="http://schemas.microsoft.com/office/drawing/2014/main" val="2359105364"/>
                  </a:ext>
                </a:extLst>
              </a:tr>
              <a:tr h="21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July - August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Budget fine-tuning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extLst>
                  <a:ext uri="{0D108BD9-81ED-4DB2-BD59-A6C34878D82A}">
                    <a16:rowId xmlns:a16="http://schemas.microsoft.com/office/drawing/2014/main" val="2765562670"/>
                  </a:ext>
                </a:extLst>
              </a:tr>
              <a:tr h="2142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September 17, 2026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00" b="0" u="none" strike="noStrike">
                          <a:solidFill>
                            <a:srgbClr val="000000"/>
                          </a:solidFill>
                          <a:effectLst/>
                        </a:rPr>
                        <a:t>Request BOT's approval for adoption of Fiscal Year Budget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070" marR="7070" marT="7070" marB="33935" anchor="b"/>
                </a:tc>
                <a:extLst>
                  <a:ext uri="{0D108BD9-81ED-4DB2-BD59-A6C34878D82A}">
                    <a16:rowId xmlns:a16="http://schemas.microsoft.com/office/drawing/2014/main" val="13308746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2346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57AE9F-6CA0-3546-05E7-A26A32BDB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/>
              <a:t>Who is involved in the process?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DB44348-05D0-3376-CB72-CA0504632B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1316739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9342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24BFD5-D814-402B-B6C4-EEF6AE14B0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F3C51E-01B3-5DB7-7F43-66B4D1A01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572756"/>
            <a:ext cx="6281928" cy="3798077"/>
          </a:xfrm>
        </p:spPr>
        <p:txBody>
          <a:bodyPr>
            <a:normAutofit/>
          </a:bodyPr>
          <a:lstStyle/>
          <a:p>
            <a:pPr algn="l"/>
            <a:r>
              <a:rPr lang="en-US" sz="6600" dirty="0"/>
              <a:t>Budget Advisory Council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FED7E8-9A97-475F-9FA4-113410D443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6139" y="1031284"/>
            <a:ext cx="3647661" cy="4436126"/>
          </a:xfrm>
          <a:custGeom>
            <a:avLst/>
            <a:gdLst>
              <a:gd name="connsiteX0" fmla="*/ 0 w 3647661"/>
              <a:gd name="connsiteY0" fmla="*/ 0 h 4436126"/>
              <a:gd name="connsiteX1" fmla="*/ 498514 w 3647661"/>
              <a:gd name="connsiteY1" fmla="*/ 0 h 4436126"/>
              <a:gd name="connsiteX2" fmla="*/ 1069981 w 3647661"/>
              <a:gd name="connsiteY2" fmla="*/ 0 h 4436126"/>
              <a:gd name="connsiteX3" fmla="*/ 1714401 w 3647661"/>
              <a:gd name="connsiteY3" fmla="*/ 0 h 4436126"/>
              <a:gd name="connsiteX4" fmla="*/ 2285868 w 3647661"/>
              <a:gd name="connsiteY4" fmla="*/ 0 h 4436126"/>
              <a:gd name="connsiteX5" fmla="*/ 2784381 w 3647661"/>
              <a:gd name="connsiteY5" fmla="*/ 0 h 4436126"/>
              <a:gd name="connsiteX6" fmla="*/ 3647661 w 3647661"/>
              <a:gd name="connsiteY6" fmla="*/ 0 h 4436126"/>
              <a:gd name="connsiteX7" fmla="*/ 3647661 w 3647661"/>
              <a:gd name="connsiteY7" fmla="*/ 633732 h 4436126"/>
              <a:gd name="connsiteX8" fmla="*/ 3647661 w 3647661"/>
              <a:gd name="connsiteY8" fmla="*/ 1267465 h 4436126"/>
              <a:gd name="connsiteX9" fmla="*/ 3647661 w 3647661"/>
              <a:gd name="connsiteY9" fmla="*/ 1768113 h 4436126"/>
              <a:gd name="connsiteX10" fmla="*/ 3647661 w 3647661"/>
              <a:gd name="connsiteY10" fmla="*/ 2446207 h 4436126"/>
              <a:gd name="connsiteX11" fmla="*/ 3647661 w 3647661"/>
              <a:gd name="connsiteY11" fmla="*/ 2946855 h 4436126"/>
              <a:gd name="connsiteX12" fmla="*/ 3647661 w 3647661"/>
              <a:gd name="connsiteY12" fmla="*/ 3580587 h 4436126"/>
              <a:gd name="connsiteX13" fmla="*/ 3647661 w 3647661"/>
              <a:gd name="connsiteY13" fmla="*/ 4436126 h 4436126"/>
              <a:gd name="connsiteX14" fmla="*/ 3039718 w 3647661"/>
              <a:gd name="connsiteY14" fmla="*/ 4436126 h 4436126"/>
              <a:gd name="connsiteX15" fmla="*/ 2431774 w 3647661"/>
              <a:gd name="connsiteY15" fmla="*/ 4436126 h 4436126"/>
              <a:gd name="connsiteX16" fmla="*/ 1823831 w 3647661"/>
              <a:gd name="connsiteY16" fmla="*/ 4436126 h 4436126"/>
              <a:gd name="connsiteX17" fmla="*/ 1288840 w 3647661"/>
              <a:gd name="connsiteY17" fmla="*/ 4436126 h 4436126"/>
              <a:gd name="connsiteX18" fmla="*/ 607943 w 3647661"/>
              <a:gd name="connsiteY18" fmla="*/ 4436126 h 4436126"/>
              <a:gd name="connsiteX19" fmla="*/ 0 w 3647661"/>
              <a:gd name="connsiteY19" fmla="*/ 4436126 h 4436126"/>
              <a:gd name="connsiteX20" fmla="*/ 0 w 3647661"/>
              <a:gd name="connsiteY20" fmla="*/ 3758032 h 4436126"/>
              <a:gd name="connsiteX21" fmla="*/ 0 w 3647661"/>
              <a:gd name="connsiteY21" fmla="*/ 3035578 h 4436126"/>
              <a:gd name="connsiteX22" fmla="*/ 0 w 3647661"/>
              <a:gd name="connsiteY22" fmla="*/ 2401845 h 4436126"/>
              <a:gd name="connsiteX23" fmla="*/ 0 w 3647661"/>
              <a:gd name="connsiteY23" fmla="*/ 1768113 h 4436126"/>
              <a:gd name="connsiteX24" fmla="*/ 0 w 3647661"/>
              <a:gd name="connsiteY24" fmla="*/ 1178742 h 4436126"/>
              <a:gd name="connsiteX25" fmla="*/ 0 w 3647661"/>
              <a:gd name="connsiteY25" fmla="*/ 589371 h 4436126"/>
              <a:gd name="connsiteX26" fmla="*/ 0 w 3647661"/>
              <a:gd name="connsiteY26" fmla="*/ 0 h 4436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647661" h="4436126" fill="none" extrusionOk="0">
                <a:moveTo>
                  <a:pt x="0" y="0"/>
                </a:moveTo>
                <a:cubicBezTo>
                  <a:pt x="116158" y="-16963"/>
                  <a:pt x="364681" y="-4006"/>
                  <a:pt x="498514" y="0"/>
                </a:cubicBezTo>
                <a:cubicBezTo>
                  <a:pt x="632347" y="4006"/>
                  <a:pt x="950865" y="15164"/>
                  <a:pt x="1069981" y="0"/>
                </a:cubicBezTo>
                <a:cubicBezTo>
                  <a:pt x="1189097" y="-15164"/>
                  <a:pt x="1556518" y="-23132"/>
                  <a:pt x="1714401" y="0"/>
                </a:cubicBezTo>
                <a:cubicBezTo>
                  <a:pt x="1872284" y="23132"/>
                  <a:pt x="2015985" y="9364"/>
                  <a:pt x="2285868" y="0"/>
                </a:cubicBezTo>
                <a:cubicBezTo>
                  <a:pt x="2555751" y="-9364"/>
                  <a:pt x="2555148" y="14141"/>
                  <a:pt x="2784381" y="0"/>
                </a:cubicBezTo>
                <a:cubicBezTo>
                  <a:pt x="3013614" y="-14141"/>
                  <a:pt x="3216105" y="-3763"/>
                  <a:pt x="3647661" y="0"/>
                </a:cubicBezTo>
                <a:cubicBezTo>
                  <a:pt x="3623206" y="221859"/>
                  <a:pt x="3622213" y="458853"/>
                  <a:pt x="3647661" y="633732"/>
                </a:cubicBezTo>
                <a:cubicBezTo>
                  <a:pt x="3673109" y="808611"/>
                  <a:pt x="3674779" y="1138417"/>
                  <a:pt x="3647661" y="1267465"/>
                </a:cubicBezTo>
                <a:cubicBezTo>
                  <a:pt x="3620543" y="1396513"/>
                  <a:pt x="3664792" y="1625185"/>
                  <a:pt x="3647661" y="1768113"/>
                </a:cubicBezTo>
                <a:cubicBezTo>
                  <a:pt x="3630530" y="1911041"/>
                  <a:pt x="3671056" y="2135008"/>
                  <a:pt x="3647661" y="2446207"/>
                </a:cubicBezTo>
                <a:cubicBezTo>
                  <a:pt x="3624266" y="2757406"/>
                  <a:pt x="3642702" y="2713342"/>
                  <a:pt x="3647661" y="2946855"/>
                </a:cubicBezTo>
                <a:cubicBezTo>
                  <a:pt x="3652620" y="3180368"/>
                  <a:pt x="3664319" y="3290221"/>
                  <a:pt x="3647661" y="3580587"/>
                </a:cubicBezTo>
                <a:cubicBezTo>
                  <a:pt x="3631003" y="3870953"/>
                  <a:pt x="3617531" y="4259425"/>
                  <a:pt x="3647661" y="4436126"/>
                </a:cubicBezTo>
                <a:cubicBezTo>
                  <a:pt x="3523929" y="4410412"/>
                  <a:pt x="3241413" y="4436068"/>
                  <a:pt x="3039718" y="4436126"/>
                </a:cubicBezTo>
                <a:cubicBezTo>
                  <a:pt x="2838023" y="4436184"/>
                  <a:pt x="2630387" y="4431142"/>
                  <a:pt x="2431774" y="4436126"/>
                </a:cubicBezTo>
                <a:cubicBezTo>
                  <a:pt x="2233161" y="4441110"/>
                  <a:pt x="2003296" y="4449826"/>
                  <a:pt x="1823831" y="4436126"/>
                </a:cubicBezTo>
                <a:cubicBezTo>
                  <a:pt x="1644366" y="4422426"/>
                  <a:pt x="1399453" y="4442442"/>
                  <a:pt x="1288840" y="4436126"/>
                </a:cubicBezTo>
                <a:cubicBezTo>
                  <a:pt x="1178227" y="4429810"/>
                  <a:pt x="793482" y="4411099"/>
                  <a:pt x="607943" y="4436126"/>
                </a:cubicBezTo>
                <a:cubicBezTo>
                  <a:pt x="422404" y="4461153"/>
                  <a:pt x="158703" y="4453091"/>
                  <a:pt x="0" y="4436126"/>
                </a:cubicBezTo>
                <a:cubicBezTo>
                  <a:pt x="8129" y="4099466"/>
                  <a:pt x="23502" y="4014012"/>
                  <a:pt x="0" y="3758032"/>
                </a:cubicBezTo>
                <a:cubicBezTo>
                  <a:pt x="-23502" y="3502052"/>
                  <a:pt x="8018" y="3295661"/>
                  <a:pt x="0" y="3035578"/>
                </a:cubicBezTo>
                <a:cubicBezTo>
                  <a:pt x="-8018" y="2775495"/>
                  <a:pt x="-8720" y="2595880"/>
                  <a:pt x="0" y="2401845"/>
                </a:cubicBezTo>
                <a:cubicBezTo>
                  <a:pt x="8720" y="2207810"/>
                  <a:pt x="9279" y="1982551"/>
                  <a:pt x="0" y="1768113"/>
                </a:cubicBezTo>
                <a:cubicBezTo>
                  <a:pt x="-9279" y="1553675"/>
                  <a:pt x="7090" y="1354447"/>
                  <a:pt x="0" y="1178742"/>
                </a:cubicBezTo>
                <a:cubicBezTo>
                  <a:pt x="-7090" y="1003037"/>
                  <a:pt x="-23786" y="768334"/>
                  <a:pt x="0" y="589371"/>
                </a:cubicBezTo>
                <a:cubicBezTo>
                  <a:pt x="23786" y="410408"/>
                  <a:pt x="-16955" y="242082"/>
                  <a:pt x="0" y="0"/>
                </a:cubicBezTo>
                <a:close/>
              </a:path>
              <a:path w="3647661" h="4436126" stroke="0" extrusionOk="0">
                <a:moveTo>
                  <a:pt x="0" y="0"/>
                </a:moveTo>
                <a:cubicBezTo>
                  <a:pt x="171149" y="-7244"/>
                  <a:pt x="374684" y="2591"/>
                  <a:pt x="534990" y="0"/>
                </a:cubicBezTo>
                <a:cubicBezTo>
                  <a:pt x="695296" y="-2591"/>
                  <a:pt x="907320" y="7483"/>
                  <a:pt x="1069981" y="0"/>
                </a:cubicBezTo>
                <a:cubicBezTo>
                  <a:pt x="1232642" y="-7483"/>
                  <a:pt x="1543604" y="-26203"/>
                  <a:pt x="1677924" y="0"/>
                </a:cubicBezTo>
                <a:cubicBezTo>
                  <a:pt x="1812244" y="26203"/>
                  <a:pt x="2140632" y="31361"/>
                  <a:pt x="2322344" y="0"/>
                </a:cubicBezTo>
                <a:cubicBezTo>
                  <a:pt x="2504056" y="-31361"/>
                  <a:pt x="2658834" y="3381"/>
                  <a:pt x="2893811" y="0"/>
                </a:cubicBezTo>
                <a:cubicBezTo>
                  <a:pt x="3128788" y="-3381"/>
                  <a:pt x="3338741" y="-10376"/>
                  <a:pt x="3647661" y="0"/>
                </a:cubicBezTo>
                <a:cubicBezTo>
                  <a:pt x="3628986" y="244498"/>
                  <a:pt x="3624774" y="362520"/>
                  <a:pt x="3647661" y="545010"/>
                </a:cubicBezTo>
                <a:cubicBezTo>
                  <a:pt x="3670549" y="727500"/>
                  <a:pt x="3619543" y="968439"/>
                  <a:pt x="3647661" y="1134381"/>
                </a:cubicBezTo>
                <a:cubicBezTo>
                  <a:pt x="3675779" y="1300323"/>
                  <a:pt x="3670065" y="1646297"/>
                  <a:pt x="3647661" y="1856836"/>
                </a:cubicBezTo>
                <a:cubicBezTo>
                  <a:pt x="3625257" y="2067375"/>
                  <a:pt x="3632904" y="2315399"/>
                  <a:pt x="3647661" y="2490568"/>
                </a:cubicBezTo>
                <a:cubicBezTo>
                  <a:pt x="3662418" y="2665737"/>
                  <a:pt x="3616073" y="2880164"/>
                  <a:pt x="3647661" y="3124300"/>
                </a:cubicBezTo>
                <a:cubicBezTo>
                  <a:pt x="3679249" y="3368436"/>
                  <a:pt x="3677361" y="3519722"/>
                  <a:pt x="3647661" y="3758032"/>
                </a:cubicBezTo>
                <a:cubicBezTo>
                  <a:pt x="3617961" y="3996342"/>
                  <a:pt x="3615180" y="4147465"/>
                  <a:pt x="3647661" y="4436126"/>
                </a:cubicBezTo>
                <a:cubicBezTo>
                  <a:pt x="3506685" y="4421969"/>
                  <a:pt x="3266652" y="4433618"/>
                  <a:pt x="3149147" y="4436126"/>
                </a:cubicBezTo>
                <a:cubicBezTo>
                  <a:pt x="3031642" y="4438634"/>
                  <a:pt x="2832267" y="4432536"/>
                  <a:pt x="2650634" y="4436126"/>
                </a:cubicBezTo>
                <a:cubicBezTo>
                  <a:pt x="2469001" y="4439716"/>
                  <a:pt x="2324677" y="4416284"/>
                  <a:pt x="2042690" y="4436126"/>
                </a:cubicBezTo>
                <a:cubicBezTo>
                  <a:pt x="1760703" y="4455968"/>
                  <a:pt x="1686949" y="4416099"/>
                  <a:pt x="1398270" y="4436126"/>
                </a:cubicBezTo>
                <a:cubicBezTo>
                  <a:pt x="1109591" y="4456153"/>
                  <a:pt x="1071585" y="4455485"/>
                  <a:pt x="899756" y="4436126"/>
                </a:cubicBezTo>
                <a:cubicBezTo>
                  <a:pt x="727927" y="4416767"/>
                  <a:pt x="344407" y="4430463"/>
                  <a:pt x="0" y="4436126"/>
                </a:cubicBezTo>
                <a:cubicBezTo>
                  <a:pt x="5440" y="4303018"/>
                  <a:pt x="91" y="4161914"/>
                  <a:pt x="0" y="3891116"/>
                </a:cubicBezTo>
                <a:cubicBezTo>
                  <a:pt x="-91" y="3620318"/>
                  <a:pt x="-11601" y="3462294"/>
                  <a:pt x="0" y="3301745"/>
                </a:cubicBezTo>
                <a:cubicBezTo>
                  <a:pt x="11601" y="3141196"/>
                  <a:pt x="22776" y="2916996"/>
                  <a:pt x="0" y="2756735"/>
                </a:cubicBezTo>
                <a:cubicBezTo>
                  <a:pt x="-22776" y="2596474"/>
                  <a:pt x="5257" y="2440491"/>
                  <a:pt x="0" y="2256087"/>
                </a:cubicBezTo>
                <a:cubicBezTo>
                  <a:pt x="-5257" y="2071683"/>
                  <a:pt x="20189" y="1902567"/>
                  <a:pt x="0" y="1666716"/>
                </a:cubicBezTo>
                <a:cubicBezTo>
                  <a:pt x="-20189" y="1430865"/>
                  <a:pt x="-21241" y="1161108"/>
                  <a:pt x="0" y="988622"/>
                </a:cubicBezTo>
                <a:cubicBezTo>
                  <a:pt x="21241" y="816136"/>
                  <a:pt x="17108" y="40674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57150">
            <a:solidFill>
              <a:schemeClr val="accent2"/>
            </a:solidFill>
            <a:extLst>
              <a:ext uri="{C807C97D-BFC1-408E-A445-0C87EB9F89A2}">
                <ask:lineSketchStyleProps xmlns:ask="http://schemas.microsoft.com/office/drawing/2018/sketchyshapes" sd="68728339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9DB2D4-5D46-6799-8F27-B3356BA602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28114" y="1232452"/>
            <a:ext cx="3200400" cy="3850919"/>
          </a:xfrm>
        </p:spPr>
        <p:txBody>
          <a:bodyPr anchor="b">
            <a:normAutofit/>
          </a:bodyPr>
          <a:lstStyle/>
          <a:p>
            <a:pPr algn="l"/>
            <a:r>
              <a:rPr lang="en-US" sz="2000">
                <a:solidFill>
                  <a:srgbClr val="FFFFFF"/>
                </a:solidFill>
              </a:rPr>
              <a:t>Group of employees from different programs and employee classifications that meets once a month during budget season and makes budget recommendations and feedback on budget planning to Executive Cabinet based on the college’s strategies and priorities. 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2A39B854-4B6C-4F7F-A602-6F97770CE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5439978"/>
            <a:ext cx="6281928" cy="18288"/>
          </a:xfrm>
          <a:custGeom>
            <a:avLst/>
            <a:gdLst>
              <a:gd name="connsiteX0" fmla="*/ 0 w 6281928"/>
              <a:gd name="connsiteY0" fmla="*/ 0 h 18288"/>
              <a:gd name="connsiteX1" fmla="*/ 572353 w 6281928"/>
              <a:gd name="connsiteY1" fmla="*/ 0 h 18288"/>
              <a:gd name="connsiteX2" fmla="*/ 1207526 w 6281928"/>
              <a:gd name="connsiteY2" fmla="*/ 0 h 18288"/>
              <a:gd name="connsiteX3" fmla="*/ 1779880 w 6281928"/>
              <a:gd name="connsiteY3" fmla="*/ 0 h 18288"/>
              <a:gd name="connsiteX4" fmla="*/ 2540691 w 6281928"/>
              <a:gd name="connsiteY4" fmla="*/ 0 h 18288"/>
              <a:gd name="connsiteX5" fmla="*/ 3238683 w 6281928"/>
              <a:gd name="connsiteY5" fmla="*/ 0 h 18288"/>
              <a:gd name="connsiteX6" fmla="*/ 3936675 w 6281928"/>
              <a:gd name="connsiteY6" fmla="*/ 0 h 18288"/>
              <a:gd name="connsiteX7" fmla="*/ 4760305 w 6281928"/>
              <a:gd name="connsiteY7" fmla="*/ 0 h 18288"/>
              <a:gd name="connsiteX8" fmla="*/ 5521117 w 6281928"/>
              <a:gd name="connsiteY8" fmla="*/ 0 h 18288"/>
              <a:gd name="connsiteX9" fmla="*/ 6281928 w 6281928"/>
              <a:gd name="connsiteY9" fmla="*/ 0 h 18288"/>
              <a:gd name="connsiteX10" fmla="*/ 6281928 w 6281928"/>
              <a:gd name="connsiteY10" fmla="*/ 18288 h 18288"/>
              <a:gd name="connsiteX11" fmla="*/ 5772394 w 6281928"/>
              <a:gd name="connsiteY11" fmla="*/ 18288 h 18288"/>
              <a:gd name="connsiteX12" fmla="*/ 5200040 w 6281928"/>
              <a:gd name="connsiteY12" fmla="*/ 18288 h 18288"/>
              <a:gd name="connsiteX13" fmla="*/ 4439229 w 6281928"/>
              <a:gd name="connsiteY13" fmla="*/ 18288 h 18288"/>
              <a:gd name="connsiteX14" fmla="*/ 3615599 w 6281928"/>
              <a:gd name="connsiteY14" fmla="*/ 18288 h 18288"/>
              <a:gd name="connsiteX15" fmla="*/ 2980426 w 6281928"/>
              <a:gd name="connsiteY15" fmla="*/ 18288 h 18288"/>
              <a:gd name="connsiteX16" fmla="*/ 2156795 w 6281928"/>
              <a:gd name="connsiteY16" fmla="*/ 18288 h 18288"/>
              <a:gd name="connsiteX17" fmla="*/ 1584442 w 6281928"/>
              <a:gd name="connsiteY17" fmla="*/ 18288 h 18288"/>
              <a:gd name="connsiteX18" fmla="*/ 1074908 w 6281928"/>
              <a:gd name="connsiteY18" fmla="*/ 18288 h 18288"/>
              <a:gd name="connsiteX19" fmla="*/ 0 w 6281928"/>
              <a:gd name="connsiteY19" fmla="*/ 18288 h 18288"/>
              <a:gd name="connsiteX20" fmla="*/ 0 w 6281928"/>
              <a:gd name="connsiteY2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281928" h="18288" fill="none" extrusionOk="0">
                <a:moveTo>
                  <a:pt x="0" y="0"/>
                </a:moveTo>
                <a:cubicBezTo>
                  <a:pt x="205960" y="24870"/>
                  <a:pt x="343550" y="5918"/>
                  <a:pt x="572353" y="0"/>
                </a:cubicBezTo>
                <a:cubicBezTo>
                  <a:pt x="801156" y="-5918"/>
                  <a:pt x="1015649" y="-11381"/>
                  <a:pt x="1207526" y="0"/>
                </a:cubicBezTo>
                <a:cubicBezTo>
                  <a:pt x="1399403" y="11381"/>
                  <a:pt x="1549725" y="7866"/>
                  <a:pt x="1779880" y="0"/>
                </a:cubicBezTo>
                <a:cubicBezTo>
                  <a:pt x="2010035" y="-7866"/>
                  <a:pt x="2190674" y="12826"/>
                  <a:pt x="2540691" y="0"/>
                </a:cubicBezTo>
                <a:cubicBezTo>
                  <a:pt x="2890708" y="-12826"/>
                  <a:pt x="3025718" y="-18534"/>
                  <a:pt x="3238683" y="0"/>
                </a:cubicBezTo>
                <a:cubicBezTo>
                  <a:pt x="3451648" y="18534"/>
                  <a:pt x="3603947" y="14884"/>
                  <a:pt x="3936675" y="0"/>
                </a:cubicBezTo>
                <a:cubicBezTo>
                  <a:pt x="4269403" y="-14884"/>
                  <a:pt x="4480718" y="-24607"/>
                  <a:pt x="4760305" y="0"/>
                </a:cubicBezTo>
                <a:cubicBezTo>
                  <a:pt x="5039892" y="24607"/>
                  <a:pt x="5359549" y="-31311"/>
                  <a:pt x="5521117" y="0"/>
                </a:cubicBezTo>
                <a:cubicBezTo>
                  <a:pt x="5682685" y="31311"/>
                  <a:pt x="5986067" y="-12593"/>
                  <a:pt x="6281928" y="0"/>
                </a:cubicBezTo>
                <a:cubicBezTo>
                  <a:pt x="6282307" y="7355"/>
                  <a:pt x="6282212" y="10249"/>
                  <a:pt x="6281928" y="18288"/>
                </a:cubicBezTo>
                <a:cubicBezTo>
                  <a:pt x="6078981" y="8428"/>
                  <a:pt x="5961061" y="2290"/>
                  <a:pt x="5772394" y="18288"/>
                </a:cubicBezTo>
                <a:cubicBezTo>
                  <a:pt x="5583727" y="34286"/>
                  <a:pt x="5329968" y="24208"/>
                  <a:pt x="5200040" y="18288"/>
                </a:cubicBezTo>
                <a:cubicBezTo>
                  <a:pt x="5070112" y="12368"/>
                  <a:pt x="4793288" y="21070"/>
                  <a:pt x="4439229" y="18288"/>
                </a:cubicBezTo>
                <a:cubicBezTo>
                  <a:pt x="4085170" y="15506"/>
                  <a:pt x="3813765" y="-16466"/>
                  <a:pt x="3615599" y="18288"/>
                </a:cubicBezTo>
                <a:cubicBezTo>
                  <a:pt x="3417433" y="53042"/>
                  <a:pt x="3133643" y="20727"/>
                  <a:pt x="2980426" y="18288"/>
                </a:cubicBezTo>
                <a:cubicBezTo>
                  <a:pt x="2827209" y="15849"/>
                  <a:pt x="2380685" y="51850"/>
                  <a:pt x="2156795" y="18288"/>
                </a:cubicBezTo>
                <a:cubicBezTo>
                  <a:pt x="1932905" y="-15274"/>
                  <a:pt x="1716744" y="-1398"/>
                  <a:pt x="1584442" y="18288"/>
                </a:cubicBezTo>
                <a:cubicBezTo>
                  <a:pt x="1452140" y="37974"/>
                  <a:pt x="1280887" y="12750"/>
                  <a:pt x="1074908" y="18288"/>
                </a:cubicBezTo>
                <a:cubicBezTo>
                  <a:pt x="868929" y="23826"/>
                  <a:pt x="318124" y="-17878"/>
                  <a:pt x="0" y="18288"/>
                </a:cubicBezTo>
                <a:cubicBezTo>
                  <a:pt x="-384" y="12702"/>
                  <a:pt x="-513" y="4636"/>
                  <a:pt x="0" y="0"/>
                </a:cubicBezTo>
                <a:close/>
              </a:path>
              <a:path w="6281928" h="18288" stroke="0" extrusionOk="0">
                <a:moveTo>
                  <a:pt x="0" y="0"/>
                </a:moveTo>
                <a:cubicBezTo>
                  <a:pt x="135290" y="27650"/>
                  <a:pt x="488372" y="4391"/>
                  <a:pt x="635173" y="0"/>
                </a:cubicBezTo>
                <a:cubicBezTo>
                  <a:pt x="781974" y="-4391"/>
                  <a:pt x="992816" y="14310"/>
                  <a:pt x="1144707" y="0"/>
                </a:cubicBezTo>
                <a:cubicBezTo>
                  <a:pt x="1296598" y="-14310"/>
                  <a:pt x="1796462" y="-1258"/>
                  <a:pt x="1968337" y="0"/>
                </a:cubicBezTo>
                <a:cubicBezTo>
                  <a:pt x="2140212" y="1258"/>
                  <a:pt x="2343376" y="-12852"/>
                  <a:pt x="2603510" y="0"/>
                </a:cubicBezTo>
                <a:cubicBezTo>
                  <a:pt x="2863644" y="12852"/>
                  <a:pt x="2935073" y="-10591"/>
                  <a:pt x="3238683" y="0"/>
                </a:cubicBezTo>
                <a:cubicBezTo>
                  <a:pt x="3542293" y="10591"/>
                  <a:pt x="3731676" y="3538"/>
                  <a:pt x="4062313" y="0"/>
                </a:cubicBezTo>
                <a:cubicBezTo>
                  <a:pt x="4392950" y="-3538"/>
                  <a:pt x="4440715" y="28126"/>
                  <a:pt x="4634667" y="0"/>
                </a:cubicBezTo>
                <a:cubicBezTo>
                  <a:pt x="4828619" y="-28126"/>
                  <a:pt x="5052661" y="8974"/>
                  <a:pt x="5458297" y="0"/>
                </a:cubicBezTo>
                <a:cubicBezTo>
                  <a:pt x="5863933" y="-8974"/>
                  <a:pt x="5906900" y="-24516"/>
                  <a:pt x="6281928" y="0"/>
                </a:cubicBezTo>
                <a:cubicBezTo>
                  <a:pt x="6282268" y="5688"/>
                  <a:pt x="6281759" y="13142"/>
                  <a:pt x="6281928" y="18288"/>
                </a:cubicBezTo>
                <a:cubicBezTo>
                  <a:pt x="6036108" y="15339"/>
                  <a:pt x="5743611" y="10415"/>
                  <a:pt x="5583936" y="18288"/>
                </a:cubicBezTo>
                <a:cubicBezTo>
                  <a:pt x="5424261" y="26161"/>
                  <a:pt x="5250533" y="-179"/>
                  <a:pt x="4948763" y="18288"/>
                </a:cubicBezTo>
                <a:cubicBezTo>
                  <a:pt x="4646993" y="36755"/>
                  <a:pt x="4354673" y="7565"/>
                  <a:pt x="4125133" y="18288"/>
                </a:cubicBezTo>
                <a:cubicBezTo>
                  <a:pt x="3895593" y="29012"/>
                  <a:pt x="3570246" y="29209"/>
                  <a:pt x="3301502" y="18288"/>
                </a:cubicBezTo>
                <a:cubicBezTo>
                  <a:pt x="3032758" y="7367"/>
                  <a:pt x="2955340" y="11905"/>
                  <a:pt x="2729149" y="18288"/>
                </a:cubicBezTo>
                <a:cubicBezTo>
                  <a:pt x="2502958" y="24671"/>
                  <a:pt x="2269423" y="3142"/>
                  <a:pt x="2031157" y="18288"/>
                </a:cubicBezTo>
                <a:cubicBezTo>
                  <a:pt x="1792891" y="33434"/>
                  <a:pt x="1484731" y="22122"/>
                  <a:pt x="1207526" y="18288"/>
                </a:cubicBezTo>
                <a:cubicBezTo>
                  <a:pt x="930321" y="14454"/>
                  <a:pt x="560231" y="-33402"/>
                  <a:pt x="0" y="18288"/>
                </a:cubicBezTo>
                <a:cubicBezTo>
                  <a:pt x="-478" y="10520"/>
                  <a:pt x="210" y="5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342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F01494-1460-5201-7AF5-0C2ACE258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Strategic Planning Committee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C49E3-7BD2-E561-9736-9C6F40844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/>
              <a:t>The Strategic Planning Council (SPC) provides institutional leadership and oversight for Highline College’s Strategic Plan for Equitable Student Success. The Council ensures that the college’s strategic planning process is equity-centered, data-informed, participatory, and aligned with accreditation standards and institutional mission fulfillment.</a:t>
            </a:r>
          </a:p>
        </p:txBody>
      </p:sp>
    </p:spTree>
    <p:extLst>
      <p:ext uri="{BB962C8B-B14F-4D97-AF65-F5344CB8AC3E}">
        <p14:creationId xmlns:p14="http://schemas.microsoft.com/office/powerpoint/2010/main" val="2563733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E94854-75D6-7564-5042-763E2154A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8000"/>
              <a:t>TOOLS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93E7CF1-DAB6-4AEC-1A10-F25742B17B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6882602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5130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95B53B-F891-2447-4D1C-2061AE9BD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Budget Request Template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29D32-912E-92DB-635E-64DBE2E1A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lvl="1"/>
            <a:r>
              <a:rPr lang="en-US" dirty="0"/>
              <a:t>Name and program requesting additional funds</a:t>
            </a:r>
          </a:p>
          <a:p>
            <a:pPr lvl="1"/>
            <a:r>
              <a:rPr lang="en-US" dirty="0"/>
              <a:t>Amount requested</a:t>
            </a:r>
          </a:p>
          <a:p>
            <a:pPr lvl="1"/>
            <a:r>
              <a:rPr lang="en-US" dirty="0"/>
              <a:t>Specify if it is a one-time vs recurring funding</a:t>
            </a:r>
          </a:p>
          <a:p>
            <a:pPr lvl="1"/>
            <a:r>
              <a:rPr lang="en-US" dirty="0"/>
              <a:t>Align request to the Strategic Goals/Priorities of the College</a:t>
            </a:r>
          </a:p>
          <a:p>
            <a:pPr lvl="1"/>
            <a:r>
              <a:rPr lang="en-US" dirty="0"/>
              <a:t>Purpose &amp; Justification </a:t>
            </a:r>
          </a:p>
          <a:p>
            <a:pPr lvl="1"/>
            <a:r>
              <a:rPr lang="en-US" dirty="0"/>
              <a:t>Impact on the program and the institution</a:t>
            </a:r>
          </a:p>
          <a:p>
            <a:pPr lvl="1"/>
            <a:r>
              <a:rPr lang="en-US" dirty="0"/>
              <a:t>Attach a copy of the budget and expenses for the previous and current year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830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762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1703C22-6477-BD84-D3D9-DE1DEF1E4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Salary increase, new staff or reclassifications are processed separate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04AD48-E670-59D0-B41B-AA946E00E92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5878779" y="625684"/>
            <a:ext cx="5479990" cy="5455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64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8528</TotalTime>
  <Words>508</Words>
  <Application>Microsoft Office PowerPoint</Application>
  <PresentationFormat>Widescreen</PresentationFormat>
  <Paragraphs>77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Times New Roman</vt:lpstr>
      <vt:lpstr>Office Theme</vt:lpstr>
      <vt:lpstr>BUDGET REQUEST PROCESS</vt:lpstr>
      <vt:lpstr>First and most important step</vt:lpstr>
      <vt:lpstr>Budget Planning &amp; Development Calendar</vt:lpstr>
      <vt:lpstr>Who is involved in the process?</vt:lpstr>
      <vt:lpstr>Budget Advisory Council</vt:lpstr>
      <vt:lpstr>Strategic Planning Committee</vt:lpstr>
      <vt:lpstr>TOOLS</vt:lpstr>
      <vt:lpstr>Budget Request Template</vt:lpstr>
      <vt:lpstr>Salary increase, new staff or reclassifications are processed separate</vt:lpstr>
      <vt:lpstr>How are requests processed and reviewed?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 REQUEST PROCESS</dc:title>
  <dc:creator>Lopez-Torres, Marco</dc:creator>
  <cp:lastModifiedBy>Jennifer Fenske</cp:lastModifiedBy>
  <cp:revision>11</cp:revision>
  <dcterms:created xsi:type="dcterms:W3CDTF">2026-02-13T19:48:25Z</dcterms:created>
  <dcterms:modified xsi:type="dcterms:W3CDTF">2026-02-19T20:42:05Z</dcterms:modified>
</cp:coreProperties>
</file>