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86" r:id="rId6"/>
    <p:sldId id="288" r:id="rId7"/>
    <p:sldId id="290" r:id="rId8"/>
    <p:sldId id="313" r:id="rId9"/>
    <p:sldId id="292" r:id="rId10"/>
    <p:sldId id="314" r:id="rId11"/>
    <p:sldId id="315" r:id="rId12"/>
    <p:sldId id="328" r:id="rId13"/>
    <p:sldId id="322" r:id="rId14"/>
    <p:sldId id="298" r:id="rId15"/>
    <p:sldId id="326" r:id="rId16"/>
    <p:sldId id="323" r:id="rId17"/>
    <p:sldId id="327" r:id="rId18"/>
    <p:sldId id="325" r:id="rId19"/>
    <p:sldId id="324" r:id="rId20"/>
    <p:sldId id="321"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5pPr>
    <a:lvl6pPr marL="2286000" algn="l" defTabSz="914400" rtl="0" eaLnBrk="1" latinLnBrk="0" hangingPunct="1">
      <a:defRPr kern="1200">
        <a:solidFill>
          <a:schemeClr val="tx1"/>
        </a:solidFill>
        <a:latin typeface="Segoe UI" panose="020B0502040204020203" pitchFamily="34" charset="0"/>
        <a:ea typeface="+mn-ea"/>
        <a:cs typeface="+mn-cs"/>
      </a:defRPr>
    </a:lvl6pPr>
    <a:lvl7pPr marL="2743200" algn="l" defTabSz="914400" rtl="0" eaLnBrk="1" latinLnBrk="0" hangingPunct="1">
      <a:defRPr kern="1200">
        <a:solidFill>
          <a:schemeClr val="tx1"/>
        </a:solidFill>
        <a:latin typeface="Segoe UI" panose="020B0502040204020203" pitchFamily="34" charset="0"/>
        <a:ea typeface="+mn-ea"/>
        <a:cs typeface="+mn-cs"/>
      </a:defRPr>
    </a:lvl7pPr>
    <a:lvl8pPr marL="3200400" algn="l" defTabSz="914400" rtl="0" eaLnBrk="1" latinLnBrk="0" hangingPunct="1">
      <a:defRPr kern="1200">
        <a:solidFill>
          <a:schemeClr val="tx1"/>
        </a:solidFill>
        <a:latin typeface="Segoe UI" panose="020B0502040204020203" pitchFamily="34" charset="0"/>
        <a:ea typeface="+mn-ea"/>
        <a:cs typeface="+mn-cs"/>
      </a:defRPr>
    </a:lvl8pPr>
    <a:lvl9pPr marL="3657600" algn="l" defTabSz="914400" rtl="0" eaLnBrk="1" latinLnBrk="0" hangingPunct="1">
      <a:defRPr kern="1200">
        <a:solidFill>
          <a:schemeClr val="tx1"/>
        </a:solidFill>
        <a:latin typeface="Segoe UI" panose="020B05020402040202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3A693C-98A4-CEF8-0C1E-955E628C416D}" name="Wight, Shantel (DES)" initials="SW" userId="S::shantel.wight@des.wa.gov::0ac224f8-ef19-4ebd-8d4f-ef1b6220b2b0" providerId="AD"/>
  <p188:author id="{9C3B654E-4036-F8F0-8732-5947BC18469A}" name="Aggers, Breann (DES)" initials="BA" userId="S::breann.aggers@des.wa.gov::8af173f4-2cb6-4498-95d3-9235cb4362ca" providerId="AD"/>
  <p188:author id="{682AD25D-C4DE-C762-B9EF-B7684932F09E}" name="Carmony, Kelli (DES)" initials="C(" userId="S::kelli.carmony@des.wa.gov::b2bca394-6e67-4402-9928-ae87ee0bcde0" providerId="AD"/>
  <p188:author id="{BFF1AE8F-A896-E811-EC41-0471E992640C}" name="Loots, Gage (DES)" initials="LG(" userId="S::gage.loots@des.wa.gov::515f400b-feca-46fb-a91f-845ae3309065" providerId="AD"/>
  <p188:author id="{AC1DB7DD-1821-66D5-2D15-6A3C3BAC95D2}" name="Baghboudarian, Jason (DES)" initials="JB" userId="Baghboudarian, Jason (D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DA2"/>
    <a:srgbClr val="597479"/>
    <a:srgbClr val="013D4B"/>
    <a:srgbClr val="1F7F9A"/>
    <a:srgbClr val="18809B"/>
    <a:srgbClr val="F0F0F0"/>
    <a:srgbClr val="F9F9F9"/>
    <a:srgbClr val="11ABD8"/>
    <a:srgbClr val="E5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54626-7564-4180-B536-173C470B6025}" v="12" dt="2026-02-19T18:43:40.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4697" autoAdjust="0"/>
  </p:normalViewPr>
  <p:slideViewPr>
    <p:cSldViewPr snapToGrid="0">
      <p:cViewPr varScale="1">
        <p:scale>
          <a:sx n="85" d="100"/>
          <a:sy n="85" d="100"/>
        </p:scale>
        <p:origin x="1566"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F0EB73-8CD9-B88B-13E8-2FA6F42DB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3E75AFA-A501-AFA7-6B2C-B24563B366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0534A4-0072-42B3-AFE0-449A7BCDFC38}" type="datetimeFigureOut">
              <a:rPr lang="en-US"/>
              <a:pPr>
                <a:defRPr/>
              </a:pPr>
              <a:t>2/19/2026</a:t>
            </a:fld>
            <a:endParaRPr lang="en-US"/>
          </a:p>
        </p:txBody>
      </p:sp>
      <p:sp>
        <p:nvSpPr>
          <p:cNvPr id="4" name="Footer Placeholder 3">
            <a:extLst>
              <a:ext uri="{FF2B5EF4-FFF2-40B4-BE49-F238E27FC236}">
                <a16:creationId xmlns:a16="http://schemas.microsoft.com/office/drawing/2014/main" id="{F191A53D-6721-F21B-31E0-54A5C63CA5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1DDE48FE-AD0C-1E52-6698-0852DB335D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B6E7C62-4F4B-4B04-A87F-B62B56ABDE8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5125FB-5B84-B438-92A0-4F63F5E92F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ADB3A71-B503-BE87-02B0-C2ECC137B76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340599D-796E-4B5D-B1FC-5CB4CE74BC50}" type="datetimeFigureOut">
              <a:rPr lang="en-US"/>
              <a:pPr>
                <a:defRPr/>
              </a:pPr>
              <a:t>2/19/2026</a:t>
            </a:fld>
            <a:endParaRPr lang="en-US"/>
          </a:p>
        </p:txBody>
      </p:sp>
      <p:sp>
        <p:nvSpPr>
          <p:cNvPr id="4" name="Slide Image Placeholder 3">
            <a:extLst>
              <a:ext uri="{FF2B5EF4-FFF2-40B4-BE49-F238E27FC236}">
                <a16:creationId xmlns:a16="http://schemas.microsoft.com/office/drawing/2014/main" id="{202B2493-9DBD-B4C8-966D-E403A0F14C1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A42497-D9C2-51EB-F286-10CC7FE19C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A87EA4-140D-329F-FB68-BB15981517A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56C7AC8-F0D4-8F68-37BE-F9F486A7225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F605D19-C2F4-4D5F-BB75-4E7AD45ADE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It is my pleasure to present about the DES contract for professional auditing &amp; financial services – known as 05825</a:t>
            </a:r>
          </a:p>
          <a:p>
            <a:r>
              <a:rPr lang="en-US" dirty="0"/>
              <a:t>My name is Chelsea Clark, I am an Enterprise Contracts and Procurement Specialist with the Washington Department of Enterprise Services. </a:t>
            </a:r>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1</a:t>
            </a:fld>
            <a:endParaRPr lang="en-US"/>
          </a:p>
        </p:txBody>
      </p:sp>
    </p:spTree>
    <p:extLst>
      <p:ext uri="{BB962C8B-B14F-4D97-AF65-F5344CB8AC3E}">
        <p14:creationId xmlns:p14="http://schemas.microsoft.com/office/powerpoint/2010/main" val="18083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dirty="0"/>
              <a:t>The contract term is in section one of DES contract 05825:</a:t>
            </a:r>
          </a:p>
          <a:p>
            <a:pPr marL="342900" indent="-342900">
              <a:buFont typeface="Arial" panose="020B0604020202020204" pitchFamily="34" charset="0"/>
              <a:buChar char="•"/>
            </a:pPr>
            <a:r>
              <a:rPr lang="en-US" sz="2400" dirty="0"/>
              <a:t>Contract term:  Initial 3 Years (2029)</a:t>
            </a:r>
          </a:p>
          <a:p>
            <a:pPr marL="342900" indent="-342900">
              <a:buFont typeface="Arial" panose="020B0604020202020204" pitchFamily="34" charset="0"/>
              <a:buChar char="•"/>
            </a:pPr>
            <a:r>
              <a:rPr lang="en-US" dirty="0"/>
              <a:t>Extensions: </a:t>
            </a:r>
            <a:r>
              <a:rPr lang="en-US" sz="2400" dirty="0"/>
              <a:t>Two 3-year performance-based extensions </a:t>
            </a:r>
          </a:p>
          <a:p>
            <a:pPr marL="1143000" lvl="1"/>
            <a:r>
              <a:rPr lang="en-US" dirty="0"/>
              <a:t>(Maximum term to 2035)</a:t>
            </a:r>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10</a:t>
            </a:fld>
            <a:endParaRPr lang="en-US"/>
          </a:p>
        </p:txBody>
      </p:sp>
    </p:spTree>
    <p:extLst>
      <p:ext uri="{BB962C8B-B14F-4D97-AF65-F5344CB8AC3E}">
        <p14:creationId xmlns:p14="http://schemas.microsoft.com/office/powerpoint/2010/main" val="61868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41EF2-6827-FC5F-FB8E-65E2D2F84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BF06C-1969-7B45-4232-EDF42D4C2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86F93-C50B-5F0F-E1DF-230402BF68E0}"/>
              </a:ext>
            </a:extLst>
          </p:cNvPr>
          <p:cNvSpPr>
            <a:spLocks noGrp="1"/>
          </p:cNvSpPr>
          <p:nvPr>
            <p:ph type="body" idx="1"/>
          </p:nvPr>
        </p:nvSpPr>
        <p:spPr/>
        <p:txBody>
          <a:bodyPr/>
          <a:lstStyle/>
          <a:p>
            <a:pPr marL="342900" indent="-342900">
              <a:buFont typeface="Arial" panose="020B0604020202020204" pitchFamily="34" charset="0"/>
              <a:buChar char="•"/>
            </a:pPr>
            <a:r>
              <a:rPr lang="en-US" dirty="0"/>
              <a:t>Price Ceiling (3.4.) – Contractors cannot charge higher than the contracted rates. </a:t>
            </a:r>
          </a:p>
          <a:p>
            <a:pPr marL="342900" indent="-342900">
              <a:buFont typeface="Arial" panose="020B0604020202020204" pitchFamily="34" charset="0"/>
              <a:buChar char="•"/>
            </a:pPr>
            <a:r>
              <a:rPr lang="en-US" dirty="0"/>
              <a:t>Data Security (9) – Stronger data security terms were a common ask for this new contract. These terms can be found in section 9. </a:t>
            </a:r>
          </a:p>
          <a:p>
            <a:pPr marL="342900" indent="-342900">
              <a:buFont typeface="Arial" panose="020B0604020202020204" pitchFamily="34" charset="0"/>
              <a:buChar char="•"/>
            </a:pPr>
            <a:r>
              <a:rPr lang="en-US" dirty="0"/>
              <a:t>Contract Management (11): This is where contact information can be found for the contractor’s administrator, as well as the DES contract administrator – for this contract, it is Maree George, who has joined us today in case you have any questions for her as well. </a:t>
            </a:r>
          </a:p>
          <a:p>
            <a:pPr marL="342900" indent="-342900">
              <a:buFont typeface="Arial" panose="020B0604020202020204" pitchFamily="34" charset="0"/>
              <a:buChar char="•"/>
            </a:pPr>
            <a:r>
              <a:rPr lang="en-US" dirty="0"/>
              <a:t>Exhibit A: Included Goods/Services: Additional scope information, contractor performance requirements, and responsibilities can be found in this exhibit.</a:t>
            </a:r>
          </a:p>
          <a:p>
            <a:pPr marL="342900" indent="-342900">
              <a:buFont typeface="Arial" panose="020B0604020202020204" pitchFamily="34" charset="0"/>
              <a:buChar char="•"/>
            </a:pPr>
            <a:r>
              <a:rPr lang="en-US" dirty="0"/>
              <a:t>Exhibit B: Prices for Goods/Services: This is one location where you can find the contracted rates for the services. Contract amendments might have the most current rates, where applicable. </a:t>
            </a:r>
          </a:p>
          <a:p>
            <a:pPr marL="342900" indent="-342900">
              <a:buFont typeface="Arial" panose="020B0604020202020204" pitchFamily="34" charset="0"/>
              <a:buChar char="•"/>
            </a:pPr>
            <a:r>
              <a:rPr lang="en-US" dirty="0"/>
              <a:t>Exhibit C: Insurance Requirements: These is where you can find the required insurance limits for this contract. </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344F932D-D91C-8892-2B77-D3D00CC16567}"/>
              </a:ext>
            </a:extLst>
          </p:cNvPr>
          <p:cNvSpPr>
            <a:spLocks noGrp="1"/>
          </p:cNvSpPr>
          <p:nvPr>
            <p:ph type="sldNum" sz="quarter" idx="5"/>
          </p:nvPr>
        </p:nvSpPr>
        <p:spPr/>
        <p:txBody>
          <a:bodyPr/>
          <a:lstStyle/>
          <a:p>
            <a:pPr>
              <a:defRPr/>
            </a:pPr>
            <a:fld id="{6F605D19-C2F4-4D5F-BB75-4E7AD45ADE11}" type="slidenum">
              <a:rPr lang="en-US" smtClean="0"/>
              <a:pPr>
                <a:defRPr/>
              </a:pPr>
              <a:t>11</a:t>
            </a:fld>
            <a:endParaRPr lang="en-US"/>
          </a:p>
        </p:txBody>
      </p:sp>
    </p:spTree>
    <p:extLst>
      <p:ext uri="{BB962C8B-B14F-4D97-AF65-F5344CB8AC3E}">
        <p14:creationId xmlns:p14="http://schemas.microsoft.com/office/powerpoint/2010/main" val="64983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DES’ contract management, DES actively checks if contractors have a current and sufficient certificate of insurance on file, that they are paying the DES vendor management fee on time, and they are reporting their sales on time. </a:t>
            </a:r>
          </a:p>
          <a:p>
            <a:r>
              <a:rPr lang="en-US" dirty="0"/>
              <a:t>These performance metrics, also found in section 1 of the contract, are required to be met for contract extension. </a:t>
            </a:r>
          </a:p>
          <a:p>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12</a:t>
            </a:fld>
            <a:endParaRPr lang="en-US"/>
          </a:p>
        </p:txBody>
      </p:sp>
    </p:spTree>
    <p:extLst>
      <p:ext uri="{BB962C8B-B14F-4D97-AF65-F5344CB8AC3E}">
        <p14:creationId xmlns:p14="http://schemas.microsoft.com/office/powerpoint/2010/main" val="212419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3477-1292-F892-A8C3-804E71DFD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D163B-E3E7-E585-6E28-556191F1F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6C5E1-B7BA-42E7-6725-424DF4041E3A}"/>
              </a:ext>
            </a:extLst>
          </p:cNvPr>
          <p:cNvSpPr>
            <a:spLocks noGrp="1"/>
          </p:cNvSpPr>
          <p:nvPr>
            <p:ph type="body" idx="1"/>
          </p:nvPr>
        </p:nvSpPr>
        <p:spPr/>
        <p:txBody>
          <a:bodyPr/>
          <a:lstStyle/>
          <a:p>
            <a:r>
              <a:rPr lang="en-US" dirty="0"/>
              <a:t>The contract also has other performance requirements, found toward the end of the contract in Exhibit A, including:</a:t>
            </a:r>
          </a:p>
          <a:p>
            <a:endParaRPr lang="en-US" dirty="0"/>
          </a:p>
          <a:p>
            <a:r>
              <a:rPr lang="en-US" dirty="0"/>
              <a:t>* Contractors currently possess a valid CPA firm license, or they have practice privileges in the State of Washington</a:t>
            </a:r>
          </a:p>
          <a:p>
            <a:pPr marL="171450" indent="-171450">
              <a:buFont typeface="Arial" panose="020B0604020202020204" pitchFamily="34" charset="0"/>
              <a:buChar char="•"/>
            </a:pPr>
            <a:r>
              <a:rPr lang="en-US" dirty="0"/>
              <a:t>If the engagement is conducted under the AICPA, a partner with a CPA license will be assigned to sign off on reports </a:t>
            </a:r>
          </a:p>
          <a:p>
            <a:pPr marL="171450" indent="-171450">
              <a:buFont typeface="Arial" panose="020B0604020202020204" pitchFamily="34" charset="0"/>
              <a:buChar char="•"/>
            </a:pPr>
            <a:r>
              <a:rPr lang="en-US" dirty="0"/>
              <a:t>Contractors have done business in a related scope of work for at least three years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Category 3 (Health Care Compliance/Auditing) and Category 4 (Forensic Auditing) have additional performance requirements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A9A6101-2725-3F9E-81B5-54D6C11D342D}"/>
              </a:ext>
            </a:extLst>
          </p:cNvPr>
          <p:cNvSpPr>
            <a:spLocks noGrp="1"/>
          </p:cNvSpPr>
          <p:nvPr>
            <p:ph type="sldNum" sz="quarter" idx="5"/>
          </p:nvPr>
        </p:nvSpPr>
        <p:spPr/>
        <p:txBody>
          <a:bodyPr/>
          <a:lstStyle/>
          <a:p>
            <a:pPr>
              <a:defRPr/>
            </a:pPr>
            <a:fld id="{6F605D19-C2F4-4D5F-BB75-4E7AD45ADE11}" type="slidenum">
              <a:rPr lang="en-US" smtClean="0"/>
              <a:pPr>
                <a:defRPr/>
              </a:pPr>
              <a:t>13</a:t>
            </a:fld>
            <a:endParaRPr lang="en-US"/>
          </a:p>
        </p:txBody>
      </p:sp>
    </p:spTree>
    <p:extLst>
      <p:ext uri="{BB962C8B-B14F-4D97-AF65-F5344CB8AC3E}">
        <p14:creationId xmlns:p14="http://schemas.microsoft.com/office/powerpoint/2010/main" val="233737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FA640-701E-B091-60BD-F45F070D6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67651-6514-A477-505B-96B1E0477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81956-5DD9-BC87-DD9B-D7DE979F684A}"/>
              </a:ext>
            </a:extLst>
          </p:cNvPr>
          <p:cNvSpPr>
            <a:spLocks noGrp="1"/>
          </p:cNvSpPr>
          <p:nvPr>
            <p:ph type="body" idx="1"/>
          </p:nvPr>
        </p:nvSpPr>
        <p:spPr/>
        <p:txBody>
          <a:bodyPr/>
          <a:lstStyle/>
          <a:p>
            <a:pPr marL="0" indent="0">
              <a:buFont typeface="Arial" panose="020B0604020202020204" pitchFamily="34" charset="0"/>
              <a:buNone/>
            </a:pPr>
            <a:r>
              <a:rPr lang="en-US" dirty="0"/>
              <a:t>Also in Exhibit A of DES Contract 05825 are contractor responsibilities – these responsibilities also contribute to the performance requirements and include: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Standard of Work: Meeting Generally Accepted Government Auditing Standards (GAGAS), AICPA Professional Standards where applicable to the services performed. </a:t>
            </a:r>
          </a:p>
          <a:p>
            <a:pPr marL="0" indent="0">
              <a:buFont typeface="Arial" panose="020B0604020202020204" pitchFamily="34" charset="0"/>
              <a:buNone/>
            </a:pPr>
            <a:r>
              <a:rPr lang="en-US" dirty="0"/>
              <a:t>Work Timeliness: They need to perform their work by the deadline agreed upon with the Purchase Order’s specifications. </a:t>
            </a:r>
          </a:p>
          <a:p>
            <a:pPr marL="0" indent="0">
              <a:buFont typeface="Arial" panose="020B0604020202020204" pitchFamily="34" charset="0"/>
              <a:buNone/>
            </a:pPr>
            <a:r>
              <a:rPr lang="en-US" dirty="0"/>
              <a:t>Project Timeline Changes: Contractors need to notify Customers of any timeline changes. </a:t>
            </a:r>
          </a:p>
          <a:p>
            <a:pPr marL="0" indent="0">
              <a:buFont typeface="Arial" panose="020B0604020202020204" pitchFamily="34" charset="0"/>
              <a:buNone/>
            </a:pPr>
            <a:r>
              <a:rPr lang="en-US" dirty="0"/>
              <a:t>Staffing Changes: Contractors need to notify Customers of any Staffing changes, including unscheduled absences or vacancies, and work </a:t>
            </a:r>
            <a:r>
              <a:rPr lang="en-US"/>
              <a:t>with Customers </a:t>
            </a:r>
            <a:r>
              <a:rPr lang="en-US" dirty="0"/>
              <a:t>regarding any training requirements, transition of work, </a:t>
            </a:r>
          </a:p>
          <a:p>
            <a:pPr marL="0" indent="0">
              <a:buFont typeface="Arial" panose="020B0604020202020204" pitchFamily="34" charset="0"/>
              <a:buNone/>
            </a:pPr>
            <a:r>
              <a:rPr lang="en-US" dirty="0"/>
              <a:t>additional delays and project timeline impacts, or other needs.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093FCC6D-0661-8D5C-6F0E-AAD9FBC421AC}"/>
              </a:ext>
            </a:extLst>
          </p:cNvPr>
          <p:cNvSpPr>
            <a:spLocks noGrp="1"/>
          </p:cNvSpPr>
          <p:nvPr>
            <p:ph type="sldNum" sz="quarter" idx="5"/>
          </p:nvPr>
        </p:nvSpPr>
        <p:spPr/>
        <p:txBody>
          <a:bodyPr/>
          <a:lstStyle/>
          <a:p>
            <a:pPr>
              <a:defRPr/>
            </a:pPr>
            <a:fld id="{6F605D19-C2F4-4D5F-BB75-4E7AD45ADE11}" type="slidenum">
              <a:rPr lang="en-US" smtClean="0"/>
              <a:pPr>
                <a:defRPr/>
              </a:pPr>
              <a:t>14</a:t>
            </a:fld>
            <a:endParaRPr lang="en-US"/>
          </a:p>
        </p:txBody>
      </p:sp>
    </p:spTree>
    <p:extLst>
      <p:ext uri="{BB962C8B-B14F-4D97-AF65-F5344CB8AC3E}">
        <p14:creationId xmlns:p14="http://schemas.microsoft.com/office/powerpoint/2010/main" val="224584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final portion of the presentation, we will review the contract summary page and actual contract together. </a:t>
            </a:r>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15</a:t>
            </a:fld>
            <a:endParaRPr lang="en-US"/>
          </a:p>
        </p:txBody>
      </p:sp>
    </p:spTree>
    <p:extLst>
      <p:ext uri="{BB962C8B-B14F-4D97-AF65-F5344CB8AC3E}">
        <p14:creationId xmlns:p14="http://schemas.microsoft.com/office/powerpoint/2010/main" val="23018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joining me today. It has been a pleasure to review this contract together. DES is here to help. If you’re interested in learning more about this contract, please don’t hesitate to reach out. </a:t>
            </a:r>
          </a:p>
          <a:p>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Does anyone have any questions?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16</a:t>
            </a:fld>
            <a:endParaRPr lang="en-US"/>
          </a:p>
        </p:txBody>
      </p:sp>
    </p:spTree>
    <p:extLst>
      <p:ext uri="{BB962C8B-B14F-4D97-AF65-F5344CB8AC3E}">
        <p14:creationId xmlns:p14="http://schemas.microsoft.com/office/powerpoint/2010/main" val="331771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400"/>
              </a:spcBef>
              <a:buFont typeface="Arial" panose="020B0604020202020204" pitchFamily="34" charset="0"/>
              <a:buNone/>
            </a:pPr>
            <a:r>
              <a:rPr lang="en-US" sz="1200" dirty="0"/>
              <a:t>For today’s agenda, </a:t>
            </a:r>
          </a:p>
          <a:p>
            <a:pPr marL="285750" indent="-285750">
              <a:spcBef>
                <a:spcPts val="2400"/>
              </a:spcBef>
              <a:buFont typeface="Arial" panose="020B0604020202020204" pitchFamily="34" charset="0"/>
              <a:buChar char="•"/>
            </a:pPr>
            <a:r>
              <a:rPr lang="en-US" sz="1200" dirty="0"/>
              <a:t>We will go over what the Department of Enterprise Services is</a:t>
            </a:r>
          </a:p>
          <a:p>
            <a:pPr marL="285750" indent="-285750">
              <a:spcBef>
                <a:spcPts val="2400"/>
              </a:spcBef>
              <a:buFont typeface="Arial" panose="020B0604020202020204" pitchFamily="34" charset="0"/>
              <a:buChar char="•"/>
            </a:pPr>
            <a:r>
              <a:rPr lang="en-US" sz="1200" dirty="0"/>
              <a:t>And who can purchase from DES contracts</a:t>
            </a:r>
          </a:p>
          <a:p>
            <a:pPr marL="285750" indent="-285750">
              <a:spcBef>
                <a:spcPts val="2400"/>
              </a:spcBef>
              <a:buFont typeface="Arial" panose="020B0604020202020204" pitchFamily="34" charset="0"/>
              <a:buChar char="•"/>
            </a:pPr>
            <a:r>
              <a:rPr lang="en-US" sz="1200" dirty="0"/>
              <a:t>We’ll review the contract scope and Contract Awards</a:t>
            </a:r>
          </a:p>
          <a:p>
            <a:pPr marL="285750" indent="-285750">
              <a:spcBef>
                <a:spcPts val="2400"/>
              </a:spcBef>
              <a:buFont typeface="Arial" panose="020B0604020202020204" pitchFamily="34" charset="0"/>
              <a:buChar char="•"/>
            </a:pPr>
            <a:r>
              <a:rPr lang="en-US" sz="1200" dirty="0"/>
              <a:t>And then we will go over contract highlights including</a:t>
            </a:r>
          </a:p>
          <a:p>
            <a:pPr marL="285750" indent="-285750">
              <a:spcBef>
                <a:spcPts val="2400"/>
              </a:spcBef>
              <a:buFont typeface="Arial" panose="020B0604020202020204" pitchFamily="34" charset="0"/>
              <a:buChar char="•"/>
            </a:pPr>
            <a:r>
              <a:rPr lang="en-US" sz="1200" dirty="0"/>
              <a:t>Performance Requirements and where you can locate specific information</a:t>
            </a:r>
          </a:p>
          <a:p>
            <a:pPr marL="285750" indent="-285750">
              <a:spcBef>
                <a:spcPts val="2400"/>
              </a:spcBef>
              <a:buFont typeface="Arial" panose="020B0604020202020204" pitchFamily="34" charset="0"/>
              <a:buChar char="•"/>
            </a:pPr>
            <a:r>
              <a:rPr lang="en-US" dirty="0"/>
              <a:t>Followed by a quick tour of the contract summary page</a:t>
            </a:r>
            <a:endParaRPr lang="en-US" sz="1200" dirty="0"/>
          </a:p>
          <a:p>
            <a:pPr marL="285750" indent="-285750">
              <a:spcBef>
                <a:spcPts val="2400"/>
              </a:spcBef>
              <a:buFont typeface="Arial" panose="020B0604020202020204" pitchFamily="34" charset="0"/>
              <a:buChar char="•"/>
            </a:pPr>
            <a:r>
              <a:rPr lang="en-US" sz="1200" dirty="0"/>
              <a:t>Wrap up with any questions you may have</a:t>
            </a:r>
          </a:p>
          <a:p>
            <a:pPr marL="285750" indent="-285750">
              <a:spcBef>
                <a:spcPts val="2400"/>
              </a:spcBef>
              <a:buFont typeface="Arial" panose="020B0604020202020204" pitchFamily="34" charset="0"/>
              <a:buChar char="•"/>
            </a:pPr>
            <a:endParaRPr lang="en-US" sz="1200" dirty="0"/>
          </a:p>
          <a:p>
            <a:pPr marL="0" indent="0">
              <a:spcBef>
                <a:spcPts val="2400"/>
              </a:spcBef>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2</a:t>
            </a:fld>
            <a:endParaRPr lang="en-US"/>
          </a:p>
        </p:txBody>
      </p:sp>
    </p:spTree>
    <p:extLst>
      <p:ext uri="{BB962C8B-B14F-4D97-AF65-F5344CB8AC3E}">
        <p14:creationId xmlns:p14="http://schemas.microsoft.com/office/powerpoint/2010/main" val="274595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Enterprise Services is the </a:t>
            </a:r>
            <a:r>
              <a:rPr lang="en-US" b="1" dirty="0"/>
              <a:t>only</a:t>
            </a:r>
            <a:r>
              <a:rPr lang="en-US" dirty="0"/>
              <a:t> state agency empowered to create Contracts for use by all Washington state agencies. </a:t>
            </a:r>
          </a:p>
          <a:p>
            <a:pPr marL="0" indent="0">
              <a:buFont typeface="Arial" panose="020B0604020202020204" pitchFamily="34" charset="0"/>
              <a:buNone/>
            </a:pPr>
            <a:r>
              <a:rPr lang="en-US" dirty="0"/>
              <a:t>Using statewide contracts, Enterprise</a:t>
            </a:r>
            <a:r>
              <a:rPr lang="en-US" baseline="0" dirty="0"/>
              <a:t> Services </a:t>
            </a:r>
            <a:r>
              <a:rPr lang="en-US" dirty="0"/>
              <a:t>enables customers to acquire the goods/services they need – efficiently and cost-effectively – to perform their mission. </a:t>
            </a:r>
          </a:p>
          <a:p>
            <a:pPr marL="171450" indent="-171450">
              <a:buFont typeface="Arial" panose="020B0604020202020204" pitchFamily="34" charset="0"/>
              <a:buChar char="•"/>
            </a:pPr>
            <a:r>
              <a:rPr lang="en-US" dirty="0"/>
              <a:t>Some contracts focus on state procurement priorities </a:t>
            </a:r>
            <a:r>
              <a:rPr lang="en-US" baseline="0" dirty="0"/>
              <a:t>such as:</a:t>
            </a:r>
            <a:endParaRPr lang="en-US" dirty="0"/>
          </a:p>
          <a:p>
            <a:pPr marL="628650" lvl="1" indent="-171450">
              <a:buFont typeface="Arial" panose="020B0604020202020204" pitchFamily="34" charset="0"/>
              <a:buChar char="•"/>
            </a:pPr>
            <a:r>
              <a:rPr lang="en-US" dirty="0"/>
              <a:t>Green product</a:t>
            </a:r>
            <a:r>
              <a:rPr lang="en-US" baseline="0" dirty="0"/>
              <a:t> preferences (PCBs, recycled content, etc.)</a:t>
            </a:r>
            <a:endParaRPr lang="en-US" dirty="0"/>
          </a:p>
          <a:p>
            <a:pPr marL="628650" lvl="1" indent="-171450">
              <a:buFont typeface="Arial" panose="020B0604020202020204" pitchFamily="34" charset="0"/>
              <a:buChar char="•"/>
            </a:pPr>
            <a:r>
              <a:rPr lang="en-US" dirty="0"/>
              <a:t>Small and veteran business inclusion</a:t>
            </a:r>
            <a:r>
              <a:rPr lang="en-US" baseline="0" dirty="0"/>
              <a:t> preferences</a:t>
            </a:r>
            <a:endParaRPr lang="en-US" dirty="0"/>
          </a:p>
          <a:p>
            <a:pPr marL="628650" lvl="1" indent="-171450">
              <a:buFont typeface="Arial" panose="020B0604020202020204" pitchFamily="34" charset="0"/>
              <a:buChar char="•"/>
            </a:pPr>
            <a:r>
              <a:rPr lang="en-US" dirty="0"/>
              <a:t>Economic &amp; Social preferences – e.g., pay equality; wage theft, diverse</a:t>
            </a:r>
            <a:r>
              <a:rPr lang="en-US" baseline="0" dirty="0"/>
              <a:t> subcontractor inclusion, etc.</a:t>
            </a:r>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3</a:t>
            </a:fld>
            <a:endParaRPr lang="en-US"/>
          </a:p>
        </p:txBody>
      </p:sp>
    </p:spTree>
    <p:extLst>
      <p:ext uri="{BB962C8B-B14F-4D97-AF65-F5344CB8AC3E}">
        <p14:creationId xmlns:p14="http://schemas.microsoft.com/office/powerpoint/2010/main" val="350094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600"/>
              </a:spcBef>
              <a:spcAft>
                <a:spcPct val="0"/>
              </a:spcAft>
              <a:buClrTx/>
              <a:buSzTx/>
              <a:buFontTx/>
              <a:buNone/>
              <a:tabLst/>
              <a:defRPr/>
            </a:pPr>
            <a:r>
              <a:rPr lang="en-US" sz="2000" b="1" dirty="0"/>
              <a:t>Who are the customers of these contracts?</a:t>
            </a:r>
          </a:p>
          <a:p>
            <a:pPr marL="457200" lvl="1" indent="0">
              <a:spcBef>
                <a:spcPts val="600"/>
              </a:spcBef>
              <a:buNone/>
            </a:pPr>
            <a:endParaRPr lang="en-US" sz="1100" baseline="0" dirty="0"/>
          </a:p>
          <a:p>
            <a:pPr marL="628650" lvl="1" indent="-171450">
              <a:spcBef>
                <a:spcPts val="600"/>
              </a:spcBef>
              <a:buFont typeface="Arial" panose="020B0604020202020204" pitchFamily="34" charset="0"/>
              <a:buChar char="•"/>
            </a:pPr>
            <a:r>
              <a:rPr lang="en-US" sz="1100" baseline="0" dirty="0"/>
              <a:t>Washington State Agencies. </a:t>
            </a:r>
          </a:p>
          <a:p>
            <a:pPr marL="628650" lvl="1" indent="-171450">
              <a:spcBef>
                <a:spcPts val="600"/>
              </a:spcBef>
              <a:buFont typeface="Arial" panose="020B0604020202020204" pitchFamily="34" charset="0"/>
              <a:buChar char="•"/>
            </a:pPr>
            <a:r>
              <a:rPr lang="en-US" sz="1100" baseline="0" dirty="0"/>
              <a:t>Washington Political subdivisions – e.g., Cities, Counties, Towns</a:t>
            </a:r>
          </a:p>
          <a:p>
            <a:pPr marL="628650" lvl="1" indent="-171450">
              <a:spcBef>
                <a:spcPts val="600"/>
              </a:spcBef>
              <a:buFont typeface="Arial" panose="020B0604020202020204" pitchFamily="34" charset="0"/>
              <a:buChar char="•"/>
            </a:pPr>
            <a:r>
              <a:rPr lang="en-US" sz="1100" baseline="0" dirty="0"/>
              <a:t>Tribes located in Washington</a:t>
            </a:r>
          </a:p>
          <a:p>
            <a:pPr marL="628650" lvl="1" indent="-171450">
              <a:spcBef>
                <a:spcPts val="600"/>
              </a:spcBef>
              <a:buFont typeface="Arial" panose="020B0604020202020204" pitchFamily="34" charset="0"/>
              <a:buChar char="•"/>
            </a:pPr>
            <a:r>
              <a:rPr lang="en-US" sz="1100" baseline="0" dirty="0"/>
              <a:t>Federal Agencies</a:t>
            </a:r>
          </a:p>
          <a:p>
            <a:pPr marL="628650" lvl="1" indent="-171450">
              <a:spcBef>
                <a:spcPts val="600"/>
              </a:spcBef>
              <a:buFont typeface="Arial" panose="020B0604020202020204" pitchFamily="34" charset="0"/>
              <a:buChar char="•"/>
            </a:pPr>
            <a:r>
              <a:rPr lang="en-US" sz="1100" baseline="0" dirty="0"/>
              <a:t>Public Benefit Nonprofit Organizations</a:t>
            </a:r>
          </a:p>
          <a:p>
            <a:pPr marL="628650" lvl="1" indent="-171450">
              <a:spcBef>
                <a:spcPts val="600"/>
              </a:spcBef>
              <a:buFont typeface="Arial" panose="020B0604020202020204" pitchFamily="34" charset="0"/>
              <a:buChar char="•"/>
            </a:pPr>
            <a:r>
              <a:rPr lang="en-US" sz="1100" baseline="0" dirty="0"/>
              <a:t>Organizations with Current Contract Usage Agreements </a:t>
            </a:r>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4</a:t>
            </a:fld>
            <a:endParaRPr lang="en-US"/>
          </a:p>
        </p:txBody>
      </p:sp>
    </p:spTree>
    <p:extLst>
      <p:ext uri="{BB962C8B-B14F-4D97-AF65-F5344CB8AC3E}">
        <p14:creationId xmlns:p14="http://schemas.microsoft.com/office/powerpoint/2010/main" val="392408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10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This contract is for Professional Auditing &amp; Financial services – which are performed in accordance with Generally Accepted Government Auditing Standards (GAGAS), and the AICPA Professional Standards where applicable. </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110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sz="1100" dirty="0"/>
              <a:t>The scope has been broken down into seven categories, which we will briefly go over.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1 – Financial Auditing and Services: </a:t>
            </a:r>
            <a:r>
              <a:rPr lang="en-US" sz="1200" kern="1200" dirty="0">
                <a:solidFill>
                  <a:schemeClr val="tx1"/>
                </a:solidFill>
                <a:effectLst/>
                <a:latin typeface="+mn-lt"/>
                <a:ea typeface="+mn-ea"/>
                <a:cs typeface="+mn-cs"/>
              </a:rPr>
              <a:t>This category includes the analyses of an entity's financial statements and accompanying disclosures.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2 – Grant Compliance Auditing: </a:t>
            </a:r>
            <a:r>
              <a:rPr lang="en-US" sz="1100" dirty="0">
                <a:solidFill>
                  <a:srgbClr val="000000"/>
                </a:solidFill>
              </a:rPr>
              <a:t>This category ensures grantee, and all sub-grantees are compliant with requirements and stipulations of a grant and that funds are spent in accordance with the approved budget provided in a grant application. </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110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5</a:t>
            </a:fld>
            <a:endParaRPr lang="en-US"/>
          </a:p>
        </p:txBody>
      </p:sp>
    </p:spTree>
    <p:extLst>
      <p:ext uri="{BB962C8B-B14F-4D97-AF65-F5344CB8AC3E}">
        <p14:creationId xmlns:p14="http://schemas.microsoft.com/office/powerpoint/2010/main" val="384468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auto">
              <a:spcAft>
                <a:spcPts val="0"/>
              </a:spcAft>
              <a:buFont typeface="Arial" panose="020B0604020202020204" pitchFamily="34" charset="0"/>
              <a:buChar char="•"/>
              <a:defRPr/>
            </a:pPr>
            <a:r>
              <a:rPr lang="en-US" sz="1100" dirty="0">
                <a:solidFill>
                  <a:srgbClr val="000000"/>
                </a:solidFill>
              </a:rPr>
              <a:t>Category 3 – Health Care Compliance/Auditing: This category involves the analysis of identifying any incorrect or missing documentation that could have negative results for the audited facility e.g. loss in accreditations, physician’s licenses or Medicare status and medical payments.</a:t>
            </a:r>
          </a:p>
          <a:p>
            <a:pPr marL="342900" indent="-342900" fontAlgn="auto">
              <a:spcAft>
                <a:spcPts val="0"/>
              </a:spcAft>
              <a:buFont typeface="Arial" panose="020B0604020202020204" pitchFamily="34" charset="0"/>
              <a:buChar char="•"/>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4 – Forensic Auditing: This category is the examination and evaluation of a firm's or individual's financial records to derive evidence that can be used in a court of law or legal proceeding. </a:t>
            </a:r>
          </a:p>
          <a:p>
            <a:pPr marL="342900" indent="-342900" fontAlgn="auto">
              <a:spcAft>
                <a:spcPts val="0"/>
              </a:spcAft>
              <a:buFont typeface="Arial" panose="020B0604020202020204" pitchFamily="34" charset="0"/>
              <a:buChar char="•"/>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5 – Accountability/Compliance Auditing: </a:t>
            </a:r>
            <a:r>
              <a:rPr lang="en-US" sz="1100" dirty="0">
                <a:solidFill>
                  <a:srgbClr val="000000"/>
                </a:solidFill>
              </a:rPr>
              <a:t>This category is an evaluation of internal controls designed to ensure public assets are safeguarded and compliant.</a:t>
            </a:r>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6</a:t>
            </a:fld>
            <a:endParaRPr lang="en-US"/>
          </a:p>
        </p:txBody>
      </p:sp>
    </p:spTree>
    <p:extLst>
      <p:ext uri="{BB962C8B-B14F-4D97-AF65-F5344CB8AC3E}">
        <p14:creationId xmlns:p14="http://schemas.microsoft.com/office/powerpoint/2010/main" val="371959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dirty="0"/>
              <a:t>And lastly,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6 – Higher Education Auditing. This category is for the financial, auditing, and technical assistance of services of higher education programs and systems, including but not limited to accreditation compliance, revenue sources, grants, auxiliary operations.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7 – General and Other Auditing Services: </a:t>
            </a:r>
            <a:r>
              <a:rPr lang="en-US" sz="1100" dirty="0">
                <a:solidFill>
                  <a:srgbClr val="000000"/>
                </a:solidFill>
              </a:rPr>
              <a:t>This category is primarily intended to capture auditing services that don’t fit into any other category, including allowing Contractors to list other specializations for financial, compliance, or other types of auditing such as: commodity commissions financial audits and passenger facility charge audits.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7</a:t>
            </a:fld>
            <a:endParaRPr lang="en-US"/>
          </a:p>
        </p:txBody>
      </p:sp>
    </p:spTree>
    <p:extLst>
      <p:ext uri="{BB962C8B-B14F-4D97-AF65-F5344CB8AC3E}">
        <p14:creationId xmlns:p14="http://schemas.microsoft.com/office/powerpoint/2010/main" val="61560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AEB55-3D10-AB2E-072B-58551F3D9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170AF-2608-2CED-6CEE-7F74D7C78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0A760-C732-CBB3-0A3E-AE8A172E0DC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This contract was awarded to nineteen contractors. Four of them are Washington small businesses, and one is a Washington veteran-owned business.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800" dirty="0"/>
              <a:t>Each contractor will vary in the categories they offer services for, and where they can provide those services. This information is broken down on the contract summary page, which we will be reviewing later on.</a:t>
            </a:r>
          </a:p>
          <a:p>
            <a:endParaRPr lang="en-US" sz="28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800" dirty="0"/>
          </a:p>
        </p:txBody>
      </p:sp>
      <p:sp>
        <p:nvSpPr>
          <p:cNvPr id="4" name="Slide Number Placeholder 3">
            <a:extLst>
              <a:ext uri="{FF2B5EF4-FFF2-40B4-BE49-F238E27FC236}">
                <a16:creationId xmlns:a16="http://schemas.microsoft.com/office/drawing/2014/main" id="{FC8CD7D3-1FE5-C24C-4BD6-386AF482E6E3}"/>
              </a:ext>
            </a:extLst>
          </p:cNvPr>
          <p:cNvSpPr>
            <a:spLocks noGrp="1"/>
          </p:cNvSpPr>
          <p:nvPr>
            <p:ph type="sldNum" sz="quarter" idx="5"/>
          </p:nvPr>
        </p:nvSpPr>
        <p:spPr/>
        <p:txBody>
          <a:bodyPr/>
          <a:lstStyle/>
          <a:p>
            <a:pPr>
              <a:defRPr/>
            </a:pPr>
            <a:fld id="{6F605D19-C2F4-4D5F-BB75-4E7AD45ADE11}" type="slidenum">
              <a:rPr lang="en-US" smtClean="0"/>
              <a:pPr>
                <a:defRPr/>
              </a:pPr>
              <a:t>8</a:t>
            </a:fld>
            <a:endParaRPr lang="en-US"/>
          </a:p>
        </p:txBody>
      </p:sp>
    </p:spTree>
    <p:extLst>
      <p:ext uri="{BB962C8B-B14F-4D97-AF65-F5344CB8AC3E}">
        <p14:creationId xmlns:p14="http://schemas.microsoft.com/office/powerpoint/2010/main" val="67060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DDD90-F198-0524-35CA-44F9A8AAA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8F488-80E0-2A7B-EB6F-F41CE7256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D4BBE-7ADC-FA54-F3EF-2F95A76DAC8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800" b="0" i="0" kern="1200" dirty="0">
                <a:solidFill>
                  <a:schemeClr val="tx1"/>
                </a:solidFill>
                <a:effectLst/>
                <a:latin typeface="+mn-lt"/>
                <a:ea typeface="+mn-ea"/>
                <a:cs typeface="+mn-cs"/>
              </a:rPr>
              <a:t>05825 contains the following geographic service areas </a:t>
            </a:r>
            <a:r>
              <a:rPr lang="en-US" sz="2800" dirty="0"/>
              <a:t>: statewide (all Washington state counties) and seven regions (each comprised of various Washington state counties). </a:t>
            </a:r>
          </a:p>
          <a:p>
            <a:endParaRPr lang="en-US" sz="2800" dirty="0"/>
          </a:p>
          <a:p>
            <a:r>
              <a:rPr lang="en-US" sz="2800" dirty="0"/>
              <a:t>Most of the nineteen awarded contractors cover the entire state of Washington.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800" dirty="0"/>
              <a:t>For each of the seven regional areas, there will be up to two contractors for those areas. </a:t>
            </a:r>
          </a:p>
          <a:p>
            <a:endParaRPr lang="en-US" sz="28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800" dirty="0"/>
              <a:t>The intent behind these regional awards is in case any customer is seeking in-person auditing services, this may help connect them with a Contractor faster at a better rate.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800" dirty="0"/>
          </a:p>
        </p:txBody>
      </p:sp>
      <p:sp>
        <p:nvSpPr>
          <p:cNvPr id="4" name="Slide Number Placeholder 3">
            <a:extLst>
              <a:ext uri="{FF2B5EF4-FFF2-40B4-BE49-F238E27FC236}">
                <a16:creationId xmlns:a16="http://schemas.microsoft.com/office/drawing/2014/main" id="{558B02FF-A5B8-8F9A-59BC-DB9310F1CACD}"/>
              </a:ext>
            </a:extLst>
          </p:cNvPr>
          <p:cNvSpPr>
            <a:spLocks noGrp="1"/>
          </p:cNvSpPr>
          <p:nvPr>
            <p:ph type="sldNum" sz="quarter" idx="5"/>
          </p:nvPr>
        </p:nvSpPr>
        <p:spPr/>
        <p:txBody>
          <a:bodyPr/>
          <a:lstStyle/>
          <a:p>
            <a:pPr>
              <a:defRPr/>
            </a:pPr>
            <a:fld id="{6F605D19-C2F4-4D5F-BB75-4E7AD45ADE11}" type="slidenum">
              <a:rPr lang="en-US" smtClean="0"/>
              <a:pPr>
                <a:defRPr/>
              </a:pPr>
              <a:t>9</a:t>
            </a:fld>
            <a:endParaRPr lang="en-US"/>
          </a:p>
        </p:txBody>
      </p:sp>
    </p:spTree>
    <p:extLst>
      <p:ext uri="{BB962C8B-B14F-4D97-AF65-F5344CB8AC3E}">
        <p14:creationId xmlns:p14="http://schemas.microsoft.com/office/powerpoint/2010/main" val="1449061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pic>
        <p:nvPicPr>
          <p:cNvPr id="2" name="Picture 3" descr="Shape, rectangle&#10;&#10;Description automatically generated">
            <a:extLst>
              <a:ext uri="{FF2B5EF4-FFF2-40B4-BE49-F238E27FC236}">
                <a16:creationId xmlns:a16="http://schemas.microsoft.com/office/drawing/2014/main" id="{92BA07B1-95F8-F9CE-E58D-EC6067DA1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79375"/>
            <a:ext cx="11634787" cy="64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7"/>
          </p:nvPr>
        </p:nvSpPr>
        <p:spPr>
          <a:xfrm>
            <a:off x="1860605" y="1936857"/>
            <a:ext cx="9261483" cy="1217612"/>
          </a:xfrm>
        </p:spPr>
        <p:txBody>
          <a:bodyPr>
            <a:normAutofit/>
          </a:bodyPr>
          <a:lstStyle>
            <a:lvl1pPr marL="0" indent="0" algn="r">
              <a:buNone/>
              <a:defRPr sz="5400"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14" name="Text Placeholder 5"/>
          <p:cNvSpPr>
            <a:spLocks noGrp="1"/>
          </p:cNvSpPr>
          <p:nvPr>
            <p:ph type="body" sz="quarter" idx="18"/>
          </p:nvPr>
        </p:nvSpPr>
        <p:spPr>
          <a:xfrm>
            <a:off x="4015409" y="3388116"/>
            <a:ext cx="7091283" cy="660400"/>
          </a:xfrm>
        </p:spPr>
        <p:txBody>
          <a:bodyPr>
            <a:normAutofit/>
          </a:bodyPr>
          <a:lstStyle>
            <a:lvl1pPr marL="0" indent="0" algn="r">
              <a:buNone/>
              <a:defRPr sz="3600" b="1">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17" name="Text Placeholder 8"/>
          <p:cNvSpPr>
            <a:spLocks noGrp="1"/>
          </p:cNvSpPr>
          <p:nvPr>
            <p:ph type="body" sz="quarter" idx="19"/>
          </p:nvPr>
        </p:nvSpPr>
        <p:spPr>
          <a:xfrm>
            <a:off x="5772647" y="3976105"/>
            <a:ext cx="5349799" cy="660401"/>
          </a:xfrm>
        </p:spPr>
        <p:txBody>
          <a:bodyPr>
            <a:normAutofit/>
          </a:bodyPr>
          <a:lstStyle>
            <a:lvl1pPr marL="0" indent="0" algn="r">
              <a:buNone/>
              <a:defRPr sz="3600"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20" name="Text Placeholder 12"/>
          <p:cNvSpPr>
            <a:spLocks noGrp="1"/>
          </p:cNvSpPr>
          <p:nvPr>
            <p:ph type="body" sz="quarter" idx="20"/>
          </p:nvPr>
        </p:nvSpPr>
        <p:spPr>
          <a:xfrm>
            <a:off x="8484042" y="4978028"/>
            <a:ext cx="2637516" cy="610680"/>
          </a:xfrm>
        </p:spPr>
        <p:txBody>
          <a:bodyPr/>
          <a:lstStyle>
            <a:lvl1pPr marL="0" indent="0" algn="r">
              <a:buNone/>
              <a:defRPr i="1" cap="all" baseline="0">
                <a:solidFill>
                  <a:schemeClr val="bg1"/>
                </a:solidFill>
              </a:defRPr>
            </a:lvl1pPr>
            <a:lvl2pPr marL="457200" indent="0" algn="r">
              <a:buNone/>
              <a:defRPr i="1" cap="all" baseline="0">
                <a:solidFill>
                  <a:schemeClr val="bg1"/>
                </a:solidFill>
              </a:defRPr>
            </a:lvl2pPr>
            <a:lvl3pPr marL="914400" indent="0" algn="r">
              <a:buNone/>
              <a:defRPr i="1" cap="all" baseline="0">
                <a:solidFill>
                  <a:schemeClr val="bg1"/>
                </a:solidFill>
              </a:defRPr>
            </a:lvl3pPr>
            <a:lvl4pPr marL="1371600" indent="0" algn="r">
              <a:buNone/>
              <a:defRPr i="1" cap="all" baseline="0">
                <a:solidFill>
                  <a:schemeClr val="bg1"/>
                </a:solidFill>
              </a:defRPr>
            </a:lvl4pPr>
            <a:lvl5pPr marL="1828800" indent="0" algn="r">
              <a:buNone/>
              <a:defRPr i="1" cap="all" baseline="0">
                <a:solidFill>
                  <a:schemeClr val="bg1"/>
                </a:solidFill>
              </a:defRPr>
            </a:lvl5pPr>
          </a:lstStyle>
          <a:p>
            <a:pPr lvl="0"/>
            <a:r>
              <a:rPr lang="en-US"/>
              <a:t>Click to edit Master text styles</a:t>
            </a:r>
          </a:p>
        </p:txBody>
      </p:sp>
      <p:pic>
        <p:nvPicPr>
          <p:cNvPr id="8" name="Picture 7" descr="Graphical user interface, application&#10;&#10;Description automatically generated">
            <a:extLst>
              <a:ext uri="{FF2B5EF4-FFF2-40B4-BE49-F238E27FC236}">
                <a16:creationId xmlns:a16="http://schemas.microsoft.com/office/drawing/2014/main" id="{136BBAAF-D953-040B-E52E-BB7DE903CD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7137" y="851379"/>
            <a:ext cx="3439029" cy="745073"/>
          </a:xfrm>
          <a:prstGeom prst="rect">
            <a:avLst/>
          </a:prstGeom>
        </p:spPr>
      </p:pic>
    </p:spTree>
    <p:extLst>
      <p:ext uri="{BB962C8B-B14F-4D97-AF65-F5344CB8AC3E}">
        <p14:creationId xmlns:p14="http://schemas.microsoft.com/office/powerpoint/2010/main" val="313804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1"/>
          <p:cNvSpPr>
            <a:spLocks noGrp="1"/>
          </p:cNvSpPr>
          <p:nvPr>
            <p:ph type="title"/>
          </p:nvPr>
        </p:nvSpPr>
        <p:spPr>
          <a:xfrm>
            <a:off x="1228724" y="831086"/>
            <a:ext cx="9744075" cy="733533"/>
          </a:xfrm>
        </p:spPr>
        <p:txBody>
          <a:bodyPr/>
          <a:lstStyle>
            <a:lvl1pPr algn="ctr">
              <a:defRPr sz="4400"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8" name="Text Placeholder 3"/>
          <p:cNvSpPr>
            <a:spLocks noGrp="1"/>
          </p:cNvSpPr>
          <p:nvPr>
            <p:ph type="body" sz="quarter" idx="10"/>
          </p:nvPr>
        </p:nvSpPr>
        <p:spPr>
          <a:xfrm>
            <a:off x="1264583" y="1971675"/>
            <a:ext cx="9744075" cy="4052888"/>
          </a:xfrm>
        </p:spPr>
        <p:txBody>
          <a:bodyPr/>
          <a:lstStyle>
            <a:lvl1pPr marL="0" indent="0">
              <a:lnSpc>
                <a:spcPct val="100000"/>
              </a:lnSpc>
              <a:spcBef>
                <a:spcPts val="1800"/>
              </a:spcBef>
              <a:buFont typeface="Arial" panose="020B0604020202020204" pitchFamily="34" charset="0"/>
              <a:buNone/>
              <a:defRPr sz="2400" b="0" baseline="0"/>
            </a:lvl1pPr>
            <a:lvl2pPr marL="800100" marR="0" indent="-3429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341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descr="Decorative blue box as background" title="Decorative blue box as background">
            <a:extLst>
              <a:ext uri="{FF2B5EF4-FFF2-40B4-BE49-F238E27FC236}">
                <a16:creationId xmlns:a16="http://schemas.microsoft.com/office/drawing/2014/main" id="{367B7830-84CD-E10B-8891-727E50374BA5}"/>
              </a:ext>
            </a:extLst>
          </p:cNvPr>
          <p:cNvSpPr/>
          <p:nvPr/>
        </p:nvSpPr>
        <p:spPr>
          <a:xfrm>
            <a:off x="0" y="3313113"/>
            <a:ext cx="12192000" cy="3544887"/>
          </a:xfrm>
          <a:prstGeom prst="rect">
            <a:avLst/>
          </a:prstGeom>
          <a:solidFill>
            <a:srgbClr val="013D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11"/>
          <p:cNvSpPr>
            <a:spLocks noGrp="1"/>
          </p:cNvSpPr>
          <p:nvPr>
            <p:ph type="title"/>
          </p:nvPr>
        </p:nvSpPr>
        <p:spPr>
          <a:xfrm>
            <a:off x="1223962" y="1347607"/>
            <a:ext cx="9744075" cy="606225"/>
          </a:xfrm>
        </p:spPr>
        <p:txBody>
          <a:bodyPr>
            <a:noAutofit/>
          </a:bodyPr>
          <a:lstStyle>
            <a:lvl1pPr algn="ctr">
              <a:lnSpc>
                <a:spcPct val="100000"/>
              </a:lnSpc>
              <a:defRPr sz="5400" b="1"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8250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0" name="Title 11"/>
          <p:cNvSpPr>
            <a:spLocks noGrp="1"/>
          </p:cNvSpPr>
          <p:nvPr>
            <p:ph type="title"/>
          </p:nvPr>
        </p:nvSpPr>
        <p:spPr>
          <a:xfrm>
            <a:off x="1228724" y="831086"/>
            <a:ext cx="9744075" cy="733533"/>
          </a:xfrm>
        </p:spPr>
        <p:txBody>
          <a:bodyPr/>
          <a:lstStyle>
            <a:lvl1pPr algn="ctr">
              <a:defRPr sz="4400"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1" name="Content Placeholder 2"/>
          <p:cNvSpPr>
            <a:spLocks noGrp="1"/>
          </p:cNvSpPr>
          <p:nvPr>
            <p:ph sz="half" idx="2"/>
          </p:nvPr>
        </p:nvSpPr>
        <p:spPr>
          <a:xfrm>
            <a:off x="1043756" y="3183867"/>
            <a:ext cx="3180374" cy="2831167"/>
          </a:xfrm>
        </p:spPr>
        <p:txBody>
          <a:bodyPr>
            <a:normAutofit/>
          </a:bodyPr>
          <a:lstStyle>
            <a:lvl1pPr marL="0" indent="0">
              <a:buNone/>
              <a:defRPr sz="2000" baseline="0"/>
            </a:lvl1pPr>
          </a:lstStyle>
          <a:p>
            <a:pPr lvl="0"/>
            <a:r>
              <a:rPr lang="en-US"/>
              <a:t>Click to edit Master text styles</a:t>
            </a:r>
          </a:p>
        </p:txBody>
      </p:sp>
      <p:sp>
        <p:nvSpPr>
          <p:cNvPr id="13" name="Content Placeholder 2"/>
          <p:cNvSpPr>
            <a:spLocks noGrp="1"/>
          </p:cNvSpPr>
          <p:nvPr>
            <p:ph sz="half" idx="17"/>
          </p:nvPr>
        </p:nvSpPr>
        <p:spPr>
          <a:xfrm>
            <a:off x="7944030" y="3183867"/>
            <a:ext cx="3180374" cy="283116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a:t>Click to edit Master text styles</a:t>
            </a:r>
          </a:p>
          <a:p>
            <a:pPr lvl="1"/>
            <a:r>
              <a:rPr lang="en-US"/>
              <a:t>Second level</a:t>
            </a:r>
          </a:p>
        </p:txBody>
      </p:sp>
      <p:sp>
        <p:nvSpPr>
          <p:cNvPr id="15" name="Content Placeholder 2"/>
          <p:cNvSpPr>
            <a:spLocks noGrp="1"/>
          </p:cNvSpPr>
          <p:nvPr>
            <p:ph sz="half" idx="19"/>
          </p:nvPr>
        </p:nvSpPr>
        <p:spPr>
          <a:xfrm>
            <a:off x="4493893" y="3183867"/>
            <a:ext cx="3180374" cy="283116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a:t>Click to edit Master text styles</a:t>
            </a:r>
          </a:p>
          <a:p>
            <a:pPr lvl="1"/>
            <a:r>
              <a:rPr lang="en-US"/>
              <a:t>Second level</a:t>
            </a:r>
          </a:p>
        </p:txBody>
      </p:sp>
      <p:sp>
        <p:nvSpPr>
          <p:cNvPr id="9" name="Content Placeholder 7"/>
          <p:cNvSpPr>
            <a:spLocks noGrp="1"/>
          </p:cNvSpPr>
          <p:nvPr>
            <p:ph sz="quarter" idx="14"/>
          </p:nvPr>
        </p:nvSpPr>
        <p:spPr>
          <a:xfrm>
            <a:off x="1043756" y="1927711"/>
            <a:ext cx="3180374" cy="1000125"/>
          </a:xfrm>
        </p:spPr>
        <p:txBody>
          <a:bodyPr/>
          <a:lstStyle>
            <a:lvl1pPr marL="0" indent="0">
              <a:buNone/>
              <a:defRPr b="1"/>
            </a:lvl1pPr>
          </a:lstStyle>
          <a:p>
            <a:pPr lvl="0"/>
            <a:r>
              <a:rPr lang="en-US"/>
              <a:t>Click to edit Master text styles</a:t>
            </a:r>
          </a:p>
        </p:txBody>
      </p:sp>
      <p:sp>
        <p:nvSpPr>
          <p:cNvPr id="12" name="Content Placeholder 7"/>
          <p:cNvSpPr>
            <a:spLocks noGrp="1"/>
          </p:cNvSpPr>
          <p:nvPr>
            <p:ph sz="quarter" idx="18"/>
          </p:nvPr>
        </p:nvSpPr>
        <p:spPr>
          <a:xfrm>
            <a:off x="7944030" y="1927711"/>
            <a:ext cx="3180374" cy="1000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lvl="0"/>
            <a:r>
              <a:rPr lang="en-US"/>
              <a:t>Click to edit Master text styles</a:t>
            </a:r>
          </a:p>
          <a:p>
            <a:pPr lvl="1"/>
            <a:r>
              <a:rPr lang="en-US"/>
              <a:t>Second level</a:t>
            </a:r>
          </a:p>
        </p:txBody>
      </p:sp>
      <p:sp>
        <p:nvSpPr>
          <p:cNvPr id="14" name="Content Placeholder 7"/>
          <p:cNvSpPr>
            <a:spLocks noGrp="1"/>
          </p:cNvSpPr>
          <p:nvPr>
            <p:ph sz="quarter" idx="20"/>
          </p:nvPr>
        </p:nvSpPr>
        <p:spPr>
          <a:xfrm>
            <a:off x="4493893" y="1927711"/>
            <a:ext cx="3180374" cy="1000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452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1"/>
          <p:cNvSpPr>
            <a:spLocks noGrp="1"/>
          </p:cNvSpPr>
          <p:nvPr>
            <p:ph type="title"/>
          </p:nvPr>
        </p:nvSpPr>
        <p:spPr>
          <a:xfrm>
            <a:off x="1228724" y="831086"/>
            <a:ext cx="9744075" cy="733533"/>
          </a:xfrm>
        </p:spPr>
        <p:txBody>
          <a:bodyPr/>
          <a:lstStyle>
            <a:lvl1pPr algn="ctr">
              <a:defRPr sz="4400"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09515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247A8E-BC81-C657-1806-EBFA9D152C89}"/>
              </a:ext>
            </a:extLst>
          </p:cNvPr>
          <p:cNvCxnSpPr/>
          <p:nvPr/>
        </p:nvCxnSpPr>
        <p:spPr>
          <a:xfrm>
            <a:off x="1022350" y="3359150"/>
            <a:ext cx="10201275" cy="0"/>
          </a:xfrm>
          <a:prstGeom prst="line">
            <a:avLst/>
          </a:prstGeom>
          <a:ln w="34925" cap="rnd">
            <a:solidFill>
              <a:schemeClr val="accent1"/>
            </a:solidFill>
            <a:prstDash val="dash"/>
            <a:round/>
          </a:ln>
        </p:spPr>
        <p:style>
          <a:lnRef idx="1">
            <a:schemeClr val="accent1"/>
          </a:lnRef>
          <a:fillRef idx="0">
            <a:schemeClr val="accent1"/>
          </a:fillRef>
          <a:effectRef idx="0">
            <a:schemeClr val="accent1"/>
          </a:effectRef>
          <a:fontRef idx="minor">
            <a:schemeClr val="tx1"/>
          </a:fontRef>
        </p:style>
      </p:cxnSp>
      <p:sp>
        <p:nvSpPr>
          <p:cNvPr id="5" name="Title 11"/>
          <p:cNvSpPr>
            <a:spLocks noGrp="1"/>
          </p:cNvSpPr>
          <p:nvPr>
            <p:ph type="title"/>
          </p:nvPr>
        </p:nvSpPr>
        <p:spPr>
          <a:xfrm>
            <a:off x="1228724" y="831086"/>
            <a:ext cx="9744075" cy="733533"/>
          </a:xfrm>
        </p:spPr>
        <p:txBody>
          <a:bodyPr/>
          <a:lstStyle>
            <a:lvl1pPr algn="ctr">
              <a:defRPr sz="4400"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4435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1">
    <p:spTree>
      <p:nvGrpSpPr>
        <p:cNvPr id="1" name=""/>
        <p:cNvGrpSpPr/>
        <p:nvPr/>
      </p:nvGrpSpPr>
      <p:grpSpPr>
        <a:xfrm>
          <a:off x="0" y="0"/>
          <a:ext cx="0" cy="0"/>
          <a:chOff x="0" y="0"/>
          <a:chExt cx="0" cy="0"/>
        </a:xfrm>
      </p:grpSpPr>
      <p:sp>
        <p:nvSpPr>
          <p:cNvPr id="8" name="Title 1"/>
          <p:cNvSpPr>
            <a:spLocks noGrp="1"/>
          </p:cNvSpPr>
          <p:nvPr>
            <p:ph type="title"/>
          </p:nvPr>
        </p:nvSpPr>
        <p:spPr>
          <a:xfrm>
            <a:off x="896223" y="956020"/>
            <a:ext cx="4526472" cy="1080821"/>
          </a:xfrm>
        </p:spPr>
        <p:txBody>
          <a:bodyPr/>
          <a:lstStyle>
            <a:lvl1pPr>
              <a:defRPr sz="3400"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9" name="Text Placeholder 3"/>
          <p:cNvSpPr>
            <a:spLocks noGrp="1"/>
          </p:cNvSpPr>
          <p:nvPr>
            <p:ph type="body" sz="quarter" idx="10"/>
          </p:nvPr>
        </p:nvSpPr>
        <p:spPr>
          <a:xfrm>
            <a:off x="915274" y="2544763"/>
            <a:ext cx="4526472" cy="2047547"/>
          </a:xfrm>
        </p:spPr>
        <p:txBody>
          <a:bodyPr>
            <a:normAutofit/>
          </a:bodyPr>
          <a:lstStyle>
            <a:lvl1pPr marL="0" indent="0">
              <a:spcBef>
                <a:spcPts val="1200"/>
              </a:spcBef>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10" name="Text Placeholder 5"/>
          <p:cNvSpPr>
            <a:spLocks noGrp="1"/>
          </p:cNvSpPr>
          <p:nvPr>
            <p:ph type="body" sz="quarter" idx="11"/>
          </p:nvPr>
        </p:nvSpPr>
        <p:spPr>
          <a:xfrm>
            <a:off x="915272" y="4744710"/>
            <a:ext cx="4526474" cy="1322715"/>
          </a:xfrm>
        </p:spPr>
        <p:txBody>
          <a:bodyPr>
            <a:noAutofit/>
          </a:bodyPr>
          <a:lstStyle>
            <a:lvl1pPr marL="0" indent="0">
              <a:spcBef>
                <a:spcPts val="1200"/>
              </a:spcBef>
              <a:buFont typeface="Arial" panose="020B0604020202020204" pitchFamily="34" charset="0"/>
              <a:buNone/>
              <a:defRPr sz="2000" b="1" i="1">
                <a:solidFill>
                  <a:srgbClr val="1F7F9A"/>
                </a:solidFill>
                <a:latin typeface="Segoe UI" panose="020B0502040204020203" pitchFamily="34" charset="0"/>
                <a:cs typeface="Segoe UI" panose="020B0502040204020203" pitchFamily="34" charset="0"/>
              </a:defRPr>
            </a:lvl1pPr>
            <a:lvl2pPr marL="4572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2pPr>
            <a:lvl3pPr marL="9144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3pPr>
            <a:lvl4pPr marL="13716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4pPr>
            <a:lvl5pPr marL="18288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1" name="Picture Placeholder 7"/>
          <p:cNvSpPr>
            <a:spLocks noGrp="1"/>
          </p:cNvSpPr>
          <p:nvPr>
            <p:ph type="pic" sz="quarter" idx="12"/>
          </p:nvPr>
        </p:nvSpPr>
        <p:spPr>
          <a:xfrm>
            <a:off x="6099175" y="0"/>
            <a:ext cx="4816475" cy="6867525"/>
          </a:xfrm>
        </p:spPr>
        <p:txBody>
          <a:bodyPr rtlCol="0">
            <a:normAutofit/>
          </a:bodyPr>
          <a:lstStyle>
            <a:lvl1pPr marL="0" indent="0">
              <a:buNone/>
              <a:defRPr sz="2000" baseline="0">
                <a:solidFill>
                  <a:srgbClr val="000000"/>
                </a:solidFill>
                <a:latin typeface="Segoe UI" panose="020B0502040204020203" pitchFamily="34" charset="0"/>
                <a:cs typeface="Segoe UI" panose="020B0502040204020203" pitchFamily="34" charset="0"/>
              </a:defRPr>
            </a:lvl1pPr>
          </a:lstStyle>
          <a:p>
            <a:pPr lvl="0"/>
            <a:r>
              <a:rPr lang="en-US" noProof="0"/>
              <a:t>Click icon to add picture</a:t>
            </a:r>
          </a:p>
        </p:txBody>
      </p:sp>
    </p:spTree>
    <p:extLst>
      <p:ext uri="{BB962C8B-B14F-4D97-AF65-F5344CB8AC3E}">
        <p14:creationId xmlns:p14="http://schemas.microsoft.com/office/powerpoint/2010/main" val="330439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Image 2">
    <p:spTree>
      <p:nvGrpSpPr>
        <p:cNvPr id="1" name=""/>
        <p:cNvGrpSpPr/>
        <p:nvPr/>
      </p:nvGrpSpPr>
      <p:grpSpPr>
        <a:xfrm>
          <a:off x="0" y="0"/>
          <a:ext cx="0" cy="0"/>
          <a:chOff x="0" y="0"/>
          <a:chExt cx="0" cy="0"/>
        </a:xfrm>
      </p:grpSpPr>
      <p:sp>
        <p:nvSpPr>
          <p:cNvPr id="8" name="Title 17"/>
          <p:cNvSpPr>
            <a:spLocks noGrp="1"/>
          </p:cNvSpPr>
          <p:nvPr>
            <p:ph type="title"/>
          </p:nvPr>
        </p:nvSpPr>
        <p:spPr>
          <a:xfrm>
            <a:off x="893612" y="1360341"/>
            <a:ext cx="3356915" cy="1015663"/>
          </a:xfrm>
        </p:spPr>
        <p:txBody>
          <a:bodyPr>
            <a:noAutofit/>
          </a:bodyPr>
          <a:lstStyle>
            <a:lvl1pPr>
              <a:defRPr sz="3400">
                <a:solidFill>
                  <a:srgbClr val="1F7F9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9" name="Text Placeholder 20"/>
          <p:cNvSpPr>
            <a:spLocks noGrp="1"/>
          </p:cNvSpPr>
          <p:nvPr>
            <p:ph type="body" sz="quarter" idx="10"/>
          </p:nvPr>
        </p:nvSpPr>
        <p:spPr>
          <a:xfrm>
            <a:off x="1676401" y="2889580"/>
            <a:ext cx="2695574" cy="1381761"/>
          </a:xfrm>
        </p:spPr>
        <p:txBody>
          <a:bodyPr>
            <a:noAutofit/>
          </a:bodyPr>
          <a:lstStyle>
            <a:lvl1pPr marL="0" indent="0">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0" name="Text Placeholder 20"/>
          <p:cNvSpPr>
            <a:spLocks noGrp="1"/>
          </p:cNvSpPr>
          <p:nvPr>
            <p:ph type="body" sz="quarter" idx="11"/>
          </p:nvPr>
        </p:nvSpPr>
        <p:spPr>
          <a:xfrm>
            <a:off x="1663757" y="4512176"/>
            <a:ext cx="2695574" cy="1381761"/>
          </a:xfrm>
        </p:spPr>
        <p:txBody>
          <a:bodyPr>
            <a:noAutofit/>
          </a:bodyPr>
          <a:lstStyle>
            <a:lvl1pPr marL="0" indent="0">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1" name="Picture Placeholder 24"/>
          <p:cNvSpPr>
            <a:spLocks noGrp="1"/>
          </p:cNvSpPr>
          <p:nvPr>
            <p:ph type="pic" sz="quarter" idx="12"/>
          </p:nvPr>
        </p:nvSpPr>
        <p:spPr>
          <a:xfrm>
            <a:off x="4772025" y="1014413"/>
            <a:ext cx="3124200" cy="5045075"/>
          </a:xfrm>
        </p:spPr>
        <p:txBody>
          <a:bodyPr rtlCol="0">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pPr lvl="0"/>
            <a:r>
              <a:rPr lang="en-US" noProof="0"/>
              <a:t>Click icon to add picture</a:t>
            </a:r>
          </a:p>
        </p:txBody>
      </p:sp>
      <p:sp>
        <p:nvSpPr>
          <p:cNvPr id="12" name="Picture Placeholder 26"/>
          <p:cNvSpPr>
            <a:spLocks noGrp="1"/>
          </p:cNvSpPr>
          <p:nvPr>
            <p:ph type="pic" sz="quarter" idx="13"/>
          </p:nvPr>
        </p:nvSpPr>
        <p:spPr>
          <a:xfrm>
            <a:off x="8049621" y="1014413"/>
            <a:ext cx="3123203" cy="2462213"/>
          </a:xfrm>
        </p:spPr>
        <p:txBody>
          <a:bodyPr rtlCol="0">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pPr lvl="0"/>
            <a:r>
              <a:rPr lang="en-US" noProof="0"/>
              <a:t>Click icon to add picture</a:t>
            </a:r>
          </a:p>
        </p:txBody>
      </p:sp>
      <p:sp>
        <p:nvSpPr>
          <p:cNvPr id="13" name="Picture Placeholder 26"/>
          <p:cNvSpPr>
            <a:spLocks noGrp="1"/>
          </p:cNvSpPr>
          <p:nvPr>
            <p:ph type="pic" sz="quarter" idx="14"/>
          </p:nvPr>
        </p:nvSpPr>
        <p:spPr>
          <a:xfrm>
            <a:off x="8049621" y="3605861"/>
            <a:ext cx="3123203" cy="2453310"/>
          </a:xfrm>
        </p:spPr>
        <p:txBody>
          <a:bodyPr rtlCol="0">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pPr lvl="0"/>
            <a:r>
              <a:rPr lang="en-US" noProof="0"/>
              <a:t>Click icon to add picture</a:t>
            </a:r>
          </a:p>
        </p:txBody>
      </p:sp>
      <p:pic>
        <p:nvPicPr>
          <p:cNvPr id="6" name="Picture 5" descr="Icon&#10;&#10;Description automatically generated">
            <a:extLst>
              <a:ext uri="{FF2B5EF4-FFF2-40B4-BE49-F238E27FC236}">
                <a16:creationId xmlns:a16="http://schemas.microsoft.com/office/drawing/2014/main" id="{CE0E42EE-5148-E8E8-8411-AF631C34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63" y="2889250"/>
            <a:ext cx="493097" cy="493776"/>
          </a:xfrm>
          <a:prstGeom prst="rect">
            <a:avLst/>
          </a:prstGeom>
        </p:spPr>
      </p:pic>
      <p:pic>
        <p:nvPicPr>
          <p:cNvPr id="14" name="Picture 13" descr="Icon&#10;&#10;Description automatically generated">
            <a:extLst>
              <a:ext uri="{FF2B5EF4-FFF2-40B4-BE49-F238E27FC236}">
                <a16:creationId xmlns:a16="http://schemas.microsoft.com/office/drawing/2014/main" id="{CEA3A37E-0796-AC59-1B33-F174BE77C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62" y="4458567"/>
            <a:ext cx="493097" cy="493776"/>
          </a:xfrm>
          <a:prstGeom prst="rect">
            <a:avLst/>
          </a:prstGeom>
        </p:spPr>
      </p:pic>
    </p:spTree>
    <p:extLst>
      <p:ext uri="{BB962C8B-B14F-4D97-AF65-F5344CB8AC3E}">
        <p14:creationId xmlns:p14="http://schemas.microsoft.com/office/powerpoint/2010/main" val="267432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85963" y="1828800"/>
            <a:ext cx="8007350" cy="2814638"/>
          </a:xfrm>
        </p:spPr>
        <p:txBody>
          <a:bodyPr>
            <a:normAutofit/>
          </a:bodyPr>
          <a:lstStyle>
            <a:lvl1pPr marL="0" indent="0" algn="ctr">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2336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3" descr="Icon&#10;&#10;Description automatically generated">
            <a:extLst>
              <a:ext uri="{FF2B5EF4-FFF2-40B4-BE49-F238E27FC236}">
                <a16:creationId xmlns:a16="http://schemas.microsoft.com/office/drawing/2014/main" id="{EC89F1B5-C786-B4C1-D76A-764093721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975" y="4037013"/>
            <a:ext cx="13223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Icon&#10;&#10;Description automatically generated">
            <a:extLst>
              <a:ext uri="{FF2B5EF4-FFF2-40B4-BE49-F238E27FC236}">
                <a16:creationId xmlns:a16="http://schemas.microsoft.com/office/drawing/2014/main" id="{71B533F8-FCA6-030A-CF21-45B865BCC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4046538"/>
            <a:ext cx="1325563"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con&#10;&#10;Description automatically generated">
            <a:extLst>
              <a:ext uri="{FF2B5EF4-FFF2-40B4-BE49-F238E27FC236}">
                <a16:creationId xmlns:a16="http://schemas.microsoft.com/office/drawing/2014/main" id="{AD319CF5-5110-4DF4-2BB9-AB4E62375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4046538"/>
            <a:ext cx="13223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Decorative blue box as background" title="Decorative blue box as background">
            <a:extLst>
              <a:ext uri="{FF2B5EF4-FFF2-40B4-BE49-F238E27FC236}">
                <a16:creationId xmlns:a16="http://schemas.microsoft.com/office/drawing/2014/main" id="{486A5101-6296-8074-237B-52B7EE9D6981}"/>
              </a:ext>
            </a:extLst>
          </p:cNvPr>
          <p:cNvSpPr/>
          <p:nvPr/>
        </p:nvSpPr>
        <p:spPr>
          <a:xfrm>
            <a:off x="-9525" y="-1588"/>
            <a:ext cx="12201525" cy="3544888"/>
          </a:xfrm>
          <a:prstGeom prst="rect">
            <a:avLst/>
          </a:prstGeom>
          <a:solidFill>
            <a:srgbClr val="013D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 Placeholder 2"/>
          <p:cNvSpPr>
            <a:spLocks noGrp="1"/>
          </p:cNvSpPr>
          <p:nvPr>
            <p:ph type="body" sz="quarter" idx="10"/>
          </p:nvPr>
        </p:nvSpPr>
        <p:spPr>
          <a:xfrm>
            <a:off x="1167412" y="5666576"/>
            <a:ext cx="3056084" cy="762000"/>
          </a:xfrm>
        </p:spPr>
        <p:txBody>
          <a:bodyPr>
            <a:noAutofit/>
          </a:bodyPr>
          <a:lstStyle>
            <a:lvl1pPr marL="0" indent="0" algn="ctr">
              <a:buNone/>
              <a:defRPr sz="1800" baseline="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a:t>Click to edit Master text styles</a:t>
            </a:r>
          </a:p>
        </p:txBody>
      </p:sp>
      <p:sp>
        <p:nvSpPr>
          <p:cNvPr id="9" name="Text Placeholder 2"/>
          <p:cNvSpPr>
            <a:spLocks noGrp="1"/>
          </p:cNvSpPr>
          <p:nvPr>
            <p:ph type="body" sz="quarter" idx="11"/>
          </p:nvPr>
        </p:nvSpPr>
        <p:spPr>
          <a:xfrm>
            <a:off x="4632300" y="5666576"/>
            <a:ext cx="2891448" cy="762000"/>
          </a:xfrm>
        </p:spPr>
        <p:txBody>
          <a:bodyPr>
            <a:noAutofit/>
          </a:bodyPr>
          <a:lstStyle>
            <a:lvl1pPr marL="0" indent="0" algn="ctr">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a:t>Click to edit Master text styles</a:t>
            </a:r>
          </a:p>
        </p:txBody>
      </p:sp>
      <p:sp>
        <p:nvSpPr>
          <p:cNvPr id="10" name="Text Placeholder 2"/>
          <p:cNvSpPr>
            <a:spLocks noGrp="1"/>
          </p:cNvSpPr>
          <p:nvPr>
            <p:ph type="body" sz="quarter" idx="12"/>
          </p:nvPr>
        </p:nvSpPr>
        <p:spPr>
          <a:xfrm>
            <a:off x="7949895" y="5666576"/>
            <a:ext cx="3056084" cy="762000"/>
          </a:xfrm>
        </p:spPr>
        <p:txBody>
          <a:bodyPr>
            <a:noAutofit/>
          </a:bodyPr>
          <a:lstStyle>
            <a:lvl1pPr marL="0" indent="0" algn="ctr">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a:t>Click to edit Master text styles</a:t>
            </a:r>
          </a:p>
        </p:txBody>
      </p:sp>
      <p:sp>
        <p:nvSpPr>
          <p:cNvPr id="21" name="Title 11"/>
          <p:cNvSpPr>
            <a:spLocks noGrp="1"/>
          </p:cNvSpPr>
          <p:nvPr>
            <p:ph type="title"/>
          </p:nvPr>
        </p:nvSpPr>
        <p:spPr>
          <a:xfrm>
            <a:off x="1148453" y="1447620"/>
            <a:ext cx="9744075" cy="606225"/>
          </a:xfrm>
        </p:spPr>
        <p:txBody>
          <a:bodyPr>
            <a:noAutofit/>
          </a:bodyPr>
          <a:lstStyle>
            <a:lvl1pPr algn="ctr">
              <a:defRPr sz="5400" b="1" cap="all" baseline="0">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11884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Picture 3" descr="Chart, histogram&#10;&#10;Description automatically generated">
            <a:extLst>
              <a:ext uri="{FF2B5EF4-FFF2-40B4-BE49-F238E27FC236}">
                <a16:creationId xmlns:a16="http://schemas.microsoft.com/office/drawing/2014/main" id="{127991BF-87BD-CEE1-EE89-84A20E9F1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87" r="51984"/>
          <a:stretch>
            <a:fillRect/>
          </a:stretch>
        </p:blipFill>
        <p:spPr bwMode="auto">
          <a:xfrm>
            <a:off x="2054225" y="0"/>
            <a:ext cx="10137775" cy="619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0"/>
          <p:cNvSpPr>
            <a:spLocks noGrp="1"/>
          </p:cNvSpPr>
          <p:nvPr>
            <p:ph type="body" sz="quarter" idx="13"/>
          </p:nvPr>
        </p:nvSpPr>
        <p:spPr>
          <a:xfrm>
            <a:off x="1101774" y="2147972"/>
            <a:ext cx="5356225" cy="1839198"/>
          </a:xfrm>
        </p:spPr>
        <p:txBody>
          <a:bodyPr>
            <a:normAutofit/>
          </a:bodyPr>
          <a:lstStyle>
            <a:lvl1pPr marL="0" indent="0">
              <a:buNone/>
              <a:defRPr sz="54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1"/>
          <p:cNvSpPr>
            <a:spLocks noGrp="1"/>
          </p:cNvSpPr>
          <p:nvPr>
            <p:ph type="body" sz="quarter" idx="14"/>
          </p:nvPr>
        </p:nvSpPr>
        <p:spPr>
          <a:xfrm>
            <a:off x="1101775" y="4167345"/>
            <a:ext cx="8664058" cy="761367"/>
          </a:xfrm>
        </p:spPr>
        <p:txBody>
          <a:bodyPr>
            <a:normAutofit/>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24"/>
          <p:cNvSpPr>
            <a:spLocks noGrp="1"/>
          </p:cNvSpPr>
          <p:nvPr>
            <p:ph type="body" sz="quarter" idx="15"/>
          </p:nvPr>
        </p:nvSpPr>
        <p:spPr>
          <a:xfrm>
            <a:off x="1109220" y="4735890"/>
            <a:ext cx="8664058" cy="798513"/>
          </a:xfrm>
        </p:spPr>
        <p:txBody>
          <a:bodyPr>
            <a:normAutofit/>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9" name="Text Placeholder 27"/>
          <p:cNvSpPr>
            <a:spLocks noGrp="1"/>
          </p:cNvSpPr>
          <p:nvPr>
            <p:ph type="body" sz="quarter" idx="16"/>
          </p:nvPr>
        </p:nvSpPr>
        <p:spPr>
          <a:xfrm>
            <a:off x="1109196" y="5579009"/>
            <a:ext cx="3661588" cy="869950"/>
          </a:xfrm>
        </p:spPr>
        <p:txBody>
          <a:bodyPr/>
          <a:lstStyle>
            <a:lvl1pPr marL="0" indent="0">
              <a:buNone/>
              <a:defRPr i="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Graphical user interface&#10;&#10;Description automatically generated with low confidence">
            <a:extLst>
              <a:ext uri="{FF2B5EF4-FFF2-40B4-BE49-F238E27FC236}">
                <a16:creationId xmlns:a16="http://schemas.microsoft.com/office/drawing/2014/main" id="{F3671283-B0BC-B40D-4BDB-D25AA6662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642" y="843702"/>
            <a:ext cx="3460886" cy="749808"/>
          </a:xfrm>
          <a:prstGeom prst="rect">
            <a:avLst/>
          </a:prstGeom>
        </p:spPr>
      </p:pic>
    </p:spTree>
    <p:extLst>
      <p:ext uri="{BB962C8B-B14F-4D97-AF65-F5344CB8AC3E}">
        <p14:creationId xmlns:p14="http://schemas.microsoft.com/office/powerpoint/2010/main" val="361977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3" descr="Background pattern&#10;&#10;Description automatically generated">
            <a:extLst>
              <a:ext uri="{FF2B5EF4-FFF2-40B4-BE49-F238E27FC236}">
                <a16:creationId xmlns:a16="http://schemas.microsoft.com/office/drawing/2014/main" id="{A24E6BE7-E794-8058-68E3-7A4F088D42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3" r="1772" b="219"/>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5"/>
          <p:cNvSpPr>
            <a:spLocks noGrp="1"/>
          </p:cNvSpPr>
          <p:nvPr>
            <p:ph type="body" sz="quarter" idx="15"/>
          </p:nvPr>
        </p:nvSpPr>
        <p:spPr>
          <a:xfrm>
            <a:off x="1367519" y="4462253"/>
            <a:ext cx="9244332" cy="512079"/>
          </a:xfrm>
        </p:spPr>
        <p:txBody>
          <a:bodyPr>
            <a:normAutofit/>
          </a:bodyPr>
          <a:lstStyle>
            <a:lvl1pPr marL="0" indent="0" algn="ctr">
              <a:buNone/>
              <a:defRPr sz="2800" b="1" cap="all" spc="3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2" name="Text Placeholder 14"/>
          <p:cNvSpPr>
            <a:spLocks noGrp="1"/>
          </p:cNvSpPr>
          <p:nvPr>
            <p:ph type="body" sz="quarter" idx="16"/>
          </p:nvPr>
        </p:nvSpPr>
        <p:spPr>
          <a:xfrm>
            <a:off x="1359568" y="4982699"/>
            <a:ext cx="9260234" cy="585787"/>
          </a:xfrm>
        </p:spPr>
        <p:txBody>
          <a:bodyPr>
            <a:normAutofit/>
          </a:bodyPr>
          <a:lstStyle>
            <a:lvl1pPr marL="0" indent="0" algn="ctr">
              <a:buNone/>
              <a:defRPr sz="2800" cap="all" spc="3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5" name="Text Placeholder 19"/>
          <p:cNvSpPr>
            <a:spLocks noGrp="1"/>
          </p:cNvSpPr>
          <p:nvPr>
            <p:ph type="body" sz="quarter" idx="17"/>
          </p:nvPr>
        </p:nvSpPr>
        <p:spPr>
          <a:xfrm>
            <a:off x="4662487" y="5751664"/>
            <a:ext cx="2867025" cy="585787"/>
          </a:xfrm>
        </p:spPr>
        <p:txBody>
          <a:bodyPr/>
          <a:lstStyle>
            <a:lvl1pPr marL="0" indent="0" algn="ctr">
              <a:buNone/>
              <a:defRPr sz="2200" b="1" baseline="0">
                <a:solidFill>
                  <a:schemeClr val="bg1"/>
                </a:solidFill>
              </a:defRPr>
            </a:lvl1pPr>
            <a:lvl2pPr marL="457200" indent="0">
              <a:buNone/>
              <a:defRPr sz="2200" b="1">
                <a:solidFill>
                  <a:schemeClr val="bg1"/>
                </a:solidFill>
              </a:defRPr>
            </a:lvl2pPr>
            <a:lvl3pPr marL="914400" indent="0">
              <a:buNone/>
              <a:defRPr sz="2200" b="1">
                <a:solidFill>
                  <a:schemeClr val="bg1"/>
                </a:solidFill>
              </a:defRPr>
            </a:lvl3pPr>
            <a:lvl4pPr marL="1371600" indent="0">
              <a:buNone/>
              <a:defRPr sz="2200" b="1">
                <a:solidFill>
                  <a:schemeClr val="bg1"/>
                </a:solidFill>
              </a:defRPr>
            </a:lvl4pPr>
            <a:lvl5pPr marL="1828800" indent="0">
              <a:buNone/>
              <a:defRPr sz="2200" b="1">
                <a:solidFill>
                  <a:schemeClr val="bg1"/>
                </a:solidFill>
              </a:defRPr>
            </a:lvl5pPr>
          </a:lstStyle>
          <a:p>
            <a:pPr lvl="0"/>
            <a:r>
              <a:rPr lang="en-US"/>
              <a:t>Click to edit Master text styles</a:t>
            </a:r>
          </a:p>
        </p:txBody>
      </p:sp>
      <p:sp>
        <p:nvSpPr>
          <p:cNvPr id="29" name="Text Placeholder 25"/>
          <p:cNvSpPr>
            <a:spLocks noGrp="1"/>
          </p:cNvSpPr>
          <p:nvPr>
            <p:ph type="body" sz="quarter" idx="18"/>
          </p:nvPr>
        </p:nvSpPr>
        <p:spPr>
          <a:xfrm>
            <a:off x="1374229" y="2689658"/>
            <a:ext cx="9261475" cy="1795462"/>
          </a:xfrm>
        </p:spPr>
        <p:txBody>
          <a:bodyPr/>
          <a:lstStyle>
            <a:lvl1pPr marL="0" indent="0" algn="ctr">
              <a:buNone/>
              <a:defRPr sz="6500" b="1">
                <a:solidFill>
                  <a:schemeClr val="bg1"/>
                </a:solidFill>
              </a:defRPr>
            </a:lvl1pPr>
            <a:lvl2pPr marL="457200" indent="0" algn="ctr">
              <a:buNone/>
              <a:defRPr sz="6500" b="1">
                <a:solidFill>
                  <a:schemeClr val="bg1"/>
                </a:solidFill>
              </a:defRPr>
            </a:lvl2pPr>
            <a:lvl3pPr marL="914400" indent="0" algn="ctr">
              <a:buNone/>
              <a:defRPr sz="6500" b="1">
                <a:solidFill>
                  <a:schemeClr val="bg1"/>
                </a:solidFill>
              </a:defRPr>
            </a:lvl3pPr>
            <a:lvl4pPr marL="1371600" indent="0" algn="ctr">
              <a:buNone/>
              <a:defRPr sz="6500" b="1">
                <a:solidFill>
                  <a:schemeClr val="bg1"/>
                </a:solidFill>
              </a:defRPr>
            </a:lvl4pPr>
            <a:lvl5pPr marL="1828800" indent="0" algn="ctr">
              <a:buNone/>
              <a:defRPr sz="6500" b="1">
                <a:solidFill>
                  <a:schemeClr val="bg1"/>
                </a:solidFill>
              </a:defRPr>
            </a:lvl5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8BBD39B3-1DE6-7766-6997-F4F3D1A6ED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9741" y="775643"/>
            <a:ext cx="1792515" cy="1730837"/>
          </a:xfrm>
          <a:prstGeom prst="rect">
            <a:avLst/>
          </a:prstGeom>
        </p:spPr>
      </p:pic>
    </p:spTree>
    <p:extLst>
      <p:ext uri="{BB962C8B-B14F-4D97-AF65-F5344CB8AC3E}">
        <p14:creationId xmlns:p14="http://schemas.microsoft.com/office/powerpoint/2010/main" val="11856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2" name="Picture 3" descr="Icon&#10;&#10;Description automatically generated">
            <a:extLst>
              <a:ext uri="{FF2B5EF4-FFF2-40B4-BE49-F238E27FC236}">
                <a16:creationId xmlns:a16="http://schemas.microsoft.com/office/drawing/2014/main" id="{B8975931-3EDD-D9C3-CE7C-2B464211B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0"/>
            <a:ext cx="1228883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Text&#10;&#10;Description automatically generated">
            <a:extLst>
              <a:ext uri="{FF2B5EF4-FFF2-40B4-BE49-F238E27FC236}">
                <a16:creationId xmlns:a16="http://schemas.microsoft.com/office/drawing/2014/main" id="{12BD66E8-8E27-66B6-BDAA-06514F7EC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942975"/>
            <a:ext cx="32639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7"/>
          </p:nvPr>
        </p:nvSpPr>
        <p:spPr>
          <a:xfrm>
            <a:off x="1109195" y="1936857"/>
            <a:ext cx="10012893" cy="1217612"/>
          </a:xfrm>
        </p:spPr>
        <p:txBody>
          <a:bodyPr>
            <a:normAutofit/>
          </a:bodyPr>
          <a:lstStyle>
            <a:lvl1pPr marL="0" indent="0" algn="l">
              <a:buNone/>
              <a:defRPr sz="5400" b="1">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14" name="Text Placeholder 5"/>
          <p:cNvSpPr>
            <a:spLocks noGrp="1"/>
          </p:cNvSpPr>
          <p:nvPr>
            <p:ph type="body" sz="quarter" idx="18"/>
          </p:nvPr>
        </p:nvSpPr>
        <p:spPr>
          <a:xfrm>
            <a:off x="1109195" y="3388116"/>
            <a:ext cx="9997497" cy="660400"/>
          </a:xfrm>
        </p:spPr>
        <p:txBody>
          <a:bodyPr>
            <a:normAutofit/>
          </a:bodyPr>
          <a:lstStyle>
            <a:lvl1pPr marL="0" indent="0" algn="l">
              <a:buNone/>
              <a:defRPr sz="3600" b="1">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17" name="Text Placeholder 8"/>
          <p:cNvSpPr>
            <a:spLocks noGrp="1"/>
          </p:cNvSpPr>
          <p:nvPr>
            <p:ph type="body" sz="quarter" idx="19"/>
          </p:nvPr>
        </p:nvSpPr>
        <p:spPr>
          <a:xfrm>
            <a:off x="1109196" y="3976105"/>
            <a:ext cx="5872050" cy="660401"/>
          </a:xfrm>
        </p:spPr>
        <p:txBody>
          <a:bodyPr>
            <a:normAutofit/>
          </a:bodyPr>
          <a:lstStyle>
            <a:lvl1pPr marL="0" indent="0" algn="l">
              <a:buNone/>
              <a:defRPr sz="3600" b="1">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20" name="Text Placeholder 12"/>
          <p:cNvSpPr>
            <a:spLocks noGrp="1"/>
          </p:cNvSpPr>
          <p:nvPr>
            <p:ph type="body" sz="quarter" idx="20"/>
          </p:nvPr>
        </p:nvSpPr>
        <p:spPr>
          <a:xfrm>
            <a:off x="1108307" y="4978028"/>
            <a:ext cx="3749940" cy="610680"/>
          </a:xfrm>
        </p:spPr>
        <p:txBody>
          <a:bodyPr/>
          <a:lstStyle>
            <a:lvl1pPr marL="0" indent="0" algn="l">
              <a:buNone/>
              <a:defRPr i="1" cap="all" baseline="0">
                <a:solidFill>
                  <a:schemeClr val="tx1"/>
                </a:solidFill>
              </a:defRPr>
            </a:lvl1pPr>
            <a:lvl2pPr marL="457200" indent="0" algn="r">
              <a:buNone/>
              <a:defRPr i="1" cap="all" baseline="0">
                <a:solidFill>
                  <a:schemeClr val="bg1"/>
                </a:solidFill>
              </a:defRPr>
            </a:lvl2pPr>
            <a:lvl3pPr marL="914400" indent="0" algn="r">
              <a:buNone/>
              <a:defRPr i="1" cap="all" baseline="0">
                <a:solidFill>
                  <a:schemeClr val="bg1"/>
                </a:solidFill>
              </a:defRPr>
            </a:lvl3pPr>
            <a:lvl4pPr marL="1371600" indent="0" algn="r">
              <a:buNone/>
              <a:defRPr i="1" cap="all" baseline="0">
                <a:solidFill>
                  <a:schemeClr val="bg1"/>
                </a:solidFill>
              </a:defRPr>
            </a:lvl4pPr>
            <a:lvl5pPr marL="1828800" indent="0" algn="r">
              <a:buNone/>
              <a:defRPr i="1" cap="all" baseline="0">
                <a:solidFill>
                  <a:schemeClr val="bg1"/>
                </a:solidFill>
              </a:defRPr>
            </a:lvl5pPr>
          </a:lstStyle>
          <a:p>
            <a:pPr lvl="0"/>
            <a:r>
              <a:rPr lang="en-US"/>
              <a:t>Click to edit Master text styles</a:t>
            </a:r>
          </a:p>
        </p:txBody>
      </p:sp>
      <p:pic>
        <p:nvPicPr>
          <p:cNvPr id="5" name="Picture 4" descr="Graphical user interface&#10;&#10;Description automatically generated with low confidence">
            <a:extLst>
              <a:ext uri="{FF2B5EF4-FFF2-40B4-BE49-F238E27FC236}">
                <a16:creationId xmlns:a16="http://schemas.microsoft.com/office/drawing/2014/main" id="{6371135F-7291-338A-BC1B-51673D4FE7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642" y="843702"/>
            <a:ext cx="3460886" cy="749808"/>
          </a:xfrm>
          <a:prstGeom prst="rect">
            <a:avLst/>
          </a:prstGeom>
        </p:spPr>
      </p:pic>
    </p:spTree>
    <p:extLst>
      <p:ext uri="{BB962C8B-B14F-4D97-AF65-F5344CB8AC3E}">
        <p14:creationId xmlns:p14="http://schemas.microsoft.com/office/powerpoint/2010/main" val="8948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pic>
        <p:nvPicPr>
          <p:cNvPr id="2" name="Picture 3" descr="Icon&#10;&#10;Description automatically generated">
            <a:extLst>
              <a:ext uri="{FF2B5EF4-FFF2-40B4-BE49-F238E27FC236}">
                <a16:creationId xmlns:a16="http://schemas.microsoft.com/office/drawing/2014/main" id="{741EF09B-E121-A971-F284-7B053861C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4"/>
          <a:stretch>
            <a:fillRect/>
          </a:stretch>
        </p:blipFill>
        <p:spPr bwMode="auto">
          <a:xfrm>
            <a:off x="-31750" y="-47625"/>
            <a:ext cx="1222375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7"/>
          </p:nvPr>
        </p:nvSpPr>
        <p:spPr>
          <a:xfrm>
            <a:off x="1109195" y="2660427"/>
            <a:ext cx="10012893" cy="1217612"/>
          </a:xfrm>
        </p:spPr>
        <p:txBody>
          <a:bodyPr>
            <a:normAutofit/>
          </a:bodyPr>
          <a:lstStyle>
            <a:lvl1pPr marL="0" indent="0" algn="r">
              <a:buNone/>
              <a:defRPr sz="5400" b="1">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14" name="Text Placeholder 5"/>
          <p:cNvSpPr>
            <a:spLocks noGrp="1"/>
          </p:cNvSpPr>
          <p:nvPr>
            <p:ph type="body" sz="quarter" idx="18"/>
          </p:nvPr>
        </p:nvSpPr>
        <p:spPr>
          <a:xfrm>
            <a:off x="1109195" y="4079883"/>
            <a:ext cx="9997497" cy="660400"/>
          </a:xfrm>
        </p:spPr>
        <p:txBody>
          <a:bodyPr>
            <a:normAutofit/>
          </a:bodyPr>
          <a:lstStyle>
            <a:lvl1pPr marL="0" indent="0" algn="r">
              <a:buNone/>
              <a:defRPr sz="3600" b="0">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17" name="Text Placeholder 8"/>
          <p:cNvSpPr>
            <a:spLocks noGrp="1"/>
          </p:cNvSpPr>
          <p:nvPr>
            <p:ph type="body" sz="quarter" idx="19"/>
          </p:nvPr>
        </p:nvSpPr>
        <p:spPr>
          <a:xfrm>
            <a:off x="1109195" y="4699675"/>
            <a:ext cx="10013251" cy="660401"/>
          </a:xfrm>
        </p:spPr>
        <p:txBody>
          <a:bodyPr>
            <a:normAutofit/>
          </a:bodyPr>
          <a:lstStyle>
            <a:lvl1pPr marL="0" indent="0" algn="r">
              <a:buNone/>
              <a:defRPr sz="3600" b="0">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20" name="Text Placeholder 12"/>
          <p:cNvSpPr>
            <a:spLocks noGrp="1"/>
          </p:cNvSpPr>
          <p:nvPr>
            <p:ph type="body" sz="quarter" idx="20"/>
          </p:nvPr>
        </p:nvSpPr>
        <p:spPr>
          <a:xfrm>
            <a:off x="7911548" y="5606180"/>
            <a:ext cx="3209650" cy="610680"/>
          </a:xfrm>
        </p:spPr>
        <p:txBody>
          <a:bodyPr/>
          <a:lstStyle>
            <a:lvl1pPr marL="0" indent="0" algn="r">
              <a:buNone/>
              <a:defRPr i="1" cap="all" baseline="0">
                <a:solidFill>
                  <a:schemeClr val="bg1"/>
                </a:solidFill>
              </a:defRPr>
            </a:lvl1pPr>
            <a:lvl2pPr marL="457200" indent="0" algn="r">
              <a:buNone/>
              <a:defRPr i="1" cap="all" baseline="0">
                <a:solidFill>
                  <a:schemeClr val="bg1"/>
                </a:solidFill>
              </a:defRPr>
            </a:lvl2pPr>
            <a:lvl3pPr marL="914400" indent="0" algn="r">
              <a:buNone/>
              <a:defRPr i="1" cap="all" baseline="0">
                <a:solidFill>
                  <a:schemeClr val="bg1"/>
                </a:solidFill>
              </a:defRPr>
            </a:lvl3pPr>
            <a:lvl4pPr marL="1371600" indent="0" algn="r">
              <a:buNone/>
              <a:defRPr i="1" cap="all" baseline="0">
                <a:solidFill>
                  <a:schemeClr val="bg1"/>
                </a:solidFill>
              </a:defRPr>
            </a:lvl4pPr>
            <a:lvl5pPr marL="1828800" indent="0" algn="r">
              <a:buNone/>
              <a:defRPr i="1" cap="all" baseline="0">
                <a:solidFill>
                  <a:schemeClr val="bg1"/>
                </a:solidFill>
              </a:defRPr>
            </a:lvl5pPr>
          </a:lstStyle>
          <a:p>
            <a:pPr lvl="0"/>
            <a:r>
              <a:rPr lang="en-US"/>
              <a:t>Click to edit Master text styles</a:t>
            </a:r>
          </a:p>
        </p:txBody>
      </p:sp>
      <p:pic>
        <p:nvPicPr>
          <p:cNvPr id="5" name="Picture 4" descr="Graphical user interface, application&#10;&#10;Description automatically generated">
            <a:extLst>
              <a:ext uri="{FF2B5EF4-FFF2-40B4-BE49-F238E27FC236}">
                <a16:creationId xmlns:a16="http://schemas.microsoft.com/office/drawing/2014/main" id="{62F9BF4B-CFFD-96C9-9F85-8151806215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7137" y="851379"/>
            <a:ext cx="3439029" cy="745073"/>
          </a:xfrm>
          <a:prstGeom prst="rect">
            <a:avLst/>
          </a:prstGeom>
        </p:spPr>
      </p:pic>
    </p:spTree>
    <p:extLst>
      <p:ext uri="{BB962C8B-B14F-4D97-AF65-F5344CB8AC3E}">
        <p14:creationId xmlns:p14="http://schemas.microsoft.com/office/powerpoint/2010/main" val="305694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pic>
        <p:nvPicPr>
          <p:cNvPr id="2" name="Picture 3" descr="Icon&#10;&#10;Description automatically generated with medium confidence">
            <a:extLst>
              <a:ext uri="{FF2B5EF4-FFF2-40B4-BE49-F238E27FC236}">
                <a16:creationId xmlns:a16="http://schemas.microsoft.com/office/drawing/2014/main" id="{E05C6F37-2088-C059-D98C-D7FEBD461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31750"/>
            <a:ext cx="12299950"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7"/>
          </p:nvPr>
        </p:nvSpPr>
        <p:spPr>
          <a:xfrm>
            <a:off x="3371353" y="2660427"/>
            <a:ext cx="7750735" cy="1217612"/>
          </a:xfrm>
        </p:spPr>
        <p:txBody>
          <a:bodyPr>
            <a:normAutofit/>
          </a:bodyPr>
          <a:lstStyle>
            <a:lvl1pPr marL="0" indent="0" algn="r">
              <a:buNone/>
              <a:defRPr sz="5400" b="1">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14" name="Text Placeholder 5"/>
          <p:cNvSpPr>
            <a:spLocks noGrp="1"/>
          </p:cNvSpPr>
          <p:nvPr>
            <p:ph type="body" sz="quarter" idx="18"/>
          </p:nvPr>
        </p:nvSpPr>
        <p:spPr>
          <a:xfrm>
            <a:off x="3800723" y="4079883"/>
            <a:ext cx="7305969" cy="660400"/>
          </a:xfrm>
        </p:spPr>
        <p:txBody>
          <a:bodyPr>
            <a:normAutofit/>
          </a:bodyPr>
          <a:lstStyle>
            <a:lvl1pPr marL="0" indent="0" algn="r">
              <a:buNone/>
              <a:defRPr sz="3600" b="0">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17" name="Text Placeholder 8"/>
          <p:cNvSpPr>
            <a:spLocks noGrp="1"/>
          </p:cNvSpPr>
          <p:nvPr>
            <p:ph type="body" sz="quarter" idx="19"/>
          </p:nvPr>
        </p:nvSpPr>
        <p:spPr>
          <a:xfrm>
            <a:off x="4007457" y="4699675"/>
            <a:ext cx="7114989" cy="660401"/>
          </a:xfrm>
        </p:spPr>
        <p:txBody>
          <a:bodyPr>
            <a:normAutofit/>
          </a:bodyPr>
          <a:lstStyle>
            <a:lvl1pPr marL="0" indent="0" algn="r">
              <a:buNone/>
              <a:defRPr sz="3600" b="0">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20" name="Text Placeholder 12"/>
          <p:cNvSpPr>
            <a:spLocks noGrp="1"/>
          </p:cNvSpPr>
          <p:nvPr>
            <p:ph type="body" sz="quarter" idx="20"/>
          </p:nvPr>
        </p:nvSpPr>
        <p:spPr>
          <a:xfrm>
            <a:off x="7657105" y="5606180"/>
            <a:ext cx="3464093" cy="610680"/>
          </a:xfrm>
        </p:spPr>
        <p:txBody>
          <a:bodyPr/>
          <a:lstStyle>
            <a:lvl1pPr marL="0" indent="0" algn="r">
              <a:buNone/>
              <a:defRPr i="1" cap="all" baseline="0">
                <a:solidFill>
                  <a:schemeClr val="tx1"/>
                </a:solidFill>
              </a:defRPr>
            </a:lvl1pPr>
            <a:lvl2pPr marL="457200" indent="0" algn="r">
              <a:buNone/>
              <a:defRPr i="1" cap="all" baseline="0">
                <a:solidFill>
                  <a:schemeClr val="bg1"/>
                </a:solidFill>
              </a:defRPr>
            </a:lvl2pPr>
            <a:lvl3pPr marL="914400" indent="0" algn="r">
              <a:buNone/>
              <a:defRPr i="1" cap="all" baseline="0">
                <a:solidFill>
                  <a:schemeClr val="bg1"/>
                </a:solidFill>
              </a:defRPr>
            </a:lvl3pPr>
            <a:lvl4pPr marL="1371600" indent="0" algn="r">
              <a:buNone/>
              <a:defRPr i="1" cap="all" baseline="0">
                <a:solidFill>
                  <a:schemeClr val="bg1"/>
                </a:solidFill>
              </a:defRPr>
            </a:lvl4pPr>
            <a:lvl5pPr marL="1828800" indent="0" algn="r">
              <a:buNone/>
              <a:defRPr i="1" cap="all" baseline="0">
                <a:solidFill>
                  <a:schemeClr val="bg1"/>
                </a:solidFill>
              </a:defRPr>
            </a:lvl5pPr>
          </a:lstStyle>
          <a:p>
            <a:pPr lvl="0"/>
            <a:r>
              <a:rPr lang="en-US"/>
              <a:t>Click to edit Master text styles</a:t>
            </a:r>
          </a:p>
        </p:txBody>
      </p:sp>
      <p:pic>
        <p:nvPicPr>
          <p:cNvPr id="5" name="Picture 4" descr="Graphical user interface&#10;&#10;Description automatically generated with low confidence">
            <a:extLst>
              <a:ext uri="{FF2B5EF4-FFF2-40B4-BE49-F238E27FC236}">
                <a16:creationId xmlns:a16="http://schemas.microsoft.com/office/drawing/2014/main" id="{1D46EEF2-F74C-B9E9-25FE-BF27DEBFB7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2935" y="873682"/>
            <a:ext cx="3460886" cy="749808"/>
          </a:xfrm>
          <a:prstGeom prst="rect">
            <a:avLst/>
          </a:prstGeom>
        </p:spPr>
      </p:pic>
    </p:spTree>
    <p:extLst>
      <p:ext uri="{BB962C8B-B14F-4D97-AF65-F5344CB8AC3E}">
        <p14:creationId xmlns:p14="http://schemas.microsoft.com/office/powerpoint/2010/main" val="147253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5351463" cy="6858000"/>
          </a:xfrm>
        </p:spPr>
        <p:txBody>
          <a:bodyPr rtlCol="0">
            <a:normAutofit/>
          </a:bodyPr>
          <a:lstStyle>
            <a:lvl1pPr marL="0" indent="0">
              <a:buNone/>
              <a:defRPr sz="1600"/>
            </a:lvl1pPr>
          </a:lstStyle>
          <a:p>
            <a:pPr lvl="0"/>
            <a:r>
              <a:rPr lang="en-US" noProof="0"/>
              <a:t>Click icon to add picture</a:t>
            </a:r>
          </a:p>
        </p:txBody>
      </p:sp>
      <p:sp>
        <p:nvSpPr>
          <p:cNvPr id="19" name="Text Placeholder 17"/>
          <p:cNvSpPr>
            <a:spLocks noGrp="1"/>
          </p:cNvSpPr>
          <p:nvPr>
            <p:ph type="body" sz="quarter" idx="12"/>
          </p:nvPr>
        </p:nvSpPr>
        <p:spPr>
          <a:xfrm>
            <a:off x="5945188" y="2494770"/>
            <a:ext cx="4946650" cy="1581150"/>
          </a:xfrm>
        </p:spPr>
        <p:txBody>
          <a:bodyPr>
            <a:normAutofit/>
          </a:bodyPr>
          <a:lstStyle>
            <a:lvl1pPr marL="0" indent="0">
              <a:buNone/>
              <a:defRPr sz="45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0"/>
          <p:cNvSpPr>
            <a:spLocks noGrp="1"/>
          </p:cNvSpPr>
          <p:nvPr>
            <p:ph type="body" sz="quarter" idx="13"/>
          </p:nvPr>
        </p:nvSpPr>
        <p:spPr>
          <a:xfrm>
            <a:off x="5967673" y="4221240"/>
            <a:ext cx="4870450" cy="553883"/>
          </a:xfrm>
        </p:spPr>
        <p:txBody>
          <a:bodyPr/>
          <a:lstStyle>
            <a:lvl1pPr marL="0" indent="0">
              <a:spcBef>
                <a:spcPts val="1500"/>
              </a:spcBef>
              <a:buNone/>
              <a:defRPr b="0" i="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24"/>
          <p:cNvSpPr>
            <a:spLocks noGrp="1"/>
          </p:cNvSpPr>
          <p:nvPr>
            <p:ph type="body" sz="quarter" idx="14"/>
          </p:nvPr>
        </p:nvSpPr>
        <p:spPr>
          <a:xfrm>
            <a:off x="5967673" y="4775123"/>
            <a:ext cx="4884737" cy="479425"/>
          </a:xfrm>
        </p:spPr>
        <p:txBody>
          <a:bodyPr/>
          <a:lstStyle>
            <a:lvl1pPr marL="0" indent="0">
              <a:buNone/>
              <a:defRPr i="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26"/>
          <p:cNvSpPr>
            <a:spLocks noGrp="1"/>
          </p:cNvSpPr>
          <p:nvPr>
            <p:ph type="body" sz="quarter" idx="15"/>
          </p:nvPr>
        </p:nvSpPr>
        <p:spPr>
          <a:xfrm>
            <a:off x="5967673" y="5329575"/>
            <a:ext cx="4906962" cy="698500"/>
          </a:xfrm>
        </p:spPr>
        <p:txBody>
          <a:bodyPr/>
          <a:lstStyle>
            <a:lvl1pPr marL="0" indent="0">
              <a:buNone/>
              <a:defRPr i="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Graphical user interface&#10;&#10;Description automatically generated with medium confidence">
            <a:extLst>
              <a:ext uri="{FF2B5EF4-FFF2-40B4-BE49-F238E27FC236}">
                <a16:creationId xmlns:a16="http://schemas.microsoft.com/office/drawing/2014/main" id="{962EDF28-CB6F-664A-56DC-E7B3D80C04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0117" y="761257"/>
            <a:ext cx="3460885" cy="749808"/>
          </a:xfrm>
          <a:prstGeom prst="rect">
            <a:avLst/>
          </a:prstGeom>
        </p:spPr>
      </p:pic>
    </p:spTree>
    <p:extLst>
      <p:ext uri="{BB962C8B-B14F-4D97-AF65-F5344CB8AC3E}">
        <p14:creationId xmlns:p14="http://schemas.microsoft.com/office/powerpoint/2010/main" val="422433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3" descr="A picture containing text&#10;&#10;Description automatically generated">
            <a:extLst>
              <a:ext uri="{FF2B5EF4-FFF2-40B4-BE49-F238E27FC236}">
                <a16:creationId xmlns:a16="http://schemas.microsoft.com/office/drawing/2014/main" id="{9F89DA95-1B35-C0CA-DC63-C3C813F11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A picture containing text, display, electronics, screenshot&#10;&#10;Description automatically generated">
            <a:extLst>
              <a:ext uri="{FF2B5EF4-FFF2-40B4-BE49-F238E27FC236}">
                <a16:creationId xmlns:a16="http://schemas.microsoft.com/office/drawing/2014/main" id="{C5B9DEED-ADC1-C466-EFD6-4F9B08AEB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063" y="1263650"/>
            <a:ext cx="6103937"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6829425" y="2562226"/>
            <a:ext cx="4946457" cy="1581150"/>
          </a:xfrm>
        </p:spPr>
        <p:txBody>
          <a:bodyPr>
            <a:noAutofit/>
          </a:bodyPr>
          <a:lstStyle>
            <a:lvl1pPr marL="0" indent="0">
              <a:lnSpc>
                <a:spcPct val="90000"/>
              </a:lnSpc>
              <a:buNone/>
              <a:defRPr sz="4500" b="1">
                <a:solidFill>
                  <a:schemeClr val="tx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Click to edit Master text styles</a:t>
            </a:r>
          </a:p>
        </p:txBody>
      </p:sp>
      <p:sp>
        <p:nvSpPr>
          <p:cNvPr id="8" name="Text Placeholder 7"/>
          <p:cNvSpPr>
            <a:spLocks noGrp="1"/>
          </p:cNvSpPr>
          <p:nvPr>
            <p:ph type="body" sz="quarter" idx="11"/>
          </p:nvPr>
        </p:nvSpPr>
        <p:spPr>
          <a:xfrm>
            <a:off x="6829425" y="4287743"/>
            <a:ext cx="4946457" cy="451237"/>
          </a:xfrm>
        </p:spPr>
        <p:txBody>
          <a:bodyPr/>
          <a:lstStyle>
            <a:lvl1pPr marL="0" indent="0">
              <a:lnSpc>
                <a:spcPct val="80000"/>
              </a:lnSpc>
              <a:buNone/>
              <a:defRPr cap="all"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p:cNvSpPr>
            <a:spLocks noGrp="1"/>
          </p:cNvSpPr>
          <p:nvPr>
            <p:ph type="body" sz="quarter" idx="12"/>
          </p:nvPr>
        </p:nvSpPr>
        <p:spPr>
          <a:xfrm>
            <a:off x="6819900" y="5334000"/>
            <a:ext cx="3743325" cy="523875"/>
          </a:xfrm>
        </p:spPr>
        <p:txBody>
          <a:bodyPr/>
          <a:lstStyle>
            <a:lvl1pPr marL="0" indent="0">
              <a:buNone/>
              <a:defRPr b="0"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7"/>
          <p:cNvSpPr>
            <a:spLocks noGrp="1"/>
          </p:cNvSpPr>
          <p:nvPr>
            <p:ph type="body" sz="quarter" idx="13"/>
          </p:nvPr>
        </p:nvSpPr>
        <p:spPr>
          <a:xfrm>
            <a:off x="6830750" y="4790002"/>
            <a:ext cx="4946457" cy="451237"/>
          </a:xfrm>
        </p:spPr>
        <p:txBody>
          <a:bodyPr/>
          <a:lstStyle>
            <a:lvl1pPr marL="0" indent="0">
              <a:lnSpc>
                <a:spcPct val="80000"/>
              </a:lnSpc>
              <a:buNone/>
              <a:defRPr cap="all"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5" name="Picture 4" descr="Graphical user interface&#10;&#10;Description automatically generated with low confidence">
            <a:extLst>
              <a:ext uri="{FF2B5EF4-FFF2-40B4-BE49-F238E27FC236}">
                <a16:creationId xmlns:a16="http://schemas.microsoft.com/office/drawing/2014/main" id="{D5909CA3-711F-81DF-D273-C2ECC329F6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642" y="319052"/>
            <a:ext cx="3007584" cy="651599"/>
          </a:xfrm>
          <a:prstGeom prst="rect">
            <a:avLst/>
          </a:prstGeom>
        </p:spPr>
      </p:pic>
    </p:spTree>
    <p:extLst>
      <p:ext uri="{BB962C8B-B14F-4D97-AF65-F5344CB8AC3E}">
        <p14:creationId xmlns:p14="http://schemas.microsoft.com/office/powerpoint/2010/main" val="46632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3E46A25-D3D6-5AE3-FF6B-A374823A9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3207EAD-B279-B30B-07BE-17F57973A4AF}"/>
              </a:ext>
            </a:extLst>
          </p:cNvPr>
          <p:cNvCxnSpPr>
            <a:cxnSpLocks/>
          </p:cNvCxnSpPr>
          <p:nvPr/>
        </p:nvCxnSpPr>
        <p:spPr>
          <a:xfrm>
            <a:off x="5080000" y="5219700"/>
            <a:ext cx="4676775" cy="0"/>
          </a:xfrm>
          <a:prstGeom prst="line">
            <a:avLst/>
          </a:prstGeom>
          <a:ln w="76200" cap="rnd">
            <a:solidFill>
              <a:srgbClr val="18809B"/>
            </a:solidFill>
            <a:round/>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0"/>
          </p:nvPr>
        </p:nvSpPr>
        <p:spPr>
          <a:xfrm>
            <a:off x="4914900" y="4410076"/>
            <a:ext cx="6334125" cy="704850"/>
          </a:xfrm>
        </p:spPr>
        <p:txBody>
          <a:bodyPr>
            <a:normAutofit/>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4"/>
          <p:cNvSpPr>
            <a:spLocks noGrp="1"/>
          </p:cNvSpPr>
          <p:nvPr>
            <p:ph type="body" sz="quarter" idx="11"/>
          </p:nvPr>
        </p:nvSpPr>
        <p:spPr>
          <a:xfrm>
            <a:off x="4943475" y="5372101"/>
            <a:ext cx="6296025" cy="393120"/>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
        <p:nvSpPr>
          <p:cNvPr id="21" name="Text Placeholder 14"/>
          <p:cNvSpPr>
            <a:spLocks noGrp="1"/>
          </p:cNvSpPr>
          <p:nvPr>
            <p:ph type="body" sz="quarter" idx="12"/>
          </p:nvPr>
        </p:nvSpPr>
        <p:spPr>
          <a:xfrm>
            <a:off x="4946650" y="5772151"/>
            <a:ext cx="6296025" cy="313402"/>
          </a:xfrm>
        </p:spPr>
        <p:txBody>
          <a:bodyPr>
            <a:normAutofit/>
          </a:bodyPr>
          <a:lstStyle>
            <a:lvl1pPr marL="0" indent="0">
              <a:buNone/>
              <a:defRPr sz="1800" cap="all"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27" name="Text Placeholder 25"/>
          <p:cNvSpPr>
            <a:spLocks noGrp="1"/>
          </p:cNvSpPr>
          <p:nvPr>
            <p:ph type="body" sz="quarter" idx="13"/>
          </p:nvPr>
        </p:nvSpPr>
        <p:spPr>
          <a:xfrm>
            <a:off x="4943475" y="6094413"/>
            <a:ext cx="2905125" cy="393120"/>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Text&#10;&#10;Description automatically generated">
            <a:extLst>
              <a:ext uri="{FF2B5EF4-FFF2-40B4-BE49-F238E27FC236}">
                <a16:creationId xmlns:a16="http://schemas.microsoft.com/office/drawing/2014/main" id="{FF9780F2-2835-6B2F-9FBC-F2E322B76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684" y="4600331"/>
            <a:ext cx="1649997" cy="1593223"/>
          </a:xfrm>
          <a:prstGeom prst="rect">
            <a:avLst/>
          </a:prstGeom>
        </p:spPr>
      </p:pic>
      <p:cxnSp>
        <p:nvCxnSpPr>
          <p:cNvPr id="10" name="Straight Connector 9">
            <a:extLst>
              <a:ext uri="{FF2B5EF4-FFF2-40B4-BE49-F238E27FC236}">
                <a16:creationId xmlns:a16="http://schemas.microsoft.com/office/drawing/2014/main" id="{A51D39F9-1F98-49AB-B4F0-9DFB2669C909}"/>
              </a:ext>
            </a:extLst>
          </p:cNvPr>
          <p:cNvCxnSpPr/>
          <p:nvPr userDrawn="1"/>
        </p:nvCxnSpPr>
        <p:spPr>
          <a:xfrm>
            <a:off x="5080000" y="5219700"/>
            <a:ext cx="4676775" cy="0"/>
          </a:xfrm>
          <a:prstGeom prst="line">
            <a:avLst/>
          </a:prstGeom>
          <a:ln w="82550"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21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79261-1895-7571-82C2-EE50CA3E3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251654DE-60ED-AFFB-5FA3-5A2AA0225A1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83" r:id="rId10"/>
    <p:sldLayoutId id="2147483697" r:id="rId11"/>
    <p:sldLayoutId id="2147483684" r:id="rId12"/>
    <p:sldLayoutId id="2147483685" r:id="rId13"/>
    <p:sldLayoutId id="2147483698" r:id="rId14"/>
    <p:sldLayoutId id="2147483686" r:id="rId15"/>
    <p:sldLayoutId id="2147483699" r:id="rId16"/>
    <p:sldLayoutId id="2147483687" r:id="rId17"/>
    <p:sldLayoutId id="2147483700" r:id="rId18"/>
  </p:sldLayoutIdLst>
  <p:txStyles>
    <p:titleStyle>
      <a:lvl1pPr algn="l" rtl="0" eaLnBrk="1" fontAlgn="base" hangingPunct="1">
        <a:spcBef>
          <a:spcPct val="0"/>
        </a:spcBef>
        <a:spcAft>
          <a:spcPct val="0"/>
        </a:spcAft>
        <a:defRPr sz="4400" kern="1200" cap="all">
          <a:solidFill>
            <a:schemeClr val="accent2"/>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5pPr>
      <a:lvl6pPr marL="4572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6pPr>
      <a:lvl7pPr marL="9144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7pPr>
      <a:lvl8pPr marL="13716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8pPr>
      <a:lvl9pPr marL="18288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9pPr>
    </p:titleStyle>
    <p:bodyStyle>
      <a:lvl1pPr marL="228600" indent="-228600" algn="l" rtl="0" eaLnBrk="1" fontAlgn="base" hangingPunct="1">
        <a:spcBef>
          <a:spcPts val="1000"/>
        </a:spcBef>
        <a:spcAft>
          <a:spcPct val="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rtl="0" eaLnBrk="1" fontAlgn="base" hangingPunct="1">
        <a:spcBef>
          <a:spcPts val="1800"/>
        </a:spcBef>
        <a:spcAft>
          <a:spcPct val="0"/>
        </a:spcAft>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rtl="0" eaLnBrk="1" fontAlgn="base" hangingPunct="1">
        <a:spcBef>
          <a:spcPts val="1800"/>
        </a:spcBef>
        <a:spcAft>
          <a:spcPct val="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rtl="0" eaLnBrk="1" fontAlgn="base" hangingPunct="1">
        <a:spcBef>
          <a:spcPts val="1800"/>
        </a:spcBef>
        <a:spcAft>
          <a:spcPct val="0"/>
        </a:spcAft>
        <a:buFont typeface="Arial" panose="020B0604020202020204" pitchFamily="34" charset="0"/>
        <a:buChar char="•"/>
        <a:defRPr kern="1200">
          <a:solidFill>
            <a:schemeClr val="tx1"/>
          </a:solidFill>
          <a:latin typeface="Segoe UI" panose="020B0502040204020203" pitchFamily="34" charset="0"/>
          <a:ea typeface="+mn-ea"/>
          <a:cs typeface="Segoe UI" panose="020B0502040204020203" pitchFamily="34" charset="0"/>
        </a:defRPr>
      </a:lvl4pPr>
      <a:lvl5pPr marL="2057400" indent="-228600" algn="l" rtl="0" eaLnBrk="1" fontAlgn="base" hangingPunct="1">
        <a:spcBef>
          <a:spcPts val="1800"/>
        </a:spcBef>
        <a:spcAft>
          <a:spcPct val="0"/>
        </a:spcAft>
        <a:buFont typeface="Arial" panose="020B0604020202020204" pitchFamily="34" charset="0"/>
        <a:buChar char="•"/>
        <a:defRPr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apps.des.wa.gov/DESContracts/Home/ContractSummary/05825"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mailto:Chelsea.Clark@des.wa.gov"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hyperlink" Target="https://www.des.wa.gov/" TargetMode="External"/><Relationship Id="rId5" Type="http://schemas.openxmlformats.org/officeDocument/2006/relationships/hyperlink" Target="mailto:descontractsteamapple@des.wa.gov" TargetMode="External"/><Relationship Id="rId4" Type="http://schemas.openxmlformats.org/officeDocument/2006/relationships/hyperlink" Target="mailto:Maree.George@des.w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apps.des.wa.gov/DESContracts/Home/MCUAListing"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43A2F5-EE56-6338-C0EB-7DA011B96671}"/>
              </a:ext>
            </a:extLst>
          </p:cNvPr>
          <p:cNvSpPr>
            <a:spLocks noGrp="1"/>
          </p:cNvSpPr>
          <p:nvPr>
            <p:ph type="title" idx="4294967295"/>
          </p:nvPr>
        </p:nvSpPr>
        <p:spPr>
          <a:xfrm>
            <a:off x="1101725" y="2147888"/>
            <a:ext cx="5896952" cy="1839912"/>
          </a:xfrm>
        </p:spPr>
        <p:txBody>
          <a:bodyPr rot="0" spcFirstLastPara="0" vertOverflow="overflow" horzOverflow="overflow" wrap="square" numCol="1" spcCol="0" fromWordArt="0" anchor="t" anchorCtr="0" forceAA="0" compatLnSpc="1">
            <a:prstTxWarp prst="textNoShape">
              <a:avLst/>
            </a:prstTxWarp>
            <a:normAutofit fontScale="90000"/>
          </a:bodyPr>
          <a:lstStyle/>
          <a:p>
            <a:pPr fontAlgn="auto">
              <a:spcBef>
                <a:spcPts val="1000"/>
              </a:spcBef>
              <a:spcAft>
                <a:spcPts val="0"/>
              </a:spcAft>
              <a:buFont typeface="Arial" panose="020B0604020202020204" pitchFamily="34" charset="0"/>
              <a:buNone/>
              <a:defRPr/>
            </a:pPr>
            <a:r>
              <a:rPr lang="en-US" b="1" cap="none" dirty="0">
                <a:solidFill>
                  <a:schemeClr val="tx1"/>
                </a:solidFill>
                <a:ea typeface="+mn-ea"/>
              </a:rPr>
              <a:t>DES Contract for Professional Auditing &amp; Financial Services (05825)</a:t>
            </a:r>
          </a:p>
        </p:txBody>
      </p:sp>
      <p:sp>
        <p:nvSpPr>
          <p:cNvPr id="18436" name="Text Placeholder 3">
            <a:extLst>
              <a:ext uri="{FF2B5EF4-FFF2-40B4-BE49-F238E27FC236}">
                <a16:creationId xmlns:a16="http://schemas.microsoft.com/office/drawing/2014/main" id="{88CC00CC-BFB5-BFC0-B7C0-746032398C96}"/>
              </a:ext>
            </a:extLst>
          </p:cNvPr>
          <p:cNvSpPr>
            <a:spLocks noGrp="1" noChangeArrowheads="1"/>
          </p:cNvSpPr>
          <p:nvPr>
            <p:ph type="body" sz="quarter" idx="15"/>
          </p:nvPr>
        </p:nvSpPr>
        <p:spPr>
          <a:xfrm>
            <a:off x="1109663" y="4735513"/>
            <a:ext cx="8662987" cy="798512"/>
          </a:xfrm>
        </p:spPr>
        <p:txBody>
          <a:bodyPr>
            <a:normAutofit fontScale="77500" lnSpcReduction="20000"/>
          </a:bodyPr>
          <a:lstStyle/>
          <a:p>
            <a:r>
              <a:rPr lang="en-US" altLang="en-US" dirty="0"/>
              <a:t>Chelsea Clark, Enterprise Contracts and Procurement Specialist</a:t>
            </a:r>
          </a:p>
        </p:txBody>
      </p:sp>
      <p:sp>
        <p:nvSpPr>
          <p:cNvPr id="5" name="Text Placeholder 4">
            <a:extLst>
              <a:ext uri="{FF2B5EF4-FFF2-40B4-BE49-F238E27FC236}">
                <a16:creationId xmlns:a16="http://schemas.microsoft.com/office/drawing/2014/main" id="{F86094E8-C7BC-E5E3-3086-408DAF5AA0A1}"/>
              </a:ext>
            </a:extLst>
          </p:cNvPr>
          <p:cNvSpPr>
            <a:spLocks noGrp="1"/>
          </p:cNvSpPr>
          <p:nvPr>
            <p:ph type="body" sz="quarter" idx="16"/>
          </p:nvPr>
        </p:nvSpPr>
        <p:spPr>
          <a:xfrm>
            <a:off x="1109663" y="5578475"/>
            <a:ext cx="3660775" cy="869950"/>
          </a:xfrm>
        </p:spPr>
        <p:txBody>
          <a:bodyPr rtlCol="0">
            <a:normAutofit/>
          </a:bodyPr>
          <a:lstStyle/>
          <a:p>
            <a:pPr fontAlgn="auto">
              <a:spcAft>
                <a:spcPts val="0"/>
              </a:spcAft>
              <a:defRPr/>
            </a:pPr>
            <a:r>
              <a:rPr lang="en-US" dirty="0"/>
              <a:t>February 19,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Contract Term</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a:bodyPr>
          <a:lstStyle/>
          <a:p>
            <a:pPr marL="342900" indent="-342900">
              <a:buFont typeface="Arial" panose="020B0604020202020204" pitchFamily="34" charset="0"/>
              <a:buChar char="•"/>
            </a:pPr>
            <a:r>
              <a:rPr lang="en-US" sz="2400" dirty="0"/>
              <a:t>Contract term:  Initial 3 Years (2029)</a:t>
            </a:r>
          </a:p>
          <a:p>
            <a:pPr marL="342900" indent="-342900">
              <a:buFont typeface="Arial" panose="020B0604020202020204" pitchFamily="34" charset="0"/>
              <a:buChar char="•"/>
            </a:pPr>
            <a:r>
              <a:rPr lang="en-US" dirty="0"/>
              <a:t>Extensions: </a:t>
            </a:r>
            <a:r>
              <a:rPr lang="en-US" sz="2400" dirty="0"/>
              <a:t>Two 3-year performance-based extensions </a:t>
            </a:r>
          </a:p>
          <a:p>
            <a:pPr marL="1143000" lvl="1"/>
            <a:r>
              <a:rPr lang="en-US" dirty="0"/>
              <a:t>(Maximum term to 2035)</a:t>
            </a:r>
          </a:p>
          <a:p>
            <a:pPr marL="457200" lvl="1" indent="0">
              <a:spcBef>
                <a:spcPts val="800"/>
              </a:spcBef>
              <a:buNone/>
              <a:defRPr/>
            </a:pPr>
            <a:endParaRPr lang="en-US" sz="2000" dirty="0">
              <a:highlight>
                <a:srgbClr val="FFFF00"/>
              </a:highlight>
            </a:endParaRPr>
          </a:p>
        </p:txBody>
      </p:sp>
    </p:spTree>
    <p:extLst>
      <p:ext uri="{BB962C8B-B14F-4D97-AF65-F5344CB8AC3E}">
        <p14:creationId xmlns:p14="http://schemas.microsoft.com/office/powerpoint/2010/main" val="269065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047F8-8C0A-C2F8-29D5-ABE2FD9B6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109ED-0BFB-5073-B9D6-17C698748512}"/>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Contract Highlights</a:t>
            </a:r>
          </a:p>
        </p:txBody>
      </p:sp>
      <p:sp>
        <p:nvSpPr>
          <p:cNvPr id="3" name="Text Placeholder 2">
            <a:extLst>
              <a:ext uri="{FF2B5EF4-FFF2-40B4-BE49-F238E27FC236}">
                <a16:creationId xmlns:a16="http://schemas.microsoft.com/office/drawing/2014/main" id="{9CAEB112-291A-115B-3DB6-A66553EBC172}"/>
              </a:ext>
            </a:extLst>
          </p:cNvPr>
          <p:cNvSpPr>
            <a:spLocks noGrp="1"/>
          </p:cNvSpPr>
          <p:nvPr>
            <p:ph type="body" sz="quarter" idx="10"/>
          </p:nvPr>
        </p:nvSpPr>
        <p:spPr>
          <a:xfrm>
            <a:off x="1265238" y="1971675"/>
            <a:ext cx="9744075" cy="4052888"/>
          </a:xfrm>
        </p:spPr>
        <p:txBody>
          <a:bodyPr rtlCol="0">
            <a:normAutofit/>
          </a:bodyPr>
          <a:lstStyle/>
          <a:p>
            <a:pPr marL="342900" indent="-342900">
              <a:buFont typeface="Arial" panose="020B0604020202020204" pitchFamily="34" charset="0"/>
              <a:buChar char="•"/>
            </a:pPr>
            <a:r>
              <a:rPr lang="en-US" dirty="0"/>
              <a:t>Price Ceiling (3.4.)</a:t>
            </a:r>
          </a:p>
          <a:p>
            <a:pPr marL="342900" indent="-342900">
              <a:buFont typeface="Arial" panose="020B0604020202020204" pitchFamily="34" charset="0"/>
              <a:buChar char="•"/>
            </a:pPr>
            <a:r>
              <a:rPr lang="en-US" dirty="0"/>
              <a:t>Data Security (9)</a:t>
            </a:r>
          </a:p>
          <a:p>
            <a:pPr marL="342900" indent="-342900">
              <a:buFont typeface="Arial" panose="020B0604020202020204" pitchFamily="34" charset="0"/>
              <a:buChar char="•"/>
            </a:pPr>
            <a:r>
              <a:rPr lang="en-US" dirty="0"/>
              <a:t>Invoicing &amp; Payment (10)</a:t>
            </a:r>
          </a:p>
          <a:p>
            <a:pPr marL="342900" indent="-342900">
              <a:buFont typeface="Arial" panose="020B0604020202020204" pitchFamily="34" charset="0"/>
              <a:buChar char="•"/>
            </a:pPr>
            <a:r>
              <a:rPr lang="en-US" dirty="0"/>
              <a:t>Contract Management (11)</a:t>
            </a:r>
          </a:p>
          <a:p>
            <a:pPr marL="342900" indent="-342900">
              <a:buFont typeface="Arial" panose="020B0604020202020204" pitchFamily="34" charset="0"/>
              <a:buChar char="•"/>
            </a:pPr>
            <a:r>
              <a:rPr lang="en-US" dirty="0"/>
              <a:t>Exhibit A: Included Goods/Services</a:t>
            </a:r>
          </a:p>
          <a:p>
            <a:pPr marL="342900" indent="-342900">
              <a:buFont typeface="Arial" panose="020B0604020202020204" pitchFamily="34" charset="0"/>
              <a:buChar char="•"/>
            </a:pPr>
            <a:r>
              <a:rPr lang="en-US" dirty="0"/>
              <a:t>Exhibit B: Prices for Goods/Services</a:t>
            </a:r>
          </a:p>
          <a:p>
            <a:pPr marL="342900" indent="-342900">
              <a:buFont typeface="Arial" panose="020B0604020202020204" pitchFamily="34" charset="0"/>
              <a:buChar char="•"/>
            </a:pPr>
            <a:r>
              <a:rPr lang="en-US" dirty="0"/>
              <a:t>Exhibit C: Insurance Requirements</a:t>
            </a:r>
          </a:p>
          <a:p>
            <a:pPr marL="342900" indent="-342900">
              <a:buFont typeface="Arial" panose="020B0604020202020204" pitchFamily="34" charset="0"/>
              <a:buChar char="•"/>
            </a:pPr>
            <a:endParaRPr lang="en-US" sz="2000" dirty="0">
              <a:highlight>
                <a:srgbClr val="FFFF00"/>
              </a:highlight>
            </a:endParaRPr>
          </a:p>
        </p:txBody>
      </p:sp>
    </p:spTree>
    <p:extLst>
      <p:ext uri="{BB962C8B-B14F-4D97-AF65-F5344CB8AC3E}">
        <p14:creationId xmlns:p14="http://schemas.microsoft.com/office/powerpoint/2010/main" val="222392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87FC-2F73-FD2D-27B6-339663B7872F}"/>
              </a:ext>
            </a:extLst>
          </p:cNvPr>
          <p:cNvSpPr>
            <a:spLocks noGrp="1"/>
          </p:cNvSpPr>
          <p:nvPr>
            <p:ph type="title"/>
          </p:nvPr>
        </p:nvSpPr>
        <p:spPr/>
        <p:txBody>
          <a:bodyPr>
            <a:normAutofit fontScale="90000"/>
          </a:bodyPr>
          <a:lstStyle/>
          <a:p>
            <a:r>
              <a:rPr lang="en-US" dirty="0"/>
              <a:t>Performance Requirements</a:t>
            </a:r>
          </a:p>
        </p:txBody>
      </p:sp>
      <p:sp>
        <p:nvSpPr>
          <p:cNvPr id="3" name="Text Placeholder 2">
            <a:extLst>
              <a:ext uri="{FF2B5EF4-FFF2-40B4-BE49-F238E27FC236}">
                <a16:creationId xmlns:a16="http://schemas.microsoft.com/office/drawing/2014/main" id="{B4506830-35BB-7B8D-016A-3595279C3D59}"/>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DES monitors: </a:t>
            </a:r>
          </a:p>
          <a:p>
            <a:pPr marL="1143000" lvl="1"/>
            <a:r>
              <a:rPr lang="en-US" dirty="0"/>
              <a:t>If contractors have the required coverage</a:t>
            </a:r>
          </a:p>
          <a:p>
            <a:pPr marL="1143000" lvl="1"/>
            <a:r>
              <a:rPr lang="en-US" dirty="0"/>
              <a:t>Contractor payment of a quarterly fee</a:t>
            </a:r>
          </a:p>
          <a:p>
            <a:pPr marL="1143000" lvl="1"/>
            <a:r>
              <a:rPr lang="en-US" dirty="0"/>
              <a:t>Quarterly Sales Reports</a:t>
            </a:r>
          </a:p>
        </p:txBody>
      </p:sp>
    </p:spTree>
    <p:extLst>
      <p:ext uri="{BB962C8B-B14F-4D97-AF65-F5344CB8AC3E}">
        <p14:creationId xmlns:p14="http://schemas.microsoft.com/office/powerpoint/2010/main" val="16078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10739-D7C0-2D83-1F0F-6801EC0BD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5D315-8E76-9F43-8E2B-5DF28646991B}"/>
              </a:ext>
            </a:extLst>
          </p:cNvPr>
          <p:cNvSpPr>
            <a:spLocks noGrp="1"/>
          </p:cNvSpPr>
          <p:nvPr>
            <p:ph type="title"/>
          </p:nvPr>
        </p:nvSpPr>
        <p:spPr/>
        <p:txBody>
          <a:bodyPr>
            <a:normAutofit fontScale="90000"/>
          </a:bodyPr>
          <a:lstStyle/>
          <a:p>
            <a:r>
              <a:rPr lang="en-US" dirty="0"/>
              <a:t>Performance Requirements (</a:t>
            </a:r>
            <a:r>
              <a:rPr lang="en-US" dirty="0" err="1"/>
              <a:t>Cont</a:t>
            </a:r>
            <a:r>
              <a:rPr lang="en-US" dirty="0"/>
              <a:t>)</a:t>
            </a:r>
          </a:p>
        </p:txBody>
      </p:sp>
      <p:sp>
        <p:nvSpPr>
          <p:cNvPr id="3" name="Text Placeholder 2">
            <a:extLst>
              <a:ext uri="{FF2B5EF4-FFF2-40B4-BE49-F238E27FC236}">
                <a16:creationId xmlns:a16="http://schemas.microsoft.com/office/drawing/2014/main" id="{9526764B-1102-C7F8-1C07-948A73C2C633}"/>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Contractor licensure and professional experience</a:t>
            </a:r>
          </a:p>
          <a:p>
            <a:pPr marL="1143000" lvl="1"/>
            <a:r>
              <a:rPr lang="en-US" dirty="0"/>
              <a:t>A current CPA firm license, or they have practice privileges in the State of Washington</a:t>
            </a:r>
          </a:p>
          <a:p>
            <a:pPr marL="1143000" lvl="1"/>
            <a:r>
              <a:rPr lang="en-US" dirty="0"/>
              <a:t>If the engagement is conducted under the AICPA, a partner with a CPA license will be assigned to sign off on reports </a:t>
            </a:r>
          </a:p>
          <a:p>
            <a:pPr marL="1143000" lvl="1"/>
            <a:r>
              <a:rPr lang="en-US" dirty="0"/>
              <a:t>Contractors have done business in a related scope of work for at least three years</a:t>
            </a:r>
          </a:p>
          <a:p>
            <a:pPr marL="342900" indent="-342900">
              <a:buFont typeface="Arial" panose="020B0604020202020204" pitchFamily="34" charset="0"/>
              <a:buChar char="•"/>
            </a:pPr>
            <a:r>
              <a:rPr lang="en-US" dirty="0"/>
              <a:t>Special Category Requirements (Health Care Compliance/Auditing and Forensic Auditing)</a:t>
            </a:r>
          </a:p>
          <a:p>
            <a:pPr marL="342900"/>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5711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1A954-C417-7556-0F73-FA13749BD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01BF8-4BEB-A5C5-F5B5-0B871A2C8065}"/>
              </a:ext>
            </a:extLst>
          </p:cNvPr>
          <p:cNvSpPr>
            <a:spLocks noGrp="1"/>
          </p:cNvSpPr>
          <p:nvPr>
            <p:ph type="title"/>
          </p:nvPr>
        </p:nvSpPr>
        <p:spPr/>
        <p:txBody>
          <a:bodyPr>
            <a:normAutofit fontScale="90000"/>
          </a:bodyPr>
          <a:lstStyle/>
          <a:p>
            <a:r>
              <a:rPr lang="en-US" dirty="0"/>
              <a:t>Performance Requirements (CONT)</a:t>
            </a:r>
          </a:p>
        </p:txBody>
      </p:sp>
      <p:sp>
        <p:nvSpPr>
          <p:cNvPr id="3" name="Text Placeholder 2">
            <a:extLst>
              <a:ext uri="{FF2B5EF4-FFF2-40B4-BE49-F238E27FC236}">
                <a16:creationId xmlns:a16="http://schemas.microsoft.com/office/drawing/2014/main" id="{892993D6-DE2B-C314-4B7C-6CDB7353EEF8}"/>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Contractor Responsibilities</a:t>
            </a:r>
          </a:p>
          <a:p>
            <a:pPr marL="1143000" lvl="1"/>
            <a:r>
              <a:rPr lang="en-US" dirty="0"/>
              <a:t>Standard of Work</a:t>
            </a:r>
          </a:p>
          <a:p>
            <a:pPr marL="1143000" lvl="1"/>
            <a:r>
              <a:rPr lang="en-US" dirty="0"/>
              <a:t>Work Timeliness</a:t>
            </a:r>
          </a:p>
          <a:p>
            <a:pPr marL="1143000" lvl="1"/>
            <a:r>
              <a:rPr lang="en-US" dirty="0"/>
              <a:t>Project Timeline Changes</a:t>
            </a:r>
          </a:p>
          <a:p>
            <a:pPr marL="1143000" lvl="1"/>
            <a:r>
              <a:rPr lang="en-US" dirty="0"/>
              <a:t>Staffing Changes</a:t>
            </a:r>
          </a:p>
          <a:p>
            <a:pPr marL="1143000" lvl="1"/>
            <a:endParaRPr lang="en-US" dirty="0"/>
          </a:p>
          <a:p>
            <a:pPr marL="342900"/>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3082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249B-19F2-4713-859B-8C2E20DE2266}"/>
              </a:ext>
            </a:extLst>
          </p:cNvPr>
          <p:cNvSpPr>
            <a:spLocks noGrp="1"/>
          </p:cNvSpPr>
          <p:nvPr>
            <p:ph type="title"/>
          </p:nvPr>
        </p:nvSpPr>
        <p:spPr/>
        <p:txBody>
          <a:bodyPr>
            <a:normAutofit fontScale="90000"/>
          </a:bodyPr>
          <a:lstStyle/>
          <a:p>
            <a:r>
              <a:rPr lang="en-US" dirty="0"/>
              <a:t>Contract Summary Page</a:t>
            </a:r>
          </a:p>
        </p:txBody>
      </p:sp>
      <p:sp>
        <p:nvSpPr>
          <p:cNvPr id="3" name="Text Placeholder 2">
            <a:extLst>
              <a:ext uri="{FF2B5EF4-FFF2-40B4-BE49-F238E27FC236}">
                <a16:creationId xmlns:a16="http://schemas.microsoft.com/office/drawing/2014/main" id="{BBBAB930-D788-C64C-E3B4-D874028B96A1}"/>
              </a:ext>
            </a:extLst>
          </p:cNvPr>
          <p:cNvSpPr>
            <a:spLocks noGrp="1"/>
          </p:cNvSpPr>
          <p:nvPr>
            <p:ph type="body" sz="quarter" idx="10"/>
          </p:nvPr>
        </p:nvSpPr>
        <p:spPr/>
        <p:txBody>
          <a:bodyPr/>
          <a:lstStyle/>
          <a:p>
            <a:r>
              <a:rPr lang="en-US" dirty="0"/>
              <a:t>Link: </a:t>
            </a:r>
            <a:r>
              <a:rPr lang="en-US" dirty="0">
                <a:hlinkClick r:id="rId3"/>
              </a:rPr>
              <a:t>https://apps.des.wa.gov/DESContracts/Home/ContractSummary/05825</a:t>
            </a:r>
            <a:endParaRPr lang="en-US" dirty="0"/>
          </a:p>
          <a:p>
            <a:r>
              <a:rPr lang="en-US" dirty="0"/>
              <a:t> </a:t>
            </a:r>
          </a:p>
        </p:txBody>
      </p:sp>
      <p:pic>
        <p:nvPicPr>
          <p:cNvPr id="5" name="Picture 4">
            <a:extLst>
              <a:ext uri="{FF2B5EF4-FFF2-40B4-BE49-F238E27FC236}">
                <a16:creationId xmlns:a16="http://schemas.microsoft.com/office/drawing/2014/main" id="{999BB959-7756-E1D9-20FE-6D709D9875EB}"/>
              </a:ext>
            </a:extLst>
          </p:cNvPr>
          <p:cNvPicPr>
            <a:picLocks noChangeAspect="1"/>
          </p:cNvPicPr>
          <p:nvPr/>
        </p:nvPicPr>
        <p:blipFill>
          <a:blip r:embed="rId4"/>
          <a:stretch>
            <a:fillRect/>
          </a:stretch>
        </p:blipFill>
        <p:spPr>
          <a:xfrm>
            <a:off x="1733318" y="2767481"/>
            <a:ext cx="9030164" cy="3664138"/>
          </a:xfrm>
          <a:prstGeom prst="rect">
            <a:avLst/>
          </a:prstGeom>
        </p:spPr>
      </p:pic>
    </p:spTree>
    <p:extLst>
      <p:ext uri="{BB962C8B-B14F-4D97-AF65-F5344CB8AC3E}">
        <p14:creationId xmlns:p14="http://schemas.microsoft.com/office/powerpoint/2010/main" val="428524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CC3872-4786-2F83-0986-8B9BEA901B27}"/>
              </a:ext>
            </a:extLst>
          </p:cNvPr>
          <p:cNvSpPr>
            <a:spLocks noGrp="1"/>
          </p:cNvSpPr>
          <p:nvPr>
            <p:ph type="title"/>
          </p:nvPr>
        </p:nvSpPr>
        <p:spPr>
          <a:xfrm>
            <a:off x="1147763" y="1447800"/>
            <a:ext cx="9744075" cy="606425"/>
          </a:xfrm>
        </p:spPr>
        <p:txBody>
          <a:bodyPr/>
          <a:lstStyle/>
          <a:p>
            <a:pPr fontAlgn="auto">
              <a:spcAft>
                <a:spcPts val="0"/>
              </a:spcAft>
              <a:defRPr/>
            </a:pPr>
            <a:r>
              <a:rPr lang="en-US"/>
              <a:t>thank you</a:t>
            </a:r>
          </a:p>
        </p:txBody>
      </p:sp>
      <p:sp>
        <p:nvSpPr>
          <p:cNvPr id="35843" name="Text Placeholder 1">
            <a:extLst>
              <a:ext uri="{FF2B5EF4-FFF2-40B4-BE49-F238E27FC236}">
                <a16:creationId xmlns:a16="http://schemas.microsoft.com/office/drawing/2014/main" id="{9787DBEA-E7EE-F2EB-B3AB-119AC3AFF3B3}"/>
              </a:ext>
            </a:extLst>
          </p:cNvPr>
          <p:cNvSpPr>
            <a:spLocks noGrp="1" noChangeArrowheads="1"/>
          </p:cNvSpPr>
          <p:nvPr>
            <p:ph type="body" sz="quarter" idx="10"/>
          </p:nvPr>
        </p:nvSpPr>
        <p:spPr>
          <a:xfrm>
            <a:off x="592455" y="5425465"/>
            <a:ext cx="4039870" cy="762000"/>
          </a:xfrm>
        </p:spPr>
        <p:txBody>
          <a:bodyPr/>
          <a:lstStyle/>
          <a:p>
            <a:r>
              <a:rPr lang="en-US" altLang="en-US" dirty="0">
                <a:hlinkClick r:id="rId3"/>
              </a:rPr>
              <a:t>Chelsea.Clark@des.wa.gov</a:t>
            </a:r>
            <a:endParaRPr lang="en-US" altLang="en-US" dirty="0"/>
          </a:p>
          <a:p>
            <a:r>
              <a:rPr lang="en-US" altLang="en-US" dirty="0">
                <a:hlinkClick r:id="rId4"/>
              </a:rPr>
              <a:t>Maree.George@des.wa.gov</a:t>
            </a:r>
            <a:r>
              <a:rPr lang="en-US" altLang="en-US" dirty="0"/>
              <a:t>  </a:t>
            </a:r>
          </a:p>
          <a:p>
            <a:r>
              <a:rPr lang="en-US" altLang="en-US" dirty="0">
                <a:hlinkClick r:id="rId5"/>
              </a:rPr>
              <a:t>descontractsteamapple@des.wa.gov</a:t>
            </a:r>
            <a:r>
              <a:rPr lang="en-US" altLang="en-US" dirty="0"/>
              <a:t> </a:t>
            </a:r>
          </a:p>
        </p:txBody>
      </p:sp>
      <p:sp>
        <p:nvSpPr>
          <p:cNvPr id="35844" name="Text Placeholder 2">
            <a:extLst>
              <a:ext uri="{FF2B5EF4-FFF2-40B4-BE49-F238E27FC236}">
                <a16:creationId xmlns:a16="http://schemas.microsoft.com/office/drawing/2014/main" id="{587E06B4-73FF-0547-786D-1A2634BA770C}"/>
              </a:ext>
            </a:extLst>
          </p:cNvPr>
          <p:cNvSpPr>
            <a:spLocks noGrp="1" noChangeArrowheads="1"/>
          </p:cNvSpPr>
          <p:nvPr>
            <p:ph type="body" sz="quarter" idx="11"/>
          </p:nvPr>
        </p:nvSpPr>
        <p:spPr>
          <a:xfrm>
            <a:off x="4632325" y="5665788"/>
            <a:ext cx="2890838" cy="762000"/>
          </a:xfrm>
        </p:spPr>
        <p:txBody>
          <a:bodyPr/>
          <a:lstStyle/>
          <a:p>
            <a:r>
              <a:rPr lang="en-US" altLang="en-US" dirty="0"/>
              <a:t>360-407-9276</a:t>
            </a:r>
          </a:p>
        </p:txBody>
      </p:sp>
      <p:sp>
        <p:nvSpPr>
          <p:cNvPr id="35845" name="Text Placeholder 3">
            <a:extLst>
              <a:ext uri="{FF2B5EF4-FFF2-40B4-BE49-F238E27FC236}">
                <a16:creationId xmlns:a16="http://schemas.microsoft.com/office/drawing/2014/main" id="{5760788C-C745-1B95-99AC-782728F398F3}"/>
              </a:ext>
            </a:extLst>
          </p:cNvPr>
          <p:cNvSpPr>
            <a:spLocks noGrp="1" noChangeArrowheads="1"/>
          </p:cNvSpPr>
          <p:nvPr>
            <p:ph type="body" sz="quarter" idx="12"/>
          </p:nvPr>
        </p:nvSpPr>
        <p:spPr>
          <a:xfrm>
            <a:off x="7950200" y="5665788"/>
            <a:ext cx="3055938" cy="762000"/>
          </a:xfrm>
        </p:spPr>
        <p:txBody>
          <a:bodyPr/>
          <a:lstStyle/>
          <a:p>
            <a:r>
              <a:rPr lang="en-US" dirty="0">
                <a:hlinkClick r:id="rId6"/>
              </a:rPr>
              <a:t>Website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a:t>AGENDA</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a:bodyPr>
          <a:lstStyle/>
          <a:p>
            <a:pPr marL="285750" indent="-285750">
              <a:spcBef>
                <a:spcPts val="2400"/>
              </a:spcBef>
              <a:buFont typeface="Arial" panose="020B0604020202020204" pitchFamily="34" charset="0"/>
              <a:buChar char="•"/>
            </a:pPr>
            <a:r>
              <a:rPr lang="en-US" sz="2400" dirty="0"/>
              <a:t>What is DES?</a:t>
            </a:r>
          </a:p>
          <a:p>
            <a:pPr marL="285750" indent="-285750">
              <a:spcBef>
                <a:spcPts val="2400"/>
              </a:spcBef>
              <a:buFont typeface="Arial" panose="020B0604020202020204" pitchFamily="34" charset="0"/>
              <a:buChar char="•"/>
            </a:pPr>
            <a:r>
              <a:rPr lang="en-US" sz="2400" dirty="0"/>
              <a:t>Scope and Contract Awards</a:t>
            </a:r>
          </a:p>
          <a:p>
            <a:pPr marL="285750" indent="-285750">
              <a:spcBef>
                <a:spcPts val="2400"/>
              </a:spcBef>
              <a:buFont typeface="Arial" panose="020B0604020202020204" pitchFamily="34" charset="0"/>
              <a:buChar char="•"/>
            </a:pPr>
            <a:r>
              <a:rPr lang="en-US" dirty="0"/>
              <a:t>Contract Review</a:t>
            </a:r>
          </a:p>
          <a:p>
            <a:pPr marL="285750" indent="-285750">
              <a:spcBef>
                <a:spcPts val="2400"/>
              </a:spcBef>
              <a:buFont typeface="Arial" panose="020B0604020202020204" pitchFamily="34" charset="0"/>
              <a:buChar char="•"/>
            </a:pPr>
            <a:r>
              <a:rPr lang="en-US" dirty="0"/>
              <a:t>Performance Requirements</a:t>
            </a:r>
            <a:endParaRPr lang="en-US" sz="2400" dirty="0"/>
          </a:p>
          <a:p>
            <a:pPr marL="285750" indent="-285750">
              <a:spcBef>
                <a:spcPts val="2400"/>
              </a:spcBef>
              <a:buFont typeface="Arial" panose="020B0604020202020204" pitchFamily="34" charset="0"/>
              <a:buChar char="•"/>
            </a:pPr>
            <a:r>
              <a:rPr lang="en-US" sz="2400" dirty="0"/>
              <a:t>Contract Summary Page</a:t>
            </a:r>
          </a:p>
          <a:p>
            <a:pPr marL="285750" indent="-285750">
              <a:spcBef>
                <a:spcPts val="2400"/>
              </a:spcBef>
              <a:buFont typeface="Arial" panose="020B0604020202020204" pitchFamily="34" charset="0"/>
              <a:buChar char="•"/>
            </a:pPr>
            <a:r>
              <a:rPr lang="en-US" dirty="0"/>
              <a:t>Open Forum</a:t>
            </a:r>
            <a:endParaRPr lang="en-US" sz="2400" dirty="0"/>
          </a:p>
        </p:txBody>
      </p:sp>
    </p:spTree>
    <p:extLst>
      <p:ext uri="{BB962C8B-B14F-4D97-AF65-F5344CB8AC3E}">
        <p14:creationId xmlns:p14="http://schemas.microsoft.com/office/powerpoint/2010/main" val="210721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What is DES?</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a:bodyPr>
          <a:lstStyle/>
          <a:p>
            <a:pPr marL="285750" indent="-285750">
              <a:spcBef>
                <a:spcPts val="2400"/>
              </a:spcBef>
              <a:buFont typeface="Arial" panose="020B0604020202020204" pitchFamily="34" charset="0"/>
              <a:buChar char="•"/>
            </a:pPr>
            <a:r>
              <a:rPr lang="en-US" sz="2400" dirty="0"/>
              <a:t>The Washington Department of Enterprise Services</a:t>
            </a:r>
          </a:p>
          <a:p>
            <a:pPr marL="1085850" lvl="1" indent="-285750">
              <a:spcBef>
                <a:spcPts val="2400"/>
              </a:spcBef>
            </a:pPr>
            <a:r>
              <a:rPr lang="en-US" dirty="0"/>
              <a:t>Authority to create contracts for the state</a:t>
            </a:r>
          </a:p>
          <a:p>
            <a:pPr marL="1085850" lvl="1" indent="-285750">
              <a:spcBef>
                <a:spcPts val="2400"/>
              </a:spcBef>
            </a:pPr>
            <a:r>
              <a:rPr lang="en-US" dirty="0"/>
              <a:t>Procurement bridge between purchasers (customers) and contractors</a:t>
            </a:r>
          </a:p>
          <a:p>
            <a:pPr marL="1085850" lvl="1" indent="-285750">
              <a:spcBef>
                <a:spcPts val="2400"/>
              </a:spcBef>
            </a:pPr>
            <a:r>
              <a:rPr lang="en-US" dirty="0"/>
              <a:t>State Procurement Priorities</a:t>
            </a:r>
          </a:p>
        </p:txBody>
      </p:sp>
    </p:spTree>
    <p:extLst>
      <p:ext uri="{BB962C8B-B14F-4D97-AF65-F5344CB8AC3E}">
        <p14:creationId xmlns:p14="http://schemas.microsoft.com/office/powerpoint/2010/main" val="376343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a:t>ELIGIBLE PURCHASERS</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a:bodyPr>
          <a:lstStyle/>
          <a:p>
            <a:pPr>
              <a:spcBef>
                <a:spcPts val="2400"/>
              </a:spcBef>
            </a:pPr>
            <a:r>
              <a:rPr lang="en-US" b="1" dirty="0"/>
              <a:t>Who are the customers of these contracts?</a:t>
            </a:r>
          </a:p>
          <a:p>
            <a:pPr marL="285750" indent="-285750">
              <a:spcBef>
                <a:spcPts val="2400"/>
              </a:spcBef>
              <a:buFont typeface="Arial" panose="020B0604020202020204" pitchFamily="34" charset="0"/>
              <a:buChar char="•"/>
            </a:pPr>
            <a:r>
              <a:rPr lang="en-US" dirty="0"/>
              <a:t>WA State Agencies</a:t>
            </a:r>
          </a:p>
          <a:p>
            <a:pPr indent="-342900">
              <a:spcBef>
                <a:spcPts val="800"/>
              </a:spcBef>
              <a:buFont typeface="Arial" panose="020B0604020202020204" pitchFamily="34" charset="0"/>
              <a:buChar char="•"/>
            </a:pPr>
            <a:r>
              <a:rPr lang="en-US" sz="2200" dirty="0"/>
              <a:t>WA Political Subdivisions (such as cities, counties, towns…)</a:t>
            </a:r>
          </a:p>
          <a:p>
            <a:pPr indent="-342900">
              <a:spcBef>
                <a:spcPts val="800"/>
              </a:spcBef>
              <a:buFont typeface="Arial" panose="020B0604020202020204" pitchFamily="34" charset="0"/>
              <a:buChar char="•"/>
            </a:pPr>
            <a:r>
              <a:rPr lang="en-US" sz="2200" dirty="0"/>
              <a:t>Tribes in WA</a:t>
            </a:r>
          </a:p>
          <a:p>
            <a:pPr indent="-342900">
              <a:spcBef>
                <a:spcPts val="800"/>
              </a:spcBef>
              <a:buFont typeface="Arial" panose="020B0604020202020204" pitchFamily="34" charset="0"/>
              <a:buChar char="•"/>
            </a:pPr>
            <a:r>
              <a:rPr lang="en-US" sz="2200" dirty="0"/>
              <a:t>Federal Agencies in WA</a:t>
            </a:r>
          </a:p>
          <a:p>
            <a:pPr indent="-342900">
              <a:spcBef>
                <a:spcPts val="800"/>
              </a:spcBef>
              <a:buFont typeface="Arial" panose="020B0604020202020204" pitchFamily="34" charset="0"/>
              <a:buChar char="•"/>
            </a:pPr>
            <a:r>
              <a:rPr lang="en-US" sz="2200" dirty="0"/>
              <a:t>Public Benefit Nonprofits in WA</a:t>
            </a:r>
          </a:p>
          <a:p>
            <a:pPr indent="-342900">
              <a:spcBef>
                <a:spcPts val="800"/>
              </a:spcBef>
              <a:buFont typeface="Arial" panose="020B0604020202020204" pitchFamily="34" charset="0"/>
              <a:buChar char="•"/>
            </a:pPr>
            <a:r>
              <a:rPr lang="en-US" sz="2200" dirty="0"/>
              <a:t>Organizations with </a:t>
            </a:r>
            <a:r>
              <a:rPr lang="en-US" sz="2200" dirty="0">
                <a:hlinkClick r:id="rId3"/>
              </a:rPr>
              <a:t>Current Contract Usage Agreements</a:t>
            </a:r>
            <a:endParaRPr lang="en-US" sz="2200" dirty="0"/>
          </a:p>
        </p:txBody>
      </p:sp>
    </p:spTree>
    <p:extLst>
      <p:ext uri="{BB962C8B-B14F-4D97-AF65-F5344CB8AC3E}">
        <p14:creationId xmlns:p14="http://schemas.microsoft.com/office/powerpoint/2010/main" val="356004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a:t>PROCUREMENT SCOPE</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fontScale="77500" lnSpcReduction="20000"/>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This contract is for Professional Auditing &amp; Financial services – which are performed in accordance with Generally Accepted Government Auditing Standards (GAGAS), and the AICPA Professional Standards where applicable. </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Categories: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1 – Financial Auditing and Services: This category includes the analysis of an entity's financial statements and accompanying disclosures.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2 – Grant Compliance Auditing: </a:t>
            </a:r>
            <a:r>
              <a:rPr lang="en-US" sz="2800" dirty="0">
                <a:solidFill>
                  <a:srgbClr val="000000"/>
                </a:solidFill>
              </a:rPr>
              <a:t>This category ensures grantee, and all sub-grantees are compliant with the requirements and stipulations of a grant and that funds are spent in accordance with the approved budget provided in a grant application. </a:t>
            </a:r>
            <a:endParaRPr kumimoji="0" lang="en-US"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1563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PROCUREMENT SCOPE (CONT)</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4"/>
            <a:ext cx="9744075" cy="4733925"/>
          </a:xfrm>
        </p:spPr>
        <p:txBody>
          <a:bodyPr rtlCol="0">
            <a:normAutofit fontScale="85000" lnSpcReduction="20000"/>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Categories continued:</a:t>
            </a:r>
          </a:p>
          <a:p>
            <a:pPr marL="342900" indent="-342900" fontAlgn="auto">
              <a:spcAft>
                <a:spcPts val="0"/>
              </a:spcAft>
              <a:buFont typeface="Arial" panose="020B0604020202020204" pitchFamily="34" charset="0"/>
              <a:buChar char="•"/>
              <a:defRPr/>
            </a:pPr>
            <a:r>
              <a:rPr lang="en-US" sz="2800" dirty="0">
                <a:solidFill>
                  <a:srgbClr val="000000"/>
                </a:solidFill>
              </a:rPr>
              <a:t>Category 3 – Health Care Compliance/Auditing: This category involves the analysis of identifying any incorrect or missing documentation that could have negative results for the audited facility e.g. loss in accreditations, physician’s licenses or Medicare status and medical payments.</a:t>
            </a:r>
          </a:p>
          <a:p>
            <a:pPr marL="342900" indent="-342900" fontAlgn="auto">
              <a:spcAft>
                <a:spcPts val="0"/>
              </a:spcAft>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4 – Forensic Auditing: This category is the examination and evaluation of a firm's or individual's financial records to derive evidence that can be used in a court of law or legal proceeding. </a:t>
            </a:r>
          </a:p>
          <a:p>
            <a:pPr marL="342900" indent="-342900" fontAlgn="auto">
              <a:spcAft>
                <a:spcPts val="0"/>
              </a:spcAft>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5 – Accountability/Compliance Auditing: </a:t>
            </a:r>
            <a:r>
              <a:rPr lang="en-US" sz="2800" dirty="0">
                <a:solidFill>
                  <a:srgbClr val="000000"/>
                </a:solidFill>
              </a:rPr>
              <a:t>This category is an evaluation of internal controls designed to ensure public assets are safeguarded and compliant.</a:t>
            </a:r>
          </a:p>
        </p:txBody>
      </p:sp>
    </p:spTree>
    <p:extLst>
      <p:ext uri="{BB962C8B-B14F-4D97-AF65-F5344CB8AC3E}">
        <p14:creationId xmlns:p14="http://schemas.microsoft.com/office/powerpoint/2010/main" val="265375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PROCUREMENT SCOPE (CONT)</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fontScale="77500" lnSpcReduction="20000"/>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Categories continued:</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6 – Higher Education Auditing. This category is for the financial, auditing, and technical assistance of services of higher education programs and systems, including but not limited to accreditation compliance, revenue sources, grants, auxiliary operations.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Category 7 – General and Other Auditing Services: </a:t>
            </a:r>
            <a:r>
              <a:rPr lang="en-US" sz="2800" dirty="0">
                <a:solidFill>
                  <a:srgbClr val="000000"/>
                </a:solidFill>
              </a:rPr>
              <a:t>This category is primarily intended to capture auditing services that don’t fit into any other category, including allowing Bidders to list other specializations for financial, compliance, or other types of auditing such as: commodity commissions financial audits and passenger facility charge audits.</a:t>
            </a:r>
          </a:p>
        </p:txBody>
      </p:sp>
    </p:spTree>
    <p:extLst>
      <p:ext uri="{BB962C8B-B14F-4D97-AF65-F5344CB8AC3E}">
        <p14:creationId xmlns:p14="http://schemas.microsoft.com/office/powerpoint/2010/main" val="100818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05C72-E2DB-9BDD-0CDE-D09BE12E2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077E4-7DF5-D1D5-E2DB-CAFB2BA8F6F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Awarded Contractors</a:t>
            </a:r>
          </a:p>
        </p:txBody>
      </p:sp>
      <p:sp>
        <p:nvSpPr>
          <p:cNvPr id="3" name="Text Placeholder 2">
            <a:extLst>
              <a:ext uri="{FF2B5EF4-FFF2-40B4-BE49-F238E27FC236}">
                <a16:creationId xmlns:a16="http://schemas.microsoft.com/office/drawing/2014/main" id="{C6140150-E1BD-6DD7-CC38-A4411FCA082E}"/>
              </a:ext>
            </a:extLst>
          </p:cNvPr>
          <p:cNvSpPr>
            <a:spLocks noGrp="1"/>
          </p:cNvSpPr>
          <p:nvPr>
            <p:ph type="body" sz="quarter" idx="10"/>
          </p:nvPr>
        </p:nvSpPr>
        <p:spPr>
          <a:xfrm>
            <a:off x="1265238" y="1971675"/>
            <a:ext cx="9744075" cy="4052888"/>
          </a:xfrm>
        </p:spPr>
        <p:txBody>
          <a:bodyPr rtlCol="0">
            <a:normAutofit/>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US" sz="3200" dirty="0">
                <a:solidFill>
                  <a:srgbClr val="000000"/>
                </a:solidFill>
              </a:rPr>
              <a:t>05825 was Awarded to:</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3200" dirty="0">
                <a:solidFill>
                  <a:srgbClr val="000000"/>
                </a:solidFill>
              </a:rPr>
              <a:t>Nineteen (19) Contractors</a:t>
            </a:r>
          </a:p>
          <a:p>
            <a:pPr marL="1257300" lvl="1" indent="-457200">
              <a:lnSpc>
                <a:spcPct val="100000"/>
              </a:lnSpc>
              <a:spcBef>
                <a:spcPts val="1800"/>
              </a:spcBef>
              <a:defRPr/>
            </a:pPr>
            <a:r>
              <a:rPr lang="en-US" sz="2600" dirty="0">
                <a:solidFill>
                  <a:srgbClr val="000000"/>
                </a:solidFill>
              </a:rPr>
              <a:t>Four (4) are Washington Small Businesses</a:t>
            </a:r>
          </a:p>
          <a:p>
            <a:pPr marL="1257300" lvl="1" indent="-457200">
              <a:lnSpc>
                <a:spcPct val="100000"/>
              </a:lnSpc>
              <a:spcBef>
                <a:spcPts val="1800"/>
              </a:spcBef>
              <a:defRPr/>
            </a:pPr>
            <a:r>
              <a:rPr lang="en-US" sz="2600" dirty="0">
                <a:solidFill>
                  <a:srgbClr val="000000"/>
                </a:solidFill>
              </a:rPr>
              <a:t>One (1) is a Washington Veteran-Owned Business</a:t>
            </a:r>
          </a:p>
        </p:txBody>
      </p:sp>
    </p:spTree>
    <p:extLst>
      <p:ext uri="{BB962C8B-B14F-4D97-AF65-F5344CB8AC3E}">
        <p14:creationId xmlns:p14="http://schemas.microsoft.com/office/powerpoint/2010/main" val="406355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BE04-F2E1-FA24-9994-213FBD974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51F1A-51C1-48FD-5E2F-FF28081E6ECB}"/>
              </a:ext>
            </a:extLst>
          </p:cNvPr>
          <p:cNvSpPr>
            <a:spLocks noGrp="1"/>
          </p:cNvSpPr>
          <p:nvPr>
            <p:ph type="title"/>
          </p:nvPr>
        </p:nvSpPr>
        <p:spPr>
          <a:xfrm>
            <a:off x="1223962" y="497729"/>
            <a:ext cx="9744075" cy="733425"/>
          </a:xfrm>
        </p:spPr>
        <p:txBody>
          <a:bodyPr>
            <a:normAutofit fontScale="90000"/>
          </a:bodyPr>
          <a:lstStyle/>
          <a:p>
            <a:pPr fontAlgn="auto">
              <a:spcAft>
                <a:spcPts val="0"/>
              </a:spcAft>
              <a:defRPr/>
            </a:pPr>
            <a:r>
              <a:rPr lang="en-US" dirty="0"/>
              <a:t>Regional Map</a:t>
            </a:r>
          </a:p>
        </p:txBody>
      </p:sp>
      <p:pic>
        <p:nvPicPr>
          <p:cNvPr id="5" name="Picture 4">
            <a:extLst>
              <a:ext uri="{FF2B5EF4-FFF2-40B4-BE49-F238E27FC236}">
                <a16:creationId xmlns:a16="http://schemas.microsoft.com/office/drawing/2014/main" id="{9756460F-D0AC-1E15-4946-7F844965162B}"/>
              </a:ext>
            </a:extLst>
          </p:cNvPr>
          <p:cNvPicPr>
            <a:picLocks noChangeAspect="1"/>
          </p:cNvPicPr>
          <p:nvPr/>
        </p:nvPicPr>
        <p:blipFill>
          <a:blip r:embed="rId3"/>
          <a:stretch>
            <a:fillRect/>
          </a:stretch>
        </p:blipFill>
        <p:spPr>
          <a:xfrm>
            <a:off x="2956256" y="1231154"/>
            <a:ext cx="6279487" cy="4036286"/>
          </a:xfrm>
          <a:prstGeom prst="rect">
            <a:avLst/>
          </a:prstGeom>
          <a:ln w="12700">
            <a:solidFill>
              <a:sysClr val="windowText" lastClr="000000"/>
            </a:solidFill>
          </a:ln>
        </p:spPr>
      </p:pic>
    </p:spTree>
    <p:extLst>
      <p:ext uri="{BB962C8B-B14F-4D97-AF65-F5344CB8AC3E}">
        <p14:creationId xmlns:p14="http://schemas.microsoft.com/office/powerpoint/2010/main" val="1114229158"/>
      </p:ext>
    </p:extLst>
  </p:cSld>
  <p:clrMapOvr>
    <a:masterClrMapping/>
  </p:clrMapOvr>
</p:sld>
</file>

<file path=ppt/theme/theme1.xml><?xml version="1.0" encoding="utf-8"?>
<a:theme xmlns:a="http://schemas.openxmlformats.org/drawingml/2006/main" name="Office Theme">
  <a:themeElements>
    <a:clrScheme name="NEW DES colors">
      <a:dk1>
        <a:srgbClr val="000000"/>
      </a:dk1>
      <a:lt1>
        <a:srgbClr val="FFFFFF"/>
      </a:lt1>
      <a:dk2>
        <a:srgbClr val="000000"/>
      </a:dk2>
      <a:lt2>
        <a:srgbClr val="1F7F9A"/>
      </a:lt2>
      <a:accent1>
        <a:srgbClr val="003B4A"/>
      </a:accent1>
      <a:accent2>
        <a:srgbClr val="39B4E7"/>
      </a:accent2>
      <a:accent3>
        <a:srgbClr val="00BFB2"/>
      </a:accent3>
      <a:accent4>
        <a:srgbClr val="FCBC00"/>
      </a:accent4>
      <a:accent5>
        <a:srgbClr val="FB5226"/>
      </a:accent5>
      <a:accent6>
        <a:srgbClr val="E5E4E4"/>
      </a:accent6>
      <a:hlink>
        <a:srgbClr val="003B4A"/>
      </a:hlink>
      <a:folHlink>
        <a:srgbClr val="000000"/>
      </a:folHlink>
    </a:clrScheme>
    <a:fontScheme name="DES PowerPoi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 PPT template 2023" id="{E2A98BED-481C-40DF-9031-03B775364C48}" vid="{FFFECB33-0DEC-4808-9C16-D99B75EED2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F2E81B9547F44A8610279FA37C4DA" ma:contentTypeVersion="43" ma:contentTypeDescription="Create a new document." ma:contentTypeScope="" ma:versionID="0497932d410866edbce4ec4829bc20b1">
  <xsd:schema xmlns:xsd="http://www.w3.org/2001/XMLSchema" xmlns:xs="http://www.w3.org/2001/XMLSchema" xmlns:p="http://schemas.microsoft.com/office/2006/metadata/properties" xmlns:ns1="http://schemas.microsoft.com/sharepoint/v3" xmlns:ns2="b6afe888-f51a-4c3d-82c6-e39c96fc34be" xmlns:ns3="fdb9e8f5-e773-48b6-ac01-e4d5d934d6b8" targetNamespace="http://schemas.microsoft.com/office/2006/metadata/properties" ma:root="true" ma:fieldsID="68c87cd3fcfcec05dd734744516d00b6" ns1:_="" ns2:_="" ns3:_="">
    <xsd:import namespace="http://schemas.microsoft.com/sharepoint/v3"/>
    <xsd:import namespace="b6afe888-f51a-4c3d-82c6-e39c96fc34be"/>
    <xsd:import namespace="fdb9e8f5-e773-48b6-ac01-e4d5d934d6b8"/>
    <xsd:element name="properties">
      <xsd:complexType>
        <xsd:sequence>
          <xsd:element name="documentManagement">
            <xsd:complexType>
              <xsd:all>
                <xsd:element ref="ns1:PublishingStartDate" minOccurs="0"/>
                <xsd:element ref="ns1:PublishingExpirationDate" minOccurs="0"/>
                <xsd:element ref="ns2:Category"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Photo"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fe888-f51a-4c3d-82c6-e39c96fc34be" elementFormDefault="qualified">
    <xsd:import namespace="http://schemas.microsoft.com/office/2006/documentManagement/types"/>
    <xsd:import namespace="http://schemas.microsoft.com/office/infopath/2007/PartnerControls"/>
    <xsd:element name="Category" ma:index="6" nillable="true" ma:displayName="Category" ma:format="Dropdown" ma:internalName="Category" ma:readOnly="false">
      <xsd:simpleType>
        <xsd:restriction base="dms:Choice">
          <xsd:enumeration value="Event Fliers"/>
          <xsd:enumeration value="Fact Sheets"/>
          <xsd:enumeration value="Form"/>
          <xsd:enumeration value="Policy"/>
          <xsd:enumeration value="Presentations"/>
          <xsd:enumeration value="Procedure"/>
          <xsd:enumeration value="Publication"/>
          <xsd:enumeration value="Template"/>
          <xsd:enumeration value="Get Help"/>
          <xsd:enumeration value="Other"/>
          <xsd:enumeration value="News"/>
          <xsd:enumeration value="Newsletters"/>
          <xsd:enumeration value="Tenant Bulletins"/>
          <xsd:enumeration value="CFD"/>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hoto" ma:index="25" nillable="true" ma:displayName="Photo" ma:format="Thumbnail" ma:internalName="Photo">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Location" ma:index="2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b9e8f5-e773-48b6-ac01-e4d5d934d6b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ae60dee4-f804-460f-b5db-54dd729e3095}" ma:internalName="TaxCatchAll" ma:showField="CatchAllData" ma:web="fdb9e8f5-e773-48b6-ac01-e4d5d934d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db9e8f5-e773-48b6-ac01-e4d5d934d6b8" xsi:nil="true"/>
    <_ip_UnifiedCompliancePolicyUIAction xmlns="http://schemas.microsoft.com/sharepoint/v3" xsi:nil="true"/>
    <Category xmlns="b6afe888-f51a-4c3d-82c6-e39c96fc34be">Template</Category>
    <_ip_UnifiedCompliancePolicyProperties xmlns="http://schemas.microsoft.com/sharepoint/v3" xsi:nil="true"/>
    <lcf76f155ced4ddcb4097134ff3c332f xmlns="b6afe888-f51a-4c3d-82c6-e39c96fc34be">
      <Terms xmlns="http://schemas.microsoft.com/office/infopath/2007/PartnerControls"/>
    </lcf76f155ced4ddcb4097134ff3c332f>
    <PublishingExpirationDate xmlns="http://schemas.microsoft.com/sharepoint/v3" xsi:nil="true"/>
    <PublishingStartDate xmlns="http://schemas.microsoft.com/sharepoint/v3" xsi:nil="true"/>
    <Photo xmlns="b6afe888-f51a-4c3d-82c6-e39c96fc34be" xsi:nil="true"/>
  </documentManagement>
</p:properties>
</file>

<file path=customXml/itemProps1.xml><?xml version="1.0" encoding="utf-8"?>
<ds:datastoreItem xmlns:ds="http://schemas.openxmlformats.org/officeDocument/2006/customXml" ds:itemID="{D8CA019F-785D-4DD8-A7F4-178CDC1F0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afe888-f51a-4c3d-82c6-e39c96fc34be"/>
    <ds:schemaRef ds:uri="fdb9e8f5-e773-48b6-ac01-e4d5d934d6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8D3E45-3722-4B3E-8636-F8F8E1912980}">
  <ds:schemaRefs>
    <ds:schemaRef ds:uri="http://schemas.microsoft.com/office/2006/metadata/longProperties"/>
  </ds:schemaRefs>
</ds:datastoreItem>
</file>

<file path=customXml/itemProps3.xml><?xml version="1.0" encoding="utf-8"?>
<ds:datastoreItem xmlns:ds="http://schemas.openxmlformats.org/officeDocument/2006/customXml" ds:itemID="{F562BB27-1B15-42DF-9C67-710602A50EDE}">
  <ds:schemaRefs>
    <ds:schemaRef ds:uri="http://schemas.microsoft.com/sharepoint/v3/contenttype/forms"/>
  </ds:schemaRefs>
</ds:datastoreItem>
</file>

<file path=customXml/itemProps4.xml><?xml version="1.0" encoding="utf-8"?>
<ds:datastoreItem xmlns:ds="http://schemas.openxmlformats.org/officeDocument/2006/customXml" ds:itemID="{E5D9DE65-0255-4B6E-81D5-9512D85CAE8C}">
  <ds:schemaRefs>
    <ds:schemaRef ds:uri="http://schemas.microsoft.com/office/infopath/2007/PartnerControls"/>
    <ds:schemaRef ds:uri="http://schemas.microsoft.com/sharepoint/v3"/>
    <ds:schemaRef ds:uri="http://purl.org/dc/dcmitype/"/>
    <ds:schemaRef ds:uri="fdb9e8f5-e773-48b6-ac01-e4d5d934d6b8"/>
    <ds:schemaRef ds:uri="http://schemas.microsoft.com/office/2006/documentManagement/types"/>
    <ds:schemaRef ds:uri="b6afe888-f51a-4c3d-82c6-e39c96fc34be"/>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1520fa42-cf58-4c22-8b93-58cf1d3bd1cb}" enabled="1" method="Standard" siteId="{11d0e217-264e-400a-8ba0-57dcc127d72d}" removed="0"/>
</clbl:labelList>
</file>

<file path=docProps/app.xml><?xml version="1.0" encoding="utf-8"?>
<Properties xmlns="http://schemas.openxmlformats.org/officeDocument/2006/extended-properties" xmlns:vt="http://schemas.openxmlformats.org/officeDocument/2006/docPropsVTypes">
  <Template>PowerPointTemplate (Current Version)</Template>
  <TotalTime>589</TotalTime>
  <Words>2006</Words>
  <Application>Microsoft Office PowerPoint</Application>
  <PresentationFormat>Widescreen</PresentationFormat>
  <Paragraphs>173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Ubuntu</vt:lpstr>
      <vt:lpstr>Office Theme</vt:lpstr>
      <vt:lpstr>DES Contract for Professional Auditing &amp; Financial Services (05825)</vt:lpstr>
      <vt:lpstr>AGENDA</vt:lpstr>
      <vt:lpstr>What is DES?</vt:lpstr>
      <vt:lpstr>ELIGIBLE PURCHASERS</vt:lpstr>
      <vt:lpstr>PROCUREMENT SCOPE</vt:lpstr>
      <vt:lpstr>PROCUREMENT SCOPE (CONT)</vt:lpstr>
      <vt:lpstr>PROCUREMENT SCOPE (CONT)</vt:lpstr>
      <vt:lpstr>Awarded Contractors</vt:lpstr>
      <vt:lpstr>Regional Map</vt:lpstr>
      <vt:lpstr>Contract Term</vt:lpstr>
      <vt:lpstr>Contract Highlights</vt:lpstr>
      <vt:lpstr>Performance Requirements</vt:lpstr>
      <vt:lpstr>Performance Requirements (Cont)</vt:lpstr>
      <vt:lpstr>Performance Requirements (CONT)</vt:lpstr>
      <vt:lpstr>Contract Summary Page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Loots, Gage (DES)</dc:creator>
  <cp:lastModifiedBy>Jennifer Fenske</cp:lastModifiedBy>
  <cp:revision>4</cp:revision>
  <dcterms:created xsi:type="dcterms:W3CDTF">2024-07-02T15:12:01Z</dcterms:created>
  <dcterms:modified xsi:type="dcterms:W3CDTF">2026-02-19T20:47:44Z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800</vt:r8>
  </property>
  <property fmtid="{D5CDD505-2E9C-101B-9397-08002B2CF9AE}" pid="3" name="Category">
    <vt:lpwstr>Template</vt:lpwstr>
  </property>
  <property fmtid="{D5CDD505-2E9C-101B-9397-08002B2CF9AE}" pid="4" name="xd_Signature">
    <vt:bool>false</vt:bool>
  </property>
  <property fmtid="{D5CDD505-2E9C-101B-9397-08002B2CF9AE}" pid="5" name="xd_ProgID">
    <vt:lpwstr/>
  </property>
  <property fmtid="{D5CDD505-2E9C-101B-9397-08002B2CF9AE}" pid="6" name="ContentTypeId">
    <vt:lpwstr>0x010100017F2E81B9547F44A8610279FA37C4DA</vt:lpwstr>
  </property>
  <property fmtid="{D5CDD505-2E9C-101B-9397-08002B2CF9AE}" pid="7" name="TemplateUrl">
    <vt:lpwstr/>
  </property>
  <property fmtid="{D5CDD505-2E9C-101B-9397-08002B2CF9AE}" pid="8" name="MSIP_Label_1520fa42-cf58-4c22-8b93-58cf1d3bd1cb_Enabled">
    <vt:lpwstr>true</vt:lpwstr>
  </property>
  <property fmtid="{D5CDD505-2E9C-101B-9397-08002B2CF9AE}" pid="9" name="MSIP_Label_1520fa42-cf58-4c22-8b93-58cf1d3bd1cb_SetDate">
    <vt:lpwstr>2022-01-11T17:46:51Z</vt:lpwstr>
  </property>
  <property fmtid="{D5CDD505-2E9C-101B-9397-08002B2CF9AE}" pid="10" name="MSIP_Label_1520fa42-cf58-4c22-8b93-58cf1d3bd1cb_Method">
    <vt:lpwstr>Standard</vt:lpwstr>
  </property>
  <property fmtid="{D5CDD505-2E9C-101B-9397-08002B2CF9AE}" pid="11" name="MSIP_Label_1520fa42-cf58-4c22-8b93-58cf1d3bd1cb_Name">
    <vt:lpwstr>Public Information</vt:lpwstr>
  </property>
  <property fmtid="{D5CDD505-2E9C-101B-9397-08002B2CF9AE}" pid="12" name="MSIP_Label_1520fa42-cf58-4c22-8b93-58cf1d3bd1cb_SiteId">
    <vt:lpwstr>11d0e217-264e-400a-8ba0-57dcc127d72d</vt:lpwstr>
  </property>
  <property fmtid="{D5CDD505-2E9C-101B-9397-08002B2CF9AE}" pid="13" name="MSIP_Label_1520fa42-cf58-4c22-8b93-58cf1d3bd1cb_ActionId">
    <vt:lpwstr>93b5d339-b29d-4453-a0cc-a1531c7210bd</vt:lpwstr>
  </property>
  <property fmtid="{D5CDD505-2E9C-101B-9397-08002B2CF9AE}" pid="14" name="MSIP_Label_1520fa42-cf58-4c22-8b93-58cf1d3bd1cb_ContentBits">
    <vt:lpwstr>0</vt:lpwstr>
  </property>
  <property fmtid="{D5CDD505-2E9C-101B-9397-08002B2CF9AE}" pid="15" name="MediaServiceImageTags">
    <vt:lpwstr/>
  </property>
  <property fmtid="{D5CDD505-2E9C-101B-9397-08002B2CF9AE}" pid="16" name="TaxCatchAll">
    <vt:lpwstr/>
  </property>
  <property fmtid="{D5CDD505-2E9C-101B-9397-08002B2CF9AE}" pid="17" name="lcf76f155ced4ddcb4097134ff3c332f">
    <vt:lpwstr/>
  </property>
  <property fmtid="{D5CDD505-2E9C-101B-9397-08002B2CF9AE}" pid="18" name="vti_imgdate">
    <vt:lpwstr/>
  </property>
  <property fmtid="{D5CDD505-2E9C-101B-9397-08002B2CF9AE}" pid="19" name="wic_System_Copyright">
    <vt:lpwstr/>
  </property>
</Properties>
</file>