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0"/>
  </p:notesMasterIdLst>
  <p:handoutMasterIdLst>
    <p:handoutMasterId r:id="rId51"/>
  </p:handoutMasterIdLst>
  <p:sldIdLst>
    <p:sldId id="305" r:id="rId6"/>
    <p:sldId id="335" r:id="rId7"/>
    <p:sldId id="336" r:id="rId8"/>
    <p:sldId id="322" r:id="rId9"/>
    <p:sldId id="337" r:id="rId10"/>
    <p:sldId id="338" r:id="rId11"/>
    <p:sldId id="323" r:id="rId12"/>
    <p:sldId id="339" r:id="rId13"/>
    <p:sldId id="340" r:id="rId14"/>
    <p:sldId id="328" r:id="rId15"/>
    <p:sldId id="341" r:id="rId16"/>
    <p:sldId id="342" r:id="rId17"/>
    <p:sldId id="327" r:id="rId18"/>
    <p:sldId id="349" r:id="rId19"/>
    <p:sldId id="350" r:id="rId20"/>
    <p:sldId id="324" r:id="rId21"/>
    <p:sldId id="343" r:id="rId22"/>
    <p:sldId id="344" r:id="rId23"/>
    <p:sldId id="325" r:id="rId24"/>
    <p:sldId id="345" r:id="rId25"/>
    <p:sldId id="346" r:id="rId26"/>
    <p:sldId id="326" r:id="rId27"/>
    <p:sldId id="347" r:id="rId28"/>
    <p:sldId id="348" r:id="rId29"/>
    <p:sldId id="329" r:id="rId30"/>
    <p:sldId id="351" r:id="rId31"/>
    <p:sldId id="352" r:id="rId32"/>
    <p:sldId id="330" r:id="rId33"/>
    <p:sldId id="353" r:id="rId34"/>
    <p:sldId id="354" r:id="rId35"/>
    <p:sldId id="331" r:id="rId36"/>
    <p:sldId id="355" r:id="rId37"/>
    <p:sldId id="356" r:id="rId38"/>
    <p:sldId id="333" r:id="rId39"/>
    <p:sldId id="359" r:id="rId40"/>
    <p:sldId id="360" r:id="rId41"/>
    <p:sldId id="332" r:id="rId42"/>
    <p:sldId id="357" r:id="rId43"/>
    <p:sldId id="358" r:id="rId44"/>
    <p:sldId id="334" r:id="rId45"/>
    <p:sldId id="361" r:id="rId46"/>
    <p:sldId id="362" r:id="rId47"/>
    <p:sldId id="259" r:id="rId48"/>
    <p:sldId id="267" r:id="rId4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5pPr>
    <a:lvl6pPr marL="2286000" algn="l" defTabSz="914400" rtl="0" eaLnBrk="1" latinLnBrk="0" hangingPunct="1">
      <a:defRPr kern="1200">
        <a:solidFill>
          <a:schemeClr val="tx1"/>
        </a:solidFill>
        <a:latin typeface="Segoe UI" panose="020B0502040204020203" pitchFamily="34" charset="0"/>
        <a:ea typeface="+mn-ea"/>
        <a:cs typeface="+mn-cs"/>
      </a:defRPr>
    </a:lvl6pPr>
    <a:lvl7pPr marL="2743200" algn="l" defTabSz="914400" rtl="0" eaLnBrk="1" latinLnBrk="0" hangingPunct="1">
      <a:defRPr kern="1200">
        <a:solidFill>
          <a:schemeClr val="tx1"/>
        </a:solidFill>
        <a:latin typeface="Segoe UI" panose="020B0502040204020203" pitchFamily="34" charset="0"/>
        <a:ea typeface="+mn-ea"/>
        <a:cs typeface="+mn-cs"/>
      </a:defRPr>
    </a:lvl7pPr>
    <a:lvl8pPr marL="3200400" algn="l" defTabSz="914400" rtl="0" eaLnBrk="1" latinLnBrk="0" hangingPunct="1">
      <a:defRPr kern="1200">
        <a:solidFill>
          <a:schemeClr val="tx1"/>
        </a:solidFill>
        <a:latin typeface="Segoe UI" panose="020B0502040204020203" pitchFamily="34" charset="0"/>
        <a:ea typeface="+mn-ea"/>
        <a:cs typeface="+mn-cs"/>
      </a:defRPr>
    </a:lvl8pPr>
    <a:lvl9pPr marL="3657600" algn="l" defTabSz="914400" rtl="0" eaLnBrk="1" latinLnBrk="0" hangingPunct="1">
      <a:defRPr kern="1200">
        <a:solidFill>
          <a:schemeClr val="tx1"/>
        </a:solidFill>
        <a:latin typeface="Segoe UI" panose="020B0502040204020203"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F9A"/>
    <a:srgbClr val="819DA2"/>
    <a:srgbClr val="597479"/>
    <a:srgbClr val="013D4B"/>
    <a:srgbClr val="18809B"/>
    <a:srgbClr val="F0F0F0"/>
    <a:srgbClr val="F9F9F9"/>
    <a:srgbClr val="11ABD8"/>
    <a:srgbClr val="E5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A317C-9899-446B-A3E2-CCE702162424}" v="4637" dt="2026-02-17T01:48:46.2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0908" autoAdjust="0"/>
  </p:normalViewPr>
  <p:slideViewPr>
    <p:cSldViewPr snapToGrid="0">
      <p:cViewPr varScale="1">
        <p:scale>
          <a:sx n="92" d="100"/>
          <a:sy n="92" d="100"/>
        </p:scale>
        <p:origin x="1026" y="90"/>
      </p:cViewPr>
      <p:guideLst/>
    </p:cSldViewPr>
  </p:slideViewPr>
  <p:outlineViewPr>
    <p:cViewPr>
      <p:scale>
        <a:sx n="33" d="100"/>
        <a:sy n="33" d="100"/>
      </p:scale>
      <p:origin x="0" y="-10560"/>
    </p:cViewPr>
  </p:outlineViewPr>
  <p:notesTextViewPr>
    <p:cViewPr>
      <p:scale>
        <a:sx n="1" d="1"/>
        <a:sy n="1" d="1"/>
      </p:scale>
      <p:origin x="0" y="0"/>
    </p:cViewPr>
  </p:notesTextViewPr>
  <p:notesViewPr>
    <p:cSldViewPr snapToGrid="0">
      <p:cViewPr varScale="1">
        <p:scale>
          <a:sx n="97" d="100"/>
          <a:sy n="97" d="100"/>
        </p:scale>
        <p:origin x="301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F0EB73-8CD9-B88B-13E8-2FA6F42DB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3E75AFA-A501-AFA7-6B2C-B24563B366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40534A4-0072-42B3-AFE0-449A7BCDFC38}" type="datetimeFigureOut">
              <a:rPr lang="en-US"/>
              <a:pPr>
                <a:defRPr/>
              </a:pPr>
              <a:t>2/19/2026</a:t>
            </a:fld>
            <a:endParaRPr lang="en-US"/>
          </a:p>
        </p:txBody>
      </p:sp>
      <p:sp>
        <p:nvSpPr>
          <p:cNvPr id="4" name="Footer Placeholder 3">
            <a:extLst>
              <a:ext uri="{FF2B5EF4-FFF2-40B4-BE49-F238E27FC236}">
                <a16:creationId xmlns:a16="http://schemas.microsoft.com/office/drawing/2014/main" id="{F191A53D-6721-F21B-31E0-54A5C63CA5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1DDE48FE-AD0C-1E52-6698-0852DB335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B6E7C62-4F4B-4B04-A87F-B62B56ABDE8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5125FB-5B84-B438-92A0-4F63F5E92F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ADB3A71-B503-BE87-02B0-C2ECC137B76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340599D-796E-4B5D-B1FC-5CB4CE74BC50}" type="datetimeFigureOut">
              <a:rPr lang="en-US"/>
              <a:pPr>
                <a:defRPr/>
              </a:pPr>
              <a:t>2/19/2026</a:t>
            </a:fld>
            <a:endParaRPr lang="en-US"/>
          </a:p>
        </p:txBody>
      </p:sp>
      <p:sp>
        <p:nvSpPr>
          <p:cNvPr id="4" name="Slide Image Placeholder 3">
            <a:extLst>
              <a:ext uri="{FF2B5EF4-FFF2-40B4-BE49-F238E27FC236}">
                <a16:creationId xmlns:a16="http://schemas.microsoft.com/office/drawing/2014/main" id="{202B2493-9DBD-B4C8-966D-E403A0F14C1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A42497-D9C2-51EB-F286-10CC7FE19C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A87EA4-140D-329F-FB68-BB15981517A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56C7AC8-F0D4-8F68-37BE-F9F486A722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F605D19-C2F4-4D5F-BB75-4E7AD45ADE1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a:t>
            </a:fld>
            <a:endParaRPr lang="en-US"/>
          </a:p>
        </p:txBody>
      </p:sp>
    </p:spTree>
    <p:extLst>
      <p:ext uri="{BB962C8B-B14F-4D97-AF65-F5344CB8AC3E}">
        <p14:creationId xmlns:p14="http://schemas.microsoft.com/office/powerpoint/2010/main" val="257482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8676-81B3-AAC3-3775-0CFDC1316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F76F7-0CA8-ED35-DC77-6DAF6ABBE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5908B-9B6C-D8D3-9AC3-CDD3B2A6AB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2A018C-E3CD-90BB-E5C8-39B7B7570CDD}"/>
              </a:ext>
            </a:extLst>
          </p:cNvPr>
          <p:cNvSpPr>
            <a:spLocks noGrp="1"/>
          </p:cNvSpPr>
          <p:nvPr>
            <p:ph type="sldNum" sz="quarter" idx="5"/>
          </p:nvPr>
        </p:nvSpPr>
        <p:spPr/>
        <p:txBody>
          <a:bodyPr/>
          <a:lstStyle/>
          <a:p>
            <a:pPr>
              <a:defRPr/>
            </a:pPr>
            <a:fld id="{6F605D19-C2F4-4D5F-BB75-4E7AD45ADE11}" type="slidenum">
              <a:rPr lang="en-US" smtClean="0"/>
              <a:pPr>
                <a:defRPr/>
              </a:pPr>
              <a:t>10</a:t>
            </a:fld>
            <a:endParaRPr lang="en-US"/>
          </a:p>
        </p:txBody>
      </p:sp>
    </p:spTree>
    <p:extLst>
      <p:ext uri="{BB962C8B-B14F-4D97-AF65-F5344CB8AC3E}">
        <p14:creationId xmlns:p14="http://schemas.microsoft.com/office/powerpoint/2010/main" val="2362672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79FD-6230-6673-80DB-C2633EFAB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8AF02-24D9-EEEE-FB10-EE5BD7AFE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BABE4-870A-9358-8B55-B9AF90818E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EC69F9-C6F3-1E90-AF82-1604A9692F5C}"/>
              </a:ext>
            </a:extLst>
          </p:cNvPr>
          <p:cNvSpPr>
            <a:spLocks noGrp="1"/>
          </p:cNvSpPr>
          <p:nvPr>
            <p:ph type="sldNum" sz="quarter" idx="5"/>
          </p:nvPr>
        </p:nvSpPr>
        <p:spPr/>
        <p:txBody>
          <a:bodyPr/>
          <a:lstStyle/>
          <a:p>
            <a:pPr>
              <a:defRPr/>
            </a:pPr>
            <a:fld id="{6F605D19-C2F4-4D5F-BB75-4E7AD45ADE11}" type="slidenum">
              <a:rPr lang="en-US" smtClean="0"/>
              <a:pPr>
                <a:defRPr/>
              </a:pPr>
              <a:t>11</a:t>
            </a:fld>
            <a:endParaRPr lang="en-US"/>
          </a:p>
        </p:txBody>
      </p:sp>
    </p:spTree>
    <p:extLst>
      <p:ext uri="{BB962C8B-B14F-4D97-AF65-F5344CB8AC3E}">
        <p14:creationId xmlns:p14="http://schemas.microsoft.com/office/powerpoint/2010/main" val="374787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42003-5F39-535A-597B-A39052077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7C81C-C82E-13CF-CAEF-8A0460397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BE150-631D-073A-BACF-D34E3F011988}"/>
              </a:ext>
            </a:extLst>
          </p:cNvPr>
          <p:cNvSpPr>
            <a:spLocks noGrp="1"/>
          </p:cNvSpPr>
          <p:nvPr>
            <p:ph type="body" idx="1"/>
          </p:nvPr>
        </p:nvSpPr>
        <p:spPr/>
        <p:txBody>
          <a:bodyPr/>
          <a:lstStyle/>
          <a:p>
            <a:r>
              <a:rPr lang="en-US" dirty="0"/>
              <a:t>Practically unchanged from last year </a:t>
            </a:r>
          </a:p>
        </p:txBody>
      </p:sp>
      <p:sp>
        <p:nvSpPr>
          <p:cNvPr id="4" name="Slide Number Placeholder 3">
            <a:extLst>
              <a:ext uri="{FF2B5EF4-FFF2-40B4-BE49-F238E27FC236}">
                <a16:creationId xmlns:a16="http://schemas.microsoft.com/office/drawing/2014/main" id="{99AFFC70-0CCC-1508-6267-4CFD0840CD76}"/>
              </a:ext>
            </a:extLst>
          </p:cNvPr>
          <p:cNvSpPr>
            <a:spLocks noGrp="1"/>
          </p:cNvSpPr>
          <p:nvPr>
            <p:ph type="sldNum" sz="quarter" idx="5"/>
          </p:nvPr>
        </p:nvSpPr>
        <p:spPr/>
        <p:txBody>
          <a:bodyPr/>
          <a:lstStyle/>
          <a:p>
            <a:pPr>
              <a:defRPr/>
            </a:pPr>
            <a:fld id="{6F605D19-C2F4-4D5F-BB75-4E7AD45ADE11}" type="slidenum">
              <a:rPr lang="en-US" smtClean="0"/>
              <a:pPr>
                <a:defRPr/>
              </a:pPr>
              <a:t>12</a:t>
            </a:fld>
            <a:endParaRPr lang="en-US"/>
          </a:p>
        </p:txBody>
      </p:sp>
    </p:spTree>
    <p:extLst>
      <p:ext uri="{BB962C8B-B14F-4D97-AF65-F5344CB8AC3E}">
        <p14:creationId xmlns:p14="http://schemas.microsoft.com/office/powerpoint/2010/main" val="699246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A199-71B4-6197-1F87-AD178A07D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0DFD4-85C5-5D07-B7A1-37F53D001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7849F-D649-D69F-F816-8B85F80EC4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7A98F5-E656-4D56-6DE3-1A21C9EC4C41}"/>
              </a:ext>
            </a:extLst>
          </p:cNvPr>
          <p:cNvSpPr>
            <a:spLocks noGrp="1"/>
          </p:cNvSpPr>
          <p:nvPr>
            <p:ph type="sldNum" sz="quarter" idx="5"/>
          </p:nvPr>
        </p:nvSpPr>
        <p:spPr/>
        <p:txBody>
          <a:bodyPr/>
          <a:lstStyle/>
          <a:p>
            <a:pPr>
              <a:defRPr/>
            </a:pPr>
            <a:fld id="{6F605D19-C2F4-4D5F-BB75-4E7AD45ADE11}" type="slidenum">
              <a:rPr lang="en-US" smtClean="0"/>
              <a:pPr>
                <a:defRPr/>
              </a:pPr>
              <a:t>13</a:t>
            </a:fld>
            <a:endParaRPr lang="en-US"/>
          </a:p>
        </p:txBody>
      </p:sp>
    </p:spTree>
    <p:extLst>
      <p:ext uri="{BB962C8B-B14F-4D97-AF65-F5344CB8AC3E}">
        <p14:creationId xmlns:p14="http://schemas.microsoft.com/office/powerpoint/2010/main" val="2632325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CB11D-B2D4-613E-C098-AE2410A5D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12FC8-12DC-405E-4E7C-B269F70F9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48E2D-1F92-CBB2-A174-452D2C92F3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9C94C7-03A7-89F6-455F-0E95C4B11DA7}"/>
              </a:ext>
            </a:extLst>
          </p:cNvPr>
          <p:cNvSpPr>
            <a:spLocks noGrp="1"/>
          </p:cNvSpPr>
          <p:nvPr>
            <p:ph type="sldNum" sz="quarter" idx="5"/>
          </p:nvPr>
        </p:nvSpPr>
        <p:spPr/>
        <p:txBody>
          <a:bodyPr/>
          <a:lstStyle/>
          <a:p>
            <a:pPr>
              <a:defRPr/>
            </a:pPr>
            <a:fld id="{6F605D19-C2F4-4D5F-BB75-4E7AD45ADE11}" type="slidenum">
              <a:rPr lang="en-US" smtClean="0"/>
              <a:pPr>
                <a:defRPr/>
              </a:pPr>
              <a:t>14</a:t>
            </a:fld>
            <a:endParaRPr lang="en-US"/>
          </a:p>
        </p:txBody>
      </p:sp>
    </p:spTree>
    <p:extLst>
      <p:ext uri="{BB962C8B-B14F-4D97-AF65-F5344CB8AC3E}">
        <p14:creationId xmlns:p14="http://schemas.microsoft.com/office/powerpoint/2010/main" val="359401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280DD-1663-B6D0-CEF7-97EA17FBF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511E0-272A-0572-2242-98A3D1595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25E7C-4658-C90F-E9E9-F1B95CEFC4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BEF896-21DC-868E-817A-4CFB5E83F422}"/>
              </a:ext>
            </a:extLst>
          </p:cNvPr>
          <p:cNvSpPr>
            <a:spLocks noGrp="1"/>
          </p:cNvSpPr>
          <p:nvPr>
            <p:ph type="sldNum" sz="quarter" idx="5"/>
          </p:nvPr>
        </p:nvSpPr>
        <p:spPr/>
        <p:txBody>
          <a:bodyPr/>
          <a:lstStyle/>
          <a:p>
            <a:pPr>
              <a:defRPr/>
            </a:pPr>
            <a:fld id="{6F605D19-C2F4-4D5F-BB75-4E7AD45ADE11}" type="slidenum">
              <a:rPr lang="en-US" smtClean="0"/>
              <a:pPr>
                <a:defRPr/>
              </a:pPr>
              <a:t>15</a:t>
            </a:fld>
            <a:endParaRPr lang="en-US"/>
          </a:p>
        </p:txBody>
      </p:sp>
    </p:spTree>
    <p:extLst>
      <p:ext uri="{BB962C8B-B14F-4D97-AF65-F5344CB8AC3E}">
        <p14:creationId xmlns:p14="http://schemas.microsoft.com/office/powerpoint/2010/main" val="3454307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9E874-50B4-9BC8-62E4-FBDF6D971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DE6F9-E5BC-DD0D-874C-73D4BDCF4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B81F6-3075-6290-E6B5-013950EA34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48FD08-BBC9-FB0B-5550-55C8F318BC80}"/>
              </a:ext>
            </a:extLst>
          </p:cNvPr>
          <p:cNvSpPr>
            <a:spLocks noGrp="1"/>
          </p:cNvSpPr>
          <p:nvPr>
            <p:ph type="sldNum" sz="quarter" idx="5"/>
          </p:nvPr>
        </p:nvSpPr>
        <p:spPr/>
        <p:txBody>
          <a:bodyPr/>
          <a:lstStyle/>
          <a:p>
            <a:pPr>
              <a:defRPr/>
            </a:pPr>
            <a:fld id="{6F605D19-C2F4-4D5F-BB75-4E7AD45ADE11}" type="slidenum">
              <a:rPr lang="en-US" smtClean="0"/>
              <a:pPr>
                <a:defRPr/>
              </a:pPr>
              <a:t>16</a:t>
            </a:fld>
            <a:endParaRPr lang="en-US"/>
          </a:p>
        </p:txBody>
      </p:sp>
    </p:spTree>
    <p:extLst>
      <p:ext uri="{BB962C8B-B14F-4D97-AF65-F5344CB8AC3E}">
        <p14:creationId xmlns:p14="http://schemas.microsoft.com/office/powerpoint/2010/main" val="2517464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71F0-85BC-1314-802C-1D44A2F5F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04508-383D-CDE9-3CA7-670A01CE1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80124-6C79-78C4-3B6E-21D9CFCD48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B1F6B1-3C17-42DC-0058-3C81AC702803}"/>
              </a:ext>
            </a:extLst>
          </p:cNvPr>
          <p:cNvSpPr>
            <a:spLocks noGrp="1"/>
          </p:cNvSpPr>
          <p:nvPr>
            <p:ph type="sldNum" sz="quarter" idx="5"/>
          </p:nvPr>
        </p:nvSpPr>
        <p:spPr/>
        <p:txBody>
          <a:bodyPr/>
          <a:lstStyle/>
          <a:p>
            <a:pPr>
              <a:defRPr/>
            </a:pPr>
            <a:fld id="{6F605D19-C2F4-4D5F-BB75-4E7AD45ADE11}" type="slidenum">
              <a:rPr lang="en-US" smtClean="0"/>
              <a:pPr>
                <a:defRPr/>
              </a:pPr>
              <a:t>17</a:t>
            </a:fld>
            <a:endParaRPr lang="en-US"/>
          </a:p>
        </p:txBody>
      </p:sp>
    </p:spTree>
    <p:extLst>
      <p:ext uri="{BB962C8B-B14F-4D97-AF65-F5344CB8AC3E}">
        <p14:creationId xmlns:p14="http://schemas.microsoft.com/office/powerpoint/2010/main" val="2204103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35CA4-D980-1D02-A831-FF451ACFA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73A4E-4DE0-3534-DE95-A93A2A75F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8BD45-0BEC-B592-BC56-C8DBDAB25D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988E1-0096-FF70-A096-736F31449155}"/>
              </a:ext>
            </a:extLst>
          </p:cNvPr>
          <p:cNvSpPr>
            <a:spLocks noGrp="1"/>
          </p:cNvSpPr>
          <p:nvPr>
            <p:ph type="sldNum" sz="quarter" idx="5"/>
          </p:nvPr>
        </p:nvSpPr>
        <p:spPr/>
        <p:txBody>
          <a:bodyPr/>
          <a:lstStyle/>
          <a:p>
            <a:pPr>
              <a:defRPr/>
            </a:pPr>
            <a:fld id="{6F605D19-C2F4-4D5F-BB75-4E7AD45ADE11}" type="slidenum">
              <a:rPr lang="en-US" smtClean="0"/>
              <a:pPr>
                <a:defRPr/>
              </a:pPr>
              <a:t>18</a:t>
            </a:fld>
            <a:endParaRPr lang="en-US"/>
          </a:p>
        </p:txBody>
      </p:sp>
    </p:spTree>
    <p:extLst>
      <p:ext uri="{BB962C8B-B14F-4D97-AF65-F5344CB8AC3E}">
        <p14:creationId xmlns:p14="http://schemas.microsoft.com/office/powerpoint/2010/main" val="3161399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5DCD-7FA5-2AD6-7ED6-CF2A3ACB0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FC910-CEDA-E156-A319-68144F05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196E6-C5FC-1641-9EEC-3E8BB2CD96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6601E6-8AF1-CBF5-1E21-A35DADE76220}"/>
              </a:ext>
            </a:extLst>
          </p:cNvPr>
          <p:cNvSpPr>
            <a:spLocks noGrp="1"/>
          </p:cNvSpPr>
          <p:nvPr>
            <p:ph type="sldNum" sz="quarter" idx="5"/>
          </p:nvPr>
        </p:nvSpPr>
        <p:spPr/>
        <p:txBody>
          <a:bodyPr/>
          <a:lstStyle/>
          <a:p>
            <a:pPr>
              <a:defRPr/>
            </a:pPr>
            <a:fld id="{6F605D19-C2F4-4D5F-BB75-4E7AD45ADE11}" type="slidenum">
              <a:rPr lang="en-US" smtClean="0"/>
              <a:pPr>
                <a:defRPr/>
              </a:pPr>
              <a:t>19</a:t>
            </a:fld>
            <a:endParaRPr lang="en-US"/>
          </a:p>
        </p:txBody>
      </p:sp>
    </p:spTree>
    <p:extLst>
      <p:ext uri="{BB962C8B-B14F-4D97-AF65-F5344CB8AC3E}">
        <p14:creationId xmlns:p14="http://schemas.microsoft.com/office/powerpoint/2010/main" val="192185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0A6A2-368F-4D7C-505D-E9707BDA1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2D845-16E0-43A8-37EE-3C5F3B446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8306A-9E08-A791-B020-D4C29F63B1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71ECFB-B3CB-693E-3498-0CC42D882158}"/>
              </a:ext>
            </a:extLst>
          </p:cNvPr>
          <p:cNvSpPr>
            <a:spLocks noGrp="1"/>
          </p:cNvSpPr>
          <p:nvPr>
            <p:ph type="sldNum" sz="quarter" idx="5"/>
          </p:nvPr>
        </p:nvSpPr>
        <p:spPr/>
        <p:txBody>
          <a:bodyPr/>
          <a:lstStyle/>
          <a:p>
            <a:pPr>
              <a:defRPr/>
            </a:pPr>
            <a:fld id="{6F605D19-C2F4-4D5F-BB75-4E7AD45ADE11}" type="slidenum">
              <a:rPr lang="en-US" smtClean="0"/>
              <a:pPr>
                <a:defRPr/>
              </a:pPr>
              <a:t>2</a:t>
            </a:fld>
            <a:endParaRPr lang="en-US"/>
          </a:p>
        </p:txBody>
      </p:sp>
    </p:spTree>
    <p:extLst>
      <p:ext uri="{BB962C8B-B14F-4D97-AF65-F5344CB8AC3E}">
        <p14:creationId xmlns:p14="http://schemas.microsoft.com/office/powerpoint/2010/main" val="46079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9B63-C941-FC0C-B4D1-FB9C31A1E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209EA-6376-D62A-02F3-B9C1FD300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9A56B-EC63-6BFF-8B92-2116F3B956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9E3D53-5B2D-7BA0-AB81-DC6D78D4B2DE}"/>
              </a:ext>
            </a:extLst>
          </p:cNvPr>
          <p:cNvSpPr>
            <a:spLocks noGrp="1"/>
          </p:cNvSpPr>
          <p:nvPr>
            <p:ph type="sldNum" sz="quarter" idx="5"/>
          </p:nvPr>
        </p:nvSpPr>
        <p:spPr/>
        <p:txBody>
          <a:bodyPr/>
          <a:lstStyle/>
          <a:p>
            <a:pPr>
              <a:defRPr/>
            </a:pPr>
            <a:fld id="{6F605D19-C2F4-4D5F-BB75-4E7AD45ADE11}" type="slidenum">
              <a:rPr lang="en-US" smtClean="0"/>
              <a:pPr>
                <a:defRPr/>
              </a:pPr>
              <a:t>20</a:t>
            </a:fld>
            <a:endParaRPr lang="en-US"/>
          </a:p>
        </p:txBody>
      </p:sp>
    </p:spTree>
    <p:extLst>
      <p:ext uri="{BB962C8B-B14F-4D97-AF65-F5344CB8AC3E}">
        <p14:creationId xmlns:p14="http://schemas.microsoft.com/office/powerpoint/2010/main" val="2856795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EEF53-C901-EFDA-89E0-70C669AE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CE5DC-B17A-0B74-9C99-3DD8D3D3F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3CDDD-02EE-EEFC-C3A6-0FC615F009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4C80C2-7F12-0A52-72F9-74339F53A29A}"/>
              </a:ext>
            </a:extLst>
          </p:cNvPr>
          <p:cNvSpPr>
            <a:spLocks noGrp="1"/>
          </p:cNvSpPr>
          <p:nvPr>
            <p:ph type="sldNum" sz="quarter" idx="5"/>
          </p:nvPr>
        </p:nvSpPr>
        <p:spPr/>
        <p:txBody>
          <a:bodyPr/>
          <a:lstStyle/>
          <a:p>
            <a:pPr>
              <a:defRPr/>
            </a:pPr>
            <a:fld id="{6F605D19-C2F4-4D5F-BB75-4E7AD45ADE11}" type="slidenum">
              <a:rPr lang="en-US" smtClean="0"/>
              <a:pPr>
                <a:defRPr/>
              </a:pPr>
              <a:t>21</a:t>
            </a:fld>
            <a:endParaRPr lang="en-US"/>
          </a:p>
        </p:txBody>
      </p:sp>
    </p:spTree>
    <p:extLst>
      <p:ext uri="{BB962C8B-B14F-4D97-AF65-F5344CB8AC3E}">
        <p14:creationId xmlns:p14="http://schemas.microsoft.com/office/powerpoint/2010/main" val="3328013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2499-0B9A-A23D-FF87-9C67F5B4A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4363E-C4C0-2FF9-0F6A-0C3AC4368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E0270-5FDD-00C5-DD11-07BB1604F7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7F2D90-65AE-94C6-0DA2-1FCEBEA589B5}"/>
              </a:ext>
            </a:extLst>
          </p:cNvPr>
          <p:cNvSpPr>
            <a:spLocks noGrp="1"/>
          </p:cNvSpPr>
          <p:nvPr>
            <p:ph type="sldNum" sz="quarter" idx="5"/>
          </p:nvPr>
        </p:nvSpPr>
        <p:spPr/>
        <p:txBody>
          <a:bodyPr/>
          <a:lstStyle/>
          <a:p>
            <a:pPr>
              <a:defRPr/>
            </a:pPr>
            <a:fld id="{6F605D19-C2F4-4D5F-BB75-4E7AD45ADE11}" type="slidenum">
              <a:rPr lang="en-US" smtClean="0"/>
              <a:pPr>
                <a:defRPr/>
              </a:pPr>
              <a:t>22</a:t>
            </a:fld>
            <a:endParaRPr lang="en-US"/>
          </a:p>
        </p:txBody>
      </p:sp>
    </p:spTree>
    <p:extLst>
      <p:ext uri="{BB962C8B-B14F-4D97-AF65-F5344CB8AC3E}">
        <p14:creationId xmlns:p14="http://schemas.microsoft.com/office/powerpoint/2010/main" val="86901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DF95-1425-54A8-A51E-9DAF79640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A3CB3-59BC-8E22-76EA-684957C10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C821D-6B1C-B26E-7209-EE52F047CF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F51A6B-2DB7-7775-2B8A-80EF8AB42A9B}"/>
              </a:ext>
            </a:extLst>
          </p:cNvPr>
          <p:cNvSpPr>
            <a:spLocks noGrp="1"/>
          </p:cNvSpPr>
          <p:nvPr>
            <p:ph type="sldNum" sz="quarter" idx="5"/>
          </p:nvPr>
        </p:nvSpPr>
        <p:spPr/>
        <p:txBody>
          <a:bodyPr/>
          <a:lstStyle/>
          <a:p>
            <a:pPr>
              <a:defRPr/>
            </a:pPr>
            <a:fld id="{6F605D19-C2F4-4D5F-BB75-4E7AD45ADE11}" type="slidenum">
              <a:rPr lang="en-US" smtClean="0"/>
              <a:pPr>
                <a:defRPr/>
              </a:pPr>
              <a:t>23</a:t>
            </a:fld>
            <a:endParaRPr lang="en-US"/>
          </a:p>
        </p:txBody>
      </p:sp>
    </p:spTree>
    <p:extLst>
      <p:ext uri="{BB962C8B-B14F-4D97-AF65-F5344CB8AC3E}">
        <p14:creationId xmlns:p14="http://schemas.microsoft.com/office/powerpoint/2010/main" val="1262926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F88B2-EA33-3092-D45B-A9860B249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9E76A-46DD-1614-66D3-2198C45C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30A89-54C3-5E6E-2B55-5D19BEC9CC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2B94B2-3AFB-C8AB-C623-7A8A5E537606}"/>
              </a:ext>
            </a:extLst>
          </p:cNvPr>
          <p:cNvSpPr>
            <a:spLocks noGrp="1"/>
          </p:cNvSpPr>
          <p:nvPr>
            <p:ph type="sldNum" sz="quarter" idx="5"/>
          </p:nvPr>
        </p:nvSpPr>
        <p:spPr/>
        <p:txBody>
          <a:bodyPr/>
          <a:lstStyle/>
          <a:p>
            <a:pPr>
              <a:defRPr/>
            </a:pPr>
            <a:fld id="{6F605D19-C2F4-4D5F-BB75-4E7AD45ADE11}" type="slidenum">
              <a:rPr lang="en-US" smtClean="0"/>
              <a:pPr>
                <a:defRPr/>
              </a:pPr>
              <a:t>24</a:t>
            </a:fld>
            <a:endParaRPr lang="en-US"/>
          </a:p>
        </p:txBody>
      </p:sp>
    </p:spTree>
    <p:extLst>
      <p:ext uri="{BB962C8B-B14F-4D97-AF65-F5344CB8AC3E}">
        <p14:creationId xmlns:p14="http://schemas.microsoft.com/office/powerpoint/2010/main" val="4274106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3BF0-FB60-3258-01B3-791A85CEF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23EAB-1569-DD88-9E24-0455D0876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035BD-104C-6352-A4CD-1A535B6669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9DF61-20BC-8D3E-6B9C-8EDC374BE76B}"/>
              </a:ext>
            </a:extLst>
          </p:cNvPr>
          <p:cNvSpPr>
            <a:spLocks noGrp="1"/>
          </p:cNvSpPr>
          <p:nvPr>
            <p:ph type="sldNum" sz="quarter" idx="5"/>
          </p:nvPr>
        </p:nvSpPr>
        <p:spPr/>
        <p:txBody>
          <a:bodyPr/>
          <a:lstStyle/>
          <a:p>
            <a:pPr>
              <a:defRPr/>
            </a:pPr>
            <a:fld id="{6F605D19-C2F4-4D5F-BB75-4E7AD45ADE11}" type="slidenum">
              <a:rPr lang="en-US" smtClean="0"/>
              <a:pPr>
                <a:defRPr/>
              </a:pPr>
              <a:t>25</a:t>
            </a:fld>
            <a:endParaRPr lang="en-US"/>
          </a:p>
        </p:txBody>
      </p:sp>
    </p:spTree>
    <p:extLst>
      <p:ext uri="{BB962C8B-B14F-4D97-AF65-F5344CB8AC3E}">
        <p14:creationId xmlns:p14="http://schemas.microsoft.com/office/powerpoint/2010/main" val="3375495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87216-34E1-167B-E326-785CE01A0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A387-F27A-44F4-FF3D-0F10C8464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2FF79-38FE-8D7A-E6B6-46F2DAF65EF6}"/>
              </a:ext>
            </a:extLst>
          </p:cNvPr>
          <p:cNvSpPr>
            <a:spLocks noGrp="1"/>
          </p:cNvSpPr>
          <p:nvPr>
            <p:ph type="body" idx="1"/>
          </p:nvPr>
        </p:nvSpPr>
        <p:spPr/>
        <p:txBody>
          <a:bodyPr/>
          <a:lstStyle/>
          <a:p>
            <a:r>
              <a:rPr lang="en-US" dirty="0"/>
              <a:t>Coverage has been provided in conjunction with Cyber Liability on ACH Wire transfer fraud to a bad actor </a:t>
            </a:r>
          </a:p>
        </p:txBody>
      </p:sp>
      <p:sp>
        <p:nvSpPr>
          <p:cNvPr id="4" name="Slide Number Placeholder 3">
            <a:extLst>
              <a:ext uri="{FF2B5EF4-FFF2-40B4-BE49-F238E27FC236}">
                <a16:creationId xmlns:a16="http://schemas.microsoft.com/office/drawing/2014/main" id="{EB9F1516-5495-D60A-FA07-83ADE66DC00C}"/>
              </a:ext>
            </a:extLst>
          </p:cNvPr>
          <p:cNvSpPr>
            <a:spLocks noGrp="1"/>
          </p:cNvSpPr>
          <p:nvPr>
            <p:ph type="sldNum" sz="quarter" idx="5"/>
          </p:nvPr>
        </p:nvSpPr>
        <p:spPr/>
        <p:txBody>
          <a:bodyPr/>
          <a:lstStyle/>
          <a:p>
            <a:pPr>
              <a:defRPr/>
            </a:pPr>
            <a:fld id="{6F605D19-C2F4-4D5F-BB75-4E7AD45ADE11}" type="slidenum">
              <a:rPr lang="en-US" smtClean="0"/>
              <a:pPr>
                <a:defRPr/>
              </a:pPr>
              <a:t>26</a:t>
            </a:fld>
            <a:endParaRPr lang="en-US"/>
          </a:p>
        </p:txBody>
      </p:sp>
    </p:spTree>
    <p:extLst>
      <p:ext uri="{BB962C8B-B14F-4D97-AF65-F5344CB8AC3E}">
        <p14:creationId xmlns:p14="http://schemas.microsoft.com/office/powerpoint/2010/main" val="4009808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F324-E426-EEB3-E931-14A832015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F8864-C5DE-BE71-707A-8729E257C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80425-401F-4BE3-E9B3-213573CC17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D5F625-D14B-7E14-D049-F3CFD7E1252C}"/>
              </a:ext>
            </a:extLst>
          </p:cNvPr>
          <p:cNvSpPr>
            <a:spLocks noGrp="1"/>
          </p:cNvSpPr>
          <p:nvPr>
            <p:ph type="sldNum" sz="quarter" idx="5"/>
          </p:nvPr>
        </p:nvSpPr>
        <p:spPr/>
        <p:txBody>
          <a:bodyPr/>
          <a:lstStyle/>
          <a:p>
            <a:pPr>
              <a:defRPr/>
            </a:pPr>
            <a:fld id="{6F605D19-C2F4-4D5F-BB75-4E7AD45ADE11}" type="slidenum">
              <a:rPr lang="en-US" smtClean="0"/>
              <a:pPr>
                <a:defRPr/>
              </a:pPr>
              <a:t>27</a:t>
            </a:fld>
            <a:endParaRPr lang="en-US"/>
          </a:p>
        </p:txBody>
      </p:sp>
    </p:spTree>
    <p:extLst>
      <p:ext uri="{BB962C8B-B14F-4D97-AF65-F5344CB8AC3E}">
        <p14:creationId xmlns:p14="http://schemas.microsoft.com/office/powerpoint/2010/main" val="1630593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92307-5E2C-45CC-9C4A-262BD3B15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43FBA-D4A5-0396-AC9B-663039F6D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2037F-704D-7CE3-68A7-22E1C7359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17E57E-D2A6-B391-F7BE-649AF2348D19}"/>
              </a:ext>
            </a:extLst>
          </p:cNvPr>
          <p:cNvSpPr>
            <a:spLocks noGrp="1"/>
          </p:cNvSpPr>
          <p:nvPr>
            <p:ph type="sldNum" sz="quarter" idx="5"/>
          </p:nvPr>
        </p:nvSpPr>
        <p:spPr/>
        <p:txBody>
          <a:bodyPr/>
          <a:lstStyle/>
          <a:p>
            <a:pPr>
              <a:defRPr/>
            </a:pPr>
            <a:fld id="{6F605D19-C2F4-4D5F-BB75-4E7AD45ADE11}" type="slidenum">
              <a:rPr lang="en-US" smtClean="0"/>
              <a:pPr>
                <a:defRPr/>
              </a:pPr>
              <a:t>28</a:t>
            </a:fld>
            <a:endParaRPr lang="en-US"/>
          </a:p>
        </p:txBody>
      </p:sp>
    </p:spTree>
    <p:extLst>
      <p:ext uri="{BB962C8B-B14F-4D97-AF65-F5344CB8AC3E}">
        <p14:creationId xmlns:p14="http://schemas.microsoft.com/office/powerpoint/2010/main" val="345228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2D98-715B-3EAB-5142-C0F909C41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47AB1-6384-4A2A-0BC0-97EDF39D2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E16A-A310-7025-7056-9C4DF54037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D6FCF5-581A-0C2F-5D13-C97FCB28AEE1}"/>
              </a:ext>
            </a:extLst>
          </p:cNvPr>
          <p:cNvSpPr>
            <a:spLocks noGrp="1"/>
          </p:cNvSpPr>
          <p:nvPr>
            <p:ph type="sldNum" sz="quarter" idx="5"/>
          </p:nvPr>
        </p:nvSpPr>
        <p:spPr/>
        <p:txBody>
          <a:bodyPr/>
          <a:lstStyle/>
          <a:p>
            <a:pPr>
              <a:defRPr/>
            </a:pPr>
            <a:fld id="{6F605D19-C2F4-4D5F-BB75-4E7AD45ADE11}" type="slidenum">
              <a:rPr lang="en-US" smtClean="0"/>
              <a:pPr>
                <a:defRPr/>
              </a:pPr>
              <a:t>29</a:t>
            </a:fld>
            <a:endParaRPr lang="en-US"/>
          </a:p>
        </p:txBody>
      </p:sp>
    </p:spTree>
    <p:extLst>
      <p:ext uri="{BB962C8B-B14F-4D97-AF65-F5344CB8AC3E}">
        <p14:creationId xmlns:p14="http://schemas.microsoft.com/office/powerpoint/2010/main" val="188633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2BEF1-941F-F501-B9C4-995F85D47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06C43-BF48-B20C-7865-42587CDAD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3EDBD-BF7A-A5E1-1F13-8F6D91340846}"/>
              </a:ext>
            </a:extLst>
          </p:cNvPr>
          <p:cNvSpPr>
            <a:spLocks noGrp="1"/>
          </p:cNvSpPr>
          <p:nvPr>
            <p:ph type="body" idx="1"/>
          </p:nvPr>
        </p:nvSpPr>
        <p:spPr/>
        <p:txBody>
          <a:bodyPr/>
          <a:lstStyle/>
          <a:p>
            <a:r>
              <a:rPr lang="en-US" dirty="0"/>
              <a:t>Practically unchanged from last year </a:t>
            </a:r>
          </a:p>
        </p:txBody>
      </p:sp>
      <p:sp>
        <p:nvSpPr>
          <p:cNvPr id="4" name="Slide Number Placeholder 3">
            <a:extLst>
              <a:ext uri="{FF2B5EF4-FFF2-40B4-BE49-F238E27FC236}">
                <a16:creationId xmlns:a16="http://schemas.microsoft.com/office/drawing/2014/main" id="{BE8A23D4-5116-92E7-FAF1-4AAF7EC5EDBA}"/>
              </a:ext>
            </a:extLst>
          </p:cNvPr>
          <p:cNvSpPr>
            <a:spLocks noGrp="1"/>
          </p:cNvSpPr>
          <p:nvPr>
            <p:ph type="sldNum" sz="quarter" idx="5"/>
          </p:nvPr>
        </p:nvSpPr>
        <p:spPr/>
        <p:txBody>
          <a:bodyPr/>
          <a:lstStyle/>
          <a:p>
            <a:pPr>
              <a:defRPr/>
            </a:pPr>
            <a:fld id="{6F605D19-C2F4-4D5F-BB75-4E7AD45ADE11}" type="slidenum">
              <a:rPr lang="en-US" smtClean="0"/>
              <a:pPr>
                <a:defRPr/>
              </a:pPr>
              <a:t>3</a:t>
            </a:fld>
            <a:endParaRPr lang="en-US"/>
          </a:p>
        </p:txBody>
      </p:sp>
    </p:spTree>
    <p:extLst>
      <p:ext uri="{BB962C8B-B14F-4D97-AF65-F5344CB8AC3E}">
        <p14:creationId xmlns:p14="http://schemas.microsoft.com/office/powerpoint/2010/main" val="3978636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E721A-6C2B-B775-2A7B-AF72FBD6E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EE904-44C8-02F3-39BC-F9D4C8A8B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0A5B7-1F5E-D516-8DE5-69B1FAA61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6BA60-EBAA-8FA0-9738-5E246EF62889}"/>
              </a:ext>
            </a:extLst>
          </p:cNvPr>
          <p:cNvSpPr>
            <a:spLocks noGrp="1"/>
          </p:cNvSpPr>
          <p:nvPr>
            <p:ph type="sldNum" sz="quarter" idx="5"/>
          </p:nvPr>
        </p:nvSpPr>
        <p:spPr/>
        <p:txBody>
          <a:bodyPr/>
          <a:lstStyle/>
          <a:p>
            <a:pPr>
              <a:defRPr/>
            </a:pPr>
            <a:fld id="{6F605D19-C2F4-4D5F-BB75-4E7AD45ADE11}" type="slidenum">
              <a:rPr lang="en-US" smtClean="0"/>
              <a:pPr>
                <a:defRPr/>
              </a:pPr>
              <a:t>30</a:t>
            </a:fld>
            <a:endParaRPr lang="en-US"/>
          </a:p>
        </p:txBody>
      </p:sp>
    </p:spTree>
    <p:extLst>
      <p:ext uri="{BB962C8B-B14F-4D97-AF65-F5344CB8AC3E}">
        <p14:creationId xmlns:p14="http://schemas.microsoft.com/office/powerpoint/2010/main" val="3900945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07CB7-A1F8-CD60-2B4C-21613DE91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74D4C-4BE9-9D9F-A1C1-4D019BFE7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ECF62-C43F-4ED3-F945-5D83C2E4F3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170A4A-7E02-8589-AE1D-5E0E951330C5}"/>
              </a:ext>
            </a:extLst>
          </p:cNvPr>
          <p:cNvSpPr>
            <a:spLocks noGrp="1"/>
          </p:cNvSpPr>
          <p:nvPr>
            <p:ph type="sldNum" sz="quarter" idx="5"/>
          </p:nvPr>
        </p:nvSpPr>
        <p:spPr/>
        <p:txBody>
          <a:bodyPr/>
          <a:lstStyle/>
          <a:p>
            <a:pPr>
              <a:defRPr/>
            </a:pPr>
            <a:fld id="{6F605D19-C2F4-4D5F-BB75-4E7AD45ADE11}" type="slidenum">
              <a:rPr lang="en-US" smtClean="0"/>
              <a:pPr>
                <a:defRPr/>
              </a:pPr>
              <a:t>31</a:t>
            </a:fld>
            <a:endParaRPr lang="en-US"/>
          </a:p>
        </p:txBody>
      </p:sp>
    </p:spTree>
    <p:extLst>
      <p:ext uri="{BB962C8B-B14F-4D97-AF65-F5344CB8AC3E}">
        <p14:creationId xmlns:p14="http://schemas.microsoft.com/office/powerpoint/2010/main" val="2345668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4A5EE-ED6B-73C4-8010-55D2963A4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7A079-6091-2564-19CF-9BC9B8A8F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DFC7B-B63D-F34C-58F3-1FF2B29481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F54495-F31C-E6E2-1561-31D2F688E437}"/>
              </a:ext>
            </a:extLst>
          </p:cNvPr>
          <p:cNvSpPr>
            <a:spLocks noGrp="1"/>
          </p:cNvSpPr>
          <p:nvPr>
            <p:ph type="sldNum" sz="quarter" idx="5"/>
          </p:nvPr>
        </p:nvSpPr>
        <p:spPr/>
        <p:txBody>
          <a:bodyPr/>
          <a:lstStyle/>
          <a:p>
            <a:pPr>
              <a:defRPr/>
            </a:pPr>
            <a:fld id="{6F605D19-C2F4-4D5F-BB75-4E7AD45ADE11}" type="slidenum">
              <a:rPr lang="en-US" smtClean="0"/>
              <a:pPr>
                <a:defRPr/>
              </a:pPr>
              <a:t>32</a:t>
            </a:fld>
            <a:endParaRPr lang="en-US"/>
          </a:p>
        </p:txBody>
      </p:sp>
    </p:spTree>
    <p:extLst>
      <p:ext uri="{BB962C8B-B14F-4D97-AF65-F5344CB8AC3E}">
        <p14:creationId xmlns:p14="http://schemas.microsoft.com/office/powerpoint/2010/main" val="3585488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BBB8-9353-FC32-60E9-4388ABEC0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A1F93-BD87-EEE0-69EF-6FEC74590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4AE8E-97AD-9ED9-AE94-9B7109316C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C7A29-DA6B-54CB-2A50-4103F8E47B3F}"/>
              </a:ext>
            </a:extLst>
          </p:cNvPr>
          <p:cNvSpPr>
            <a:spLocks noGrp="1"/>
          </p:cNvSpPr>
          <p:nvPr>
            <p:ph type="sldNum" sz="quarter" idx="5"/>
          </p:nvPr>
        </p:nvSpPr>
        <p:spPr/>
        <p:txBody>
          <a:bodyPr/>
          <a:lstStyle/>
          <a:p>
            <a:pPr>
              <a:defRPr/>
            </a:pPr>
            <a:fld id="{6F605D19-C2F4-4D5F-BB75-4E7AD45ADE11}" type="slidenum">
              <a:rPr lang="en-US" smtClean="0"/>
              <a:pPr>
                <a:defRPr/>
              </a:pPr>
              <a:t>33</a:t>
            </a:fld>
            <a:endParaRPr lang="en-US"/>
          </a:p>
        </p:txBody>
      </p:sp>
    </p:spTree>
    <p:extLst>
      <p:ext uri="{BB962C8B-B14F-4D97-AF65-F5344CB8AC3E}">
        <p14:creationId xmlns:p14="http://schemas.microsoft.com/office/powerpoint/2010/main" val="1615436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D9B0-470F-C7DD-BDF9-F4B892FD6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EB954-AAB5-356C-6430-00503D590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8D35E-494E-AB71-43DE-72856898DF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9678C9-EA8F-0781-D6C9-C5B40C661B6E}"/>
              </a:ext>
            </a:extLst>
          </p:cNvPr>
          <p:cNvSpPr>
            <a:spLocks noGrp="1"/>
          </p:cNvSpPr>
          <p:nvPr>
            <p:ph type="sldNum" sz="quarter" idx="5"/>
          </p:nvPr>
        </p:nvSpPr>
        <p:spPr/>
        <p:txBody>
          <a:bodyPr/>
          <a:lstStyle/>
          <a:p>
            <a:pPr>
              <a:defRPr/>
            </a:pPr>
            <a:fld id="{6F605D19-C2F4-4D5F-BB75-4E7AD45ADE11}" type="slidenum">
              <a:rPr lang="en-US" smtClean="0"/>
              <a:pPr>
                <a:defRPr/>
              </a:pPr>
              <a:t>34</a:t>
            </a:fld>
            <a:endParaRPr lang="en-US"/>
          </a:p>
        </p:txBody>
      </p:sp>
    </p:spTree>
    <p:extLst>
      <p:ext uri="{BB962C8B-B14F-4D97-AF65-F5344CB8AC3E}">
        <p14:creationId xmlns:p14="http://schemas.microsoft.com/office/powerpoint/2010/main" val="49999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5F5A-7061-112E-C94A-109F55D9A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E823A-6FF3-31C8-CED0-4A16A733B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7351F-C6B3-C64A-E693-7287AFFE11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858CE3-035F-19CD-9C20-015E3B5BAFA8}"/>
              </a:ext>
            </a:extLst>
          </p:cNvPr>
          <p:cNvSpPr>
            <a:spLocks noGrp="1"/>
          </p:cNvSpPr>
          <p:nvPr>
            <p:ph type="sldNum" sz="quarter" idx="5"/>
          </p:nvPr>
        </p:nvSpPr>
        <p:spPr/>
        <p:txBody>
          <a:bodyPr/>
          <a:lstStyle/>
          <a:p>
            <a:pPr>
              <a:defRPr/>
            </a:pPr>
            <a:fld id="{6F605D19-C2F4-4D5F-BB75-4E7AD45ADE11}" type="slidenum">
              <a:rPr lang="en-US" smtClean="0"/>
              <a:pPr>
                <a:defRPr/>
              </a:pPr>
              <a:t>35</a:t>
            </a:fld>
            <a:endParaRPr lang="en-US"/>
          </a:p>
        </p:txBody>
      </p:sp>
    </p:spTree>
    <p:extLst>
      <p:ext uri="{BB962C8B-B14F-4D97-AF65-F5344CB8AC3E}">
        <p14:creationId xmlns:p14="http://schemas.microsoft.com/office/powerpoint/2010/main" val="2649607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0E56C-9E81-95E4-B64E-A01229022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44101-B352-ED94-E052-6D0C23A8E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CFB09-F065-E626-CBA0-D27A835E0E5A}"/>
              </a:ext>
            </a:extLst>
          </p:cNvPr>
          <p:cNvSpPr>
            <a:spLocks noGrp="1"/>
          </p:cNvSpPr>
          <p:nvPr>
            <p:ph type="body" idx="1"/>
          </p:nvPr>
        </p:nvSpPr>
        <p:spPr/>
        <p:txBody>
          <a:bodyPr/>
          <a:lstStyle/>
          <a:p>
            <a:r>
              <a:rPr lang="en-US" dirty="0"/>
              <a:t>Practically unchanged from last year </a:t>
            </a:r>
          </a:p>
        </p:txBody>
      </p:sp>
      <p:sp>
        <p:nvSpPr>
          <p:cNvPr id="4" name="Slide Number Placeholder 3">
            <a:extLst>
              <a:ext uri="{FF2B5EF4-FFF2-40B4-BE49-F238E27FC236}">
                <a16:creationId xmlns:a16="http://schemas.microsoft.com/office/drawing/2014/main" id="{33AB58CC-13F5-2C19-BBCB-FFA3BB4171BD}"/>
              </a:ext>
            </a:extLst>
          </p:cNvPr>
          <p:cNvSpPr>
            <a:spLocks noGrp="1"/>
          </p:cNvSpPr>
          <p:nvPr>
            <p:ph type="sldNum" sz="quarter" idx="5"/>
          </p:nvPr>
        </p:nvSpPr>
        <p:spPr/>
        <p:txBody>
          <a:bodyPr/>
          <a:lstStyle/>
          <a:p>
            <a:pPr>
              <a:defRPr/>
            </a:pPr>
            <a:fld id="{6F605D19-C2F4-4D5F-BB75-4E7AD45ADE11}" type="slidenum">
              <a:rPr lang="en-US" smtClean="0"/>
              <a:pPr>
                <a:defRPr/>
              </a:pPr>
              <a:t>36</a:t>
            </a:fld>
            <a:endParaRPr lang="en-US"/>
          </a:p>
        </p:txBody>
      </p:sp>
    </p:spTree>
    <p:extLst>
      <p:ext uri="{BB962C8B-B14F-4D97-AF65-F5344CB8AC3E}">
        <p14:creationId xmlns:p14="http://schemas.microsoft.com/office/powerpoint/2010/main" val="4060156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97250-AB67-4FA2-CD9A-6F293229B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6AC79-A91C-C3A6-C1BD-1AE587F11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CA2A0-BA78-B0AF-9FDC-B4E0A78FF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3358BD-5CEE-B0FD-32AB-6F4A46B242DC}"/>
              </a:ext>
            </a:extLst>
          </p:cNvPr>
          <p:cNvSpPr>
            <a:spLocks noGrp="1"/>
          </p:cNvSpPr>
          <p:nvPr>
            <p:ph type="sldNum" sz="quarter" idx="5"/>
          </p:nvPr>
        </p:nvSpPr>
        <p:spPr/>
        <p:txBody>
          <a:bodyPr/>
          <a:lstStyle/>
          <a:p>
            <a:pPr>
              <a:defRPr/>
            </a:pPr>
            <a:fld id="{6F605D19-C2F4-4D5F-BB75-4E7AD45ADE11}" type="slidenum">
              <a:rPr lang="en-US" smtClean="0"/>
              <a:pPr>
                <a:defRPr/>
              </a:pPr>
              <a:t>37</a:t>
            </a:fld>
            <a:endParaRPr lang="en-US"/>
          </a:p>
        </p:txBody>
      </p:sp>
    </p:spTree>
    <p:extLst>
      <p:ext uri="{BB962C8B-B14F-4D97-AF65-F5344CB8AC3E}">
        <p14:creationId xmlns:p14="http://schemas.microsoft.com/office/powerpoint/2010/main" val="801822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899F-05A2-233D-F615-B8C969A6E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BADFB-35AC-B34F-9764-5F3259C54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DE0EF-AE40-6C85-0D16-9F3EB2CE74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6AC0D1-733D-30AE-0DB0-B8BB37E755FA}"/>
              </a:ext>
            </a:extLst>
          </p:cNvPr>
          <p:cNvSpPr>
            <a:spLocks noGrp="1"/>
          </p:cNvSpPr>
          <p:nvPr>
            <p:ph type="sldNum" sz="quarter" idx="5"/>
          </p:nvPr>
        </p:nvSpPr>
        <p:spPr/>
        <p:txBody>
          <a:bodyPr/>
          <a:lstStyle/>
          <a:p>
            <a:pPr>
              <a:defRPr/>
            </a:pPr>
            <a:fld id="{6F605D19-C2F4-4D5F-BB75-4E7AD45ADE11}" type="slidenum">
              <a:rPr lang="en-US" smtClean="0"/>
              <a:pPr>
                <a:defRPr/>
              </a:pPr>
              <a:t>38</a:t>
            </a:fld>
            <a:endParaRPr lang="en-US"/>
          </a:p>
        </p:txBody>
      </p:sp>
    </p:spTree>
    <p:extLst>
      <p:ext uri="{BB962C8B-B14F-4D97-AF65-F5344CB8AC3E}">
        <p14:creationId xmlns:p14="http://schemas.microsoft.com/office/powerpoint/2010/main" val="4099259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4E1C-ABD5-DC3B-1D9A-C1BBDB6BE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8788D-1A90-1AAB-EE2C-D9C6EA07F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B9E8-716A-2104-2DC0-0B43A5C06B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8FA49F-B1BA-BFC1-A7F4-70B44CAEC3A5}"/>
              </a:ext>
            </a:extLst>
          </p:cNvPr>
          <p:cNvSpPr>
            <a:spLocks noGrp="1"/>
          </p:cNvSpPr>
          <p:nvPr>
            <p:ph type="sldNum" sz="quarter" idx="5"/>
          </p:nvPr>
        </p:nvSpPr>
        <p:spPr/>
        <p:txBody>
          <a:bodyPr/>
          <a:lstStyle/>
          <a:p>
            <a:pPr>
              <a:defRPr/>
            </a:pPr>
            <a:fld id="{6F605D19-C2F4-4D5F-BB75-4E7AD45ADE11}" type="slidenum">
              <a:rPr lang="en-US" smtClean="0"/>
              <a:pPr>
                <a:defRPr/>
              </a:pPr>
              <a:t>39</a:t>
            </a:fld>
            <a:endParaRPr lang="en-US"/>
          </a:p>
        </p:txBody>
      </p:sp>
    </p:spTree>
    <p:extLst>
      <p:ext uri="{BB962C8B-B14F-4D97-AF65-F5344CB8AC3E}">
        <p14:creationId xmlns:p14="http://schemas.microsoft.com/office/powerpoint/2010/main" val="194647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E9A8-4EA0-2A19-1F70-D325E4D77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0DF30-F68C-0414-2889-EFA14502F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7862A-BAFD-63ED-9928-D61136C5B9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4807DB-847D-BBDA-EB42-3DF08B0AFCD9}"/>
              </a:ext>
            </a:extLst>
          </p:cNvPr>
          <p:cNvSpPr>
            <a:spLocks noGrp="1"/>
          </p:cNvSpPr>
          <p:nvPr>
            <p:ph type="sldNum" sz="quarter" idx="5"/>
          </p:nvPr>
        </p:nvSpPr>
        <p:spPr/>
        <p:txBody>
          <a:bodyPr/>
          <a:lstStyle/>
          <a:p>
            <a:pPr>
              <a:defRPr/>
            </a:pPr>
            <a:fld id="{6F605D19-C2F4-4D5F-BB75-4E7AD45ADE11}" type="slidenum">
              <a:rPr lang="en-US" smtClean="0"/>
              <a:pPr>
                <a:defRPr/>
              </a:pPr>
              <a:t>4</a:t>
            </a:fld>
            <a:endParaRPr lang="en-US"/>
          </a:p>
        </p:txBody>
      </p:sp>
    </p:spTree>
    <p:extLst>
      <p:ext uri="{BB962C8B-B14F-4D97-AF65-F5344CB8AC3E}">
        <p14:creationId xmlns:p14="http://schemas.microsoft.com/office/powerpoint/2010/main" val="3908275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44F0D-78FC-3D59-CC2D-6AAF79E0C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C2D66-CDB4-23CB-6A30-B48F75528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08B60-37E8-1AD9-DE69-DFA2EBEFBE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FBE588-F650-4C38-B73E-9088F2505F39}"/>
              </a:ext>
            </a:extLst>
          </p:cNvPr>
          <p:cNvSpPr>
            <a:spLocks noGrp="1"/>
          </p:cNvSpPr>
          <p:nvPr>
            <p:ph type="sldNum" sz="quarter" idx="5"/>
          </p:nvPr>
        </p:nvSpPr>
        <p:spPr/>
        <p:txBody>
          <a:bodyPr/>
          <a:lstStyle/>
          <a:p>
            <a:pPr>
              <a:defRPr/>
            </a:pPr>
            <a:fld id="{6F605D19-C2F4-4D5F-BB75-4E7AD45ADE11}" type="slidenum">
              <a:rPr lang="en-US" smtClean="0"/>
              <a:pPr>
                <a:defRPr/>
              </a:pPr>
              <a:t>40</a:t>
            </a:fld>
            <a:endParaRPr lang="en-US"/>
          </a:p>
        </p:txBody>
      </p:sp>
    </p:spTree>
    <p:extLst>
      <p:ext uri="{BB962C8B-B14F-4D97-AF65-F5344CB8AC3E}">
        <p14:creationId xmlns:p14="http://schemas.microsoft.com/office/powerpoint/2010/main" val="2090841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00F19-6907-EF0F-E480-196CEF713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35147-249F-1B3E-51AD-493207511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15273-CBEC-6E29-690C-A0E6CC142A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B6901-D908-743F-4265-03F7234BDAD4}"/>
              </a:ext>
            </a:extLst>
          </p:cNvPr>
          <p:cNvSpPr>
            <a:spLocks noGrp="1"/>
          </p:cNvSpPr>
          <p:nvPr>
            <p:ph type="sldNum" sz="quarter" idx="5"/>
          </p:nvPr>
        </p:nvSpPr>
        <p:spPr/>
        <p:txBody>
          <a:bodyPr/>
          <a:lstStyle/>
          <a:p>
            <a:pPr>
              <a:defRPr/>
            </a:pPr>
            <a:fld id="{6F605D19-C2F4-4D5F-BB75-4E7AD45ADE11}" type="slidenum">
              <a:rPr lang="en-US" smtClean="0"/>
              <a:pPr>
                <a:defRPr/>
              </a:pPr>
              <a:t>41</a:t>
            </a:fld>
            <a:endParaRPr lang="en-US"/>
          </a:p>
        </p:txBody>
      </p:sp>
    </p:spTree>
    <p:extLst>
      <p:ext uri="{BB962C8B-B14F-4D97-AF65-F5344CB8AC3E}">
        <p14:creationId xmlns:p14="http://schemas.microsoft.com/office/powerpoint/2010/main" val="142167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9DD2D-1869-273D-E5FC-A96326AEC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AF246-7595-ABC5-415B-A26BF4158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1DDAB-00A7-5771-BE70-A82D44E0F5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41A0C9-3D26-BE07-2195-B8F9E2A65B53}"/>
              </a:ext>
            </a:extLst>
          </p:cNvPr>
          <p:cNvSpPr>
            <a:spLocks noGrp="1"/>
          </p:cNvSpPr>
          <p:nvPr>
            <p:ph type="sldNum" sz="quarter" idx="5"/>
          </p:nvPr>
        </p:nvSpPr>
        <p:spPr/>
        <p:txBody>
          <a:bodyPr/>
          <a:lstStyle/>
          <a:p>
            <a:pPr>
              <a:defRPr/>
            </a:pPr>
            <a:fld id="{6F605D19-C2F4-4D5F-BB75-4E7AD45ADE11}" type="slidenum">
              <a:rPr lang="en-US" smtClean="0"/>
              <a:pPr>
                <a:defRPr/>
              </a:pPr>
              <a:t>42</a:t>
            </a:fld>
            <a:endParaRPr lang="en-US"/>
          </a:p>
        </p:txBody>
      </p:sp>
    </p:spTree>
    <p:extLst>
      <p:ext uri="{BB962C8B-B14F-4D97-AF65-F5344CB8AC3E}">
        <p14:creationId xmlns:p14="http://schemas.microsoft.com/office/powerpoint/2010/main" val="60881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F9A93-4E4E-564C-6AC9-5D4C553AB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2B0C6-BB22-FF2B-272D-1B88F67CF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FAC23-18C3-3C79-B4BA-586EA8C80A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1594D9-EB13-A901-155F-7375C59AC677}"/>
              </a:ext>
            </a:extLst>
          </p:cNvPr>
          <p:cNvSpPr>
            <a:spLocks noGrp="1"/>
          </p:cNvSpPr>
          <p:nvPr>
            <p:ph type="sldNum" sz="quarter" idx="5"/>
          </p:nvPr>
        </p:nvSpPr>
        <p:spPr/>
        <p:txBody>
          <a:bodyPr/>
          <a:lstStyle/>
          <a:p>
            <a:pPr>
              <a:defRPr/>
            </a:pPr>
            <a:fld id="{6F605D19-C2F4-4D5F-BB75-4E7AD45ADE11}" type="slidenum">
              <a:rPr lang="en-US" smtClean="0"/>
              <a:pPr>
                <a:defRPr/>
              </a:pPr>
              <a:t>5</a:t>
            </a:fld>
            <a:endParaRPr lang="en-US"/>
          </a:p>
        </p:txBody>
      </p:sp>
    </p:spTree>
    <p:extLst>
      <p:ext uri="{BB962C8B-B14F-4D97-AF65-F5344CB8AC3E}">
        <p14:creationId xmlns:p14="http://schemas.microsoft.com/office/powerpoint/2010/main" val="45402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A585E-EC91-5667-798B-9B42ED098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210A2-415E-3D18-F074-48DDAA753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FEED1-5A45-9BAB-EFB5-4643FA45F774}"/>
              </a:ext>
            </a:extLst>
          </p:cNvPr>
          <p:cNvSpPr>
            <a:spLocks noGrp="1"/>
          </p:cNvSpPr>
          <p:nvPr>
            <p:ph type="body" idx="1"/>
          </p:nvPr>
        </p:nvSpPr>
        <p:spPr/>
        <p:txBody>
          <a:bodyPr/>
          <a:lstStyle/>
          <a:p>
            <a:r>
              <a:rPr lang="en-US" dirty="0"/>
              <a:t>Practically unchanged from last year </a:t>
            </a:r>
          </a:p>
        </p:txBody>
      </p:sp>
      <p:sp>
        <p:nvSpPr>
          <p:cNvPr id="4" name="Slide Number Placeholder 3">
            <a:extLst>
              <a:ext uri="{FF2B5EF4-FFF2-40B4-BE49-F238E27FC236}">
                <a16:creationId xmlns:a16="http://schemas.microsoft.com/office/drawing/2014/main" id="{CA9F02C6-8E30-5518-93EC-D25F47074F8D}"/>
              </a:ext>
            </a:extLst>
          </p:cNvPr>
          <p:cNvSpPr>
            <a:spLocks noGrp="1"/>
          </p:cNvSpPr>
          <p:nvPr>
            <p:ph type="sldNum" sz="quarter" idx="5"/>
          </p:nvPr>
        </p:nvSpPr>
        <p:spPr/>
        <p:txBody>
          <a:bodyPr/>
          <a:lstStyle/>
          <a:p>
            <a:pPr>
              <a:defRPr/>
            </a:pPr>
            <a:fld id="{6F605D19-C2F4-4D5F-BB75-4E7AD45ADE11}" type="slidenum">
              <a:rPr lang="en-US" smtClean="0"/>
              <a:pPr>
                <a:defRPr/>
              </a:pPr>
              <a:t>6</a:t>
            </a:fld>
            <a:endParaRPr lang="en-US"/>
          </a:p>
        </p:txBody>
      </p:sp>
    </p:spTree>
    <p:extLst>
      <p:ext uri="{BB962C8B-B14F-4D97-AF65-F5344CB8AC3E}">
        <p14:creationId xmlns:p14="http://schemas.microsoft.com/office/powerpoint/2010/main" val="134849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316A-8E00-F890-2109-4A275A055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161BD-5B5E-D8F6-419B-0596E118A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5F5CC-96A1-72F9-0A1B-8BB712A971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C79E9-7F4F-5E83-66E2-090E8155B551}"/>
              </a:ext>
            </a:extLst>
          </p:cNvPr>
          <p:cNvSpPr>
            <a:spLocks noGrp="1"/>
          </p:cNvSpPr>
          <p:nvPr>
            <p:ph type="sldNum" sz="quarter" idx="5"/>
          </p:nvPr>
        </p:nvSpPr>
        <p:spPr/>
        <p:txBody>
          <a:bodyPr/>
          <a:lstStyle/>
          <a:p>
            <a:pPr>
              <a:defRPr/>
            </a:pPr>
            <a:fld id="{6F605D19-C2F4-4D5F-BB75-4E7AD45ADE11}" type="slidenum">
              <a:rPr lang="en-US" smtClean="0"/>
              <a:pPr>
                <a:defRPr/>
              </a:pPr>
              <a:t>7</a:t>
            </a:fld>
            <a:endParaRPr lang="en-US"/>
          </a:p>
        </p:txBody>
      </p:sp>
    </p:spTree>
    <p:extLst>
      <p:ext uri="{BB962C8B-B14F-4D97-AF65-F5344CB8AC3E}">
        <p14:creationId xmlns:p14="http://schemas.microsoft.com/office/powerpoint/2010/main" val="3236758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002EE-819F-536E-0B05-DD0D492C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48262-920E-5131-574C-EA6493EDF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B2340-FE04-1479-65EF-26BA466A8B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2553B0-300C-FB34-D739-1D95DC5E4183}"/>
              </a:ext>
            </a:extLst>
          </p:cNvPr>
          <p:cNvSpPr>
            <a:spLocks noGrp="1"/>
          </p:cNvSpPr>
          <p:nvPr>
            <p:ph type="sldNum" sz="quarter" idx="5"/>
          </p:nvPr>
        </p:nvSpPr>
        <p:spPr/>
        <p:txBody>
          <a:bodyPr/>
          <a:lstStyle/>
          <a:p>
            <a:pPr>
              <a:defRPr/>
            </a:pPr>
            <a:fld id="{6F605D19-C2F4-4D5F-BB75-4E7AD45ADE11}" type="slidenum">
              <a:rPr lang="en-US" smtClean="0"/>
              <a:pPr>
                <a:defRPr/>
              </a:pPr>
              <a:t>8</a:t>
            </a:fld>
            <a:endParaRPr lang="en-US"/>
          </a:p>
        </p:txBody>
      </p:sp>
    </p:spTree>
    <p:extLst>
      <p:ext uri="{BB962C8B-B14F-4D97-AF65-F5344CB8AC3E}">
        <p14:creationId xmlns:p14="http://schemas.microsoft.com/office/powerpoint/2010/main" val="367906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0076-DC06-1FA1-30DE-4CAC95F30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B66CF-2840-AA38-0610-F05F43ECA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1DB63-3F4D-A22F-B94B-C848E00C6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307B76-9DC0-A125-3F18-2BC03F65A4E4}"/>
              </a:ext>
            </a:extLst>
          </p:cNvPr>
          <p:cNvSpPr>
            <a:spLocks noGrp="1"/>
          </p:cNvSpPr>
          <p:nvPr>
            <p:ph type="sldNum" sz="quarter" idx="5"/>
          </p:nvPr>
        </p:nvSpPr>
        <p:spPr/>
        <p:txBody>
          <a:bodyPr/>
          <a:lstStyle/>
          <a:p>
            <a:pPr>
              <a:defRPr/>
            </a:pPr>
            <a:fld id="{6F605D19-C2F4-4D5F-BB75-4E7AD45ADE11}" type="slidenum">
              <a:rPr lang="en-US" smtClean="0"/>
              <a:pPr>
                <a:defRPr/>
              </a:pPr>
              <a:t>9</a:t>
            </a:fld>
            <a:endParaRPr lang="en-US"/>
          </a:p>
        </p:txBody>
      </p:sp>
    </p:spTree>
    <p:extLst>
      <p:ext uri="{BB962C8B-B14F-4D97-AF65-F5344CB8AC3E}">
        <p14:creationId xmlns:p14="http://schemas.microsoft.com/office/powerpoint/2010/main" val="678297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pic>
        <p:nvPicPr>
          <p:cNvPr id="2" name="Picture 3" descr="Shape, rectangle&#10;&#10;Description automatically generated">
            <a:extLst>
              <a:ext uri="{FF2B5EF4-FFF2-40B4-BE49-F238E27FC236}">
                <a16:creationId xmlns:a16="http://schemas.microsoft.com/office/drawing/2014/main" id="{92BA07B1-95F8-F9CE-E58D-EC6067DA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79375"/>
            <a:ext cx="11634787"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860605" y="1936857"/>
            <a:ext cx="9261483" cy="1217612"/>
          </a:xfrm>
        </p:spPr>
        <p:txBody>
          <a:bodyPr>
            <a:normAutofit/>
          </a:bodyPr>
          <a:lstStyle>
            <a:lvl1pPr marL="0" indent="0" algn="r">
              <a:buNone/>
              <a:defRPr sz="54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4015409" y="3388116"/>
            <a:ext cx="7091283" cy="660400"/>
          </a:xfrm>
        </p:spPr>
        <p:txBody>
          <a:bodyPr>
            <a:normAutofit/>
          </a:bodyPr>
          <a:lstStyle>
            <a:lvl1pPr marL="0" indent="0" algn="r">
              <a:buNone/>
              <a:defRPr sz="3600" b="1">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5772647" y="3976105"/>
            <a:ext cx="5349799" cy="660401"/>
          </a:xfrm>
        </p:spPr>
        <p:txBody>
          <a:bodyPr>
            <a:normAutofit/>
          </a:bodyPr>
          <a:lstStyle>
            <a:lvl1pPr marL="0" indent="0" algn="r">
              <a:buNone/>
              <a:defRPr sz="36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8484042" y="4978028"/>
            <a:ext cx="2637516"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8" name="Picture 7" descr="Graphical user interface, application&#10;&#10;Description automatically generated">
            <a:extLst>
              <a:ext uri="{FF2B5EF4-FFF2-40B4-BE49-F238E27FC236}">
                <a16:creationId xmlns:a16="http://schemas.microsoft.com/office/drawing/2014/main" id="{136BBAAF-D953-040B-E52E-BB7DE903C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13804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8" name="Text Placeholder 3"/>
          <p:cNvSpPr>
            <a:spLocks noGrp="1"/>
          </p:cNvSpPr>
          <p:nvPr>
            <p:ph type="body" sz="quarter" idx="10"/>
          </p:nvPr>
        </p:nvSpPr>
        <p:spPr>
          <a:xfrm>
            <a:off x="1264583" y="1971675"/>
            <a:ext cx="9744075" cy="4052888"/>
          </a:xfrm>
        </p:spPr>
        <p:txBody>
          <a:bodyPr/>
          <a:lstStyle>
            <a:lvl1pPr marL="0" indent="0">
              <a:lnSpc>
                <a:spcPct val="100000"/>
              </a:lnSpc>
              <a:spcBef>
                <a:spcPts val="1800"/>
              </a:spcBef>
              <a:buFont typeface="Arial" panose="020B0604020202020204" pitchFamily="34" charset="0"/>
              <a:buNone/>
              <a:defRPr sz="2400" b="0" baseline="0"/>
            </a:lvl1pPr>
            <a:lvl2pPr marL="800100" marR="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341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descr="Decorative blue box as background" title="Decorative blue box as background">
            <a:extLst>
              <a:ext uri="{FF2B5EF4-FFF2-40B4-BE49-F238E27FC236}">
                <a16:creationId xmlns:a16="http://schemas.microsoft.com/office/drawing/2014/main" id="{367B7830-84CD-E10B-8891-727E50374BA5}"/>
              </a:ext>
            </a:extLst>
          </p:cNvPr>
          <p:cNvSpPr/>
          <p:nvPr/>
        </p:nvSpPr>
        <p:spPr>
          <a:xfrm>
            <a:off x="0" y="3313113"/>
            <a:ext cx="12192000" cy="3544887"/>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itle 11"/>
          <p:cNvSpPr>
            <a:spLocks noGrp="1"/>
          </p:cNvSpPr>
          <p:nvPr>
            <p:ph type="title"/>
          </p:nvPr>
        </p:nvSpPr>
        <p:spPr>
          <a:xfrm>
            <a:off x="1223962" y="1347607"/>
            <a:ext cx="9744075" cy="606225"/>
          </a:xfrm>
        </p:spPr>
        <p:txBody>
          <a:bodyPr>
            <a:noAutofit/>
          </a:bodyPr>
          <a:lstStyle>
            <a:lvl1pPr algn="ctr">
              <a:lnSpc>
                <a:spcPct val="100000"/>
              </a:lnSpc>
              <a:defRPr sz="5400" b="1"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8250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0"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11" name="Content Placeholder 2"/>
          <p:cNvSpPr>
            <a:spLocks noGrp="1"/>
          </p:cNvSpPr>
          <p:nvPr>
            <p:ph sz="half" idx="2"/>
          </p:nvPr>
        </p:nvSpPr>
        <p:spPr>
          <a:xfrm>
            <a:off x="1043756" y="3183867"/>
            <a:ext cx="3180374" cy="2831167"/>
          </a:xfrm>
        </p:spPr>
        <p:txBody>
          <a:bodyPr>
            <a:normAutofit/>
          </a:bodyPr>
          <a:lstStyle>
            <a:lvl1pPr marL="0" indent="0">
              <a:buNone/>
              <a:defRPr sz="2000" baseline="0"/>
            </a:lvl1pPr>
          </a:lstStyle>
          <a:p>
            <a:pPr lvl="0"/>
            <a:r>
              <a:rPr lang="en-US"/>
              <a:t>Click to edit Master text styles</a:t>
            </a:r>
          </a:p>
        </p:txBody>
      </p:sp>
      <p:sp>
        <p:nvSpPr>
          <p:cNvPr id="13" name="Content Placeholder 2"/>
          <p:cNvSpPr>
            <a:spLocks noGrp="1"/>
          </p:cNvSpPr>
          <p:nvPr>
            <p:ph sz="half" idx="17"/>
          </p:nvPr>
        </p:nvSpPr>
        <p:spPr>
          <a:xfrm>
            <a:off x="7944030"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15" name="Content Placeholder 2"/>
          <p:cNvSpPr>
            <a:spLocks noGrp="1"/>
          </p:cNvSpPr>
          <p:nvPr>
            <p:ph sz="half" idx="19"/>
          </p:nvPr>
        </p:nvSpPr>
        <p:spPr>
          <a:xfrm>
            <a:off x="4493893"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9" name="Content Placeholder 7"/>
          <p:cNvSpPr>
            <a:spLocks noGrp="1"/>
          </p:cNvSpPr>
          <p:nvPr>
            <p:ph sz="quarter" idx="14"/>
          </p:nvPr>
        </p:nvSpPr>
        <p:spPr>
          <a:xfrm>
            <a:off x="1043756" y="1927711"/>
            <a:ext cx="3180374" cy="1000125"/>
          </a:xfrm>
        </p:spPr>
        <p:txBody>
          <a:bodyPr/>
          <a:lstStyle>
            <a:lvl1pPr marL="0" indent="0">
              <a:buNone/>
              <a:defRPr b="1"/>
            </a:lvl1pPr>
          </a:lstStyle>
          <a:p>
            <a:pPr lvl="0"/>
            <a:r>
              <a:rPr lang="en-US"/>
              <a:t>Click to edit Master text styles</a:t>
            </a:r>
          </a:p>
        </p:txBody>
      </p:sp>
      <p:sp>
        <p:nvSpPr>
          <p:cNvPr id="12" name="Content Placeholder 7"/>
          <p:cNvSpPr>
            <a:spLocks noGrp="1"/>
          </p:cNvSpPr>
          <p:nvPr>
            <p:ph sz="quarter" idx="18"/>
          </p:nvPr>
        </p:nvSpPr>
        <p:spPr>
          <a:xfrm>
            <a:off x="7944030"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
        <p:nvSpPr>
          <p:cNvPr id="14" name="Content Placeholder 7"/>
          <p:cNvSpPr>
            <a:spLocks noGrp="1"/>
          </p:cNvSpPr>
          <p:nvPr>
            <p:ph sz="quarter" idx="20"/>
          </p:nvPr>
        </p:nvSpPr>
        <p:spPr>
          <a:xfrm>
            <a:off x="4493893"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452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951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247A8E-BC81-C657-1806-EBFA9D152C89}"/>
              </a:ext>
            </a:extLst>
          </p:cNvPr>
          <p:cNvCxnSpPr/>
          <p:nvPr/>
        </p:nvCxnSpPr>
        <p:spPr>
          <a:xfrm>
            <a:off x="1022350" y="3359150"/>
            <a:ext cx="10201275" cy="0"/>
          </a:xfrm>
          <a:prstGeom prst="line">
            <a:avLst/>
          </a:prstGeom>
          <a:ln w="34925"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5"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435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1">
    <p:spTree>
      <p:nvGrpSpPr>
        <p:cNvPr id="1" name=""/>
        <p:cNvGrpSpPr/>
        <p:nvPr/>
      </p:nvGrpSpPr>
      <p:grpSpPr>
        <a:xfrm>
          <a:off x="0" y="0"/>
          <a:ext cx="0" cy="0"/>
          <a:chOff x="0" y="0"/>
          <a:chExt cx="0" cy="0"/>
        </a:xfrm>
      </p:grpSpPr>
      <p:sp>
        <p:nvSpPr>
          <p:cNvPr id="8" name="Title 1"/>
          <p:cNvSpPr>
            <a:spLocks noGrp="1"/>
          </p:cNvSpPr>
          <p:nvPr>
            <p:ph type="title"/>
          </p:nvPr>
        </p:nvSpPr>
        <p:spPr>
          <a:xfrm>
            <a:off x="896223" y="956020"/>
            <a:ext cx="4526472" cy="1080821"/>
          </a:xfrm>
        </p:spPr>
        <p:txBody>
          <a:bodyPr/>
          <a:lstStyle>
            <a:lvl1pPr>
              <a:defRPr sz="3400"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3"/>
          <p:cNvSpPr>
            <a:spLocks noGrp="1"/>
          </p:cNvSpPr>
          <p:nvPr>
            <p:ph type="body" sz="quarter" idx="10"/>
          </p:nvPr>
        </p:nvSpPr>
        <p:spPr>
          <a:xfrm>
            <a:off x="915274" y="2544763"/>
            <a:ext cx="4526472" cy="2047547"/>
          </a:xfrm>
        </p:spPr>
        <p:txBody>
          <a:bodyPr>
            <a:normAutofit/>
          </a:bodyPr>
          <a:lstStyle>
            <a:lvl1pPr marL="0" indent="0">
              <a:spcBef>
                <a:spcPts val="1200"/>
              </a:spcBef>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p:txBody>
      </p:sp>
      <p:sp>
        <p:nvSpPr>
          <p:cNvPr id="10" name="Text Placeholder 5"/>
          <p:cNvSpPr>
            <a:spLocks noGrp="1"/>
          </p:cNvSpPr>
          <p:nvPr>
            <p:ph type="body" sz="quarter" idx="11"/>
          </p:nvPr>
        </p:nvSpPr>
        <p:spPr>
          <a:xfrm>
            <a:off x="915272" y="4744710"/>
            <a:ext cx="4526474" cy="1322715"/>
          </a:xfrm>
        </p:spPr>
        <p:txBody>
          <a:bodyPr>
            <a:noAutofit/>
          </a:bodyPr>
          <a:lstStyle>
            <a:lvl1pPr marL="0" indent="0">
              <a:spcBef>
                <a:spcPts val="1200"/>
              </a:spcBef>
              <a:buFont typeface="Arial" panose="020B0604020202020204" pitchFamily="34" charset="0"/>
              <a:buNone/>
              <a:defRPr sz="2000" b="1" i="1">
                <a:solidFill>
                  <a:srgbClr val="1F7F9A"/>
                </a:solidFill>
                <a:latin typeface="Segoe UI" panose="020B0502040204020203" pitchFamily="34" charset="0"/>
                <a:cs typeface="Segoe UI" panose="020B0502040204020203" pitchFamily="34" charset="0"/>
              </a:defRPr>
            </a:lvl1pPr>
            <a:lvl2pPr marL="4572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2pPr>
            <a:lvl3pPr marL="9144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3pPr>
            <a:lvl4pPr marL="13716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4pPr>
            <a:lvl5pPr marL="18288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7"/>
          <p:cNvSpPr>
            <a:spLocks noGrp="1"/>
          </p:cNvSpPr>
          <p:nvPr>
            <p:ph type="pic" sz="quarter" idx="12"/>
          </p:nvPr>
        </p:nvSpPr>
        <p:spPr>
          <a:xfrm>
            <a:off x="6099175" y="0"/>
            <a:ext cx="4816475" cy="6867525"/>
          </a:xfrm>
        </p:spPr>
        <p:txBody>
          <a:bodyPr rtlCol="0">
            <a:normAutofit/>
          </a:bodyPr>
          <a:lstStyle>
            <a:lvl1pPr marL="0" indent="0">
              <a:buNone/>
              <a:defRPr sz="2000" baseline="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304397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8" name="Title 17"/>
          <p:cNvSpPr>
            <a:spLocks noGrp="1"/>
          </p:cNvSpPr>
          <p:nvPr>
            <p:ph type="title"/>
          </p:nvPr>
        </p:nvSpPr>
        <p:spPr>
          <a:xfrm>
            <a:off x="893612" y="1360341"/>
            <a:ext cx="3356915" cy="1015663"/>
          </a:xfrm>
        </p:spPr>
        <p:txBody>
          <a:bodyPr>
            <a:noAutofit/>
          </a:bodyPr>
          <a:lstStyle>
            <a:lvl1pPr>
              <a:defRPr sz="340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20"/>
          <p:cNvSpPr>
            <a:spLocks noGrp="1"/>
          </p:cNvSpPr>
          <p:nvPr>
            <p:ph type="body" sz="quarter" idx="10"/>
          </p:nvPr>
        </p:nvSpPr>
        <p:spPr>
          <a:xfrm>
            <a:off x="1676401" y="2889580"/>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0" name="Text Placeholder 20"/>
          <p:cNvSpPr>
            <a:spLocks noGrp="1"/>
          </p:cNvSpPr>
          <p:nvPr>
            <p:ph type="body" sz="quarter" idx="11"/>
          </p:nvPr>
        </p:nvSpPr>
        <p:spPr>
          <a:xfrm>
            <a:off x="1663757" y="4512176"/>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24"/>
          <p:cNvSpPr>
            <a:spLocks noGrp="1"/>
          </p:cNvSpPr>
          <p:nvPr>
            <p:ph type="pic" sz="quarter" idx="12"/>
          </p:nvPr>
        </p:nvSpPr>
        <p:spPr>
          <a:xfrm>
            <a:off x="4772025" y="1014413"/>
            <a:ext cx="3124200" cy="5045075"/>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
        <p:nvSpPr>
          <p:cNvPr id="12" name="Picture Placeholder 26"/>
          <p:cNvSpPr>
            <a:spLocks noGrp="1"/>
          </p:cNvSpPr>
          <p:nvPr>
            <p:ph type="pic" sz="quarter" idx="13"/>
          </p:nvPr>
        </p:nvSpPr>
        <p:spPr>
          <a:xfrm>
            <a:off x="8049621" y="1014413"/>
            <a:ext cx="3123203" cy="2462213"/>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
        <p:nvSpPr>
          <p:cNvPr id="13" name="Picture Placeholder 26"/>
          <p:cNvSpPr>
            <a:spLocks noGrp="1"/>
          </p:cNvSpPr>
          <p:nvPr>
            <p:ph type="pic" sz="quarter" idx="14"/>
          </p:nvPr>
        </p:nvSpPr>
        <p:spPr>
          <a:xfrm>
            <a:off x="8049621" y="3605861"/>
            <a:ext cx="3123203" cy="2453310"/>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pic>
        <p:nvPicPr>
          <p:cNvPr id="6" name="Picture 5" descr="Icon&#10;&#10;Description automatically generated">
            <a:extLst>
              <a:ext uri="{FF2B5EF4-FFF2-40B4-BE49-F238E27FC236}">
                <a16:creationId xmlns:a16="http://schemas.microsoft.com/office/drawing/2014/main" id="{CE0E42EE-5148-E8E8-8411-AF631C34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463" y="2889250"/>
            <a:ext cx="493097" cy="493776"/>
          </a:xfrm>
          <a:prstGeom prst="rect">
            <a:avLst/>
          </a:prstGeom>
        </p:spPr>
      </p:pic>
      <p:pic>
        <p:nvPicPr>
          <p:cNvPr id="14" name="Picture 13" descr="Icon&#10;&#10;Description automatically generated">
            <a:extLst>
              <a:ext uri="{FF2B5EF4-FFF2-40B4-BE49-F238E27FC236}">
                <a16:creationId xmlns:a16="http://schemas.microsoft.com/office/drawing/2014/main" id="{CEA3A37E-0796-AC59-1B33-F174BE77C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462" y="4458567"/>
            <a:ext cx="493097" cy="493776"/>
          </a:xfrm>
          <a:prstGeom prst="rect">
            <a:avLst/>
          </a:prstGeom>
        </p:spPr>
      </p:pic>
    </p:spTree>
    <p:extLst>
      <p:ext uri="{BB962C8B-B14F-4D97-AF65-F5344CB8AC3E}">
        <p14:creationId xmlns:p14="http://schemas.microsoft.com/office/powerpoint/2010/main" val="2674323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5963" y="1828800"/>
            <a:ext cx="8007350" cy="2814638"/>
          </a:xfrm>
        </p:spPr>
        <p:txBody>
          <a:bodyPr>
            <a:normAutofit/>
          </a:bodyPr>
          <a:lstStyle>
            <a:lvl1pPr marL="0" indent="0" algn="ctr">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23366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EC89F1B5-C786-B4C1-D76A-764093721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975" y="4037013"/>
            <a:ext cx="13223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con&#10;&#10;Description automatically generated">
            <a:extLst>
              <a:ext uri="{FF2B5EF4-FFF2-40B4-BE49-F238E27FC236}">
                <a16:creationId xmlns:a16="http://schemas.microsoft.com/office/drawing/2014/main" id="{71B533F8-FCA6-030A-CF21-45B865BC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75" y="4046538"/>
            <a:ext cx="13255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con&#10;&#10;Description automatically generated">
            <a:extLst>
              <a:ext uri="{FF2B5EF4-FFF2-40B4-BE49-F238E27FC236}">
                <a16:creationId xmlns:a16="http://schemas.microsoft.com/office/drawing/2014/main" id="{AD319CF5-5110-4DF4-2BB9-AB4E62375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4046538"/>
            <a:ext cx="13223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Decorative blue box as background" title="Decorative blue box as background">
            <a:extLst>
              <a:ext uri="{FF2B5EF4-FFF2-40B4-BE49-F238E27FC236}">
                <a16:creationId xmlns:a16="http://schemas.microsoft.com/office/drawing/2014/main" id="{486A5101-6296-8074-237B-52B7EE9D6981}"/>
              </a:ext>
            </a:extLst>
          </p:cNvPr>
          <p:cNvSpPr/>
          <p:nvPr/>
        </p:nvSpPr>
        <p:spPr>
          <a:xfrm>
            <a:off x="-9525" y="-1588"/>
            <a:ext cx="12201525" cy="3544888"/>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 Placeholder 2"/>
          <p:cNvSpPr>
            <a:spLocks noGrp="1"/>
          </p:cNvSpPr>
          <p:nvPr>
            <p:ph type="body" sz="quarter" idx="10"/>
          </p:nvPr>
        </p:nvSpPr>
        <p:spPr>
          <a:xfrm>
            <a:off x="1167412" y="5666576"/>
            <a:ext cx="3056084" cy="762000"/>
          </a:xfrm>
        </p:spPr>
        <p:txBody>
          <a:bodyPr>
            <a:noAutofit/>
          </a:bodyPr>
          <a:lstStyle>
            <a:lvl1pPr marL="0" indent="0" algn="ctr">
              <a:buNone/>
              <a:defRPr sz="1800" baseline="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9" name="Text Placeholder 2"/>
          <p:cNvSpPr>
            <a:spLocks noGrp="1"/>
          </p:cNvSpPr>
          <p:nvPr>
            <p:ph type="body" sz="quarter" idx="11"/>
          </p:nvPr>
        </p:nvSpPr>
        <p:spPr>
          <a:xfrm>
            <a:off x="4632300" y="5666576"/>
            <a:ext cx="2891448"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10" name="Text Placeholder 2"/>
          <p:cNvSpPr>
            <a:spLocks noGrp="1"/>
          </p:cNvSpPr>
          <p:nvPr>
            <p:ph type="body" sz="quarter" idx="12"/>
          </p:nvPr>
        </p:nvSpPr>
        <p:spPr>
          <a:xfrm>
            <a:off x="7949895" y="5666576"/>
            <a:ext cx="3056084"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21" name="Title 11"/>
          <p:cNvSpPr>
            <a:spLocks noGrp="1"/>
          </p:cNvSpPr>
          <p:nvPr>
            <p:ph type="title"/>
          </p:nvPr>
        </p:nvSpPr>
        <p:spPr>
          <a:xfrm>
            <a:off x="1148453" y="1447620"/>
            <a:ext cx="9744075" cy="606225"/>
          </a:xfrm>
        </p:spPr>
        <p:txBody>
          <a:bodyPr>
            <a:noAutofit/>
          </a:bodyPr>
          <a:lstStyle>
            <a:lvl1pPr algn="ctr">
              <a:defRPr sz="54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8842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 name="Picture 3" descr="Chart, histogram&#10;&#10;Description automatically generated">
            <a:extLst>
              <a:ext uri="{FF2B5EF4-FFF2-40B4-BE49-F238E27FC236}">
                <a16:creationId xmlns:a16="http://schemas.microsoft.com/office/drawing/2014/main" id="{127991BF-87BD-CEE1-EE89-84A20E9F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87" r="51984"/>
          <a:stretch>
            <a:fillRect/>
          </a:stretch>
        </p:blipFill>
        <p:spPr bwMode="auto">
          <a:xfrm>
            <a:off x="2054225" y="0"/>
            <a:ext cx="10137775"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0"/>
          <p:cNvSpPr>
            <a:spLocks noGrp="1"/>
          </p:cNvSpPr>
          <p:nvPr>
            <p:ph type="body" sz="quarter" idx="13"/>
          </p:nvPr>
        </p:nvSpPr>
        <p:spPr>
          <a:xfrm>
            <a:off x="1101774" y="2147972"/>
            <a:ext cx="5356225" cy="1839198"/>
          </a:xfrm>
        </p:spPr>
        <p:txBody>
          <a:bodyPr>
            <a:normAutofit/>
          </a:bodyPr>
          <a:lstStyle>
            <a:lvl1pPr marL="0" indent="0">
              <a:buNone/>
              <a:defRPr sz="54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1"/>
          <p:cNvSpPr>
            <a:spLocks noGrp="1"/>
          </p:cNvSpPr>
          <p:nvPr>
            <p:ph type="body" sz="quarter" idx="14"/>
          </p:nvPr>
        </p:nvSpPr>
        <p:spPr>
          <a:xfrm>
            <a:off x="1101775" y="4167345"/>
            <a:ext cx="8664058" cy="761367"/>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24"/>
          <p:cNvSpPr>
            <a:spLocks noGrp="1"/>
          </p:cNvSpPr>
          <p:nvPr>
            <p:ph type="body" sz="quarter" idx="15"/>
          </p:nvPr>
        </p:nvSpPr>
        <p:spPr>
          <a:xfrm>
            <a:off x="1109220" y="4735890"/>
            <a:ext cx="8664058" cy="798513"/>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27"/>
          <p:cNvSpPr>
            <a:spLocks noGrp="1"/>
          </p:cNvSpPr>
          <p:nvPr>
            <p:ph type="body" sz="quarter" idx="16"/>
          </p:nvPr>
        </p:nvSpPr>
        <p:spPr>
          <a:xfrm>
            <a:off x="1109196" y="5579009"/>
            <a:ext cx="3661588" cy="869950"/>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F3671283-B0BC-B40D-4BDB-D25AA66622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361977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3" descr="Background pattern&#10;&#10;Description automatically generated">
            <a:extLst>
              <a:ext uri="{FF2B5EF4-FFF2-40B4-BE49-F238E27FC236}">
                <a16:creationId xmlns:a16="http://schemas.microsoft.com/office/drawing/2014/main" id="{A24E6BE7-E794-8058-68E3-7A4F088D4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3" r="1772" b="21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5"/>
          <p:cNvSpPr>
            <a:spLocks noGrp="1"/>
          </p:cNvSpPr>
          <p:nvPr>
            <p:ph type="body" sz="quarter" idx="15"/>
          </p:nvPr>
        </p:nvSpPr>
        <p:spPr>
          <a:xfrm>
            <a:off x="1367519" y="4462253"/>
            <a:ext cx="9244332" cy="512079"/>
          </a:xfrm>
        </p:spPr>
        <p:txBody>
          <a:bodyPr>
            <a:normAutofit/>
          </a:bodyPr>
          <a:lstStyle>
            <a:lvl1pPr marL="0" indent="0" algn="ctr">
              <a:buNone/>
              <a:defRPr sz="2800" b="1"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2" name="Text Placeholder 14"/>
          <p:cNvSpPr>
            <a:spLocks noGrp="1"/>
          </p:cNvSpPr>
          <p:nvPr>
            <p:ph type="body" sz="quarter" idx="16"/>
          </p:nvPr>
        </p:nvSpPr>
        <p:spPr>
          <a:xfrm>
            <a:off x="1359568" y="4982699"/>
            <a:ext cx="9260234" cy="585787"/>
          </a:xfrm>
        </p:spPr>
        <p:txBody>
          <a:bodyPr>
            <a:normAutofit/>
          </a:bodyPr>
          <a:lstStyle>
            <a:lvl1pPr marL="0" indent="0" algn="ctr">
              <a:buNone/>
              <a:defRPr sz="2800"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5" name="Text Placeholder 19"/>
          <p:cNvSpPr>
            <a:spLocks noGrp="1"/>
          </p:cNvSpPr>
          <p:nvPr>
            <p:ph type="body" sz="quarter" idx="17"/>
          </p:nvPr>
        </p:nvSpPr>
        <p:spPr>
          <a:xfrm>
            <a:off x="4662487" y="5751664"/>
            <a:ext cx="2867025" cy="585787"/>
          </a:xfrm>
        </p:spPr>
        <p:txBody>
          <a:bodyPr/>
          <a:lstStyle>
            <a:lvl1pPr marL="0" indent="0" algn="ctr">
              <a:buNone/>
              <a:defRPr sz="2200" b="1" baseline="0">
                <a:solidFill>
                  <a:schemeClr val="bg1"/>
                </a:solidFill>
              </a:defRPr>
            </a:lvl1pPr>
            <a:lvl2pPr marL="457200" indent="0">
              <a:buNone/>
              <a:defRPr sz="2200" b="1">
                <a:solidFill>
                  <a:schemeClr val="bg1"/>
                </a:solidFill>
              </a:defRPr>
            </a:lvl2pPr>
            <a:lvl3pPr marL="914400" indent="0">
              <a:buNone/>
              <a:defRPr sz="2200" b="1">
                <a:solidFill>
                  <a:schemeClr val="bg1"/>
                </a:solidFill>
              </a:defRPr>
            </a:lvl3pPr>
            <a:lvl4pPr marL="1371600" indent="0">
              <a:buNone/>
              <a:defRPr sz="2200" b="1">
                <a:solidFill>
                  <a:schemeClr val="bg1"/>
                </a:solidFill>
              </a:defRPr>
            </a:lvl4pPr>
            <a:lvl5pPr marL="1828800" indent="0">
              <a:buNone/>
              <a:defRPr sz="2200" b="1">
                <a:solidFill>
                  <a:schemeClr val="bg1"/>
                </a:solidFill>
              </a:defRPr>
            </a:lvl5pPr>
          </a:lstStyle>
          <a:p>
            <a:pPr lvl="0"/>
            <a:r>
              <a:rPr lang="en-US"/>
              <a:t>Click to edit Master text styles</a:t>
            </a:r>
          </a:p>
        </p:txBody>
      </p:sp>
      <p:sp>
        <p:nvSpPr>
          <p:cNvPr id="29" name="Text Placeholder 25"/>
          <p:cNvSpPr>
            <a:spLocks noGrp="1"/>
          </p:cNvSpPr>
          <p:nvPr>
            <p:ph type="body" sz="quarter" idx="18"/>
          </p:nvPr>
        </p:nvSpPr>
        <p:spPr>
          <a:xfrm>
            <a:off x="1374229" y="2689658"/>
            <a:ext cx="9261475" cy="1795462"/>
          </a:xfrm>
        </p:spPr>
        <p:txBody>
          <a:bodyPr/>
          <a:lstStyle>
            <a:lvl1pPr marL="0" indent="0" algn="ctr">
              <a:buNone/>
              <a:defRPr sz="6500" b="1">
                <a:solidFill>
                  <a:schemeClr val="bg1"/>
                </a:solidFill>
              </a:defRPr>
            </a:lvl1pPr>
            <a:lvl2pPr marL="457200" indent="0" algn="ctr">
              <a:buNone/>
              <a:defRPr sz="6500" b="1">
                <a:solidFill>
                  <a:schemeClr val="bg1"/>
                </a:solidFill>
              </a:defRPr>
            </a:lvl2pPr>
            <a:lvl3pPr marL="914400" indent="0" algn="ctr">
              <a:buNone/>
              <a:defRPr sz="6500" b="1">
                <a:solidFill>
                  <a:schemeClr val="bg1"/>
                </a:solidFill>
              </a:defRPr>
            </a:lvl3pPr>
            <a:lvl4pPr marL="1371600" indent="0" algn="ctr">
              <a:buNone/>
              <a:defRPr sz="6500" b="1">
                <a:solidFill>
                  <a:schemeClr val="bg1"/>
                </a:solidFill>
              </a:defRPr>
            </a:lvl4pPr>
            <a:lvl5pPr marL="1828800" indent="0" algn="ctr">
              <a:buNone/>
              <a:defRPr sz="6500" b="1">
                <a:solidFill>
                  <a:schemeClr val="bg1"/>
                </a:solidFill>
              </a:defRPr>
            </a:lvl5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8BBD39B3-1DE6-7766-6997-F4F3D1A6ED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741" y="775643"/>
            <a:ext cx="1792515" cy="1730837"/>
          </a:xfrm>
          <a:prstGeom prst="rect">
            <a:avLst/>
          </a:prstGeom>
        </p:spPr>
      </p:pic>
    </p:spTree>
    <p:extLst>
      <p:ext uri="{BB962C8B-B14F-4D97-AF65-F5344CB8AC3E}">
        <p14:creationId xmlns:p14="http://schemas.microsoft.com/office/powerpoint/2010/main" val="11856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B8975931-3EDD-D9C3-CE7C-2B464211B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0"/>
            <a:ext cx="12288838"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Text&#10;&#10;Description automatically generated">
            <a:extLst>
              <a:ext uri="{FF2B5EF4-FFF2-40B4-BE49-F238E27FC236}">
                <a16:creationId xmlns:a16="http://schemas.microsoft.com/office/drawing/2014/main" id="{12BD66E8-8E27-66B6-BDAA-06514F7E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942975"/>
            <a:ext cx="3263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1936857"/>
            <a:ext cx="10012893" cy="1217612"/>
          </a:xfrm>
        </p:spPr>
        <p:txBody>
          <a:bodyPr>
            <a:normAutofit/>
          </a:bodyPr>
          <a:lstStyle>
            <a:lvl1pPr marL="0" indent="0" algn="l">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3388116"/>
            <a:ext cx="9997497" cy="660400"/>
          </a:xfrm>
        </p:spPr>
        <p:txBody>
          <a:bodyPr>
            <a:normAutofit/>
          </a:bodyPr>
          <a:lstStyle>
            <a:lvl1pPr marL="0" indent="0" algn="l">
              <a:buNone/>
              <a:defRPr sz="3600" b="1">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6" y="3976105"/>
            <a:ext cx="5872050" cy="660401"/>
          </a:xfrm>
        </p:spPr>
        <p:txBody>
          <a:bodyPr>
            <a:normAutofit/>
          </a:bodyPr>
          <a:lstStyle>
            <a:lvl1pPr marL="0" indent="0" algn="l">
              <a:buNone/>
              <a:defRPr sz="36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1108307" y="4978028"/>
            <a:ext cx="3749940" cy="610680"/>
          </a:xfrm>
        </p:spPr>
        <p:txBody>
          <a:bodyPr/>
          <a:lstStyle>
            <a:lvl1pPr marL="0" indent="0" algn="l">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6371135F-7291-338A-BC1B-51673D4FE7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8948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741EF09B-E121-A971-F284-7B053861C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
          <a:stretch>
            <a:fillRect/>
          </a:stretch>
        </p:blipFill>
        <p:spPr bwMode="auto">
          <a:xfrm>
            <a:off x="-31750" y="-47625"/>
            <a:ext cx="1222375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2660427"/>
            <a:ext cx="10012893"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4079883"/>
            <a:ext cx="9997497"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5" y="4699675"/>
            <a:ext cx="10013251"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911548" y="5606180"/>
            <a:ext cx="3209650"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 application&#10;&#10;Description automatically generated">
            <a:extLst>
              <a:ext uri="{FF2B5EF4-FFF2-40B4-BE49-F238E27FC236}">
                <a16:creationId xmlns:a16="http://schemas.microsoft.com/office/drawing/2014/main" id="{62F9BF4B-CFFD-96C9-9F85-8151806215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05694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pic>
        <p:nvPicPr>
          <p:cNvPr id="2" name="Picture 3" descr="Icon&#10;&#10;Description automatically generated with medium confidence">
            <a:extLst>
              <a:ext uri="{FF2B5EF4-FFF2-40B4-BE49-F238E27FC236}">
                <a16:creationId xmlns:a16="http://schemas.microsoft.com/office/drawing/2014/main" id="{E05C6F37-2088-C059-D98C-D7FEBD461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0"/>
            <a:ext cx="1229995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3371353" y="2660427"/>
            <a:ext cx="7750735"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3800723" y="4079883"/>
            <a:ext cx="7305969"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4007457" y="4699675"/>
            <a:ext cx="7114989"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657105" y="5606180"/>
            <a:ext cx="3464093" cy="610680"/>
          </a:xfrm>
        </p:spPr>
        <p:txBody>
          <a:bodyPr/>
          <a:lstStyle>
            <a:lvl1pPr marL="0" indent="0" algn="r">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1D46EEF2-F74C-B9E9-25FE-BF27DEBFB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2935" y="873682"/>
            <a:ext cx="3460886" cy="749808"/>
          </a:xfrm>
          <a:prstGeom prst="rect">
            <a:avLst/>
          </a:prstGeom>
        </p:spPr>
      </p:pic>
    </p:spTree>
    <p:extLst>
      <p:ext uri="{BB962C8B-B14F-4D97-AF65-F5344CB8AC3E}">
        <p14:creationId xmlns:p14="http://schemas.microsoft.com/office/powerpoint/2010/main" val="147253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5351463" cy="6858000"/>
          </a:xfrm>
        </p:spPr>
        <p:txBody>
          <a:bodyPr rtlCol="0">
            <a:normAutofit/>
          </a:bodyPr>
          <a:lstStyle>
            <a:lvl1pPr marL="0" indent="0">
              <a:buNone/>
              <a:defRPr sz="1600"/>
            </a:lvl1pPr>
          </a:lstStyle>
          <a:p>
            <a:pPr lvl="0"/>
            <a:r>
              <a:rPr lang="en-US" noProof="0"/>
              <a:t>Click icon to add picture</a:t>
            </a:r>
            <a:endParaRPr lang="en-US" noProof="0" dirty="0"/>
          </a:p>
        </p:txBody>
      </p:sp>
      <p:sp>
        <p:nvSpPr>
          <p:cNvPr id="19" name="Text Placeholder 17"/>
          <p:cNvSpPr>
            <a:spLocks noGrp="1"/>
          </p:cNvSpPr>
          <p:nvPr>
            <p:ph type="body" sz="quarter" idx="12"/>
          </p:nvPr>
        </p:nvSpPr>
        <p:spPr>
          <a:xfrm>
            <a:off x="5945188" y="2494770"/>
            <a:ext cx="4946650" cy="1581150"/>
          </a:xfrm>
        </p:spPr>
        <p:txBody>
          <a:bodyPr>
            <a:normAutofit/>
          </a:bodyPr>
          <a:lstStyle>
            <a:lvl1pPr marL="0" indent="0">
              <a:buNone/>
              <a:defRPr sz="45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0"/>
          <p:cNvSpPr>
            <a:spLocks noGrp="1"/>
          </p:cNvSpPr>
          <p:nvPr>
            <p:ph type="body" sz="quarter" idx="13"/>
          </p:nvPr>
        </p:nvSpPr>
        <p:spPr>
          <a:xfrm>
            <a:off x="5967673" y="4221240"/>
            <a:ext cx="4870450" cy="553883"/>
          </a:xfrm>
        </p:spPr>
        <p:txBody>
          <a:bodyPr/>
          <a:lstStyle>
            <a:lvl1pPr marL="0" indent="0">
              <a:spcBef>
                <a:spcPts val="1500"/>
              </a:spcBef>
              <a:buNone/>
              <a:defRPr b="0"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4"/>
          <p:cNvSpPr>
            <a:spLocks noGrp="1"/>
          </p:cNvSpPr>
          <p:nvPr>
            <p:ph type="body" sz="quarter" idx="14"/>
          </p:nvPr>
        </p:nvSpPr>
        <p:spPr>
          <a:xfrm>
            <a:off x="5967673" y="4775123"/>
            <a:ext cx="4884737" cy="479425"/>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6"/>
          <p:cNvSpPr>
            <a:spLocks noGrp="1"/>
          </p:cNvSpPr>
          <p:nvPr>
            <p:ph type="body" sz="quarter" idx="15"/>
          </p:nvPr>
        </p:nvSpPr>
        <p:spPr>
          <a:xfrm>
            <a:off x="5967673" y="5329575"/>
            <a:ext cx="4906962" cy="698500"/>
          </a:xfrm>
        </p:spPr>
        <p:txBody>
          <a:bodyPr/>
          <a:lstStyle>
            <a:lvl1pPr marL="0" indent="0">
              <a:buNone/>
              <a:defRPr i="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medium confidence">
            <a:extLst>
              <a:ext uri="{FF2B5EF4-FFF2-40B4-BE49-F238E27FC236}">
                <a16:creationId xmlns:a16="http://schemas.microsoft.com/office/drawing/2014/main" id="{962EDF28-CB6F-664A-56DC-E7B3D80C0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0117" y="761257"/>
            <a:ext cx="3460885" cy="749808"/>
          </a:xfrm>
          <a:prstGeom prst="rect">
            <a:avLst/>
          </a:prstGeom>
        </p:spPr>
      </p:pic>
    </p:spTree>
    <p:extLst>
      <p:ext uri="{BB962C8B-B14F-4D97-AF65-F5344CB8AC3E}">
        <p14:creationId xmlns:p14="http://schemas.microsoft.com/office/powerpoint/2010/main" val="422433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9F89DA95-1B35-C0CA-DC63-C3C813F11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text, display, electronics, screenshot&#10;&#10;Description automatically generated">
            <a:extLst>
              <a:ext uri="{FF2B5EF4-FFF2-40B4-BE49-F238E27FC236}">
                <a16:creationId xmlns:a16="http://schemas.microsoft.com/office/drawing/2014/main" id="{C5B9DEED-ADC1-C466-EFD6-4F9B08AE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1263650"/>
            <a:ext cx="6103937"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6829425" y="2562226"/>
            <a:ext cx="4946457" cy="1581150"/>
          </a:xfrm>
        </p:spPr>
        <p:txBody>
          <a:bodyPr>
            <a:noAutofit/>
          </a:bodyPr>
          <a:lstStyle>
            <a:lvl1pPr marL="0" indent="0">
              <a:lnSpc>
                <a:spcPct val="90000"/>
              </a:lnSpc>
              <a:buNone/>
              <a:defRPr sz="4500"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
        <p:nvSpPr>
          <p:cNvPr id="8" name="Text Placeholder 7"/>
          <p:cNvSpPr>
            <a:spLocks noGrp="1"/>
          </p:cNvSpPr>
          <p:nvPr>
            <p:ph type="body" sz="quarter" idx="11"/>
          </p:nvPr>
        </p:nvSpPr>
        <p:spPr>
          <a:xfrm>
            <a:off x="6829425" y="4287743"/>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0"/>
          <p:cNvSpPr>
            <a:spLocks noGrp="1"/>
          </p:cNvSpPr>
          <p:nvPr>
            <p:ph type="body" sz="quarter" idx="12"/>
          </p:nvPr>
        </p:nvSpPr>
        <p:spPr>
          <a:xfrm>
            <a:off x="6819900" y="5334000"/>
            <a:ext cx="3743325" cy="523875"/>
          </a:xfrm>
        </p:spPr>
        <p:txBody>
          <a:bodyPr/>
          <a:lstStyle>
            <a:lvl1pPr marL="0" indent="0">
              <a:buNone/>
              <a:defRPr b="0"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7"/>
          <p:cNvSpPr>
            <a:spLocks noGrp="1"/>
          </p:cNvSpPr>
          <p:nvPr>
            <p:ph type="body" sz="quarter" idx="13"/>
          </p:nvPr>
        </p:nvSpPr>
        <p:spPr>
          <a:xfrm>
            <a:off x="6830750" y="4790002"/>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D5909CA3-711F-81DF-D273-C2ECC329F6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642" y="319052"/>
            <a:ext cx="3007584" cy="651599"/>
          </a:xfrm>
          <a:prstGeom prst="rect">
            <a:avLst/>
          </a:prstGeom>
        </p:spPr>
      </p:pic>
    </p:spTree>
    <p:extLst>
      <p:ext uri="{BB962C8B-B14F-4D97-AF65-F5344CB8AC3E}">
        <p14:creationId xmlns:p14="http://schemas.microsoft.com/office/powerpoint/2010/main" val="46632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3E46A25-D3D6-5AE3-FF6B-A374823A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63207EAD-B279-B30B-07BE-17F57973A4AF}"/>
              </a:ext>
            </a:extLst>
          </p:cNvPr>
          <p:cNvCxnSpPr>
            <a:cxnSpLocks/>
          </p:cNvCxnSpPr>
          <p:nvPr/>
        </p:nvCxnSpPr>
        <p:spPr>
          <a:xfrm>
            <a:off x="5080000" y="5219700"/>
            <a:ext cx="4676775" cy="0"/>
          </a:xfrm>
          <a:prstGeom prst="line">
            <a:avLst/>
          </a:prstGeom>
          <a:ln w="76200" cap="rnd">
            <a:solidFill>
              <a:srgbClr val="18809B"/>
            </a:solidFill>
            <a:round/>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10"/>
          </p:nvPr>
        </p:nvSpPr>
        <p:spPr>
          <a:xfrm>
            <a:off x="4914900" y="4410076"/>
            <a:ext cx="6334125" cy="704850"/>
          </a:xfrm>
        </p:spPr>
        <p:txBody>
          <a:bodyPr>
            <a:norm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4"/>
          <p:cNvSpPr>
            <a:spLocks noGrp="1"/>
          </p:cNvSpPr>
          <p:nvPr>
            <p:ph type="body" sz="quarter" idx="11"/>
          </p:nvPr>
        </p:nvSpPr>
        <p:spPr>
          <a:xfrm>
            <a:off x="4943475" y="5372101"/>
            <a:ext cx="6296025" cy="393120"/>
          </a:xfrm>
        </p:spPr>
        <p:txBody>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21" name="Text Placeholder 14"/>
          <p:cNvSpPr>
            <a:spLocks noGrp="1"/>
          </p:cNvSpPr>
          <p:nvPr>
            <p:ph type="body" sz="quarter" idx="12"/>
          </p:nvPr>
        </p:nvSpPr>
        <p:spPr>
          <a:xfrm>
            <a:off x="4946650" y="5772151"/>
            <a:ext cx="6296025" cy="313402"/>
          </a:xfrm>
        </p:spPr>
        <p:txBody>
          <a:bodyPr>
            <a:normAutofit/>
          </a:bodyPr>
          <a:lstStyle>
            <a:lvl1pPr marL="0" indent="0">
              <a:buNone/>
              <a:defRPr sz="1800" cap="all"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27" name="Text Placeholder 25"/>
          <p:cNvSpPr>
            <a:spLocks noGrp="1"/>
          </p:cNvSpPr>
          <p:nvPr>
            <p:ph type="body" sz="quarter" idx="13"/>
          </p:nvPr>
        </p:nvSpPr>
        <p:spPr>
          <a:xfrm>
            <a:off x="4943475" y="6094413"/>
            <a:ext cx="2905125" cy="39312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FF9780F2-2835-6B2F-9FBC-F2E322B76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684" y="4600331"/>
            <a:ext cx="1649997" cy="1593223"/>
          </a:xfrm>
          <a:prstGeom prst="rect">
            <a:avLst/>
          </a:prstGeom>
        </p:spPr>
      </p:pic>
      <p:cxnSp>
        <p:nvCxnSpPr>
          <p:cNvPr id="10" name="Straight Connector 9">
            <a:extLst>
              <a:ext uri="{FF2B5EF4-FFF2-40B4-BE49-F238E27FC236}">
                <a16:creationId xmlns:a16="http://schemas.microsoft.com/office/drawing/2014/main" id="{A51D39F9-1F98-49AB-B4F0-9DFB2669C909}"/>
              </a:ext>
            </a:extLst>
          </p:cNvPr>
          <p:cNvCxnSpPr/>
          <p:nvPr userDrawn="1"/>
        </p:nvCxnSpPr>
        <p:spPr>
          <a:xfrm>
            <a:off x="5080000" y="5219700"/>
            <a:ext cx="4676775" cy="0"/>
          </a:xfrm>
          <a:prstGeom prst="line">
            <a:avLst/>
          </a:prstGeom>
          <a:ln w="825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21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79261-1895-7571-82C2-EE50CA3E3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251654DE-60ED-AFFB-5FA3-5A2AA0225A1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83" r:id="rId10"/>
    <p:sldLayoutId id="2147483697" r:id="rId11"/>
    <p:sldLayoutId id="2147483684" r:id="rId12"/>
    <p:sldLayoutId id="2147483685" r:id="rId13"/>
    <p:sldLayoutId id="2147483698" r:id="rId14"/>
    <p:sldLayoutId id="2147483686" r:id="rId15"/>
    <p:sldLayoutId id="2147483699" r:id="rId16"/>
    <p:sldLayoutId id="2147483687" r:id="rId17"/>
    <p:sldLayoutId id="2147483700" r:id="rId18"/>
  </p:sldLayoutIdLst>
  <p:txStyles>
    <p:titleStyle>
      <a:lvl1pPr algn="l" rtl="0" eaLnBrk="1" fontAlgn="base" hangingPunct="1">
        <a:spcBef>
          <a:spcPct val="0"/>
        </a:spcBef>
        <a:spcAft>
          <a:spcPct val="0"/>
        </a:spcAft>
        <a:defRPr sz="4400" kern="1200" cap="all">
          <a:solidFill>
            <a:schemeClr val="accent2"/>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2pPr>
      <a:lvl3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3pPr>
      <a:lvl4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4pPr>
      <a:lvl5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5pPr>
      <a:lvl6pPr marL="4572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6pPr>
      <a:lvl7pPr marL="9144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7pPr>
      <a:lvl8pPr marL="13716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8pPr>
      <a:lvl9pPr marL="18288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rtl="0" eaLnBrk="1" fontAlgn="base" hangingPunct="1">
        <a:spcBef>
          <a:spcPts val="1800"/>
        </a:spcBef>
        <a:spcAft>
          <a:spcPct val="0"/>
        </a:spcAft>
        <a:buFont typeface="Arial" panose="020B0604020202020204" pitchFamily="34" charset="0"/>
        <a:buChar char="•"/>
        <a:defRPr sz="2200" kern="1200">
          <a:solidFill>
            <a:schemeClr val="tx1"/>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ts val="1800"/>
        </a:spcBef>
        <a:spcAft>
          <a:spcPct val="0"/>
        </a:spcAft>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allrecipes.com/recipe/279848/chicken-broccoli-and-cheddar-casserol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mailto:Tiffany.Bradley@des.wa.gov" TargetMode="External"/><Relationship Id="rId2" Type="http://schemas.openxmlformats.org/officeDocument/2006/relationships/hyperlink" Target="mailto:Kimberly.Haggard@des.wa.gov" TargetMode="External"/><Relationship Id="rId1" Type="http://schemas.openxmlformats.org/officeDocument/2006/relationships/slideLayout" Target="../slideLayouts/slideLayout18.xml"/><Relationship Id="rId4" Type="http://schemas.openxmlformats.org/officeDocument/2006/relationships/hyperlink" Target="https://des.wa.gov/policies-legal/risk-managemen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3AB6F-7851-C915-595C-0B22414FDEFA}"/>
              </a:ext>
            </a:extLst>
          </p:cNvPr>
          <p:cNvSpPr>
            <a:spLocks noGrp="1"/>
          </p:cNvSpPr>
          <p:nvPr>
            <p:ph type="title" idx="4294967295"/>
          </p:nvPr>
        </p:nvSpPr>
        <p:spPr>
          <a:xfrm>
            <a:off x="1860550" y="1936750"/>
            <a:ext cx="9261475"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Accidental Death &amp; Dismemberment</a:t>
            </a:r>
            <a:br>
              <a:rPr lang="en-US" sz="4000" b="1" cap="none" dirty="0">
                <a:solidFill>
                  <a:schemeClr val="bg1"/>
                </a:solidFill>
                <a:ea typeface="+mn-ea"/>
              </a:rPr>
            </a:br>
            <a:endParaRPr lang="en-US" sz="4000" b="1" cap="none" dirty="0">
              <a:solidFill>
                <a:schemeClr val="bg1"/>
              </a:solidFill>
              <a:ea typeface="+mn-ea"/>
            </a:endParaRPr>
          </a:p>
        </p:txBody>
      </p:sp>
    </p:spTree>
    <p:extLst>
      <p:ext uri="{BB962C8B-B14F-4D97-AF65-F5344CB8AC3E}">
        <p14:creationId xmlns:p14="http://schemas.microsoft.com/office/powerpoint/2010/main" val="75698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FF64-0F6B-8876-C94F-DFDB443A0B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182F0F-123B-2D81-FA73-DCA4AE83818C}"/>
              </a:ext>
            </a:extLst>
          </p:cNvPr>
          <p:cNvSpPr>
            <a:spLocks noGrp="1"/>
          </p:cNvSpPr>
          <p:nvPr>
            <p:ph type="title" idx="4294967295"/>
          </p:nvPr>
        </p:nvSpPr>
        <p:spPr>
          <a:xfrm>
            <a:off x="1744717" y="1936750"/>
            <a:ext cx="5948855"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Excess Cyber Liability </a:t>
            </a:r>
          </a:p>
        </p:txBody>
      </p:sp>
    </p:spTree>
    <p:extLst>
      <p:ext uri="{BB962C8B-B14F-4D97-AF65-F5344CB8AC3E}">
        <p14:creationId xmlns:p14="http://schemas.microsoft.com/office/powerpoint/2010/main" val="17519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6B2E-4197-9D97-CBD4-DA2218C6C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27002-2107-AD15-B6F7-EA5E9F98E014}"/>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Excess Cyber Liability policy?</a:t>
            </a:r>
          </a:p>
        </p:txBody>
      </p:sp>
      <p:sp>
        <p:nvSpPr>
          <p:cNvPr id="3" name="Text Placeholder 2">
            <a:extLst>
              <a:ext uri="{FF2B5EF4-FFF2-40B4-BE49-F238E27FC236}">
                <a16:creationId xmlns:a16="http://schemas.microsoft.com/office/drawing/2014/main" id="{4638841A-15DA-DB87-09C0-C2ABC0998C29}"/>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An additional $4M in Cyber liability coverage above the $2M base Cyber liability from the APIP policy</a:t>
            </a:r>
          </a:p>
          <a:p>
            <a:pPr marL="342900" indent="-342900" fontAlgn="auto">
              <a:spcAft>
                <a:spcPts val="0"/>
              </a:spcAft>
              <a:buFont typeface="Arial" panose="020B0604020202020204" pitchFamily="34" charset="0"/>
              <a:buChar char="•"/>
              <a:defRPr/>
            </a:pPr>
            <a:r>
              <a:rPr lang="en-US" dirty="0"/>
              <a:t>Coverage follows APIP Cyber policy – sub limits apply</a:t>
            </a:r>
          </a:p>
          <a:p>
            <a:pPr marL="342900" indent="-342900" fontAlgn="auto">
              <a:spcAft>
                <a:spcPts val="0"/>
              </a:spcAft>
              <a:buFont typeface="Arial" panose="020B0604020202020204" pitchFamily="34" charset="0"/>
              <a:buChar char="•"/>
              <a:defRPr/>
            </a:pPr>
            <a:r>
              <a:rPr lang="en-US" dirty="0"/>
              <a:t>Coverage continues to be shared amongst APIP members </a:t>
            </a:r>
          </a:p>
        </p:txBody>
      </p:sp>
    </p:spTree>
    <p:extLst>
      <p:ext uri="{BB962C8B-B14F-4D97-AF65-F5344CB8AC3E}">
        <p14:creationId xmlns:p14="http://schemas.microsoft.com/office/powerpoint/2010/main" val="17761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3E7B1-0384-BCFD-7E37-185154A2A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C158A-2F19-3F4B-7E0C-2D48EDD6F284}"/>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36208646-5707-342C-B1EB-E133C760E9F6}"/>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Beazley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$4M</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None</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85</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$475,695.00</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85372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CE86-DCBE-5577-3D19-18091A90D3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814303-9278-71C4-362B-5E5A39F01867}"/>
              </a:ext>
            </a:extLst>
          </p:cNvPr>
          <p:cNvSpPr>
            <a:spLocks noGrp="1"/>
          </p:cNvSpPr>
          <p:nvPr>
            <p:ph type="title" idx="4294967295"/>
          </p:nvPr>
        </p:nvSpPr>
        <p:spPr>
          <a:xfrm>
            <a:off x="1744717" y="1936750"/>
            <a:ext cx="7662042"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Small Agency Cyber Liability </a:t>
            </a:r>
          </a:p>
        </p:txBody>
      </p:sp>
    </p:spTree>
    <p:extLst>
      <p:ext uri="{BB962C8B-B14F-4D97-AF65-F5344CB8AC3E}">
        <p14:creationId xmlns:p14="http://schemas.microsoft.com/office/powerpoint/2010/main" val="4085162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8B61-8D15-176A-4692-B35611D87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497964-BE71-8380-862D-130FD5A204B4}"/>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Small Agency cyber liability policy?</a:t>
            </a:r>
          </a:p>
        </p:txBody>
      </p:sp>
      <p:sp>
        <p:nvSpPr>
          <p:cNvPr id="3" name="Text Placeholder 2">
            <a:extLst>
              <a:ext uri="{FF2B5EF4-FFF2-40B4-BE49-F238E27FC236}">
                <a16:creationId xmlns:a16="http://schemas.microsoft.com/office/drawing/2014/main" id="{7CA513F1-D31D-C402-566D-682F330D7BFE}"/>
              </a:ext>
            </a:extLst>
          </p:cNvPr>
          <p:cNvSpPr>
            <a:spLocks noGrp="1"/>
          </p:cNvSpPr>
          <p:nvPr>
            <p:ph type="body" sz="quarter" idx="10"/>
          </p:nvPr>
        </p:nvSpPr>
        <p:spPr>
          <a:xfrm>
            <a:off x="1228725" y="1807535"/>
            <a:ext cx="9744075" cy="381062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The Small Agency Cyber liability policy covers $5M aggregate, $1M per occurrence. </a:t>
            </a:r>
          </a:p>
          <a:p>
            <a:pPr marL="342900" indent="-342900" fontAlgn="auto">
              <a:spcAft>
                <a:spcPts val="0"/>
              </a:spcAft>
              <a:buFont typeface="Arial" panose="020B0604020202020204" pitchFamily="34" charset="0"/>
              <a:buChar char="•"/>
              <a:defRPr/>
            </a:pPr>
            <a:r>
              <a:rPr lang="en-US" dirty="0"/>
              <a:t>Coverage similar to APIP coverage, includes breach response, 1</a:t>
            </a:r>
            <a:r>
              <a:rPr lang="en-US" baseline="30000" dirty="0"/>
              <a:t>st</a:t>
            </a:r>
            <a:r>
              <a:rPr lang="en-US" dirty="0"/>
              <a:t> &amp; 3</a:t>
            </a:r>
            <a:r>
              <a:rPr lang="en-US" baseline="30000" dirty="0"/>
              <a:t>rd</a:t>
            </a:r>
            <a:r>
              <a:rPr lang="en-US" dirty="0"/>
              <a:t> party risks, additionally ransomware covered for all agencies.</a:t>
            </a:r>
          </a:p>
          <a:p>
            <a:pPr marL="342900" indent="-342900" fontAlgn="auto">
              <a:spcAft>
                <a:spcPts val="0"/>
              </a:spcAft>
              <a:buFont typeface="Arial" panose="020B0604020202020204" pitchFamily="34" charset="0"/>
              <a:buChar char="•"/>
              <a:defRPr/>
            </a:pPr>
            <a:r>
              <a:rPr lang="en-US" dirty="0"/>
              <a:t>Coverage is paid for by the Legislature</a:t>
            </a:r>
          </a:p>
          <a:p>
            <a:pPr marL="342900" indent="-342900"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36362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A7719-4E99-C039-9D4F-2520A3B20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1D64D-77A1-5098-2C82-A0BDE78DAC4F}"/>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EAB57E2C-AD63-A179-8AF2-07D5C89E51E2}"/>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Obsidian Insurance Company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$1M/$5M</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$250,000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71</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$315,975.03 – Paid by Legislature </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33775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4DB0-D3CD-C674-CE0C-01777FB3E4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A02ABB-4F9E-B0E1-0089-F98D5C958315}"/>
              </a:ext>
            </a:extLst>
          </p:cNvPr>
          <p:cNvSpPr>
            <a:spLocks noGrp="1"/>
          </p:cNvSpPr>
          <p:nvPr>
            <p:ph type="title" idx="4294967295"/>
          </p:nvPr>
        </p:nvSpPr>
        <p:spPr>
          <a:xfrm>
            <a:off x="1156138" y="1936750"/>
            <a:ext cx="6674069"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Auto Physical Damage</a:t>
            </a:r>
          </a:p>
        </p:txBody>
      </p:sp>
    </p:spTree>
    <p:extLst>
      <p:ext uri="{BB962C8B-B14F-4D97-AF65-F5344CB8AC3E}">
        <p14:creationId xmlns:p14="http://schemas.microsoft.com/office/powerpoint/2010/main" val="3055804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45BED-3398-9A6A-DF3D-58100B02A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84352-E6D4-824F-44F7-FC52C6F27B95}"/>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Auto Physical damage policy?</a:t>
            </a:r>
          </a:p>
        </p:txBody>
      </p:sp>
      <p:sp>
        <p:nvSpPr>
          <p:cNvPr id="3" name="Text Placeholder 2">
            <a:extLst>
              <a:ext uri="{FF2B5EF4-FFF2-40B4-BE49-F238E27FC236}">
                <a16:creationId xmlns:a16="http://schemas.microsoft.com/office/drawing/2014/main" id="{695739C7-52D5-F35A-98E9-8F4A57260B2D}"/>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This policy provides first party coverage for damage to scheduled vehicles.</a:t>
            </a:r>
          </a:p>
          <a:p>
            <a:pPr marL="342900" indent="-342900" fontAlgn="auto">
              <a:spcAft>
                <a:spcPts val="0"/>
              </a:spcAft>
              <a:buFont typeface="Arial" panose="020B0604020202020204" pitchFamily="34" charset="0"/>
              <a:buChar char="•"/>
              <a:defRPr/>
            </a:pPr>
            <a:r>
              <a:rPr lang="en-US" dirty="0"/>
              <a:t>Vehicles can be owned or leased, for example: </a:t>
            </a:r>
            <a:r>
              <a:rPr lang="en-US" dirty="0" err="1"/>
              <a:t>Motorpool</a:t>
            </a:r>
            <a:r>
              <a:rPr lang="en-US" dirty="0"/>
              <a:t> vehicles</a:t>
            </a:r>
          </a:p>
          <a:p>
            <a:pPr marL="342900" indent="-342900" fontAlgn="auto">
              <a:spcAft>
                <a:spcPts val="0"/>
              </a:spcAft>
              <a:buFont typeface="Arial" panose="020B0604020202020204" pitchFamily="34" charset="0"/>
              <a:buChar char="•"/>
              <a:defRPr/>
            </a:pPr>
            <a:r>
              <a:rPr lang="en-US" dirty="0"/>
              <a:t>Deductible is $1,000 for vehicles valued under $100k, $10,000 deductible for vehicles valued over $100k.</a:t>
            </a:r>
          </a:p>
          <a:p>
            <a:pPr marL="342900" indent="-342900" fontAlgn="auto">
              <a:spcAft>
                <a:spcPts val="0"/>
              </a:spcAft>
              <a:buFont typeface="Arial" panose="020B0604020202020204" pitchFamily="34" charset="0"/>
              <a:buChar char="•"/>
              <a:defRPr/>
            </a:pPr>
            <a:r>
              <a:rPr lang="en-US" dirty="0"/>
              <a:t>Values of the vehicle are determined by current market value. </a:t>
            </a:r>
          </a:p>
        </p:txBody>
      </p:sp>
    </p:spTree>
    <p:extLst>
      <p:ext uri="{BB962C8B-B14F-4D97-AF65-F5344CB8AC3E}">
        <p14:creationId xmlns:p14="http://schemas.microsoft.com/office/powerpoint/2010/main" val="114708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4A1F-6C97-2259-B76D-C46A7B8E6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72BA9-B5BE-87E4-EFB8-53BADFF2FE43}"/>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1A069AC6-B993-484B-99D1-B8FB32EB0D70}"/>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Allianz </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a:t>
            </a:r>
            <a:r>
              <a:rPr lang="en-US" dirty="0"/>
              <a:t>37,264,796.00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$1,000/$10,000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38</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$276,948.84 (rate </a:t>
            </a:r>
            <a:r>
              <a:rPr lang="en-US" dirty="0"/>
              <a:t>per $100: 0.743191)</a:t>
            </a: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74743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F5658-86EA-8AEB-9603-B36F6102BD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7EC6DE-8751-B41B-7FDC-C799CC33D7F3}"/>
              </a:ext>
            </a:extLst>
          </p:cNvPr>
          <p:cNvSpPr>
            <a:spLocks noGrp="1"/>
          </p:cNvSpPr>
          <p:nvPr>
            <p:ph type="title" idx="4294967295"/>
          </p:nvPr>
        </p:nvSpPr>
        <p:spPr>
          <a:xfrm>
            <a:off x="1744717" y="1936750"/>
            <a:ext cx="8534400"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Auto Physical Damage &amp; Liability</a:t>
            </a:r>
          </a:p>
        </p:txBody>
      </p:sp>
    </p:spTree>
    <p:extLst>
      <p:ext uri="{BB962C8B-B14F-4D97-AF65-F5344CB8AC3E}">
        <p14:creationId xmlns:p14="http://schemas.microsoft.com/office/powerpoint/2010/main" val="331036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D6EC7-A843-42AE-6F39-B70BA3E25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35FBE-10C3-970B-A4C6-507F5D24DECC}"/>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AD&amp;D policies?</a:t>
            </a:r>
          </a:p>
        </p:txBody>
      </p:sp>
      <p:sp>
        <p:nvSpPr>
          <p:cNvPr id="3" name="Text Placeholder 2">
            <a:extLst>
              <a:ext uri="{FF2B5EF4-FFF2-40B4-BE49-F238E27FC236}">
                <a16:creationId xmlns:a16="http://schemas.microsoft.com/office/drawing/2014/main" id="{112BA1DF-E88F-9AB9-BA5D-13802BB9A0E8}"/>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The AD&amp;D policies covers injury to students/minors/employees </a:t>
            </a:r>
          </a:p>
          <a:p>
            <a:pPr marL="342900" indent="-342900" fontAlgn="auto">
              <a:spcAft>
                <a:spcPts val="0"/>
              </a:spcAft>
              <a:buFont typeface="Arial" panose="020B0604020202020204" pitchFamily="34" charset="0"/>
              <a:buChar char="•"/>
              <a:defRPr/>
            </a:pPr>
            <a:r>
              <a:rPr lang="en-US" dirty="0"/>
              <a:t>Types of AD&amp;D policies include: Daycare, Camps, Athletics, and Aviation</a:t>
            </a:r>
            <a:endParaRPr lang="en-US" dirty="0">
              <a:highlight>
                <a:srgbClr val="FFFF00"/>
              </a:highlight>
            </a:endParaRPr>
          </a:p>
          <a:p>
            <a:pPr marL="342900" indent="-342900" fontAlgn="auto">
              <a:spcAft>
                <a:spcPts val="0"/>
              </a:spcAft>
              <a:buFont typeface="Arial" panose="020B0604020202020204" pitchFamily="34" charset="0"/>
              <a:buChar char="•"/>
              <a:defRPr/>
            </a:pPr>
            <a:r>
              <a:rPr lang="en-US" dirty="0"/>
              <a:t>Coverage is beneficial to assist with reimbursement of medical expenses to offset the potential for a larger liability claim. </a:t>
            </a:r>
          </a:p>
          <a:p>
            <a:pPr marL="342900" indent="-342900" fontAlgn="auto">
              <a:spcAft>
                <a:spcPts val="0"/>
              </a:spcAft>
              <a:buFont typeface="Arial" panose="020B0604020202020204" pitchFamily="34" charset="0"/>
              <a:buChar char="•"/>
              <a:defRPr/>
            </a:pPr>
            <a:r>
              <a:rPr lang="en-US" dirty="0"/>
              <a:t>Coverage amounts and deductibles vary by policy </a:t>
            </a:r>
          </a:p>
        </p:txBody>
      </p:sp>
    </p:spTree>
    <p:extLst>
      <p:ext uri="{BB962C8B-B14F-4D97-AF65-F5344CB8AC3E}">
        <p14:creationId xmlns:p14="http://schemas.microsoft.com/office/powerpoint/2010/main" val="24412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0FD3-6647-6AA2-81EC-9441A7C89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057787-07F2-0C5F-7017-C250A5DFEE8E}"/>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Auto Physical Damage &amp; Liability policy?</a:t>
            </a:r>
          </a:p>
        </p:txBody>
      </p:sp>
      <p:sp>
        <p:nvSpPr>
          <p:cNvPr id="3" name="Text Placeholder 2">
            <a:extLst>
              <a:ext uri="{FF2B5EF4-FFF2-40B4-BE49-F238E27FC236}">
                <a16:creationId xmlns:a16="http://schemas.microsoft.com/office/drawing/2014/main" id="{243EA039-D3F1-58FE-1C10-4460C932703B}"/>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This policy provides 1</a:t>
            </a:r>
            <a:r>
              <a:rPr lang="en-US" baseline="30000" dirty="0"/>
              <a:t>st</a:t>
            </a:r>
            <a:r>
              <a:rPr lang="en-US" dirty="0"/>
              <a:t> party physical damage coverage, $1M in liability coverage as primary above SILP, and $1,000 medical payments coverage.</a:t>
            </a:r>
          </a:p>
          <a:p>
            <a:pPr marL="342900" indent="-342900" fontAlgn="auto">
              <a:spcAft>
                <a:spcPts val="0"/>
              </a:spcAft>
              <a:buFont typeface="Arial" panose="020B0604020202020204" pitchFamily="34" charset="0"/>
              <a:buChar char="•"/>
              <a:defRPr/>
            </a:pPr>
            <a:r>
              <a:rPr lang="en-US" dirty="0"/>
              <a:t>This coverage is beneficial if you have a Head Start Program or have contracts where you are transporting minors.</a:t>
            </a:r>
          </a:p>
          <a:p>
            <a:pPr marL="342900" indent="-342900" fontAlgn="auto">
              <a:spcAft>
                <a:spcPts val="0"/>
              </a:spcAft>
              <a:buFont typeface="Arial" panose="020B0604020202020204" pitchFamily="34" charset="0"/>
              <a:buChar char="•"/>
              <a:defRPr/>
            </a:pPr>
            <a:r>
              <a:rPr lang="en-US" dirty="0"/>
              <a:t>This coverage is also beneficial for CDL Programs </a:t>
            </a:r>
          </a:p>
        </p:txBody>
      </p:sp>
    </p:spTree>
    <p:extLst>
      <p:ext uri="{BB962C8B-B14F-4D97-AF65-F5344CB8AC3E}">
        <p14:creationId xmlns:p14="http://schemas.microsoft.com/office/powerpoint/2010/main" val="269967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E536C-CE0B-CF47-0577-6D7B632EC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C369D-4A22-97A7-B55E-FFA75DB47FE3}"/>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A207074F-929F-F61E-FB71-BEABDDB20201}"/>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National Indemnity Company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a:t>
            </a:r>
            <a:r>
              <a:rPr lang="en-US" dirty="0"/>
              <a:t>1,219,019.00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$500-$1,000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4</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a:t>
            </a:r>
            <a:r>
              <a:rPr lang="en-US" dirty="0"/>
              <a:t>85,539.00</a:t>
            </a: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3616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CDF9-0141-315F-8024-E60D9F7A13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5B837A-88BC-1596-C3C8-05A12064A209}"/>
              </a:ext>
            </a:extLst>
          </p:cNvPr>
          <p:cNvSpPr>
            <a:spLocks noGrp="1"/>
          </p:cNvSpPr>
          <p:nvPr>
            <p:ph type="title" idx="4294967295"/>
          </p:nvPr>
        </p:nvSpPr>
        <p:spPr>
          <a:xfrm>
            <a:off x="1744717" y="1936750"/>
            <a:ext cx="5297214"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Boiler &amp; Machinery</a:t>
            </a:r>
          </a:p>
        </p:txBody>
      </p:sp>
    </p:spTree>
    <p:extLst>
      <p:ext uri="{BB962C8B-B14F-4D97-AF65-F5344CB8AC3E}">
        <p14:creationId xmlns:p14="http://schemas.microsoft.com/office/powerpoint/2010/main" val="1842957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80D0-87EF-D4AB-0C64-2398162A3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5094E-0FA8-EA00-F20A-736C5F534411}"/>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Boiler &amp; machinery policy?</a:t>
            </a:r>
          </a:p>
        </p:txBody>
      </p:sp>
      <p:sp>
        <p:nvSpPr>
          <p:cNvPr id="3" name="Text Placeholder 2">
            <a:extLst>
              <a:ext uri="{FF2B5EF4-FFF2-40B4-BE49-F238E27FC236}">
                <a16:creationId xmlns:a16="http://schemas.microsoft.com/office/drawing/2014/main" id="{AD20E912-BB52-C2DF-F4EC-00BEA7DC2B17}"/>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This policy is commonly called Equipment Breakdown coverage – it covers the physical and financial damage as a result of accidental equipment breakdown. </a:t>
            </a:r>
          </a:p>
          <a:p>
            <a:pPr marL="342900" indent="-342900" fontAlgn="auto">
              <a:spcAft>
                <a:spcPts val="0"/>
              </a:spcAft>
              <a:buFont typeface="Arial" panose="020B0604020202020204" pitchFamily="34" charset="0"/>
              <a:buChar char="•"/>
              <a:defRPr/>
            </a:pPr>
            <a:r>
              <a:rPr lang="en-US" dirty="0"/>
              <a:t>Covers accidental breakdown of covered machinery and equipment cause by power surges, pipe bursts, boiler explosions, etc.</a:t>
            </a:r>
          </a:p>
          <a:p>
            <a:pPr marL="342900" indent="-342900" fontAlgn="auto">
              <a:spcAft>
                <a:spcPts val="0"/>
              </a:spcAft>
              <a:buFont typeface="Arial" panose="020B0604020202020204" pitchFamily="34" charset="0"/>
              <a:buChar char="•"/>
              <a:defRPr/>
            </a:pPr>
            <a:r>
              <a:rPr lang="en-US" dirty="0"/>
              <a:t>Inspections are completed as a benefit to the policy to assist with the maintenance of the equipment. </a:t>
            </a:r>
          </a:p>
        </p:txBody>
      </p:sp>
    </p:spTree>
    <p:extLst>
      <p:ext uri="{BB962C8B-B14F-4D97-AF65-F5344CB8AC3E}">
        <p14:creationId xmlns:p14="http://schemas.microsoft.com/office/powerpoint/2010/main" val="2035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C8FC-70D1-B39B-1ABD-62628FC2D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254F7-DFB8-829D-BB37-19EAB8BCDA41}"/>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AD79FEF1-EA8C-F53B-8C0A-8ECA175A58EA}"/>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3/15/25 to 3/15/26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Travelers </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$10,165,479,601.00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$5,000 </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33</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$261,001.00</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28219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3A1A-B82B-AA27-889B-9A7463F72D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445514-E3FC-BA23-D5FB-85A32D093AF6}"/>
              </a:ext>
            </a:extLst>
          </p:cNvPr>
          <p:cNvSpPr>
            <a:spLocks noGrp="1"/>
          </p:cNvSpPr>
          <p:nvPr>
            <p:ph type="title" idx="4294967295"/>
          </p:nvPr>
        </p:nvSpPr>
        <p:spPr>
          <a:xfrm>
            <a:off x="1744717" y="1936750"/>
            <a:ext cx="5885793"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Fidelity (Crime) Bond</a:t>
            </a:r>
          </a:p>
        </p:txBody>
      </p:sp>
    </p:spTree>
    <p:extLst>
      <p:ext uri="{BB962C8B-B14F-4D97-AF65-F5344CB8AC3E}">
        <p14:creationId xmlns:p14="http://schemas.microsoft.com/office/powerpoint/2010/main" val="3451151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18406-855B-4BB7-4B93-E79A7768B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5D827-937C-D4D5-CAE8-216A4D88D361}"/>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fidelity/crime bond?</a:t>
            </a:r>
          </a:p>
        </p:txBody>
      </p:sp>
      <p:sp>
        <p:nvSpPr>
          <p:cNvPr id="3" name="Text Placeholder 2">
            <a:extLst>
              <a:ext uri="{FF2B5EF4-FFF2-40B4-BE49-F238E27FC236}">
                <a16:creationId xmlns:a16="http://schemas.microsoft.com/office/drawing/2014/main" id="{75DE6051-73A7-B7E5-32F8-52E58EB32643}"/>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This bond is required by RCW 43.17.100 which protects the State of Washington from losses caused by fraudulent or dishonest acts of its employees.</a:t>
            </a:r>
          </a:p>
          <a:p>
            <a:pPr marL="342900" indent="-342900" fontAlgn="auto">
              <a:spcAft>
                <a:spcPts val="0"/>
              </a:spcAft>
              <a:buFont typeface="Arial" panose="020B0604020202020204" pitchFamily="34" charset="0"/>
              <a:buChar char="•"/>
              <a:defRPr/>
            </a:pPr>
            <a:r>
              <a:rPr lang="en-US" dirty="0"/>
              <a:t>Types of losses covered are employee theft, embezzlement, forgery and fraud.</a:t>
            </a:r>
          </a:p>
          <a:p>
            <a:pPr marL="342900" indent="-342900" fontAlgn="auto">
              <a:spcAft>
                <a:spcPts val="0"/>
              </a:spcAft>
              <a:buFont typeface="Arial" panose="020B0604020202020204" pitchFamily="34" charset="0"/>
              <a:buChar char="•"/>
              <a:defRPr/>
            </a:pPr>
            <a:r>
              <a:rPr lang="en-US" dirty="0"/>
              <a:t>All State agencies/colleges are covered under this bond. </a:t>
            </a:r>
          </a:p>
          <a:p>
            <a:pPr marL="342900" indent="-342900" fontAlgn="auto">
              <a:spcAft>
                <a:spcPts val="0"/>
              </a:spcAft>
              <a:buFont typeface="Arial" panose="020B0604020202020204" pitchFamily="34" charset="0"/>
              <a:buChar char="•"/>
              <a:defRPr/>
            </a:pPr>
            <a:r>
              <a:rPr lang="en-US" dirty="0"/>
              <a:t>This bond is renewed annually</a:t>
            </a:r>
          </a:p>
          <a:p>
            <a:pPr marL="342900" indent="-342900"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167603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1994-F2AB-DF79-52E2-7B7E1EC4D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9E923-8792-231A-E053-4C4CC8D61660}"/>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Bond Renewal</a:t>
            </a:r>
          </a:p>
        </p:txBody>
      </p:sp>
      <p:sp>
        <p:nvSpPr>
          <p:cNvPr id="3" name="Text Placeholder 2">
            <a:extLst>
              <a:ext uri="{FF2B5EF4-FFF2-40B4-BE49-F238E27FC236}">
                <a16:creationId xmlns:a16="http://schemas.microsoft.com/office/drawing/2014/main" id="{A4B53B2D-9DD6-C8F0-3A00-D6D7E8ED286A}"/>
              </a:ext>
            </a:extLst>
          </p:cNvPr>
          <p:cNvSpPr>
            <a:spLocks noGrp="1"/>
          </p:cNvSpPr>
          <p:nvPr>
            <p:ph type="body" sz="quarter" idx="10"/>
          </p:nvPr>
        </p:nvSpPr>
        <p:spPr>
          <a:xfrm>
            <a:off x="1077861" y="1829268"/>
            <a:ext cx="9744075" cy="4052888"/>
          </a:xfrm>
        </p:spPr>
        <p:txBody>
          <a:bodyPr rtlCol="0">
            <a:normAutofit fontScale="92500" lnSpcReduction="10000"/>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AIG/National Union Fire Insurance Co of Pittsburgh PA</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a:t>
            </a:r>
            <a:r>
              <a:rPr lang="en-US" sz="2600">
                <a:solidFill>
                  <a:srgbClr val="000000"/>
                </a:solidFill>
                <a:latin typeface="Source Sans Pro" panose="020B0503030403020204" pitchFamily="34" charset="0"/>
                <a:ea typeface="Source Sans Pro" panose="020B0503030403020204" pitchFamily="34" charset="0"/>
              </a:rPr>
              <a:t>$10M</a:t>
            </a: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$250,000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ALL</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$190,633; allocated by number of employees in each agency, college or commission.</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59182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0360-8DC6-47F7-E0FB-1219987BA4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376382-751D-EE03-BC4F-4CF7F2151F38}"/>
              </a:ext>
            </a:extLst>
          </p:cNvPr>
          <p:cNvSpPr>
            <a:spLocks noGrp="1"/>
          </p:cNvSpPr>
          <p:nvPr>
            <p:ph type="title" idx="4294967295"/>
          </p:nvPr>
        </p:nvSpPr>
        <p:spPr>
          <a:xfrm>
            <a:off x="1744718" y="1936750"/>
            <a:ext cx="2869324"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Fine Arts</a:t>
            </a:r>
          </a:p>
        </p:txBody>
      </p:sp>
    </p:spTree>
    <p:extLst>
      <p:ext uri="{BB962C8B-B14F-4D97-AF65-F5344CB8AC3E}">
        <p14:creationId xmlns:p14="http://schemas.microsoft.com/office/powerpoint/2010/main" val="4169372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2B561-22CA-1DDA-5C6B-ADB987920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267DA-479F-2523-486C-7E43945E75EB}"/>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Fine arts policy?</a:t>
            </a:r>
          </a:p>
        </p:txBody>
      </p:sp>
      <p:sp>
        <p:nvSpPr>
          <p:cNvPr id="3" name="Text Placeholder 2">
            <a:extLst>
              <a:ext uri="{FF2B5EF4-FFF2-40B4-BE49-F238E27FC236}">
                <a16:creationId xmlns:a16="http://schemas.microsoft.com/office/drawing/2014/main" id="{1E182663-55B6-DC44-E9E0-0444FFA562C8}"/>
              </a:ext>
            </a:extLst>
          </p:cNvPr>
          <p:cNvSpPr>
            <a:spLocks noGrp="1"/>
          </p:cNvSpPr>
          <p:nvPr>
            <p:ph type="body" sz="quarter" idx="10"/>
          </p:nvPr>
        </p:nvSpPr>
        <p:spPr>
          <a:xfrm>
            <a:off x="1228725" y="1565275"/>
            <a:ext cx="9744075" cy="4052888"/>
          </a:xfrm>
        </p:spPr>
        <p:txBody>
          <a:bodyPr rtlCol="0">
            <a:normAutofit lnSpcReduction="10000"/>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The Fine Arts policy covers property consisting of objects of art of every nature and description and their frames, crates, display cases, signage, other exhibitory and packing materials.  </a:t>
            </a:r>
          </a:p>
          <a:p>
            <a:pPr marL="342900" indent="-342900" fontAlgn="auto">
              <a:spcAft>
                <a:spcPts val="0"/>
              </a:spcAft>
              <a:buFont typeface="Arial" panose="020B0604020202020204" pitchFamily="34" charset="0"/>
              <a:buChar char="•"/>
              <a:defRPr/>
            </a:pPr>
            <a:r>
              <a:rPr lang="en-US" dirty="0"/>
              <a:t>This property includes paintings, sculptures, rare books, art reference books (incl. computer media), ornamentation, vases, pottery, ceramics and musical equipment.</a:t>
            </a:r>
          </a:p>
          <a:p>
            <a:pPr marL="342900" indent="-342900" fontAlgn="auto">
              <a:spcAft>
                <a:spcPts val="0"/>
              </a:spcAft>
              <a:buFont typeface="Arial" panose="020B0604020202020204" pitchFamily="34" charset="0"/>
              <a:buChar char="•"/>
              <a:defRPr/>
            </a:pPr>
            <a:r>
              <a:rPr lang="en-US" dirty="0"/>
              <a:t>Collections owned (scheduled) or on loan to you (blanket). </a:t>
            </a:r>
          </a:p>
          <a:p>
            <a:pPr marL="342900" indent="-342900" fontAlgn="auto">
              <a:spcAft>
                <a:spcPts val="0"/>
              </a:spcAft>
              <a:buFont typeface="Arial" panose="020B0604020202020204" pitchFamily="34" charset="0"/>
              <a:buChar char="•"/>
              <a:defRPr/>
            </a:pPr>
            <a:r>
              <a:rPr lang="en-US" dirty="0"/>
              <a:t>$4M is covered for transportation &amp; coverage is world-wide</a:t>
            </a:r>
          </a:p>
        </p:txBody>
      </p:sp>
      <p:pic>
        <p:nvPicPr>
          <p:cNvPr id="5" name="Picture 4" descr="Colorful wooden totem pole">
            <a:extLst>
              <a:ext uri="{FF2B5EF4-FFF2-40B4-BE49-F238E27FC236}">
                <a16:creationId xmlns:a16="http://schemas.microsoft.com/office/drawing/2014/main" id="{C1265CDC-E612-AB60-714B-DECEA0F8F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50" y="5442276"/>
            <a:ext cx="2038474" cy="1364598"/>
          </a:xfrm>
          <a:prstGeom prst="rect">
            <a:avLst/>
          </a:prstGeom>
        </p:spPr>
      </p:pic>
      <p:pic>
        <p:nvPicPr>
          <p:cNvPr id="7" name="Picture 6" descr="Trumpet">
            <a:extLst>
              <a:ext uri="{FF2B5EF4-FFF2-40B4-BE49-F238E27FC236}">
                <a16:creationId xmlns:a16="http://schemas.microsoft.com/office/drawing/2014/main" id="{5CC7E42D-D5A3-163E-A9EC-D13AC0FF8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9289" y="5442276"/>
            <a:ext cx="2782711" cy="1364598"/>
          </a:xfrm>
          <a:prstGeom prst="rect">
            <a:avLst/>
          </a:prstGeom>
        </p:spPr>
      </p:pic>
    </p:spTree>
    <p:extLst>
      <p:ext uri="{BB962C8B-B14F-4D97-AF65-F5344CB8AC3E}">
        <p14:creationId xmlns:p14="http://schemas.microsoft.com/office/powerpoint/2010/main" val="31844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99C2D-8D8D-A663-F28D-8E2176DEB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2F536-9E63-FCFC-E886-00DBBBE63E0B}"/>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8C5F359D-223E-C31F-0AD3-BA91471F0B70}"/>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Varies by policy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Varies by policy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Varies by policy</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Varies by policy</a:t>
            </a:r>
            <a:endParaRPr lang="en-US" sz="2600" dirty="0">
              <a:solidFill>
                <a:srgbClr val="000000"/>
              </a:solidFill>
              <a:highlight>
                <a:srgbClr val="FFFF00"/>
              </a:highlight>
              <a:latin typeface="Source Sans Pro" panose="020B0503030403020204" pitchFamily="34" charset="0"/>
              <a:ea typeface="Source Sans Pro" panose="020B0503030403020204" pitchFamily="34" charset="0"/>
            </a:endParaRP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Varies by policy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Varies by policy</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04501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302EB-8C71-8ECD-E7BE-7783452AC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5121A-2120-0C3F-BD06-C5A5FE210267}"/>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7E5A648C-2068-D4A1-86A8-702A2D1398F7}"/>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AXA/XL Specialty Insurance Company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a:t>
            </a:r>
            <a:r>
              <a:rPr lang="en-US" dirty="0"/>
              <a:t>48,329,803</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$1,000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30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a:t>
            </a:r>
            <a:r>
              <a:rPr lang="en-US" dirty="0"/>
              <a:t>48,367.00</a:t>
            </a:r>
            <a:r>
              <a:rPr lang="en-US" sz="2600" dirty="0">
                <a:solidFill>
                  <a:srgbClr val="000000"/>
                </a:solidFill>
                <a:latin typeface="Source Sans Pro" panose="020B0503030403020204" pitchFamily="34" charset="0"/>
                <a:ea typeface="Source Sans Pro" panose="020B0503030403020204" pitchFamily="34" charset="0"/>
              </a:rPr>
              <a:t> (rate </a:t>
            </a:r>
            <a:r>
              <a:rPr lang="en-US" dirty="0"/>
              <a:t>per $100: 0.100077)</a:t>
            </a: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60634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C9134-82B7-D7FF-9EC5-56E732FF08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3B17F0-A4F1-4F12-A7A2-B4BF2FD0B1BC}"/>
              </a:ext>
            </a:extLst>
          </p:cNvPr>
          <p:cNvSpPr>
            <a:spLocks noGrp="1"/>
          </p:cNvSpPr>
          <p:nvPr>
            <p:ph type="title" idx="4294967295"/>
          </p:nvPr>
        </p:nvSpPr>
        <p:spPr>
          <a:xfrm>
            <a:off x="1744718" y="1936750"/>
            <a:ext cx="4624552"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Foreign Liability </a:t>
            </a:r>
          </a:p>
        </p:txBody>
      </p:sp>
    </p:spTree>
    <p:extLst>
      <p:ext uri="{BB962C8B-B14F-4D97-AF65-F5344CB8AC3E}">
        <p14:creationId xmlns:p14="http://schemas.microsoft.com/office/powerpoint/2010/main" val="4166370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2DD4B-7F0E-5F17-458D-0C324AE8A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581DE-522A-7B9F-7AFC-DF28A51A0781}"/>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foreign liability policy?</a:t>
            </a:r>
          </a:p>
        </p:txBody>
      </p:sp>
      <p:sp>
        <p:nvSpPr>
          <p:cNvPr id="3" name="Text Placeholder 2">
            <a:extLst>
              <a:ext uri="{FF2B5EF4-FFF2-40B4-BE49-F238E27FC236}">
                <a16:creationId xmlns:a16="http://schemas.microsoft.com/office/drawing/2014/main" id="{7F7042C1-9208-6BCF-AACD-C85725F3641D}"/>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This policy provides third party Commercial General Liability for bodily injury and property damage caused by State employees while traveling out of the country on State business. </a:t>
            </a:r>
          </a:p>
          <a:p>
            <a:pPr marL="342900" indent="-342900" fontAlgn="auto">
              <a:spcAft>
                <a:spcPts val="0"/>
              </a:spcAft>
              <a:buFont typeface="Arial" panose="020B0604020202020204" pitchFamily="34" charset="0"/>
              <a:buChar char="•"/>
              <a:defRPr/>
            </a:pPr>
            <a:r>
              <a:rPr lang="en-US" dirty="0"/>
              <a:t>Additionally, there is coverage for Foreign Business Auto Liability &amp; Physical Damage for hired vehicles abroad. </a:t>
            </a:r>
          </a:p>
          <a:p>
            <a:pPr marL="342900" indent="-342900" fontAlgn="auto">
              <a:spcAft>
                <a:spcPts val="0"/>
              </a:spcAft>
              <a:buFont typeface="Arial" panose="020B0604020202020204" pitchFamily="34" charset="0"/>
              <a:buChar char="•"/>
              <a:defRPr/>
            </a:pPr>
            <a:r>
              <a:rPr lang="en-US" dirty="0"/>
              <a:t>There is also coverage for Foreign Voluntary Compensation &amp; Employers Liability (including Repatriation Expense). </a:t>
            </a:r>
          </a:p>
          <a:p>
            <a:pPr marL="342900" indent="-342900"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39785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AAB9-9FC8-210C-4AA4-303F8B207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DB6AD-5A69-2723-55FB-3CF86371785A}"/>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FB6BCB0C-9921-09B4-2873-E46B3E4A7A65}"/>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3/21/25 to 3/21/26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Insurance Company of State of Pennsylvania</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$1M</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None</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31</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$16,770.00</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43021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948D4-9444-D3E7-E734-1116E21D5A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2B10F4-C03C-3EBF-9233-3B4280BC3C98}"/>
              </a:ext>
            </a:extLst>
          </p:cNvPr>
          <p:cNvSpPr>
            <a:spLocks noGrp="1"/>
          </p:cNvSpPr>
          <p:nvPr>
            <p:ph type="title" idx="4294967295"/>
          </p:nvPr>
        </p:nvSpPr>
        <p:spPr>
          <a:xfrm>
            <a:off x="1744718" y="1936750"/>
            <a:ext cx="4014951"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Special Events</a:t>
            </a:r>
          </a:p>
        </p:txBody>
      </p:sp>
    </p:spTree>
    <p:extLst>
      <p:ext uri="{BB962C8B-B14F-4D97-AF65-F5344CB8AC3E}">
        <p14:creationId xmlns:p14="http://schemas.microsoft.com/office/powerpoint/2010/main" val="1978936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EC66E-2DEE-BAB1-9E64-7AD21AE64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0A809-8C48-0FB3-B880-A21112C684E3}"/>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Special Events policy?</a:t>
            </a:r>
          </a:p>
        </p:txBody>
      </p:sp>
      <p:sp>
        <p:nvSpPr>
          <p:cNvPr id="3" name="Text Placeholder 2">
            <a:extLst>
              <a:ext uri="{FF2B5EF4-FFF2-40B4-BE49-F238E27FC236}">
                <a16:creationId xmlns:a16="http://schemas.microsoft.com/office/drawing/2014/main" id="{FBA43D9B-61AE-2477-1FBE-232667C52A51}"/>
              </a:ext>
            </a:extLst>
          </p:cNvPr>
          <p:cNvSpPr>
            <a:spLocks noGrp="1"/>
          </p:cNvSpPr>
          <p:nvPr>
            <p:ph type="body" sz="quarter" idx="10"/>
          </p:nvPr>
        </p:nvSpPr>
        <p:spPr>
          <a:xfrm>
            <a:off x="1228725" y="1565275"/>
            <a:ext cx="9744075" cy="4052888"/>
          </a:xfrm>
        </p:spPr>
        <p:txBody>
          <a:bodyPr rtlCol="0">
            <a:normAutofit fontScale="92500" lnSpcReduction="10000"/>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Special Events coverage is additional liability coverage when you are renting or occupying a space for a particular event. </a:t>
            </a:r>
          </a:p>
          <a:p>
            <a:pPr marL="342900" indent="-342900" fontAlgn="auto">
              <a:spcAft>
                <a:spcPts val="0"/>
              </a:spcAft>
              <a:buFont typeface="Arial" panose="020B0604020202020204" pitchFamily="34" charset="0"/>
              <a:buChar char="•"/>
              <a:defRPr/>
            </a:pPr>
            <a:r>
              <a:rPr lang="en-US" dirty="0"/>
              <a:t>Special event liability insurance (also referred to as commercial general liability or CGL) is designed to provide broad protection for situations in which the state must defend itself against lawsuits or pay damages for bodily injury or property damage to third parties.  </a:t>
            </a:r>
          </a:p>
          <a:p>
            <a:pPr marL="342900" indent="-342900" fontAlgn="auto">
              <a:spcAft>
                <a:spcPts val="0"/>
              </a:spcAft>
              <a:buFont typeface="Arial" panose="020B0604020202020204" pitchFamily="34" charset="0"/>
              <a:buChar char="•"/>
              <a:defRPr/>
            </a:pPr>
            <a:r>
              <a:rPr lang="en-US" dirty="0"/>
              <a:t>Additional coverage is available for events that serve alcohol</a:t>
            </a:r>
          </a:p>
          <a:p>
            <a:pPr marL="342900" indent="-342900" fontAlgn="auto">
              <a:spcAft>
                <a:spcPts val="0"/>
              </a:spcAft>
              <a:buFont typeface="Arial" panose="020B0604020202020204" pitchFamily="34" charset="0"/>
              <a:buChar char="•"/>
              <a:defRPr/>
            </a:pPr>
            <a:r>
              <a:rPr lang="en-US" dirty="0"/>
              <a:t>Examples: Graduation ceremonies, meetings, field days, openings, celebrations, conferences/retreats</a:t>
            </a:r>
          </a:p>
          <a:p>
            <a:pPr marL="342900" indent="-342900" fontAlgn="auto">
              <a:spcAft>
                <a:spcPts val="0"/>
              </a:spcAft>
              <a:buFont typeface="Arial" panose="020B0604020202020204" pitchFamily="34" charset="0"/>
              <a:buChar char="•"/>
              <a:defRPr/>
            </a:pPr>
            <a:endParaRPr lang="en-US" dirty="0"/>
          </a:p>
          <a:p>
            <a:pPr marL="342900" indent="-342900"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2174011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4A641-803A-E6F3-B635-75D1B6344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33621-FF72-F610-DF6D-368115690EDC}"/>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ongoing Policy Renewal</a:t>
            </a:r>
          </a:p>
        </p:txBody>
      </p:sp>
      <p:sp>
        <p:nvSpPr>
          <p:cNvPr id="3" name="Text Placeholder 2">
            <a:extLst>
              <a:ext uri="{FF2B5EF4-FFF2-40B4-BE49-F238E27FC236}">
                <a16:creationId xmlns:a16="http://schemas.microsoft.com/office/drawing/2014/main" id="{A74195C3-2A77-E360-4FFB-815EC4A9ADE0}"/>
              </a:ext>
            </a:extLst>
          </p:cNvPr>
          <p:cNvSpPr>
            <a:spLocks noGrp="1"/>
          </p:cNvSpPr>
          <p:nvPr>
            <p:ph type="body" sz="quarter" idx="10"/>
          </p:nvPr>
        </p:nvSpPr>
        <p:spPr>
          <a:xfrm>
            <a:off x="1077861" y="1829268"/>
            <a:ext cx="9744075" cy="4052888"/>
          </a:xfrm>
        </p:spPr>
        <p:txBody>
          <a:bodyPr rtlCol="0">
            <a:normAutofit fontScale="92500" lnSpcReduction="10000"/>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Ongoing coverage based on need</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Evanston Insurance Company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Based on event</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None</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Available to all agencies/colleges</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Individual – based on event </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97955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5A6EE-85ED-4F95-20EC-75B0C8E697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34E787-05D7-7668-E820-1FECCC81D69D}"/>
              </a:ext>
            </a:extLst>
          </p:cNvPr>
          <p:cNvSpPr>
            <a:spLocks noGrp="1"/>
          </p:cNvSpPr>
          <p:nvPr>
            <p:ph type="title" idx="4294967295"/>
          </p:nvPr>
        </p:nvSpPr>
        <p:spPr>
          <a:xfrm>
            <a:off x="1744718" y="1936750"/>
            <a:ext cx="9354206" cy="1217613"/>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Out of State Workers Compensation</a:t>
            </a:r>
          </a:p>
        </p:txBody>
      </p:sp>
    </p:spTree>
    <p:extLst>
      <p:ext uri="{BB962C8B-B14F-4D97-AF65-F5344CB8AC3E}">
        <p14:creationId xmlns:p14="http://schemas.microsoft.com/office/powerpoint/2010/main" val="1601873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1570-D035-58AB-4673-8105579A5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D1AF0-104C-720B-F923-156A299EEF29}"/>
              </a:ext>
            </a:extLst>
          </p:cNvPr>
          <p:cNvSpPr>
            <a:spLocks noGrp="1"/>
          </p:cNvSpPr>
          <p:nvPr>
            <p:ph type="title"/>
          </p:nvPr>
        </p:nvSpPr>
        <p:spPr>
          <a:xfrm>
            <a:off x="1228725" y="831850"/>
            <a:ext cx="10328866" cy="733425"/>
          </a:xfrm>
        </p:spPr>
        <p:txBody>
          <a:bodyPr>
            <a:normAutofit fontScale="90000"/>
          </a:bodyPr>
          <a:lstStyle/>
          <a:p>
            <a:pPr fontAlgn="auto">
              <a:spcAft>
                <a:spcPts val="0"/>
              </a:spcAft>
              <a:defRPr/>
            </a:pPr>
            <a:r>
              <a:rPr lang="en-US" dirty="0"/>
              <a:t>What is covered under the out of state workers Compensation policy?</a:t>
            </a:r>
          </a:p>
        </p:txBody>
      </p:sp>
      <p:sp>
        <p:nvSpPr>
          <p:cNvPr id="3" name="Text Placeholder 2">
            <a:extLst>
              <a:ext uri="{FF2B5EF4-FFF2-40B4-BE49-F238E27FC236}">
                <a16:creationId xmlns:a16="http://schemas.microsoft.com/office/drawing/2014/main" id="{77F58C74-FE2A-08FF-1BC8-CADF7CA239D5}"/>
              </a:ext>
            </a:extLst>
          </p:cNvPr>
          <p:cNvSpPr>
            <a:spLocks noGrp="1"/>
          </p:cNvSpPr>
          <p:nvPr>
            <p:ph type="body" sz="quarter" idx="10"/>
          </p:nvPr>
        </p:nvSpPr>
        <p:spPr>
          <a:xfrm>
            <a:off x="1228725" y="1565275"/>
            <a:ext cx="9935461" cy="4052888"/>
          </a:xfrm>
        </p:spPr>
        <p:txBody>
          <a:bodyPr rtlCol="0">
            <a:normAutofit fontScale="92500"/>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This policy provides coverage for work injuries a Washington State employee who works outside of the State of Washington could incur.</a:t>
            </a:r>
          </a:p>
          <a:p>
            <a:pPr marL="342900" indent="-342900" fontAlgn="auto">
              <a:spcAft>
                <a:spcPts val="0"/>
              </a:spcAft>
              <a:buFont typeface="Arial" panose="020B0604020202020204" pitchFamily="34" charset="0"/>
              <a:buChar char="•"/>
              <a:defRPr/>
            </a:pPr>
            <a:r>
              <a:rPr lang="en-US" dirty="0"/>
              <a:t>Coverage includes medical expenses, lost wages, and long-term care.</a:t>
            </a:r>
          </a:p>
          <a:p>
            <a:pPr marL="342900" indent="-342900" fontAlgn="auto">
              <a:spcAft>
                <a:spcPts val="0"/>
              </a:spcAft>
              <a:buFont typeface="Arial" panose="020B0604020202020204" pitchFamily="34" charset="0"/>
              <a:buChar char="•"/>
              <a:defRPr/>
            </a:pPr>
            <a:r>
              <a:rPr lang="en-US" dirty="0">
                <a:solidFill>
                  <a:srgbClr val="000000"/>
                </a:solidFill>
                <a:latin typeface="Source Sans Pro" panose="020B0503030403020204" pitchFamily="34" charset="0"/>
              </a:rPr>
              <a:t>Without workers’ compensation insurance, the employer would likely have to pay all these costs out of pocket, as well as any litigation costs that might occur.</a:t>
            </a:r>
          </a:p>
          <a:p>
            <a:pPr marL="342900" indent="-342900" fontAlgn="auto">
              <a:spcAft>
                <a:spcPts val="0"/>
              </a:spcAft>
              <a:buFont typeface="Arial" panose="020B0604020202020204" pitchFamily="34" charset="0"/>
              <a:buChar char="•"/>
              <a:defRPr/>
            </a:pPr>
            <a:r>
              <a:rPr lang="en-US" dirty="0">
                <a:solidFill>
                  <a:srgbClr val="000000"/>
                </a:solidFill>
                <a:latin typeface="Source Sans Pro" panose="020B0503030403020204" pitchFamily="34" charset="0"/>
                <a:ea typeface="Source Sans Pro" panose="020B0503030403020204" pitchFamily="34" charset="0"/>
              </a:rPr>
              <a:t>SOW</a:t>
            </a:r>
            <a:r>
              <a:rPr lang="en-US" dirty="0">
                <a:latin typeface="Source Sans Pro" panose="020B0503030403020204" pitchFamily="34" charset="0"/>
                <a:ea typeface="Source Sans Pro" panose="020B0503030403020204" pitchFamily="34" charset="0"/>
              </a:rPr>
              <a:t> </a:t>
            </a:r>
            <a:r>
              <a:rPr lang="en-US" dirty="0">
                <a:solidFill>
                  <a:srgbClr val="000000"/>
                </a:solidFill>
                <a:latin typeface="Source Sans Pro" panose="020B0503030403020204" pitchFamily="34" charset="0"/>
                <a:ea typeface="Source Sans Pro" panose="020B0503030403020204" pitchFamily="34" charset="0"/>
              </a:rPr>
              <a:t>employees</a:t>
            </a:r>
            <a:r>
              <a:rPr lang="en-US" dirty="0">
                <a:latin typeface="Source Sans Pro" panose="020B0503030403020204" pitchFamily="34" charset="0"/>
                <a:ea typeface="Source Sans Pro" panose="020B0503030403020204" pitchFamily="34" charset="0"/>
              </a:rPr>
              <a:t> </a:t>
            </a:r>
            <a:r>
              <a:rPr lang="en-US" dirty="0">
                <a:solidFill>
                  <a:srgbClr val="000000"/>
                </a:solidFill>
                <a:latin typeface="Source Sans Pro" panose="020B0503030403020204" pitchFamily="34" charset="0"/>
                <a:ea typeface="Source Sans Pro" panose="020B0503030403020204" pitchFamily="34" charset="0"/>
              </a:rPr>
              <a:t>that work in a state other than Washington for 30 days or more a year, consecutively or non-consecutively, are required to have WC coverage for the state they are working in.</a:t>
            </a:r>
          </a:p>
          <a:p>
            <a:pPr marL="342900" indent="-342900" fontAlgn="auto">
              <a:spcAft>
                <a:spcPts val="0"/>
              </a:spcAft>
              <a:buFont typeface="Arial" panose="020B0604020202020204" pitchFamily="34" charset="0"/>
              <a:buChar char="•"/>
              <a:defRPr/>
            </a:pPr>
            <a:endParaRPr lang="en-US" dirty="0"/>
          </a:p>
          <a:p>
            <a:pPr marL="342900" indent="-342900" fontAlgn="auto">
              <a:spcAft>
                <a:spcPts val="0"/>
              </a:spcAft>
              <a:buFont typeface="Arial" panose="020B0604020202020204" pitchFamily="34" charset="0"/>
              <a:buChar char="•"/>
              <a:defRPr/>
            </a:pPr>
            <a:endParaRPr lang="en-US" dirty="0"/>
          </a:p>
          <a:p>
            <a:pPr marL="342900" indent="-342900"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10726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0ECC-F873-B863-C152-2059E854A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58601-0A1F-2D18-959B-64C64C8A5B50}"/>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ADCED663-40D2-BC96-6CE7-D4C0BA8148B7}"/>
              </a:ext>
            </a:extLst>
          </p:cNvPr>
          <p:cNvSpPr>
            <a:spLocks noGrp="1"/>
          </p:cNvSpPr>
          <p:nvPr>
            <p:ph type="body" sz="quarter" idx="10"/>
          </p:nvPr>
        </p:nvSpPr>
        <p:spPr>
          <a:xfrm>
            <a:off x="1077861" y="1829268"/>
            <a:ext cx="9744075" cy="4052888"/>
          </a:xfrm>
        </p:spPr>
        <p:txBody>
          <a:bodyPr rtlCol="0">
            <a:normAutofit fontScale="92500" lnSpcReduction="10000"/>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Chubb</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$1M</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None</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63</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$186,208.00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*Audited Policy</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43360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70F7-17CD-DA16-A0ED-B52BBAD8C9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5F9FAC-9D14-194C-AC79-A2BFAD70344B}"/>
              </a:ext>
            </a:extLst>
          </p:cNvPr>
          <p:cNvSpPr>
            <a:spLocks noGrp="1"/>
          </p:cNvSpPr>
          <p:nvPr>
            <p:ph type="title" idx="4294967295"/>
          </p:nvPr>
        </p:nvSpPr>
        <p:spPr>
          <a:xfrm>
            <a:off x="430924" y="1936750"/>
            <a:ext cx="11571890" cy="1217613"/>
          </a:xfrm>
        </p:spPr>
        <p:txBody>
          <a:bodyPr rot="0" spcFirstLastPara="0" vertOverflow="overflow" horzOverflow="overflow" wrap="square" numCol="1" spcCol="0" fromWordArt="0" anchor="t" anchorCtr="0" forceAA="0" compatLnSpc="1">
            <a:prstTxWarp prst="textNoShape">
              <a:avLst/>
            </a:prstTxWarp>
            <a:noAutofit/>
          </a:bodyPr>
          <a:lstStyle/>
          <a:p>
            <a:pPr fontAlgn="auto">
              <a:spcBef>
                <a:spcPts val="1000"/>
              </a:spcBef>
              <a:spcAft>
                <a:spcPts val="0"/>
              </a:spcAft>
              <a:buFont typeface="Arial" panose="020B0604020202020204" pitchFamily="34" charset="0"/>
              <a:buNone/>
              <a:defRPr/>
            </a:pPr>
            <a:r>
              <a:rPr lang="en-US" sz="4000" b="1" cap="none" dirty="0">
                <a:solidFill>
                  <a:schemeClr val="bg1"/>
                </a:solidFill>
                <a:ea typeface="+mn-ea"/>
              </a:rPr>
              <a:t>APIP – Property, Cyber, Contractors Equipment </a:t>
            </a:r>
            <a:br>
              <a:rPr lang="en-US" sz="4000" b="1" cap="none" dirty="0">
                <a:solidFill>
                  <a:schemeClr val="bg1"/>
                </a:solidFill>
                <a:ea typeface="+mn-ea"/>
              </a:rPr>
            </a:br>
            <a:endParaRPr lang="en-US" sz="4000" b="1" cap="none" dirty="0">
              <a:solidFill>
                <a:schemeClr val="bg1"/>
              </a:solidFill>
              <a:ea typeface="+mn-ea"/>
            </a:endParaRPr>
          </a:p>
        </p:txBody>
      </p:sp>
      <p:sp>
        <p:nvSpPr>
          <p:cNvPr id="4" name="TextBox 3">
            <a:extLst>
              <a:ext uri="{FF2B5EF4-FFF2-40B4-BE49-F238E27FC236}">
                <a16:creationId xmlns:a16="http://schemas.microsoft.com/office/drawing/2014/main" id="{BBF74675-43E4-C356-5F69-DF5B5185F03F}"/>
              </a:ext>
            </a:extLst>
          </p:cNvPr>
          <p:cNvSpPr txBox="1"/>
          <p:nvPr/>
        </p:nvSpPr>
        <p:spPr>
          <a:xfrm>
            <a:off x="3048886" y="3244334"/>
            <a:ext cx="6097772" cy="369332"/>
          </a:xfrm>
          <a:prstGeom prst="rect">
            <a:avLst/>
          </a:prstGeom>
          <a:noFill/>
        </p:spPr>
        <p:txBody>
          <a:bodyPr wrap="square">
            <a:spAutoFit/>
          </a:bodyPr>
          <a:lstStyle/>
          <a:p>
            <a:r>
              <a:rPr lang="it-IT">
                <a:hlinkClick r:id="rId3"/>
              </a:rPr>
              <a:t>Chicken, Broccoli, and Cheddar Casserole Recipe</a:t>
            </a:r>
            <a:endParaRPr lang="en-US" dirty="0"/>
          </a:p>
        </p:txBody>
      </p:sp>
    </p:spTree>
    <p:extLst>
      <p:ext uri="{BB962C8B-B14F-4D97-AF65-F5344CB8AC3E}">
        <p14:creationId xmlns:p14="http://schemas.microsoft.com/office/powerpoint/2010/main" val="3392871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F0539-476B-A8E1-7F98-963B86AE87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DBFE98-027E-21B3-2344-1A7CEE99811E}"/>
              </a:ext>
            </a:extLst>
          </p:cNvPr>
          <p:cNvSpPr>
            <a:spLocks noGrp="1"/>
          </p:cNvSpPr>
          <p:nvPr>
            <p:ph type="title" idx="4294967295"/>
          </p:nvPr>
        </p:nvSpPr>
        <p:spPr>
          <a:xfrm>
            <a:off x="1744718" y="1936750"/>
            <a:ext cx="6421087" cy="827715"/>
          </a:xfrm>
        </p:spPr>
        <p:txBody>
          <a:bodyPr rot="0" spcFirstLastPara="0" vertOverflow="overflow" horzOverflow="overflow" wrap="square" numCol="1" spcCol="0" fromWordArt="0" anchor="t" anchorCtr="0" forceAA="0" compatLnSpc="1">
            <a:prstTxWarp prst="textNoShape">
              <a:avLst/>
            </a:prstTxWarp>
            <a:noAutofit/>
          </a:bodyPr>
          <a:lstStyle/>
          <a:p>
            <a:pPr algn="r" fontAlgn="auto">
              <a:spcBef>
                <a:spcPts val="1000"/>
              </a:spcBef>
              <a:spcAft>
                <a:spcPts val="0"/>
              </a:spcAft>
              <a:buFont typeface="Arial" panose="020B0604020202020204" pitchFamily="34" charset="0"/>
              <a:buNone/>
              <a:defRPr/>
            </a:pPr>
            <a:r>
              <a:rPr lang="en-US" sz="4000" b="1" cap="none" dirty="0">
                <a:solidFill>
                  <a:schemeClr val="bg1"/>
                </a:solidFill>
                <a:ea typeface="+mn-ea"/>
              </a:rPr>
              <a:t>Student Intern Policies</a:t>
            </a:r>
          </a:p>
        </p:txBody>
      </p:sp>
    </p:spTree>
    <p:extLst>
      <p:ext uri="{BB962C8B-B14F-4D97-AF65-F5344CB8AC3E}">
        <p14:creationId xmlns:p14="http://schemas.microsoft.com/office/powerpoint/2010/main" val="1899607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7B5F0-B216-B0C4-12D3-38199DAF6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67027-EB90-8498-7720-5B5E34B1434D}"/>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Student intern policy?</a:t>
            </a:r>
          </a:p>
        </p:txBody>
      </p:sp>
      <p:sp>
        <p:nvSpPr>
          <p:cNvPr id="3" name="Text Placeholder 2">
            <a:extLst>
              <a:ext uri="{FF2B5EF4-FFF2-40B4-BE49-F238E27FC236}">
                <a16:creationId xmlns:a16="http://schemas.microsoft.com/office/drawing/2014/main" id="{D6A00F3B-0940-F0E6-6AB2-C05A2048B3C2}"/>
              </a:ext>
            </a:extLst>
          </p:cNvPr>
          <p:cNvSpPr>
            <a:spLocks noGrp="1"/>
          </p:cNvSpPr>
          <p:nvPr>
            <p:ph type="body" sz="quarter" idx="10"/>
          </p:nvPr>
        </p:nvSpPr>
        <p:spPr>
          <a:xfrm>
            <a:off x="1228725" y="1565275"/>
            <a:ext cx="9744075" cy="4052888"/>
          </a:xfrm>
        </p:spPr>
        <p:txBody>
          <a:bodyPr rtlCol="0">
            <a:normAutofit fontScale="85000" lnSpcReduction="20000"/>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There are three insurance policies covering student interns, with options for medical student general liability, medical malpractice (professional liability) and non-medical student professional liability.</a:t>
            </a:r>
          </a:p>
          <a:p>
            <a:pPr marL="342900" indent="-342900" fontAlgn="auto">
              <a:spcAft>
                <a:spcPts val="0"/>
              </a:spcAft>
              <a:buFont typeface="Arial" panose="020B0604020202020204" pitchFamily="34" charset="0"/>
              <a:buChar char="•"/>
              <a:defRPr/>
            </a:pPr>
            <a:r>
              <a:rPr lang="en-US" dirty="0"/>
              <a:t>Medical student intern general liability insurance is coverage that protects interns from claims involving bodily injury or property damage that occur during their non‑clinical activities in training environments.</a:t>
            </a:r>
          </a:p>
          <a:p>
            <a:pPr marL="342900" indent="-342900" fontAlgn="auto">
              <a:spcAft>
                <a:spcPts val="0"/>
              </a:spcAft>
              <a:buFont typeface="Arial" panose="020B0604020202020204" pitchFamily="34" charset="0"/>
              <a:buChar char="•"/>
              <a:defRPr/>
            </a:pPr>
            <a:r>
              <a:rPr lang="en-US" dirty="0"/>
              <a:t>Medical student intern medical malpractice/professional liability insurance protects medical trainees from claims of negligence or harm arising from their clinical duties during supervised practice. </a:t>
            </a:r>
          </a:p>
          <a:p>
            <a:pPr marL="342900" indent="-342900" fontAlgn="auto">
              <a:spcAft>
                <a:spcPts val="0"/>
              </a:spcAft>
              <a:buFont typeface="Arial" panose="020B0604020202020204" pitchFamily="34" charset="0"/>
              <a:buChar char="•"/>
              <a:defRPr/>
            </a:pPr>
            <a:r>
              <a:rPr lang="en-US" dirty="0"/>
              <a:t>Non-medical Student intern professional liability insurance protects students in training programs from claims of negligence or accidental harm arising from their professional duties.</a:t>
            </a:r>
          </a:p>
        </p:txBody>
      </p:sp>
    </p:spTree>
    <p:extLst>
      <p:ext uri="{BB962C8B-B14F-4D97-AF65-F5344CB8AC3E}">
        <p14:creationId xmlns:p14="http://schemas.microsoft.com/office/powerpoint/2010/main" val="779537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E3B22-5AF1-6C8D-D04C-B2FE201438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54CE6-D0ED-A9F5-3306-C8638055EAFD}"/>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A7565F0C-A5A7-AD67-8BC9-AE54D478C46C}"/>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9/1/25 to 9/1/26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Westchester/Chubb</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$1M/$3M</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None</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37</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$97,106.23/ $191,434.00/ $42,249.90</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258956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2BE0-FD4E-BE30-09B2-5E85566068EC}"/>
              </a:ext>
            </a:extLst>
          </p:cNvPr>
          <p:cNvSpPr>
            <a:spLocks noGrp="1"/>
          </p:cNvSpPr>
          <p:nvPr>
            <p:ph type="title"/>
          </p:nvPr>
        </p:nvSpPr>
        <p:spPr>
          <a:xfrm>
            <a:off x="1223963" y="1347788"/>
            <a:ext cx="9744075" cy="606425"/>
          </a:xfrm>
        </p:spPr>
        <p:txBody>
          <a:bodyPr/>
          <a:lstStyle/>
          <a:p>
            <a:pPr fontAlgn="auto">
              <a:spcAft>
                <a:spcPts val="0"/>
              </a:spcAft>
              <a:defRPr/>
            </a:pPr>
            <a:r>
              <a:rPr lang="en-US" dirty="0"/>
              <a:t>Questions?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CC3872-4786-2F83-0986-8B9BEA901B27}"/>
              </a:ext>
            </a:extLst>
          </p:cNvPr>
          <p:cNvSpPr>
            <a:spLocks noGrp="1"/>
          </p:cNvSpPr>
          <p:nvPr>
            <p:ph type="title"/>
          </p:nvPr>
        </p:nvSpPr>
        <p:spPr>
          <a:xfrm>
            <a:off x="1147763" y="1447800"/>
            <a:ext cx="9744075" cy="606425"/>
          </a:xfrm>
        </p:spPr>
        <p:txBody>
          <a:bodyPr/>
          <a:lstStyle/>
          <a:p>
            <a:pPr fontAlgn="auto">
              <a:spcAft>
                <a:spcPts val="0"/>
              </a:spcAft>
              <a:defRPr/>
            </a:pPr>
            <a:r>
              <a:rPr lang="en-US" dirty="0"/>
              <a:t>thank you</a:t>
            </a:r>
          </a:p>
        </p:txBody>
      </p:sp>
      <p:sp>
        <p:nvSpPr>
          <p:cNvPr id="35843" name="Text Placeholder 1">
            <a:extLst>
              <a:ext uri="{FF2B5EF4-FFF2-40B4-BE49-F238E27FC236}">
                <a16:creationId xmlns:a16="http://schemas.microsoft.com/office/drawing/2014/main" id="{9787DBEA-E7EE-F2EB-B3AB-119AC3AFF3B3}"/>
              </a:ext>
            </a:extLst>
          </p:cNvPr>
          <p:cNvSpPr>
            <a:spLocks noGrp="1" noChangeArrowheads="1"/>
          </p:cNvSpPr>
          <p:nvPr>
            <p:ph type="body" sz="quarter" idx="10"/>
          </p:nvPr>
        </p:nvSpPr>
        <p:spPr>
          <a:xfrm>
            <a:off x="1166813" y="5665788"/>
            <a:ext cx="3055937" cy="762000"/>
          </a:xfrm>
        </p:spPr>
        <p:txBody>
          <a:bodyPr/>
          <a:lstStyle/>
          <a:p>
            <a:r>
              <a:rPr lang="en-US" altLang="en-US" sz="1400" dirty="0">
                <a:hlinkClick r:id="rId2"/>
              </a:rPr>
              <a:t>Kimberly.Haggard@des.wa.gov</a:t>
            </a:r>
            <a:endParaRPr lang="en-US" altLang="en-US" sz="1400" dirty="0"/>
          </a:p>
          <a:p>
            <a:r>
              <a:rPr lang="en-US" altLang="en-US" sz="1400" dirty="0">
                <a:hlinkClick r:id="rId3"/>
              </a:rPr>
              <a:t>Tiffany.Gowon@des.wa.gov</a:t>
            </a:r>
            <a:endParaRPr lang="en-US" altLang="en-US" sz="1400" dirty="0"/>
          </a:p>
          <a:p>
            <a:endParaRPr lang="en-US" altLang="en-US" sz="1400" dirty="0"/>
          </a:p>
        </p:txBody>
      </p:sp>
      <p:sp>
        <p:nvSpPr>
          <p:cNvPr id="35844" name="Text Placeholder 2">
            <a:extLst>
              <a:ext uri="{FF2B5EF4-FFF2-40B4-BE49-F238E27FC236}">
                <a16:creationId xmlns:a16="http://schemas.microsoft.com/office/drawing/2014/main" id="{587E06B4-73FF-0547-786D-1A2634BA770C}"/>
              </a:ext>
            </a:extLst>
          </p:cNvPr>
          <p:cNvSpPr>
            <a:spLocks noGrp="1" noChangeArrowheads="1"/>
          </p:cNvSpPr>
          <p:nvPr>
            <p:ph type="body" sz="quarter" idx="11"/>
          </p:nvPr>
        </p:nvSpPr>
        <p:spPr>
          <a:xfrm>
            <a:off x="4632325" y="5665788"/>
            <a:ext cx="2890838" cy="762000"/>
          </a:xfrm>
        </p:spPr>
        <p:txBody>
          <a:bodyPr/>
          <a:lstStyle/>
          <a:p>
            <a:r>
              <a:rPr lang="en-US" altLang="en-US" dirty="0"/>
              <a:t>360-280-6962</a:t>
            </a:r>
          </a:p>
          <a:p>
            <a:r>
              <a:rPr lang="en-US" altLang="en-US" dirty="0"/>
              <a:t>360-701-3487</a:t>
            </a:r>
          </a:p>
        </p:txBody>
      </p:sp>
      <p:sp>
        <p:nvSpPr>
          <p:cNvPr id="35845" name="Text Placeholder 3">
            <a:extLst>
              <a:ext uri="{FF2B5EF4-FFF2-40B4-BE49-F238E27FC236}">
                <a16:creationId xmlns:a16="http://schemas.microsoft.com/office/drawing/2014/main" id="{5760788C-C745-1B95-99AC-782728F398F3}"/>
              </a:ext>
            </a:extLst>
          </p:cNvPr>
          <p:cNvSpPr>
            <a:spLocks noGrp="1" noChangeArrowheads="1"/>
          </p:cNvSpPr>
          <p:nvPr>
            <p:ph type="body" sz="quarter" idx="12"/>
          </p:nvPr>
        </p:nvSpPr>
        <p:spPr>
          <a:xfrm>
            <a:off x="7950200" y="5665788"/>
            <a:ext cx="3055938" cy="762000"/>
          </a:xfrm>
        </p:spPr>
        <p:txBody>
          <a:bodyPr/>
          <a:lstStyle/>
          <a:p>
            <a:r>
              <a:rPr lang="en-US">
                <a:hlinkClick r:id="rId4"/>
              </a:rPr>
              <a:t>Risk Management | Department of Enterprise Services (DES) (wa.gov)</a:t>
            </a: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DB04-BF83-C36C-E6DD-948CC4999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52BCA-B8F2-4E0E-8327-3D7ED1999D31}"/>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APIP policy?</a:t>
            </a:r>
          </a:p>
        </p:txBody>
      </p:sp>
      <p:sp>
        <p:nvSpPr>
          <p:cNvPr id="3" name="Text Placeholder 2">
            <a:extLst>
              <a:ext uri="{FF2B5EF4-FFF2-40B4-BE49-F238E27FC236}">
                <a16:creationId xmlns:a16="http://schemas.microsoft.com/office/drawing/2014/main" id="{133F3C07-BD63-3F16-F8B4-20C0B72303BA}"/>
              </a:ext>
            </a:extLst>
          </p:cNvPr>
          <p:cNvSpPr>
            <a:spLocks noGrp="1"/>
          </p:cNvSpPr>
          <p:nvPr>
            <p:ph type="body" sz="quarter" idx="10"/>
          </p:nvPr>
        </p:nvSpPr>
        <p:spPr>
          <a:xfrm>
            <a:off x="1228725" y="1565275"/>
            <a:ext cx="9744075" cy="4052888"/>
          </a:xfrm>
        </p:spPr>
        <p:txBody>
          <a:bodyPr rtlCol="0">
            <a:normAutofit lnSpcReduction="10000"/>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The APIP policy covers Property, Contractor’s equipment, and Cyber liability – Property that is over $250k in value and above</a:t>
            </a:r>
          </a:p>
          <a:p>
            <a:pPr marL="342900" indent="-342900" fontAlgn="auto">
              <a:spcAft>
                <a:spcPts val="0"/>
              </a:spcAft>
              <a:buFont typeface="Arial" panose="020B0604020202020204" pitchFamily="34" charset="0"/>
              <a:buChar char="•"/>
              <a:defRPr/>
            </a:pPr>
            <a:r>
              <a:rPr lang="en-US" dirty="0"/>
              <a:t>This property coverage is all risk – for example: fire, water, earthquake</a:t>
            </a:r>
            <a:endParaRPr lang="en-US" dirty="0">
              <a:highlight>
                <a:srgbClr val="FFFF00"/>
              </a:highlight>
            </a:endParaRPr>
          </a:p>
          <a:p>
            <a:pPr marL="342900" indent="-342900" fontAlgn="auto">
              <a:spcAft>
                <a:spcPts val="0"/>
              </a:spcAft>
              <a:buFont typeface="Arial" panose="020B0604020202020204" pitchFamily="34" charset="0"/>
              <a:buChar char="•"/>
              <a:defRPr/>
            </a:pPr>
            <a:r>
              <a:rPr lang="en-US" dirty="0"/>
              <a:t>Contractor’s equipment is common for rentals of heavy equipment, there’s a $10k deductible. </a:t>
            </a:r>
          </a:p>
          <a:p>
            <a:pPr marL="342900" indent="-342900" fontAlgn="auto">
              <a:spcAft>
                <a:spcPts val="0"/>
              </a:spcAft>
              <a:buFont typeface="Arial" panose="020B0604020202020204" pitchFamily="34" charset="0"/>
              <a:buChar char="•"/>
              <a:defRPr/>
            </a:pPr>
            <a:r>
              <a:rPr lang="en-US" dirty="0"/>
              <a:t>Cyber liability covers the first $2M of a cyber event, like data breach with a $500k deductible. Coverage is shared amongst APIP members</a:t>
            </a:r>
          </a:p>
        </p:txBody>
      </p:sp>
    </p:spTree>
    <p:extLst>
      <p:ext uri="{BB962C8B-B14F-4D97-AF65-F5344CB8AC3E}">
        <p14:creationId xmlns:p14="http://schemas.microsoft.com/office/powerpoint/2010/main" val="3115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1CC3D-1BCF-69B9-DAE9-28E29F47F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56FBF-8AED-9F02-9AA2-3F242BD96DA8}"/>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94E0BB83-8074-77FC-52CC-C1377C9AAFA0}"/>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APIP/Beazley</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$7,186,391,136</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a:t>
            </a:r>
            <a:r>
              <a:rPr lang="en-US" sz="2600" dirty="0">
                <a:solidFill>
                  <a:srgbClr val="000000"/>
                </a:solidFill>
                <a:highlight>
                  <a:srgbClr val="FFFF00"/>
                </a:highlight>
                <a:latin typeface="Source Sans Pro" panose="020B0503030403020204" pitchFamily="34" charset="0"/>
                <a:ea typeface="Source Sans Pro" panose="020B0503030403020204" pitchFamily="34" charset="0"/>
              </a:rPr>
              <a:t>$250,000/$10,000/$500,000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85</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a:t>
            </a:r>
            <a:r>
              <a:rPr lang="en-US" dirty="0"/>
              <a:t>10,236,606.75 </a:t>
            </a:r>
            <a:r>
              <a:rPr lang="en-US" sz="2600" dirty="0">
                <a:solidFill>
                  <a:srgbClr val="000000"/>
                </a:solidFill>
                <a:latin typeface="Source Sans Pro" panose="020B0503030403020204" pitchFamily="34" charset="0"/>
                <a:ea typeface="Source Sans Pro" panose="020B0503030403020204" pitchFamily="34" charset="0"/>
              </a:rPr>
              <a:t>(rate </a:t>
            </a:r>
            <a:r>
              <a:rPr lang="en-US" dirty="0"/>
              <a:t>per $100: 0.142869728)</a:t>
            </a: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22122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FD1DA-E249-CDF4-6940-7639BED082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56340B-5507-A460-1001-2F291B937C32}"/>
              </a:ext>
            </a:extLst>
          </p:cNvPr>
          <p:cNvSpPr>
            <a:spLocks noGrp="1"/>
          </p:cNvSpPr>
          <p:nvPr>
            <p:ph type="title" idx="4294967295"/>
          </p:nvPr>
        </p:nvSpPr>
        <p:spPr>
          <a:xfrm>
            <a:off x="430924" y="1936750"/>
            <a:ext cx="11571890" cy="1217613"/>
          </a:xfrm>
        </p:spPr>
        <p:txBody>
          <a:bodyPr rot="0" spcFirstLastPara="0" vertOverflow="overflow" horzOverflow="overflow" wrap="square" numCol="1" spcCol="0" fromWordArt="0" anchor="t" anchorCtr="0" forceAA="0" compatLnSpc="1">
            <a:prstTxWarp prst="textNoShape">
              <a:avLst/>
            </a:prstTxWarp>
            <a:noAutofit/>
          </a:bodyPr>
          <a:lstStyle/>
          <a:p>
            <a:pPr fontAlgn="auto">
              <a:spcBef>
                <a:spcPts val="1000"/>
              </a:spcBef>
              <a:spcAft>
                <a:spcPts val="0"/>
              </a:spcAft>
              <a:buFont typeface="Arial" panose="020B0604020202020204" pitchFamily="34" charset="0"/>
              <a:buNone/>
              <a:defRPr/>
            </a:pPr>
            <a:r>
              <a:rPr lang="en-US" sz="4000" b="1" cap="none" dirty="0">
                <a:solidFill>
                  <a:schemeClr val="bg1"/>
                </a:solidFill>
                <a:ea typeface="+mn-ea"/>
              </a:rPr>
              <a:t>SPIP – Special Property Insurance </a:t>
            </a:r>
            <a:br>
              <a:rPr lang="en-US" sz="4000" b="1" cap="none" dirty="0">
                <a:solidFill>
                  <a:schemeClr val="bg1"/>
                </a:solidFill>
                <a:ea typeface="+mn-ea"/>
              </a:rPr>
            </a:br>
            <a:endParaRPr lang="en-US" sz="4000" b="1" cap="none" dirty="0">
              <a:solidFill>
                <a:schemeClr val="bg1"/>
              </a:solidFill>
              <a:ea typeface="+mn-ea"/>
            </a:endParaRPr>
          </a:p>
        </p:txBody>
      </p:sp>
    </p:spTree>
    <p:extLst>
      <p:ext uri="{BB962C8B-B14F-4D97-AF65-F5344CB8AC3E}">
        <p14:creationId xmlns:p14="http://schemas.microsoft.com/office/powerpoint/2010/main" val="48367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EB72-AF4E-229A-7D3D-111049520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C23F5-F78C-C3A0-867D-96FEBBAF7600}"/>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What is covered under the SPIP policy?</a:t>
            </a:r>
          </a:p>
        </p:txBody>
      </p:sp>
      <p:sp>
        <p:nvSpPr>
          <p:cNvPr id="3" name="Text Placeholder 2">
            <a:extLst>
              <a:ext uri="{FF2B5EF4-FFF2-40B4-BE49-F238E27FC236}">
                <a16:creationId xmlns:a16="http://schemas.microsoft.com/office/drawing/2014/main" id="{9CDCCF82-BB18-282D-9953-9FD6CBD3B873}"/>
              </a:ext>
            </a:extLst>
          </p:cNvPr>
          <p:cNvSpPr>
            <a:spLocks noGrp="1"/>
          </p:cNvSpPr>
          <p:nvPr>
            <p:ph type="body" sz="quarter" idx="10"/>
          </p:nvPr>
        </p:nvSpPr>
        <p:spPr>
          <a:xfrm>
            <a:off x="1228725" y="1565275"/>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2900" indent="-342900" fontAlgn="auto">
              <a:spcAft>
                <a:spcPts val="0"/>
              </a:spcAft>
              <a:buFont typeface="Arial" panose="020B0604020202020204" pitchFamily="34" charset="0"/>
              <a:buChar char="•"/>
              <a:defRPr/>
            </a:pPr>
            <a:r>
              <a:rPr lang="en-US" dirty="0"/>
              <a:t>The SPIP policy covers property with values under $250k.  </a:t>
            </a:r>
          </a:p>
          <a:p>
            <a:pPr marL="342900" indent="-342900" fontAlgn="auto">
              <a:spcAft>
                <a:spcPts val="0"/>
              </a:spcAft>
              <a:buFont typeface="Arial" panose="020B0604020202020204" pitchFamily="34" charset="0"/>
              <a:buChar char="•"/>
              <a:defRPr/>
            </a:pPr>
            <a:r>
              <a:rPr lang="en-US" dirty="0"/>
              <a:t>SPIP is a sub policy of APIP, so the same coverages apply: fire, water, earthquake.</a:t>
            </a:r>
          </a:p>
          <a:p>
            <a:pPr marL="342900" indent="-342900" fontAlgn="auto">
              <a:spcAft>
                <a:spcPts val="0"/>
              </a:spcAft>
              <a:buFont typeface="Arial" panose="020B0604020202020204" pitchFamily="34" charset="0"/>
              <a:buChar char="•"/>
              <a:defRPr/>
            </a:pPr>
            <a:r>
              <a:rPr lang="en-US" dirty="0"/>
              <a:t>SPIP is separated by deductibles – SPIP2 is a $5,000 deductible &amp; SPIP3 is a $10,000 deductible.</a:t>
            </a:r>
          </a:p>
          <a:p>
            <a:pPr marL="342900" indent="-342900" fontAlgn="auto">
              <a:spcAft>
                <a:spcPts val="0"/>
              </a:spcAft>
              <a:buFont typeface="Arial" panose="020B0604020202020204" pitchFamily="34" charset="0"/>
              <a:buChar char="•"/>
              <a:defRPr/>
            </a:pPr>
            <a:r>
              <a:rPr lang="en-US" dirty="0"/>
              <a:t>Subject to underwriter approval</a:t>
            </a:r>
          </a:p>
          <a:p>
            <a:pPr marL="342900" indent="-342900" fontAlgn="auto">
              <a:spcAft>
                <a:spcPts val="0"/>
              </a:spcAft>
              <a:buFont typeface="Arial" panose="020B0604020202020204" pitchFamily="34" charset="0"/>
              <a:buChar char="•"/>
              <a:defRPr/>
            </a:pPr>
            <a:endParaRPr lang="en-US" dirty="0">
              <a:highlight>
                <a:srgbClr val="FFFF00"/>
              </a:highlight>
            </a:endParaRPr>
          </a:p>
        </p:txBody>
      </p:sp>
    </p:spTree>
    <p:extLst>
      <p:ext uri="{BB962C8B-B14F-4D97-AF65-F5344CB8AC3E}">
        <p14:creationId xmlns:p14="http://schemas.microsoft.com/office/powerpoint/2010/main" val="19897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A6252-CA42-A762-A0CE-39CDC7012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D119E-3DE3-D681-15F8-2522DAB0382A}"/>
              </a:ext>
            </a:extLst>
          </p:cNvPr>
          <p:cNvSpPr>
            <a:spLocks noGrp="1"/>
          </p:cNvSpPr>
          <p:nvPr>
            <p:ph type="title"/>
          </p:nvPr>
        </p:nvSpPr>
        <p:spPr>
          <a:xfrm>
            <a:off x="1228725" y="831850"/>
            <a:ext cx="9744075" cy="733425"/>
          </a:xfrm>
        </p:spPr>
        <p:txBody>
          <a:bodyPr>
            <a:normAutofit fontScale="90000"/>
          </a:bodyPr>
          <a:lstStyle/>
          <a:p>
            <a:pPr fontAlgn="auto">
              <a:spcAft>
                <a:spcPts val="0"/>
              </a:spcAft>
              <a:defRPr/>
            </a:pPr>
            <a:r>
              <a:rPr lang="en-US" dirty="0"/>
              <a:t>25-26 Policy Renewal</a:t>
            </a:r>
          </a:p>
        </p:txBody>
      </p:sp>
      <p:sp>
        <p:nvSpPr>
          <p:cNvPr id="3" name="Text Placeholder 2">
            <a:extLst>
              <a:ext uri="{FF2B5EF4-FFF2-40B4-BE49-F238E27FC236}">
                <a16:creationId xmlns:a16="http://schemas.microsoft.com/office/drawing/2014/main" id="{018444B4-1A59-0BD5-D9BB-C4FFADC131DE}"/>
              </a:ext>
            </a:extLst>
          </p:cNvPr>
          <p:cNvSpPr>
            <a:spLocks noGrp="1"/>
          </p:cNvSpPr>
          <p:nvPr>
            <p:ph type="body" sz="quarter" idx="10"/>
          </p:nvPr>
        </p:nvSpPr>
        <p:spPr>
          <a:xfrm>
            <a:off x="1077861" y="1829268"/>
            <a:ext cx="9744075" cy="4052888"/>
          </a:xfrm>
        </p:spPr>
        <p:txBody>
          <a:bodyPr rtlCol="0">
            <a:normAutofit/>
          </a:bodyPr>
          <a:lstStyle/>
          <a:p>
            <a:pPr marL="342900" indent="-342900" fontAlgn="auto">
              <a:spcAft>
                <a:spcPts val="0"/>
              </a:spcAft>
              <a:buFont typeface="Arial" panose="020B0604020202020204" pitchFamily="34" charset="0"/>
              <a:buChar char="•"/>
              <a:defRPr/>
            </a:pPr>
            <a:endParaRPr lang="en-US" sz="1000" dirty="0"/>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Policy Period:  7/1/25 to 7/1/26</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Current Insurer: APIP</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Limits/TIV: SPIP2: $5,537,913  SPIP3: $22,255,696</a:t>
            </a:r>
          </a:p>
          <a:p>
            <a:pPr marL="342900" indent="-342900">
              <a:lnSpc>
                <a:spcPct val="150000"/>
              </a:lnSpc>
              <a:spcBef>
                <a:spcPts val="0"/>
              </a:spcBef>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Deductible:  SPIP2: $5,000   SPIP3: $10,000</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Number of Agencies/Colleges Represented:  SPIP2: 9     SPIP3: 11</a:t>
            </a:r>
          </a:p>
          <a:p>
            <a:pPr marL="346075" indent="-346075">
              <a:lnSpc>
                <a:spcPct val="150000"/>
              </a:lnSpc>
              <a:spcBef>
                <a:spcPts val="0"/>
              </a:spcBef>
              <a:spcAft>
                <a:spcPts val="0"/>
              </a:spcAft>
              <a:buFont typeface="Arial" panose="020B0604020202020204" pitchFamily="34" charset="0"/>
              <a:buChar char="•"/>
            </a:pPr>
            <a:r>
              <a:rPr lang="en-US" sz="2600" dirty="0">
                <a:solidFill>
                  <a:srgbClr val="000000"/>
                </a:solidFill>
                <a:latin typeface="Source Sans Pro" panose="020B0503030403020204" pitchFamily="34" charset="0"/>
                <a:ea typeface="Source Sans Pro" panose="020B0503030403020204" pitchFamily="34" charset="0"/>
              </a:rPr>
              <a:t>Premium:  SPIP2 $24,529.57      SPIP3: $84,822.12</a:t>
            </a:r>
          </a:p>
          <a:p>
            <a:pPr marL="346075" indent="-346075">
              <a:spcBef>
                <a:spcPts val="0"/>
              </a:spcBef>
              <a:spcAft>
                <a:spcPts val="0"/>
              </a:spcAft>
              <a:buFont typeface="Arial" panose="020B0604020202020204" pitchFamily="34" charset="0"/>
              <a:buChar char="•"/>
            </a:pPr>
            <a:endParaRPr lang="en-US" sz="2600"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a:p>
            <a:pPr marL="346075" indent="-346075">
              <a:spcBef>
                <a:spcPts val="0"/>
              </a:spcBef>
              <a:spcAft>
                <a:spcPts val="0"/>
              </a:spcAft>
              <a:buFont typeface="Arial" panose="020B0604020202020204" pitchFamily="34" charset="0"/>
              <a:buChar char="•"/>
            </a:pPr>
            <a:endParaRPr lang="en-US"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47755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NEW DES colors">
      <a:dk1>
        <a:srgbClr val="000000"/>
      </a:dk1>
      <a:lt1>
        <a:srgbClr val="FFFFFF"/>
      </a:lt1>
      <a:dk2>
        <a:srgbClr val="000000"/>
      </a:dk2>
      <a:lt2>
        <a:srgbClr val="1F7F9A"/>
      </a:lt2>
      <a:accent1>
        <a:srgbClr val="003B4A"/>
      </a:accent1>
      <a:accent2>
        <a:srgbClr val="39B4E7"/>
      </a:accent2>
      <a:accent3>
        <a:srgbClr val="00BFB2"/>
      </a:accent3>
      <a:accent4>
        <a:srgbClr val="FCBC00"/>
      </a:accent4>
      <a:accent5>
        <a:srgbClr val="FB5226"/>
      </a:accent5>
      <a:accent6>
        <a:srgbClr val="E5E4E4"/>
      </a:accent6>
      <a:hlink>
        <a:srgbClr val="003B4A"/>
      </a:hlink>
      <a:folHlink>
        <a:srgbClr val="000000"/>
      </a:folHlink>
    </a:clrScheme>
    <a:fontScheme name="DES PowerPoi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 PPT template 2023" id="{E2A98BED-481C-40DF-9031-03B775364C48}" vid="{FFFECB33-0DEC-4808-9C16-D99B75EED2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TaxCatchAll xmlns="fdb9e8f5-e773-48b6-ac01-e4d5d934d6b8" xsi:nil="true"/>
    <lcf76f155ced4ddcb4097134ff3c332f xmlns="144d2b4e-dbb3-420c-8e5a-b02f38acd95e">
      <Terms xmlns="http://schemas.microsoft.com/office/infopath/2007/PartnerControls"/>
    </lcf76f155ced4ddcb4097134ff3c332f>
    <PublishingExpirationDate xmlns="http://schemas.microsoft.com/sharepoint/v3" xsi:nil="true"/>
    <Category xmlns="144d2b4e-dbb3-420c-8e5a-b02f38acd95e">Template</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C9000AA3E62B748998FB1DC3EC12C2C" ma:contentTypeVersion="25" ma:contentTypeDescription="Create a new document." ma:contentTypeScope="" ma:versionID="3cf6fde1e0df99410a1d5779e68b1492">
  <xsd:schema xmlns:xsd="http://www.w3.org/2001/XMLSchema" xmlns:xs="http://www.w3.org/2001/XMLSchema" xmlns:p="http://schemas.microsoft.com/office/2006/metadata/properties" xmlns:ns1="http://schemas.microsoft.com/sharepoint/v3" xmlns:ns2="144d2b4e-dbb3-420c-8e5a-b02f38acd95e" xmlns:ns3="fdb9e8f5-e773-48b6-ac01-e4d5d934d6b8" targetNamespace="http://schemas.microsoft.com/office/2006/metadata/properties" ma:root="true" ma:fieldsID="3b532281c0ea06b434dc8612e454ef74" ns1:_="" ns2:_="" ns3:_="">
    <xsd:import namespace="http://schemas.microsoft.com/sharepoint/v3"/>
    <xsd:import namespace="144d2b4e-dbb3-420c-8e5a-b02f38acd95e"/>
    <xsd:import namespace="fdb9e8f5-e773-48b6-ac01-e4d5d934d6b8"/>
    <xsd:element name="properties">
      <xsd:complexType>
        <xsd:sequence>
          <xsd:element name="documentManagement">
            <xsd:complexType>
              <xsd:all>
                <xsd:element ref="ns1:PublishingStartDate" minOccurs="0"/>
                <xsd:element ref="ns1:PublishingExpirationDate" minOccurs="0"/>
                <xsd:element ref="ns2:Category"/>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 ma:internalName="PublishingStartDate" ma:readOnly="false">
      <xsd:simpleType>
        <xsd:restriction base="dms:Unknown"/>
      </xsd:simpleType>
    </xsd:element>
    <xsd:element name="PublishingExpirationDate" ma:index="3" nillable="true" ma:displayName="Scheduling End Date" ma:description=""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4d2b4e-dbb3-420c-8e5a-b02f38acd95e" elementFormDefault="qualified">
    <xsd:import namespace="http://schemas.microsoft.com/office/2006/documentManagement/types"/>
    <xsd:import namespace="http://schemas.microsoft.com/office/infopath/2007/PartnerControls"/>
    <xsd:element name="Category" ma:index="4" ma:displayName="Category" ma:format="Dropdown" ma:internalName="Category" ma:readOnly="false">
      <xsd:simpleType>
        <xsd:restriction base="dms:Choice">
          <xsd:enumeration value="Delegation"/>
          <xsd:enumeration value="Event Fliers"/>
          <xsd:enumeration value="Fact Sheets"/>
          <xsd:enumeration value="Form"/>
          <xsd:enumeration value="Policy"/>
          <xsd:enumeration value="Presentations"/>
          <xsd:enumeration value="Procedure"/>
          <xsd:enumeration value="Publication"/>
          <xsd:enumeration value="Template"/>
          <xsd:enumeration value="Get Help"/>
          <xsd:enumeration value="Other"/>
          <xsd:enumeration value="News"/>
          <xsd:enumeration value="Newsletters"/>
          <xsd:enumeration value="Tenant Bulletins"/>
          <xsd:enumeration value="CFD"/>
          <xsd:enumeration value="Draft"/>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b9e8f5-e773-48b6-ac01-e4d5d934d6b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e60dee4-f804-460f-b5db-54dd729e3095}" ma:internalName="TaxCatchAll" ma:showField="CatchAllData" ma:web="fdb9e8f5-e773-48b6-ac01-e4d5d934d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8D3E45-3722-4B3E-8636-F8F8E1912980}">
  <ds:schemaRefs>
    <ds:schemaRef ds:uri="http://schemas.microsoft.com/office/2006/metadata/longProperties"/>
  </ds:schemaRefs>
</ds:datastoreItem>
</file>

<file path=customXml/itemProps2.xml><?xml version="1.0" encoding="utf-8"?>
<ds:datastoreItem xmlns:ds="http://schemas.openxmlformats.org/officeDocument/2006/customXml" ds:itemID="{E5D9DE65-0255-4B6E-81D5-9512D85CAE8C}">
  <ds:schemaRefs>
    <ds:schemaRef ds:uri="http://schemas.microsoft.com/office/2006/metadata/properties"/>
    <ds:schemaRef ds:uri="http://schemas.microsoft.com/office/infopath/2007/PartnerControls"/>
    <ds:schemaRef ds:uri="a3bc4ead-81a3-429b-b226-64c90ab4827f"/>
    <ds:schemaRef ds:uri="19481a70-35b0-4b8b-a7ee-b612235177f8"/>
    <ds:schemaRef ds:uri="http://schemas.microsoft.com/sharepoint/v3"/>
    <ds:schemaRef ds:uri="fdb9e8f5-e773-48b6-ac01-e4d5d934d6b8"/>
    <ds:schemaRef ds:uri="144d2b4e-dbb3-420c-8e5a-b02f38acd95e"/>
  </ds:schemaRefs>
</ds:datastoreItem>
</file>

<file path=customXml/itemProps3.xml><?xml version="1.0" encoding="utf-8"?>
<ds:datastoreItem xmlns:ds="http://schemas.openxmlformats.org/officeDocument/2006/customXml" ds:itemID="{F562BB27-1B15-42DF-9C67-710602A50EDE}">
  <ds:schemaRefs>
    <ds:schemaRef ds:uri="http://schemas.microsoft.com/sharepoint/v3/contenttype/forms"/>
  </ds:schemaRefs>
</ds:datastoreItem>
</file>

<file path=customXml/itemProps4.xml><?xml version="1.0" encoding="utf-8"?>
<ds:datastoreItem xmlns:ds="http://schemas.openxmlformats.org/officeDocument/2006/customXml" ds:itemID="{1CEE0780-3D05-409F-A754-ED32D1CFE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4d2b4e-dbb3-420c-8e5a-b02f38acd95e"/>
    <ds:schemaRef ds:uri="fdb9e8f5-e773-48b6-ac01-e4d5d934d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20fa42-cf58-4c22-8b93-58cf1d3bd1cb}" enabled="1" method="Standard" siteId="{11d0e217-264e-400a-8ba0-57dcc127d72d}" removed="0"/>
</clbl:labelList>
</file>

<file path=docProps/app.xml><?xml version="1.0" encoding="utf-8"?>
<Properties xmlns="http://schemas.openxmlformats.org/officeDocument/2006/extended-properties" xmlns:vt="http://schemas.openxmlformats.org/officeDocument/2006/docPropsVTypes">
  <Template>PowerPointTemplate</Template>
  <TotalTime>16146</TotalTime>
  <Words>1904</Words>
  <Application>Microsoft Office PowerPoint</Application>
  <PresentationFormat>Widescreen</PresentationFormat>
  <Paragraphs>294</Paragraphs>
  <Slides>44</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Segoe UI</vt:lpstr>
      <vt:lpstr>Source Sans Pro</vt:lpstr>
      <vt:lpstr>Ubuntu</vt:lpstr>
      <vt:lpstr>Office Theme</vt:lpstr>
      <vt:lpstr>Accidental Death &amp; Dismemberment </vt:lpstr>
      <vt:lpstr>What is covered under the AD&amp;D policies?</vt:lpstr>
      <vt:lpstr>25-26 Policy Renewal</vt:lpstr>
      <vt:lpstr>APIP – Property, Cyber, Contractors Equipment  </vt:lpstr>
      <vt:lpstr>What is covered under the APIP policy?</vt:lpstr>
      <vt:lpstr>25-26 Policy Renewal</vt:lpstr>
      <vt:lpstr>SPIP – Special Property Insurance  </vt:lpstr>
      <vt:lpstr>What is covered under the SPIP policy?</vt:lpstr>
      <vt:lpstr>25-26 Policy Renewal</vt:lpstr>
      <vt:lpstr>Excess Cyber Liability </vt:lpstr>
      <vt:lpstr>What is covered under the Excess Cyber Liability policy?</vt:lpstr>
      <vt:lpstr>25-26 Policy Renewal</vt:lpstr>
      <vt:lpstr>Small Agency Cyber Liability </vt:lpstr>
      <vt:lpstr>What is covered under the Small Agency cyber liability policy?</vt:lpstr>
      <vt:lpstr>25-26 Policy Renewal</vt:lpstr>
      <vt:lpstr>Auto Physical Damage</vt:lpstr>
      <vt:lpstr>What is covered under the Auto Physical damage policy?</vt:lpstr>
      <vt:lpstr>25-26 Policy Renewal</vt:lpstr>
      <vt:lpstr>Auto Physical Damage &amp; Liability</vt:lpstr>
      <vt:lpstr>What is covered under the Auto Physical Damage &amp; Liability policy?</vt:lpstr>
      <vt:lpstr>25-26 Policy Renewal</vt:lpstr>
      <vt:lpstr>Boiler &amp; Machinery</vt:lpstr>
      <vt:lpstr>What is covered under the Boiler &amp; machinery policy?</vt:lpstr>
      <vt:lpstr>25-26 Policy Renewal</vt:lpstr>
      <vt:lpstr>Fidelity (Crime) Bond</vt:lpstr>
      <vt:lpstr>What is covered under the fidelity/crime bond?</vt:lpstr>
      <vt:lpstr>25-26 Bond Renewal</vt:lpstr>
      <vt:lpstr>Fine Arts</vt:lpstr>
      <vt:lpstr>What is covered under the Fine arts policy?</vt:lpstr>
      <vt:lpstr>25-26 Policy Renewal</vt:lpstr>
      <vt:lpstr>Foreign Liability </vt:lpstr>
      <vt:lpstr>What is covered under the foreign liability policy?</vt:lpstr>
      <vt:lpstr>25-26 Policy Renewal</vt:lpstr>
      <vt:lpstr>Special Events</vt:lpstr>
      <vt:lpstr>What is covered under the Special Events policy?</vt:lpstr>
      <vt:lpstr>ongoing Policy Renewal</vt:lpstr>
      <vt:lpstr>Out of State Workers Compensation</vt:lpstr>
      <vt:lpstr>What is covered under the out of state workers Compensation policy?</vt:lpstr>
      <vt:lpstr>25-26 Policy Renewal</vt:lpstr>
      <vt:lpstr>Student Intern Policies</vt:lpstr>
      <vt:lpstr>What is covered under the Student intern policy?</vt:lpstr>
      <vt:lpstr>25-26 Policy Renewal</vt:lpstr>
      <vt:lpstr>Questions?</vt:lpstr>
      <vt:lpstr>thank you</vt:lpstr>
    </vt:vector>
  </TitlesOfParts>
  <Company>Department of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Haggard, Kimberly (DES)</dc:creator>
  <cp:lastModifiedBy>Jennifer Fenske</cp:lastModifiedBy>
  <cp:revision>26</cp:revision>
  <dcterms:created xsi:type="dcterms:W3CDTF">2023-05-31T15:55:23Z</dcterms:created>
  <dcterms:modified xsi:type="dcterms:W3CDTF">2026-02-19T21:51:21Z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800</vt:r8>
  </property>
  <property fmtid="{D5CDD505-2E9C-101B-9397-08002B2CF9AE}" pid="3" name="Category">
    <vt:lpwstr>Template</vt:lpwstr>
  </property>
  <property fmtid="{D5CDD505-2E9C-101B-9397-08002B2CF9AE}" pid="4" name="xd_Signature">
    <vt:bool>false</vt:bool>
  </property>
  <property fmtid="{D5CDD505-2E9C-101B-9397-08002B2CF9AE}" pid="5" name="xd_ProgID">
    <vt:lpwstr/>
  </property>
  <property fmtid="{D5CDD505-2E9C-101B-9397-08002B2CF9AE}" pid="6" name="ContentTypeId">
    <vt:lpwstr>0x010100DC9000AA3E62B748998FB1DC3EC12C2C</vt:lpwstr>
  </property>
  <property fmtid="{D5CDD505-2E9C-101B-9397-08002B2CF9AE}" pid="7" name="TemplateUrl">
    <vt:lpwstr/>
  </property>
  <property fmtid="{D5CDD505-2E9C-101B-9397-08002B2CF9AE}" pid="8" name="MSIP_Label_1520fa42-cf58-4c22-8b93-58cf1d3bd1cb_Enabled">
    <vt:lpwstr>true</vt:lpwstr>
  </property>
  <property fmtid="{D5CDD505-2E9C-101B-9397-08002B2CF9AE}" pid="9" name="MSIP_Label_1520fa42-cf58-4c22-8b93-58cf1d3bd1cb_SetDate">
    <vt:lpwstr>2022-01-11T17:46:51Z</vt:lpwstr>
  </property>
  <property fmtid="{D5CDD505-2E9C-101B-9397-08002B2CF9AE}" pid="10" name="MSIP_Label_1520fa42-cf58-4c22-8b93-58cf1d3bd1cb_Method">
    <vt:lpwstr>Standard</vt:lpwstr>
  </property>
  <property fmtid="{D5CDD505-2E9C-101B-9397-08002B2CF9AE}" pid="11" name="MSIP_Label_1520fa42-cf58-4c22-8b93-58cf1d3bd1cb_Name">
    <vt:lpwstr>Public Information</vt:lpwstr>
  </property>
  <property fmtid="{D5CDD505-2E9C-101B-9397-08002B2CF9AE}" pid="12" name="MSIP_Label_1520fa42-cf58-4c22-8b93-58cf1d3bd1cb_SiteId">
    <vt:lpwstr>11d0e217-264e-400a-8ba0-57dcc127d72d</vt:lpwstr>
  </property>
  <property fmtid="{D5CDD505-2E9C-101B-9397-08002B2CF9AE}" pid="13" name="MSIP_Label_1520fa42-cf58-4c22-8b93-58cf1d3bd1cb_ActionId">
    <vt:lpwstr>93b5d339-b29d-4453-a0cc-a1531c7210bd</vt:lpwstr>
  </property>
  <property fmtid="{D5CDD505-2E9C-101B-9397-08002B2CF9AE}" pid="14" name="MSIP_Label_1520fa42-cf58-4c22-8b93-58cf1d3bd1cb_ContentBits">
    <vt:lpwstr>0</vt:lpwstr>
  </property>
  <property fmtid="{D5CDD505-2E9C-101B-9397-08002B2CF9AE}" pid="15" name="MediaServiceImageTags">
    <vt:lpwstr/>
  </property>
  <property fmtid="{D5CDD505-2E9C-101B-9397-08002B2CF9AE}" pid="16" name="TaxCatchAll">
    <vt:lpwstr/>
  </property>
  <property fmtid="{D5CDD505-2E9C-101B-9397-08002B2CF9AE}" pid="17" name="lcf76f155ced4ddcb4097134ff3c332f">
    <vt:lpwstr/>
  </property>
</Properties>
</file>