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HGCI8d3vcp8f3ZEqPw+9JZnIQ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9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0" name="Google Shape;120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9" name="Google Shape;129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Google Shape;139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7" name="Google Shape;147;p1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20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2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22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22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2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23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09" name="Google Shape;209;p23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23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12" name="Google Shape;212;p23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23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215" name="Google Shape;215;p23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23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3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body" idx="1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1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1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7" name="Google Shape;57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2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2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6" name="Google Shape;66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Google Shape;76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4" name="Google Shape;84;p13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8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400"/>
              <a:t>Operating Budget Process</a:t>
            </a:r>
            <a:endParaRPr sz="4400"/>
          </a:p>
        </p:txBody>
      </p:sp>
      <p:sp>
        <p:nvSpPr>
          <p:cNvPr id="250" name="Google Shape;250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EDMONDS COLLEGE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"/>
          <p:cNvSpPr txBox="1">
            <a:spLocks noGrp="1"/>
          </p:cNvSpPr>
          <p:nvPr>
            <p:ph type="title"/>
          </p:nvPr>
        </p:nvSpPr>
        <p:spPr>
          <a:xfrm>
            <a:off x="914400" y="973668"/>
            <a:ext cx="9809018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 quick overview of the process &amp; timeline</a:t>
            </a:r>
            <a:endParaRPr/>
          </a:p>
        </p:txBody>
      </p:sp>
      <p:sp>
        <p:nvSpPr>
          <p:cNvPr id="256" name="Google Shape;256;p2"/>
          <p:cNvSpPr txBox="1">
            <a:spLocks noGrp="1"/>
          </p:cNvSpPr>
          <p:nvPr>
            <p:ph type="body" idx="1"/>
          </p:nvPr>
        </p:nvSpPr>
        <p:spPr>
          <a:xfrm>
            <a:off x="914400" y="2566555"/>
            <a:ext cx="10577945" cy="391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Char char="►"/>
            </a:pPr>
            <a:r>
              <a:rPr lang="en-US" sz="1900" b="1"/>
              <a:t>It takes cooperation across several departments, including IT and IR</a:t>
            </a:r>
            <a:endParaRPr sz="1900" b="1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 b="1"/>
              <a:t>Edmonds uses Google and IT is involved in the data upload &amp; download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 b="1"/>
              <a:t>Budget details are verified and a snapshot of the current FYR is taken in January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 b="1"/>
              <a:t>       FYI:  Edmonds budgets to the specific account code level   </a:t>
            </a:r>
            <a:endParaRPr/>
          </a:p>
          <a:p>
            <a:pPr marL="342900" lvl="0" indent="-2463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endParaRPr sz="1900" b="1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 b="1"/>
              <a:t>Data is imported to individual google spreadsheets &amp; distributed to budget managers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 b="1"/>
              <a:t>Several rounds of budget planning &amp; review take place between February &amp; April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 b="1"/>
              <a:t>Approved budget plans are presented to the Board of Trustees in May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 b="1"/>
              <a:t>Fiscal details are reviewed and moved to Excel for upload into ctcLink</a:t>
            </a:r>
            <a:endParaRPr sz="1900" b="1"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57" name="Google Shape;2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4781" y="3735336"/>
            <a:ext cx="2046144" cy="90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Century Gothic"/>
              <a:buNone/>
            </a:pPr>
            <a:r>
              <a:rPr lang="en-US" sz="3400"/>
              <a:t>Starts with the current year budget plan</a:t>
            </a:r>
            <a:endParaRPr sz="3400"/>
          </a:p>
        </p:txBody>
      </p:sp>
      <p:sp>
        <p:nvSpPr>
          <p:cNvPr id="263" name="Google Shape;263;p3"/>
          <p:cNvSpPr txBox="1">
            <a:spLocks noGrp="1"/>
          </p:cNvSpPr>
          <p:nvPr>
            <p:ph type="body" idx="1"/>
          </p:nvPr>
        </p:nvSpPr>
        <p:spPr>
          <a:xfrm>
            <a:off x="1265008" y="4031673"/>
            <a:ext cx="9932146" cy="236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b="1"/>
              <a:t>Run query for all current operating budgets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b="1"/>
              <a:t>Review and sort data, making any necessary adjustments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b="1"/>
              <a:t>IT creates and distributes individual google sheets to each budget manager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64" name="Google Shape;2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4416" y="3317298"/>
            <a:ext cx="2324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6027" y="4470307"/>
            <a:ext cx="64008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1975" y="5756275"/>
            <a:ext cx="7107912" cy="75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The budget planning template</a:t>
            </a:r>
            <a:br>
              <a:rPr lang="en-US"/>
            </a:br>
            <a:r>
              <a:rPr lang="en-US" sz="2400"/>
              <a:t>     fields in pink are pre-populated</a:t>
            </a:r>
            <a:endParaRPr sz="2400"/>
          </a:p>
        </p:txBody>
      </p:sp>
      <p:pic>
        <p:nvPicPr>
          <p:cNvPr id="272" name="Google Shape;272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5142" y="2504209"/>
            <a:ext cx="10881097" cy="401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"/>
          <p:cNvSpPr txBox="1">
            <a:spLocks noGrp="1"/>
          </p:cNvSpPr>
          <p:nvPr>
            <p:ph type="title"/>
          </p:nvPr>
        </p:nvSpPr>
        <p:spPr>
          <a:xfrm>
            <a:off x="1154955" y="952500"/>
            <a:ext cx="27933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n-US"/>
              <a:t>February to April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body" idx="1"/>
          </p:nvPr>
        </p:nvSpPr>
        <p:spPr>
          <a:xfrm>
            <a:off x="5320150" y="952500"/>
            <a:ext cx="53508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/>
              <a:t>The process for the campus begins with each budget manager indicating their proposed budget plans for the upcoming fiscal year (the 1</a:t>
            </a:r>
            <a:r>
              <a:rPr lang="en-US" sz="2000" b="1" baseline="30000"/>
              <a:t>st</a:t>
            </a:r>
            <a:r>
              <a:rPr lang="en-US" sz="2000" b="1"/>
              <a:t> round)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/>
              <a:t>Each budget plan should be discussed with their supervisors/members of the President Leadership team in relation to the whole, leading to conversations to approve or reduce initial proposals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/>
              <a:t>Administrative review of the overall total request may lead to calls for reductions, which would result in a 2</a:t>
            </a:r>
            <a:r>
              <a:rPr lang="en-US" sz="2000" b="1" baseline="30000"/>
              <a:t>nd</a:t>
            </a:r>
            <a:r>
              <a:rPr lang="en-US" sz="2000" b="1"/>
              <a:t> round, and possibly a 3</a:t>
            </a:r>
            <a:r>
              <a:rPr lang="en-US" sz="2000" b="1" baseline="30000"/>
              <a:t>rd</a:t>
            </a:r>
            <a:endParaRPr sz="2000" b="1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/>
              <a:t>Final decisions brought to the Board of Trustees for approval</a:t>
            </a:r>
            <a:endParaRPr sz="2000" b="1"/>
          </a:p>
        </p:txBody>
      </p:sp>
      <p:sp>
        <p:nvSpPr>
          <p:cNvPr id="279" name="Google Shape;279;p5"/>
          <p:cNvSpPr txBox="1">
            <a:spLocks noGrp="1"/>
          </p:cNvSpPr>
          <p:nvPr>
            <p:ph type="body" idx="2"/>
          </p:nvPr>
        </p:nvSpPr>
        <p:spPr>
          <a:xfrm>
            <a:off x="976750" y="2770625"/>
            <a:ext cx="3508500" cy="3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500"/>
              <a:t>Budget Managers input budget requests for the upcoming 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500"/>
              <a:t>fiscal year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1500"/>
              <a:t>Reviewed by President Leadership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1500"/>
              <a:t>May go through several round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1500"/>
              <a:t>Final budget approved by BOT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New fiscal year budget plans</a:t>
            </a:r>
            <a:endParaRPr/>
          </a:p>
        </p:txBody>
      </p:sp>
      <p:sp>
        <p:nvSpPr>
          <p:cNvPr id="285" name="Google Shape;285;p6"/>
          <p:cNvSpPr txBox="1">
            <a:spLocks noGrp="1"/>
          </p:cNvSpPr>
          <p:nvPr>
            <p:ph type="body" idx="1"/>
          </p:nvPr>
        </p:nvSpPr>
        <p:spPr>
          <a:xfrm>
            <a:off x="1154954" y="2389909"/>
            <a:ext cx="8825659" cy="362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b="1"/>
              <a:t>The final approved budget plans are consolidated into one Excel spreadsheet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b="1"/>
              <a:t>Details are reviewed by the Budget Office, with adjustments as necessary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b="1"/>
              <a:t>Utilizing the budget upload template, plans are imported to ctcLink</a:t>
            </a:r>
            <a:endParaRPr b="1"/>
          </a:p>
        </p:txBody>
      </p:sp>
      <p:pic>
        <p:nvPicPr>
          <p:cNvPr id="286" name="Google Shape;2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173" y="2869179"/>
            <a:ext cx="51816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7426" y="4543549"/>
            <a:ext cx="5995350" cy="17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 txBox="1">
            <a:spLocks noGrp="1"/>
          </p:cNvSpPr>
          <p:nvPr>
            <p:ph type="ctrTitle"/>
          </p:nvPr>
        </p:nvSpPr>
        <p:spPr>
          <a:xfrm>
            <a:off x="1154950" y="2099727"/>
            <a:ext cx="88257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/>
              <a:t>Thank you for your time</a:t>
            </a:r>
            <a:endParaRPr/>
          </a:p>
        </p:txBody>
      </p:sp>
      <p:sp>
        <p:nvSpPr>
          <p:cNvPr id="293" name="Google Shape;293;p7"/>
          <p:cNvSpPr txBox="1">
            <a:spLocks noGrp="1"/>
          </p:cNvSpPr>
          <p:nvPr>
            <p:ph type="subTitle" idx="1"/>
          </p:nvPr>
        </p:nvSpPr>
        <p:spPr>
          <a:xfrm>
            <a:off x="1154950" y="4211100"/>
            <a:ext cx="88257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ANN MARTIN-CUMMINS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BUDGET DIRECTOR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EDMONDS COLLEGE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ann.martin-cummins@edmonds.edu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Noto Sans Symbols</vt:lpstr>
      <vt:lpstr>Century Gothic</vt:lpstr>
      <vt:lpstr>Arial</vt:lpstr>
      <vt:lpstr>Ion Boardroom</vt:lpstr>
      <vt:lpstr>Operating Budget Process</vt:lpstr>
      <vt:lpstr>A quick overview of the process &amp; timeline</vt:lpstr>
      <vt:lpstr>Starts with the current year budget plan</vt:lpstr>
      <vt:lpstr>The budget planning template      fields in pink are pre-populated</vt:lpstr>
      <vt:lpstr>February to April</vt:lpstr>
      <vt:lpstr>New fiscal year budget plans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Budget Process</dc:title>
  <dc:creator>Ann Martin-Cummins</dc:creator>
  <cp:lastModifiedBy>Jennifer Fenske</cp:lastModifiedBy>
  <cp:revision>1</cp:revision>
  <dcterms:created xsi:type="dcterms:W3CDTF">2026-01-03T03:35:22Z</dcterms:created>
  <dcterms:modified xsi:type="dcterms:W3CDTF">2026-02-19T23:22:28Z</dcterms:modified>
</cp:coreProperties>
</file>