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snapToObjects="1">
      <p:cViewPr varScale="1">
        <p:scale>
          <a:sx n="73" d="100"/>
          <a:sy n="73" d="100"/>
        </p:scale>
        <p:origin x="14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BA117-6A7C-5F4D-A5ED-24E3EF1836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334194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BA117-6A7C-5F4D-A5ED-24E3EF1836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157835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BA117-6A7C-5F4D-A5ED-24E3EF1836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2833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BA117-6A7C-5F4D-A5ED-24E3EF1836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393553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6BA117-6A7C-5F4D-A5ED-24E3EF18369E}"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363920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BA117-6A7C-5F4D-A5ED-24E3EF18369E}"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254339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BA117-6A7C-5F4D-A5ED-24E3EF18369E}"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191582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BA117-6A7C-5F4D-A5ED-24E3EF18369E}"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8430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BA117-6A7C-5F4D-A5ED-24E3EF18369E}"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16663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6BA117-6A7C-5F4D-A5ED-24E3EF18369E}"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22669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6BA117-6A7C-5F4D-A5ED-24E3EF18369E}"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17BD9-F234-3245-B3E6-38F3C79B794C}" type="slidenum">
              <a:rPr lang="en-US" smtClean="0"/>
              <a:t>‹#›</a:t>
            </a:fld>
            <a:endParaRPr lang="en-US"/>
          </a:p>
        </p:txBody>
      </p:sp>
    </p:spTree>
    <p:extLst>
      <p:ext uri="{BB962C8B-B14F-4D97-AF65-F5344CB8AC3E}">
        <p14:creationId xmlns:p14="http://schemas.microsoft.com/office/powerpoint/2010/main" val="320729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BA117-6A7C-5F4D-A5ED-24E3EF18369E}" type="datetimeFigureOut">
              <a:rPr lang="en-US" smtClean="0"/>
              <a:t>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17BD9-F234-3245-B3E6-38F3C79B794C}" type="slidenum">
              <a:rPr lang="en-US" smtClean="0"/>
              <a:t>‹#›</a:t>
            </a:fld>
            <a:endParaRPr lang="en-US"/>
          </a:p>
        </p:txBody>
      </p:sp>
    </p:spTree>
    <p:extLst>
      <p:ext uri="{BB962C8B-B14F-4D97-AF65-F5344CB8AC3E}">
        <p14:creationId xmlns:p14="http://schemas.microsoft.com/office/powerpoint/2010/main" val="2979346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4665"/>
            <a:ext cx="7772400" cy="1470025"/>
          </a:xfrm>
        </p:spPr>
        <p:txBody>
          <a:bodyPr>
            <a:normAutofit fontScale="90000"/>
          </a:bodyPr>
          <a:lstStyle/>
          <a:p>
            <a:r>
              <a:rPr lang="en-US" dirty="0"/>
              <a:t>WIN-WIN: How Fiscal Services, Athletics &amp; Student Life Work Effectively Together to Achieve Student Success</a:t>
            </a:r>
          </a:p>
        </p:txBody>
      </p:sp>
      <p:sp>
        <p:nvSpPr>
          <p:cNvPr id="3" name="Subtitle 2"/>
          <p:cNvSpPr>
            <a:spLocks noGrp="1"/>
          </p:cNvSpPr>
          <p:nvPr>
            <p:ph type="subTitle" idx="1"/>
          </p:nvPr>
        </p:nvSpPr>
        <p:spPr>
          <a:xfrm>
            <a:off x="1371600" y="4123944"/>
            <a:ext cx="6400800" cy="1514856"/>
          </a:xfrm>
        </p:spPr>
        <p:txBody>
          <a:bodyPr>
            <a:normAutofit/>
          </a:bodyPr>
          <a:lstStyle/>
          <a:p>
            <a:endParaRPr lang="en-US" sz="800" dirty="0" smtClean="0"/>
          </a:p>
          <a:p>
            <a:r>
              <a:rPr lang="en-US" sz="2000" dirty="0" smtClean="0"/>
              <a:t>Sean </a:t>
            </a:r>
            <a:r>
              <a:rPr lang="en-US" sz="2000" dirty="0"/>
              <a:t>Cooke, Director of Student Life – Puyallup</a:t>
            </a:r>
          </a:p>
          <a:p>
            <a:r>
              <a:rPr lang="en-US" sz="2000" dirty="0" smtClean="0"/>
              <a:t>Cameron Cox, Director of Student Life Fort Steilacoom</a:t>
            </a:r>
          </a:p>
          <a:p>
            <a:r>
              <a:rPr lang="en-US" sz="2000" dirty="0" smtClean="0"/>
              <a:t>Duncan </a:t>
            </a:r>
            <a:r>
              <a:rPr lang="en-US" sz="2000" dirty="0"/>
              <a:t>Stevenson, Director of District Athletics</a:t>
            </a:r>
          </a:p>
          <a:p>
            <a:endParaRPr lang="en-US" sz="2000" dirty="0"/>
          </a:p>
        </p:txBody>
      </p:sp>
    </p:spTree>
    <p:extLst>
      <p:ext uri="{BB962C8B-B14F-4D97-AF65-F5344CB8AC3E}">
        <p14:creationId xmlns:p14="http://schemas.microsoft.com/office/powerpoint/2010/main" val="362235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875" y="1100522"/>
            <a:ext cx="7302674" cy="2308324"/>
          </a:xfrm>
          <a:prstGeom prst="rect">
            <a:avLst/>
          </a:prstGeom>
          <a:noFill/>
        </p:spPr>
        <p:txBody>
          <a:bodyPr wrap="square" rtlCol="0">
            <a:spAutoFit/>
          </a:bodyPr>
          <a:lstStyle/>
          <a:p>
            <a:pPr algn="ctr"/>
            <a:r>
              <a:rPr lang="en-US" sz="7200" b="1" dirty="0" smtClean="0"/>
              <a:t>INTERCOLLEGIATE</a:t>
            </a:r>
          </a:p>
          <a:p>
            <a:pPr algn="ctr"/>
            <a:r>
              <a:rPr lang="en-US" sz="7200" b="1" dirty="0" smtClean="0"/>
              <a:t>ATHLETICS</a:t>
            </a:r>
            <a:endParaRPr lang="en-US" sz="7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769" y="3838695"/>
            <a:ext cx="4384885" cy="1156015"/>
          </a:xfrm>
          <a:prstGeom prst="rect">
            <a:avLst/>
          </a:prstGeom>
        </p:spPr>
      </p:pic>
    </p:spTree>
    <p:extLst>
      <p:ext uri="{BB962C8B-B14F-4D97-AF65-F5344CB8AC3E}">
        <p14:creationId xmlns:p14="http://schemas.microsoft.com/office/powerpoint/2010/main" val="161716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normAutofit lnSpcReduction="10000"/>
          </a:bodyPr>
          <a:lstStyle/>
          <a:p>
            <a:r>
              <a:rPr lang="en-US" dirty="0" smtClean="0"/>
              <a:t>Athletic Directors</a:t>
            </a:r>
          </a:p>
          <a:p>
            <a:pPr lvl="1"/>
            <a:r>
              <a:rPr lang="en-US" dirty="0" smtClean="0"/>
              <a:t>Longevity (7 months to 31 years)</a:t>
            </a:r>
          </a:p>
          <a:p>
            <a:pPr lvl="1"/>
            <a:r>
              <a:rPr lang="en-US" dirty="0" smtClean="0"/>
              <a:t>11 year average</a:t>
            </a:r>
          </a:p>
          <a:p>
            <a:pPr lvl="1"/>
            <a:r>
              <a:rPr lang="en-US" dirty="0" smtClean="0"/>
              <a:t>B.A. in Journalism  to  M.A. Education</a:t>
            </a:r>
          </a:p>
          <a:p>
            <a:pPr lvl="1"/>
            <a:r>
              <a:rPr lang="en-US" dirty="0" smtClean="0"/>
              <a:t>How we started</a:t>
            </a:r>
          </a:p>
          <a:p>
            <a:pPr lvl="1"/>
            <a:r>
              <a:rPr lang="en-US" dirty="0" smtClean="0"/>
              <a:t>Coach (15)</a:t>
            </a:r>
          </a:p>
          <a:p>
            <a:pPr lvl="1"/>
            <a:r>
              <a:rPr lang="en-US" dirty="0" smtClean="0"/>
              <a:t>AD (9)</a:t>
            </a:r>
          </a:p>
          <a:p>
            <a:r>
              <a:rPr lang="en-US" dirty="0" smtClean="0"/>
              <a:t>Head Coaches </a:t>
            </a:r>
          </a:p>
          <a:p>
            <a:pPr lvl="1">
              <a:buFontTx/>
              <a:buChar char="-"/>
            </a:pPr>
            <a:r>
              <a:rPr lang="en-US" dirty="0" smtClean="0"/>
              <a:t>Less than 1 in 5 are full time employees (18%)</a:t>
            </a:r>
          </a:p>
          <a:p>
            <a:pPr marL="457200" lvl="1" indent="0">
              <a:buNone/>
            </a:pPr>
            <a:endParaRPr lang="en-US" dirty="0"/>
          </a:p>
        </p:txBody>
      </p:sp>
    </p:spTree>
    <p:extLst>
      <p:ext uri="{BB962C8B-B14F-4D97-AF65-F5344CB8AC3E}">
        <p14:creationId xmlns:p14="http://schemas.microsoft.com/office/powerpoint/2010/main" val="47760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a:xfrm>
            <a:off x="457200" y="1401980"/>
            <a:ext cx="8229600" cy="4748299"/>
          </a:xfrm>
        </p:spPr>
        <p:txBody>
          <a:bodyPr>
            <a:normAutofit/>
          </a:bodyPr>
          <a:lstStyle/>
          <a:p>
            <a:r>
              <a:rPr lang="en-US" dirty="0" smtClean="0"/>
              <a:t>Manage program operating budgets</a:t>
            </a:r>
          </a:p>
          <a:p>
            <a:r>
              <a:rPr lang="en-US" dirty="0" smtClean="0"/>
              <a:t>Special events management</a:t>
            </a:r>
          </a:p>
          <a:p>
            <a:r>
              <a:rPr lang="en-US" dirty="0" smtClean="0"/>
              <a:t>Fundraising</a:t>
            </a:r>
          </a:p>
          <a:p>
            <a:r>
              <a:rPr lang="en-US" dirty="0" smtClean="0"/>
              <a:t>Compliance, Eligibility &amp; Risk Management</a:t>
            </a:r>
          </a:p>
          <a:p>
            <a:r>
              <a:rPr lang="en-US" dirty="0" smtClean="0"/>
              <a:t>Academic monitoring and support</a:t>
            </a:r>
          </a:p>
          <a:p>
            <a:r>
              <a:rPr lang="en-US" dirty="0" smtClean="0"/>
              <a:t>Hire, train and evaluate coaching staff</a:t>
            </a:r>
          </a:p>
          <a:p>
            <a:r>
              <a:rPr lang="en-US" dirty="0" smtClean="0"/>
              <a:t>Federal and State reporting requirements</a:t>
            </a:r>
          </a:p>
          <a:p>
            <a:r>
              <a:rPr lang="en-US" dirty="0" smtClean="0"/>
              <a:t>Alumni relations</a:t>
            </a:r>
          </a:p>
        </p:txBody>
      </p:sp>
    </p:spTree>
    <p:extLst>
      <p:ext uri="{BB962C8B-B14F-4D97-AF65-F5344CB8AC3E}">
        <p14:creationId xmlns:p14="http://schemas.microsoft.com/office/powerpoint/2010/main" val="353005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Operating Budgets</a:t>
            </a:r>
            <a:endParaRPr lang="en-US" dirty="0"/>
          </a:p>
        </p:txBody>
      </p:sp>
      <p:sp>
        <p:nvSpPr>
          <p:cNvPr id="3" name="Content Placeholder 2"/>
          <p:cNvSpPr>
            <a:spLocks noGrp="1"/>
          </p:cNvSpPr>
          <p:nvPr>
            <p:ph idx="1"/>
          </p:nvPr>
        </p:nvSpPr>
        <p:spPr>
          <a:xfrm>
            <a:off x="795402" y="1938402"/>
            <a:ext cx="8229600" cy="4525963"/>
          </a:xfrm>
        </p:spPr>
        <p:txBody>
          <a:bodyPr/>
          <a:lstStyle/>
          <a:p>
            <a:r>
              <a:rPr lang="en-US" dirty="0" smtClean="0"/>
              <a:t>Student Fees – S&amp;A / 522</a:t>
            </a:r>
          </a:p>
          <a:p>
            <a:r>
              <a:rPr lang="en-US" dirty="0" smtClean="0"/>
              <a:t>Institutional Funding</a:t>
            </a:r>
          </a:p>
          <a:p>
            <a:r>
              <a:rPr lang="en-US" dirty="0" smtClean="0"/>
              <a:t>Foundation</a:t>
            </a:r>
          </a:p>
          <a:p>
            <a:r>
              <a:rPr lang="en-US" dirty="0" smtClean="0"/>
              <a:t>Booster Club</a:t>
            </a:r>
          </a:p>
          <a:p>
            <a:r>
              <a:rPr lang="en-US" dirty="0" smtClean="0"/>
              <a:t>Fundraising Activities</a:t>
            </a:r>
          </a:p>
          <a:p>
            <a:r>
              <a:rPr lang="en-US" dirty="0" smtClean="0"/>
              <a:t>More Fundraising…. </a:t>
            </a:r>
            <a:endParaRPr lang="en-US" dirty="0"/>
          </a:p>
        </p:txBody>
      </p:sp>
    </p:spTree>
    <p:extLst>
      <p:ext uri="{BB962C8B-B14F-4D97-AF65-F5344CB8AC3E}">
        <p14:creationId xmlns:p14="http://schemas.microsoft.com/office/powerpoint/2010/main" val="116729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Help Each Other</a:t>
            </a:r>
            <a:endParaRPr lang="en-US" dirty="0"/>
          </a:p>
        </p:txBody>
      </p:sp>
      <p:sp>
        <p:nvSpPr>
          <p:cNvPr id="3" name="Content Placeholder 2"/>
          <p:cNvSpPr>
            <a:spLocks noGrp="1"/>
          </p:cNvSpPr>
          <p:nvPr>
            <p:ph idx="1"/>
          </p:nvPr>
        </p:nvSpPr>
        <p:spPr>
          <a:xfrm>
            <a:off x="350729" y="1625252"/>
            <a:ext cx="8336071" cy="4525963"/>
          </a:xfrm>
        </p:spPr>
        <p:txBody>
          <a:bodyPr/>
          <a:lstStyle/>
          <a:p>
            <a:r>
              <a:rPr lang="en-US" dirty="0" smtClean="0"/>
              <a:t>Build rapport between offices </a:t>
            </a:r>
          </a:p>
          <a:p>
            <a:r>
              <a:rPr lang="en-US" dirty="0" smtClean="0"/>
              <a:t>Understand why we do what we do</a:t>
            </a:r>
          </a:p>
          <a:p>
            <a:r>
              <a:rPr lang="en-US" dirty="0" smtClean="0"/>
              <a:t>Help us understand the local rules &amp; processes</a:t>
            </a:r>
          </a:p>
          <a:p>
            <a:r>
              <a:rPr lang="en-US" dirty="0" smtClean="0"/>
              <a:t>Give us the tools to be better budget managers</a:t>
            </a:r>
          </a:p>
          <a:p>
            <a:r>
              <a:rPr lang="en-US" dirty="0" smtClean="0"/>
              <a:t>Improved communication and empathy builds TRUST</a:t>
            </a:r>
          </a:p>
          <a:p>
            <a:r>
              <a:rPr lang="en-US" dirty="0" smtClean="0"/>
              <a:t>Finding a way to “YES”</a:t>
            </a:r>
          </a:p>
          <a:p>
            <a:endParaRPr lang="en-US" dirty="0" smtClean="0"/>
          </a:p>
          <a:p>
            <a:endParaRPr lang="en-US" dirty="0" smtClean="0"/>
          </a:p>
        </p:txBody>
      </p:sp>
    </p:spTree>
    <p:extLst>
      <p:ext uri="{BB962C8B-B14F-4D97-AF65-F5344CB8AC3E}">
        <p14:creationId xmlns:p14="http://schemas.microsoft.com/office/powerpoint/2010/main" val="23479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4" y="1417638"/>
            <a:ext cx="2978943" cy="29453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481" y="1709803"/>
            <a:ext cx="2207180" cy="32920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255" y="2192380"/>
            <a:ext cx="3147585" cy="2549047"/>
          </a:xfrm>
          <a:prstGeom prst="rect">
            <a:avLst/>
          </a:prstGeom>
        </p:spPr>
      </p:pic>
      <p:sp>
        <p:nvSpPr>
          <p:cNvPr id="3" name="TextBox 2"/>
          <p:cNvSpPr txBox="1"/>
          <p:nvPr/>
        </p:nvSpPr>
        <p:spPr>
          <a:xfrm>
            <a:off x="1603163" y="5177643"/>
            <a:ext cx="4310743" cy="923330"/>
          </a:xfrm>
          <a:prstGeom prst="rect">
            <a:avLst/>
          </a:prstGeom>
          <a:noFill/>
        </p:spPr>
        <p:txBody>
          <a:bodyPr wrap="square" rtlCol="0">
            <a:spAutoFit/>
          </a:bodyPr>
          <a:lstStyle/>
          <a:p>
            <a:r>
              <a:rPr lang="en-US" sz="5400" b="1" i="1" dirty="0" smtClean="0"/>
              <a:t>WIN-WIN!</a:t>
            </a:r>
            <a:endParaRPr lang="en-US" sz="5400" b="1" i="1" dirty="0"/>
          </a:p>
        </p:txBody>
      </p:sp>
    </p:spTree>
    <p:extLst>
      <p:ext uri="{BB962C8B-B14F-4D97-AF65-F5344CB8AC3E}">
        <p14:creationId xmlns:p14="http://schemas.microsoft.com/office/powerpoint/2010/main" val="285901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Student Engagement?</a:t>
            </a:r>
            <a:endParaRPr lang="en-US" dirty="0"/>
          </a:p>
        </p:txBody>
      </p:sp>
      <p:sp>
        <p:nvSpPr>
          <p:cNvPr id="3" name="Content Placeholder 2"/>
          <p:cNvSpPr>
            <a:spLocks noGrp="1"/>
          </p:cNvSpPr>
          <p:nvPr>
            <p:ph idx="1"/>
          </p:nvPr>
        </p:nvSpPr>
        <p:spPr/>
        <p:txBody>
          <a:bodyPr/>
          <a:lstStyle/>
          <a:p>
            <a:pPr marL="0" indent="0">
              <a:buNone/>
            </a:pPr>
            <a:r>
              <a:rPr lang="en-US" dirty="0" smtClean="0"/>
              <a:t>Student engagement represents the time and effort students devote to activities empirically linked to the intended outcomes of college and what institutions do to both provide these activities and induce students to participate in them (Kuh,2009).</a:t>
            </a:r>
            <a:endParaRPr lang="en-US" dirty="0"/>
          </a:p>
        </p:txBody>
      </p:sp>
    </p:spTree>
    <p:extLst>
      <p:ext uri="{BB962C8B-B14F-4D97-AF65-F5344CB8AC3E}">
        <p14:creationId xmlns:p14="http://schemas.microsoft.com/office/powerpoint/2010/main" val="147239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Student Engagement = Student Success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Student engagement is generally considered to be among the better predictors of learning and personal development (</a:t>
            </a:r>
            <a:r>
              <a:rPr lang="en-US" dirty="0" err="1" smtClean="0"/>
              <a:t>Carini</a:t>
            </a:r>
            <a:r>
              <a:rPr lang="en-US" dirty="0" smtClean="0"/>
              <a:t>, </a:t>
            </a:r>
            <a:r>
              <a:rPr lang="en-US" dirty="0" err="1" smtClean="0"/>
              <a:t>Kuh</a:t>
            </a:r>
            <a:r>
              <a:rPr lang="en-US" dirty="0" smtClean="0"/>
              <a:t>, &amp; Klein, 2006).</a:t>
            </a:r>
          </a:p>
          <a:p>
            <a:r>
              <a:rPr lang="en-US" dirty="0"/>
              <a:t>Student involvement in co-curricular activities such as student organizations, leadership positions, and activity in campus residence halls has a positive correlation with retention and academics (</a:t>
            </a:r>
            <a:r>
              <a:rPr lang="en-US" dirty="0" err="1"/>
              <a:t>Kuh</a:t>
            </a:r>
            <a:r>
              <a:rPr lang="en-US" dirty="0"/>
              <a:t> and Pike,  2005).</a:t>
            </a:r>
          </a:p>
        </p:txBody>
      </p:sp>
    </p:spTree>
    <p:extLst>
      <p:ext uri="{BB962C8B-B14F-4D97-AF65-F5344CB8AC3E}">
        <p14:creationId xmlns:p14="http://schemas.microsoft.com/office/powerpoint/2010/main" val="281761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it?</a:t>
            </a:r>
            <a:endParaRPr lang="en-US" dirty="0"/>
          </a:p>
        </p:txBody>
      </p:sp>
      <p:sp>
        <p:nvSpPr>
          <p:cNvPr id="3" name="Content Placeholder 2"/>
          <p:cNvSpPr>
            <a:spLocks noGrp="1"/>
          </p:cNvSpPr>
          <p:nvPr>
            <p:ph idx="1"/>
          </p:nvPr>
        </p:nvSpPr>
        <p:spPr/>
        <p:txBody>
          <a:bodyPr/>
          <a:lstStyle/>
          <a:p>
            <a:r>
              <a:rPr lang="en-US" dirty="0" smtClean="0"/>
              <a:t>Activities and Events </a:t>
            </a:r>
          </a:p>
          <a:p>
            <a:r>
              <a:rPr lang="en-US" dirty="0" smtClean="0"/>
              <a:t>Clubs and Organizations</a:t>
            </a:r>
          </a:p>
          <a:p>
            <a:r>
              <a:rPr lang="en-US" dirty="0" smtClean="0"/>
              <a:t>Student Government</a:t>
            </a:r>
          </a:p>
          <a:p>
            <a:r>
              <a:rPr lang="en-US" dirty="0" smtClean="0"/>
              <a:t>Committee Participation</a:t>
            </a:r>
          </a:p>
          <a:p>
            <a:r>
              <a:rPr lang="en-US" dirty="0" smtClean="0"/>
              <a:t>Alternative Breaks</a:t>
            </a:r>
          </a:p>
          <a:p>
            <a:r>
              <a:rPr lang="en-US" dirty="0" smtClean="0"/>
              <a:t>Other Leadership Programs: Identity Culture and Inclusion Cert., Multicultural Leadership Institute, etc.</a:t>
            </a:r>
            <a:endParaRPr lang="en-US" dirty="0"/>
          </a:p>
        </p:txBody>
      </p:sp>
    </p:spTree>
    <p:extLst>
      <p:ext uri="{BB962C8B-B14F-4D97-AF65-F5344CB8AC3E}">
        <p14:creationId xmlns:p14="http://schemas.microsoft.com/office/powerpoint/2010/main" val="293554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and Events</a:t>
            </a:r>
            <a:endParaRPr lang="en-US" dirty="0"/>
          </a:p>
        </p:txBody>
      </p:sp>
      <p:sp>
        <p:nvSpPr>
          <p:cNvPr id="3" name="Content Placeholder 2"/>
          <p:cNvSpPr>
            <a:spLocks noGrp="1"/>
          </p:cNvSpPr>
          <p:nvPr>
            <p:ph idx="1"/>
          </p:nvPr>
        </p:nvSpPr>
        <p:spPr/>
        <p:txBody>
          <a:bodyPr/>
          <a:lstStyle/>
          <a:p>
            <a:r>
              <a:rPr lang="en-US" dirty="0" smtClean="0"/>
              <a:t>Often planned by a group of student leaders</a:t>
            </a:r>
          </a:p>
          <a:p>
            <a:r>
              <a:rPr lang="en-US" dirty="0" smtClean="0"/>
              <a:t>Great opportunity to meet and interact with other students/build relationships</a:t>
            </a:r>
          </a:p>
          <a:p>
            <a:r>
              <a:rPr lang="en-US" dirty="0" smtClean="0"/>
              <a:t>Exposure to new ideas that may challenge their worldview and promote development</a:t>
            </a:r>
          </a:p>
          <a:p>
            <a:r>
              <a:rPr lang="en-US" dirty="0" smtClean="0"/>
              <a:t>Events and promotion efforts are constantly evolving to meet new trends and attract student participants.  How can we say YES!</a:t>
            </a:r>
            <a:endParaRPr lang="en-US" dirty="0"/>
          </a:p>
          <a:p>
            <a:endParaRPr lang="en-US" dirty="0" smtClean="0"/>
          </a:p>
        </p:txBody>
      </p:sp>
    </p:spTree>
    <p:extLst>
      <p:ext uri="{BB962C8B-B14F-4D97-AF65-F5344CB8AC3E}">
        <p14:creationId xmlns:p14="http://schemas.microsoft.com/office/powerpoint/2010/main" val="397149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Clubs and Organizations</a:t>
            </a:r>
            <a:endParaRPr lang="en-US" dirty="0"/>
          </a:p>
        </p:txBody>
      </p:sp>
      <p:sp>
        <p:nvSpPr>
          <p:cNvPr id="3" name="Content Placeholder 2"/>
          <p:cNvSpPr>
            <a:spLocks noGrp="1"/>
          </p:cNvSpPr>
          <p:nvPr>
            <p:ph idx="1"/>
          </p:nvPr>
        </p:nvSpPr>
        <p:spPr/>
        <p:txBody>
          <a:bodyPr/>
          <a:lstStyle/>
          <a:p>
            <a:r>
              <a:rPr lang="en-US" dirty="0" smtClean="0"/>
              <a:t>Amazing student leadership experiences </a:t>
            </a:r>
          </a:p>
          <a:p>
            <a:r>
              <a:rPr lang="en-US" dirty="0" smtClean="0"/>
              <a:t>Create campus communities that can provide vital support to students throughout their time at the college</a:t>
            </a:r>
          </a:p>
          <a:p>
            <a:r>
              <a:rPr lang="en-US" dirty="0" smtClean="0"/>
              <a:t>Fundraising! Yay.</a:t>
            </a:r>
          </a:p>
          <a:p>
            <a:r>
              <a:rPr lang="en-US" dirty="0"/>
              <a:t>O</a:t>
            </a:r>
            <a:r>
              <a:rPr lang="en-US" dirty="0" smtClean="0"/>
              <a:t>utside-the-box events and activities</a:t>
            </a:r>
          </a:p>
          <a:p>
            <a:r>
              <a:rPr lang="en-US" dirty="0" smtClean="0"/>
              <a:t>We do everything we can to say YES!</a:t>
            </a:r>
            <a:endParaRPr lang="en-US" dirty="0"/>
          </a:p>
        </p:txBody>
      </p:sp>
    </p:spTree>
    <p:extLst>
      <p:ext uri="{BB962C8B-B14F-4D97-AF65-F5344CB8AC3E}">
        <p14:creationId xmlns:p14="http://schemas.microsoft.com/office/powerpoint/2010/main" val="137645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Government/Council</a:t>
            </a:r>
            <a:endParaRPr lang="en-US" dirty="0"/>
          </a:p>
        </p:txBody>
      </p:sp>
      <p:sp>
        <p:nvSpPr>
          <p:cNvPr id="3" name="Content Placeholder 2"/>
          <p:cNvSpPr>
            <a:spLocks noGrp="1"/>
          </p:cNvSpPr>
          <p:nvPr>
            <p:ph idx="1"/>
          </p:nvPr>
        </p:nvSpPr>
        <p:spPr/>
        <p:txBody>
          <a:bodyPr>
            <a:normAutofit/>
          </a:bodyPr>
          <a:lstStyle/>
          <a:p>
            <a:r>
              <a:rPr lang="en-US" dirty="0" smtClean="0"/>
              <a:t>Amazing leadership experience for students involved</a:t>
            </a:r>
          </a:p>
          <a:p>
            <a:r>
              <a:rPr lang="en-US" dirty="0" smtClean="0"/>
              <a:t>Manage </a:t>
            </a:r>
            <a:r>
              <a:rPr lang="en-US" dirty="0"/>
              <a:t>the allocation of S&amp;A Funds, Tech Fee Funds, etc. as well as contingency </a:t>
            </a:r>
            <a:r>
              <a:rPr lang="en-US" dirty="0" smtClean="0"/>
              <a:t>funds.</a:t>
            </a:r>
          </a:p>
          <a:p>
            <a:r>
              <a:rPr lang="en-US" dirty="0" smtClean="0"/>
              <a:t>Initiatives </a:t>
            </a:r>
            <a:r>
              <a:rPr lang="en-US" dirty="0"/>
              <a:t>often push into unexplored territory, which is often challenging</a:t>
            </a:r>
            <a:r>
              <a:rPr lang="en-US" dirty="0" smtClean="0"/>
              <a:t>.</a:t>
            </a:r>
          </a:p>
          <a:p>
            <a:r>
              <a:rPr lang="en-US" dirty="0" smtClean="0"/>
              <a:t>What can we do to say Yes</a:t>
            </a:r>
            <a:r>
              <a:rPr lang="en-US" dirty="0"/>
              <a:t>?</a:t>
            </a:r>
          </a:p>
        </p:txBody>
      </p:sp>
    </p:spTree>
    <p:extLst>
      <p:ext uri="{BB962C8B-B14F-4D97-AF65-F5344CB8AC3E}">
        <p14:creationId xmlns:p14="http://schemas.microsoft.com/office/powerpoint/2010/main" val="203071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Funds and Fees</a:t>
            </a:r>
            <a:endParaRPr lang="en-US" dirty="0"/>
          </a:p>
        </p:txBody>
      </p:sp>
      <p:sp>
        <p:nvSpPr>
          <p:cNvPr id="3" name="Content Placeholder 2"/>
          <p:cNvSpPr>
            <a:spLocks noGrp="1"/>
          </p:cNvSpPr>
          <p:nvPr>
            <p:ph idx="1"/>
          </p:nvPr>
        </p:nvSpPr>
        <p:spPr/>
        <p:txBody>
          <a:bodyPr/>
          <a:lstStyle/>
          <a:p>
            <a:r>
              <a:rPr lang="en-US" dirty="0" smtClean="0"/>
              <a:t>Services and Activities Fees, Student Tech Fee, Etc.</a:t>
            </a:r>
          </a:p>
          <a:p>
            <a:r>
              <a:rPr lang="en-US" dirty="0" smtClean="0"/>
              <a:t>Lots of money for lots of stuff going lots of places.</a:t>
            </a:r>
          </a:p>
          <a:p>
            <a:r>
              <a:rPr lang="en-US" dirty="0" smtClean="0"/>
              <a:t>Who ensures that proposed projects are viable?</a:t>
            </a:r>
          </a:p>
          <a:p>
            <a:r>
              <a:rPr lang="en-US" dirty="0" smtClean="0"/>
              <a:t>How is money managed after allocation?</a:t>
            </a:r>
            <a:endParaRPr lang="en-US" dirty="0"/>
          </a:p>
        </p:txBody>
      </p:sp>
    </p:spTree>
    <p:extLst>
      <p:ext uri="{BB962C8B-B14F-4D97-AF65-F5344CB8AC3E}">
        <p14:creationId xmlns:p14="http://schemas.microsoft.com/office/powerpoint/2010/main" val="305048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Connections:</a:t>
            </a:r>
            <a:br>
              <a:rPr lang="en-US"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Finance, Student Life, &amp; Athletics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smtClean="0"/>
              <a:t>Budget training with Student Leaders &amp; Staff</a:t>
            </a:r>
          </a:p>
          <a:p>
            <a:endParaRPr lang="en-US" sz="1400" dirty="0"/>
          </a:p>
          <a:p>
            <a:r>
              <a:rPr lang="en-US" sz="2400" dirty="0" smtClean="0"/>
              <a:t>Participate on committees</a:t>
            </a:r>
          </a:p>
          <a:p>
            <a:endParaRPr lang="en-US" sz="1400" dirty="0"/>
          </a:p>
          <a:p>
            <a:r>
              <a:rPr lang="en-US" sz="2400" dirty="0" smtClean="0"/>
              <a:t>Internships for students in your office?</a:t>
            </a:r>
          </a:p>
          <a:p>
            <a:pPr marL="0" indent="0">
              <a:buNone/>
            </a:pPr>
            <a:endParaRPr lang="en-US" sz="1400" dirty="0" smtClean="0"/>
          </a:p>
          <a:p>
            <a:r>
              <a:rPr lang="en-US" sz="2400" dirty="0" smtClean="0"/>
              <a:t>Provide context AND </a:t>
            </a:r>
            <a:r>
              <a:rPr lang="en-US" sz="2400" i="1" dirty="0" smtClean="0"/>
              <a:t>listen</a:t>
            </a:r>
            <a:r>
              <a:rPr lang="en-US" sz="2400" dirty="0" smtClean="0"/>
              <a:t> for context</a:t>
            </a:r>
          </a:p>
          <a:p>
            <a:endParaRPr lang="en-US" sz="2400" dirty="0"/>
          </a:p>
          <a:p>
            <a:endParaRPr lang="en-US" sz="2400" dirty="0"/>
          </a:p>
        </p:txBody>
      </p:sp>
    </p:spTree>
    <p:extLst>
      <p:ext uri="{BB962C8B-B14F-4D97-AF65-F5344CB8AC3E}">
        <p14:creationId xmlns:p14="http://schemas.microsoft.com/office/powerpoint/2010/main" val="136149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R PP Pres.potx" id="{7A2F6020-DFB0-4033-A2F5-AA215FBB4700}" vid="{FCE98157-B7EE-49EC-9B9B-BE6E9E2E7374}"/>
    </a:ext>
  </a:extLst>
</a:theme>
</file>

<file path=docProps/app.xml><?xml version="1.0" encoding="utf-8"?>
<Properties xmlns="http://schemas.openxmlformats.org/officeDocument/2006/extended-properties" xmlns:vt="http://schemas.openxmlformats.org/officeDocument/2006/docPropsVTypes">
  <Template>BAR PP Pres</Template>
  <TotalTime>8</TotalTime>
  <Words>552</Words>
  <Application>Microsoft Office PowerPoint</Application>
  <PresentationFormat>On-screen Show (4:3)</PresentationFormat>
  <Paragraphs>83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WIN-WIN: How Fiscal Services, Athletics &amp; Student Life Work Effectively Together to Achieve Student Success</vt:lpstr>
      <vt:lpstr>What is Student Engagement?</vt:lpstr>
      <vt:lpstr>Student Engagement = Student Success</vt:lpstr>
      <vt:lpstr>How do we do it?</vt:lpstr>
      <vt:lpstr>Activities and Events</vt:lpstr>
      <vt:lpstr>Clubs and Organizations</vt:lpstr>
      <vt:lpstr>Student Government/Council</vt:lpstr>
      <vt:lpstr>Student Funds and Fees</vt:lpstr>
      <vt:lpstr>Connections: Finance, Student Life, &amp; Athletics</vt:lpstr>
      <vt:lpstr>PowerPoint Presentation</vt:lpstr>
      <vt:lpstr>Who We Are</vt:lpstr>
      <vt:lpstr>What We Do</vt:lpstr>
      <vt:lpstr>About our Operating Budgets</vt:lpstr>
      <vt:lpstr>How Can We Help Each Other</vt:lpstr>
      <vt:lpstr>Why We Do It</vt:lpstr>
    </vt:vector>
  </TitlesOfParts>
  <Company>Pierce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WIN-WIN: How Fiscal Services, Athletics &amp; Student Life Work Effectively Together to Achieve Student Success</dc:title>
  <dc:creator>Duncan Stevenson</dc:creator>
  <cp:lastModifiedBy>Thomas Oliver</cp:lastModifiedBy>
  <cp:revision>1</cp:revision>
  <dcterms:created xsi:type="dcterms:W3CDTF">2019-01-23T15:12:41Z</dcterms:created>
  <dcterms:modified xsi:type="dcterms:W3CDTF">2019-02-27T19:57:37Z</dcterms:modified>
</cp:coreProperties>
</file>