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14"/>
  </p:notesMasterIdLst>
  <p:handoutMasterIdLst>
    <p:handoutMasterId r:id="rId15"/>
  </p:handoutMasterIdLst>
  <p:sldIdLst>
    <p:sldId id="259" r:id="rId6"/>
    <p:sldId id="262" r:id="rId7"/>
    <p:sldId id="266" r:id="rId8"/>
    <p:sldId id="265" r:id="rId9"/>
    <p:sldId id="267" r:id="rId10"/>
    <p:sldId id="268" r:id="rId11"/>
    <p:sldId id="269" r:id="rId12"/>
    <p:sldId id="26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8" d="100"/>
          <a:sy n="68" d="100"/>
        </p:scale>
        <p:origin x="936" y="78"/>
      </p:cViewPr>
      <p:guideLst/>
    </p:cSldViewPr>
  </p:slideViewPr>
  <p:notesTextViewPr>
    <p:cViewPr>
      <p:scale>
        <a:sx n="3" d="2"/>
        <a:sy n="3" d="2"/>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1/16/2025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1/16/2025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1/16/2025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1/16/2025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1/16/2025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1/16/2025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1/16/2025</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1/16/2025</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1/16/2025</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1/16/2025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1/16/2025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IPEDS%20Tips%20Scholarships,%20Grants,%20Discounts,%20and%20Allowances.pdf" TargetMode="External"/><Relationship Id="rId2" Type="http://schemas.openxmlformats.org/officeDocument/2006/relationships/hyperlink" Target="Scholarship%20Allowance%20Template%20FY16.xlsx" TargetMode="Externa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hyperlink" Target="mailto:lcarambot@sbctc.edu"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Fiscal Year 2024</a:t>
            </a:r>
          </a:p>
        </p:txBody>
      </p:sp>
      <p:sp>
        <p:nvSpPr>
          <p:cNvPr id="4" name="Title 3"/>
          <p:cNvSpPr>
            <a:spLocks noGrp="1"/>
          </p:cNvSpPr>
          <p:nvPr>
            <p:ph type="title"/>
          </p:nvPr>
        </p:nvSpPr>
        <p:spPr/>
        <p:txBody>
          <a:bodyPr/>
          <a:lstStyle/>
          <a:p>
            <a:r>
              <a:rPr lang="en-US" dirty="0"/>
              <a:t>IPEDS</a:t>
            </a:r>
          </a:p>
        </p:txBody>
      </p:sp>
      <p:sp>
        <p:nvSpPr>
          <p:cNvPr id="6" name="Text Placeholder 5"/>
          <p:cNvSpPr>
            <a:spLocks noGrp="1"/>
          </p:cNvSpPr>
          <p:nvPr>
            <p:ph type="body" sz="quarter" idx="10"/>
          </p:nvPr>
        </p:nvSpPr>
        <p:spPr/>
        <p:txBody>
          <a:bodyPr/>
          <a:lstStyle/>
          <a:p>
            <a:r>
              <a:rPr lang="en-US" dirty="0"/>
              <a:t>Lori Carambot</a:t>
            </a:r>
          </a:p>
          <a:p>
            <a:r>
              <a:rPr lang="en-US" dirty="0"/>
              <a:t>January 16, 2025</a:t>
            </a:r>
          </a:p>
        </p:txBody>
      </p:sp>
    </p:spTree>
    <p:extLst>
      <p:ext uri="{BB962C8B-B14F-4D97-AF65-F5344CB8AC3E}">
        <p14:creationId xmlns:p14="http://schemas.microsoft.com/office/powerpoint/2010/main" val="3283783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6860" y="1618593"/>
            <a:ext cx="8336975" cy="451945"/>
          </a:xfrm>
        </p:spPr>
        <p:txBody>
          <a:bodyPr/>
          <a:lstStyle/>
          <a:p>
            <a:r>
              <a:rPr lang="en-US" dirty="0"/>
              <a:t>No Changes from FY23</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
        <p:nvSpPr>
          <p:cNvPr id="5" name="Content Placeholder 2">
            <a:extLst>
              <a:ext uri="{FF2B5EF4-FFF2-40B4-BE49-F238E27FC236}">
                <a16:creationId xmlns:a16="http://schemas.microsoft.com/office/drawing/2014/main" id="{2016E3E3-A668-4B74-927C-F64D2411C219}"/>
              </a:ext>
            </a:extLst>
          </p:cNvPr>
          <p:cNvSpPr txBox="1">
            <a:spLocks/>
          </p:cNvSpPr>
          <p:nvPr/>
        </p:nvSpPr>
        <p:spPr>
          <a:xfrm>
            <a:off x="536860" y="2117835"/>
            <a:ext cx="8336975" cy="45194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Two Processes </a:t>
            </a:r>
          </a:p>
        </p:txBody>
      </p:sp>
      <p:sp>
        <p:nvSpPr>
          <p:cNvPr id="6" name="Content Placeholder 2">
            <a:extLst>
              <a:ext uri="{FF2B5EF4-FFF2-40B4-BE49-F238E27FC236}">
                <a16:creationId xmlns:a16="http://schemas.microsoft.com/office/drawing/2014/main" id="{0CD62BFC-FCEA-45A0-A3C9-C0FFCC64C4ED}"/>
              </a:ext>
            </a:extLst>
          </p:cNvPr>
          <p:cNvSpPr txBox="1">
            <a:spLocks/>
          </p:cNvSpPr>
          <p:nvPr/>
        </p:nvSpPr>
        <p:spPr>
          <a:xfrm>
            <a:off x="536860" y="2617077"/>
            <a:ext cx="8336975" cy="6831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Option 1: Use the college financial statement as a starting point</a:t>
            </a:r>
          </a:p>
        </p:txBody>
      </p:sp>
      <p:sp>
        <p:nvSpPr>
          <p:cNvPr id="7" name="Content Placeholder 2">
            <a:extLst>
              <a:ext uri="{FF2B5EF4-FFF2-40B4-BE49-F238E27FC236}">
                <a16:creationId xmlns:a16="http://schemas.microsoft.com/office/drawing/2014/main" id="{254A31BF-D637-43F7-A2D6-390FA21C9631}"/>
              </a:ext>
            </a:extLst>
          </p:cNvPr>
          <p:cNvSpPr txBox="1">
            <a:spLocks/>
          </p:cNvSpPr>
          <p:nvPr/>
        </p:nvSpPr>
        <p:spPr>
          <a:xfrm>
            <a:off x="536860" y="3347545"/>
            <a:ext cx="8336975" cy="6831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Option 2: Use nVision reports provided from system information</a:t>
            </a:r>
          </a:p>
        </p:txBody>
      </p:sp>
      <p:sp>
        <p:nvSpPr>
          <p:cNvPr id="2" name="TextBox 1">
            <a:extLst>
              <a:ext uri="{FF2B5EF4-FFF2-40B4-BE49-F238E27FC236}">
                <a16:creationId xmlns:a16="http://schemas.microsoft.com/office/drawing/2014/main" id="{39BEBBC9-344C-447C-897F-542563B5807E}"/>
              </a:ext>
            </a:extLst>
          </p:cNvPr>
          <p:cNvSpPr txBox="1"/>
          <p:nvPr/>
        </p:nvSpPr>
        <p:spPr>
          <a:xfrm>
            <a:off x="536860" y="4078013"/>
            <a:ext cx="8085559"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t>Fund 840 is excluded from IPEDS – Fiduciary activity is not included</a:t>
            </a:r>
          </a:p>
        </p:txBody>
      </p:sp>
    </p:spTree>
    <p:extLst>
      <p:ext uri="{BB962C8B-B14F-4D97-AF65-F5344CB8AC3E}">
        <p14:creationId xmlns:p14="http://schemas.microsoft.com/office/powerpoint/2010/main" val="6115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589C45-66C6-45ED-9180-FDA8850E4491}"/>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
        <p:nvSpPr>
          <p:cNvPr id="5" name="TextBox 4">
            <a:extLst>
              <a:ext uri="{FF2B5EF4-FFF2-40B4-BE49-F238E27FC236}">
                <a16:creationId xmlns:a16="http://schemas.microsoft.com/office/drawing/2014/main" id="{43E66BE1-32D3-4BC3-87F2-72AB21396AA8}"/>
              </a:ext>
            </a:extLst>
          </p:cNvPr>
          <p:cNvSpPr txBox="1"/>
          <p:nvPr/>
        </p:nvSpPr>
        <p:spPr>
          <a:xfrm>
            <a:off x="662150" y="539820"/>
            <a:ext cx="8211683" cy="523220"/>
          </a:xfrm>
          <a:prstGeom prst="rect">
            <a:avLst/>
          </a:prstGeom>
          <a:noFill/>
        </p:spPr>
        <p:txBody>
          <a:bodyPr wrap="square" rtlCol="0">
            <a:spAutoFit/>
          </a:bodyPr>
          <a:lstStyle/>
          <a:p>
            <a:r>
              <a:rPr lang="en-US" sz="2800" dirty="0"/>
              <a:t>Option 1 : Begin with completed Financial Statements</a:t>
            </a:r>
          </a:p>
        </p:txBody>
      </p:sp>
      <p:sp>
        <p:nvSpPr>
          <p:cNvPr id="6" name="TextBox 5">
            <a:extLst>
              <a:ext uri="{FF2B5EF4-FFF2-40B4-BE49-F238E27FC236}">
                <a16:creationId xmlns:a16="http://schemas.microsoft.com/office/drawing/2014/main" id="{CA539ABE-15AF-42D5-AA10-F1D43E9C6DC9}"/>
              </a:ext>
            </a:extLst>
          </p:cNvPr>
          <p:cNvSpPr txBox="1"/>
          <p:nvPr/>
        </p:nvSpPr>
        <p:spPr>
          <a:xfrm>
            <a:off x="767254" y="1063040"/>
            <a:ext cx="8019393" cy="707886"/>
          </a:xfrm>
          <a:prstGeom prst="rect">
            <a:avLst/>
          </a:prstGeom>
          <a:noFill/>
        </p:spPr>
        <p:txBody>
          <a:bodyPr wrap="square" rtlCol="0">
            <a:spAutoFit/>
          </a:bodyPr>
          <a:lstStyle/>
          <a:p>
            <a:pPr marL="285750" indent="-285750">
              <a:buFont typeface="Arial" panose="020B0604020202020204" pitchFamily="34" charset="0"/>
              <a:buChar char="•"/>
            </a:pPr>
            <a:r>
              <a:rPr lang="en-US" sz="2000" dirty="0"/>
              <a:t>Translates lines on the financial statement to corresponding line on IPEDS Survey</a:t>
            </a:r>
          </a:p>
        </p:txBody>
      </p:sp>
      <p:sp>
        <p:nvSpPr>
          <p:cNvPr id="7" name="TextBox 6">
            <a:extLst>
              <a:ext uri="{FF2B5EF4-FFF2-40B4-BE49-F238E27FC236}">
                <a16:creationId xmlns:a16="http://schemas.microsoft.com/office/drawing/2014/main" id="{1ECABB8A-C8FB-4688-A87E-27029E6E875C}"/>
              </a:ext>
            </a:extLst>
          </p:cNvPr>
          <p:cNvSpPr txBox="1"/>
          <p:nvPr/>
        </p:nvSpPr>
        <p:spPr>
          <a:xfrm>
            <a:off x="767254" y="1770926"/>
            <a:ext cx="7449684" cy="1015663"/>
          </a:xfrm>
          <a:prstGeom prst="rect">
            <a:avLst/>
          </a:prstGeom>
          <a:noFill/>
        </p:spPr>
        <p:txBody>
          <a:bodyPr wrap="square" rtlCol="0">
            <a:spAutoFit/>
          </a:bodyPr>
          <a:lstStyle/>
          <a:p>
            <a:pPr marL="285750" indent="-285750">
              <a:buFont typeface="Arial" panose="020B0604020202020204" pitchFamily="34" charset="0"/>
              <a:buChar char="•"/>
            </a:pPr>
            <a:r>
              <a:rPr lang="en-US" sz="2000" dirty="0"/>
              <a:t>Review FY24 Master Template_IPEDS (Fin </a:t>
            </a:r>
            <a:r>
              <a:rPr lang="en-US" sz="2000" dirty="0" err="1"/>
              <a:t>Stmt</a:t>
            </a:r>
            <a:r>
              <a:rPr lang="en-US" sz="2000" dirty="0"/>
              <a:t>)</a:t>
            </a:r>
          </a:p>
          <a:p>
            <a:pPr marL="285750" indent="-285750">
              <a:buFont typeface="Arial" panose="020B0604020202020204" pitchFamily="34" charset="0"/>
              <a:buChar char="•"/>
            </a:pPr>
            <a:r>
              <a:rPr lang="en-US" sz="2000" dirty="0"/>
              <a:t>IPEDS Instructions recommend starting from college’s general purpose financial statements (GPFS)</a:t>
            </a:r>
          </a:p>
        </p:txBody>
      </p:sp>
      <p:sp>
        <p:nvSpPr>
          <p:cNvPr id="8" name="TextBox 7">
            <a:extLst>
              <a:ext uri="{FF2B5EF4-FFF2-40B4-BE49-F238E27FC236}">
                <a16:creationId xmlns:a16="http://schemas.microsoft.com/office/drawing/2014/main" id="{64E3EDBE-8D5A-4707-9164-F93DC90C1F02}"/>
              </a:ext>
            </a:extLst>
          </p:cNvPr>
          <p:cNvSpPr txBox="1"/>
          <p:nvPr/>
        </p:nvSpPr>
        <p:spPr>
          <a:xfrm>
            <a:off x="662150" y="3207768"/>
            <a:ext cx="8211683" cy="523220"/>
          </a:xfrm>
          <a:prstGeom prst="rect">
            <a:avLst/>
          </a:prstGeom>
          <a:noFill/>
        </p:spPr>
        <p:txBody>
          <a:bodyPr wrap="square" rtlCol="0">
            <a:spAutoFit/>
          </a:bodyPr>
          <a:lstStyle/>
          <a:p>
            <a:r>
              <a:rPr lang="en-US" sz="2800" dirty="0"/>
              <a:t>Option 2 : Utilize nVision Reports</a:t>
            </a:r>
          </a:p>
        </p:txBody>
      </p:sp>
      <p:sp>
        <p:nvSpPr>
          <p:cNvPr id="9" name="TextBox 8">
            <a:extLst>
              <a:ext uri="{FF2B5EF4-FFF2-40B4-BE49-F238E27FC236}">
                <a16:creationId xmlns:a16="http://schemas.microsoft.com/office/drawing/2014/main" id="{7A158705-D8AA-4A8C-861B-EE0EEA1B803A}"/>
              </a:ext>
            </a:extLst>
          </p:cNvPr>
          <p:cNvSpPr txBox="1"/>
          <p:nvPr/>
        </p:nvSpPr>
        <p:spPr>
          <a:xfrm>
            <a:off x="758294" y="3730988"/>
            <a:ext cx="8019393"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IPEDS Part A FY2024 – Net Position &amp; Capital Assets</a:t>
            </a:r>
          </a:p>
        </p:txBody>
      </p:sp>
      <p:sp>
        <p:nvSpPr>
          <p:cNvPr id="10" name="TextBox 9">
            <a:extLst>
              <a:ext uri="{FF2B5EF4-FFF2-40B4-BE49-F238E27FC236}">
                <a16:creationId xmlns:a16="http://schemas.microsoft.com/office/drawing/2014/main" id="{609142BC-4E00-4A77-B9BE-63FEEDC38368}"/>
              </a:ext>
            </a:extLst>
          </p:cNvPr>
          <p:cNvSpPr txBox="1"/>
          <p:nvPr/>
        </p:nvSpPr>
        <p:spPr>
          <a:xfrm>
            <a:off x="767255" y="4150389"/>
            <a:ext cx="8019393"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IPEDS Part B FY2024 - Revenue</a:t>
            </a:r>
          </a:p>
        </p:txBody>
      </p:sp>
      <p:sp>
        <p:nvSpPr>
          <p:cNvPr id="11" name="TextBox 10">
            <a:extLst>
              <a:ext uri="{FF2B5EF4-FFF2-40B4-BE49-F238E27FC236}">
                <a16:creationId xmlns:a16="http://schemas.microsoft.com/office/drawing/2014/main" id="{72F2EE28-F7C1-45DD-B870-9167752A142E}"/>
              </a:ext>
            </a:extLst>
          </p:cNvPr>
          <p:cNvSpPr txBox="1"/>
          <p:nvPr/>
        </p:nvSpPr>
        <p:spPr>
          <a:xfrm>
            <a:off x="758289" y="4568727"/>
            <a:ext cx="8019393"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IPEDS PART C1 FY2024 – Expenses by Function Classification</a:t>
            </a:r>
          </a:p>
        </p:txBody>
      </p:sp>
      <p:sp>
        <p:nvSpPr>
          <p:cNvPr id="12" name="TextBox 11">
            <a:extLst>
              <a:ext uri="{FF2B5EF4-FFF2-40B4-BE49-F238E27FC236}">
                <a16:creationId xmlns:a16="http://schemas.microsoft.com/office/drawing/2014/main" id="{4862DA67-60D1-47C7-AD36-F911BC78F167}"/>
              </a:ext>
            </a:extLst>
          </p:cNvPr>
          <p:cNvSpPr txBox="1"/>
          <p:nvPr/>
        </p:nvSpPr>
        <p:spPr>
          <a:xfrm>
            <a:off x="758289" y="5020338"/>
            <a:ext cx="8019393"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IPEDS PART C2 FY2024 – Expenses by Natural Classification</a:t>
            </a:r>
          </a:p>
        </p:txBody>
      </p:sp>
      <p:sp>
        <p:nvSpPr>
          <p:cNvPr id="13" name="TextBox 12">
            <a:extLst>
              <a:ext uri="{FF2B5EF4-FFF2-40B4-BE49-F238E27FC236}">
                <a16:creationId xmlns:a16="http://schemas.microsoft.com/office/drawing/2014/main" id="{EFE7CCE3-EEF2-490B-9CB5-C5026BA79B8D}"/>
              </a:ext>
            </a:extLst>
          </p:cNvPr>
          <p:cNvSpPr txBox="1"/>
          <p:nvPr/>
        </p:nvSpPr>
        <p:spPr>
          <a:xfrm>
            <a:off x="758288" y="5406466"/>
            <a:ext cx="8019393"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IPEDS Report Design Document</a:t>
            </a:r>
          </a:p>
        </p:txBody>
      </p:sp>
    </p:spTree>
    <p:extLst>
      <p:ext uri="{BB962C8B-B14F-4D97-AF65-F5344CB8AC3E}">
        <p14:creationId xmlns:p14="http://schemas.microsoft.com/office/powerpoint/2010/main" val="212059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7D432F-673D-49FE-8E02-2C31F04CBBA8}"/>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
        <p:nvSpPr>
          <p:cNvPr id="5" name="TextBox 4">
            <a:extLst>
              <a:ext uri="{FF2B5EF4-FFF2-40B4-BE49-F238E27FC236}">
                <a16:creationId xmlns:a16="http://schemas.microsoft.com/office/drawing/2014/main" id="{69A27D63-2E63-4E7E-86C0-4ADE51DF095A}"/>
              </a:ext>
            </a:extLst>
          </p:cNvPr>
          <p:cNvSpPr txBox="1"/>
          <p:nvPr/>
        </p:nvSpPr>
        <p:spPr>
          <a:xfrm>
            <a:off x="589032" y="204824"/>
            <a:ext cx="7956331" cy="461665"/>
          </a:xfrm>
          <a:prstGeom prst="rect">
            <a:avLst/>
          </a:prstGeom>
          <a:noFill/>
        </p:spPr>
        <p:txBody>
          <a:bodyPr wrap="square" rtlCol="0">
            <a:spAutoFit/>
          </a:bodyPr>
          <a:lstStyle/>
          <a:p>
            <a:r>
              <a:rPr lang="en-US" sz="2400" dirty="0"/>
              <a:t>Part C-1 Relationship to Part M</a:t>
            </a:r>
          </a:p>
        </p:txBody>
      </p:sp>
      <p:pic>
        <p:nvPicPr>
          <p:cNvPr id="6" name="Picture 5">
            <a:extLst>
              <a:ext uri="{FF2B5EF4-FFF2-40B4-BE49-F238E27FC236}">
                <a16:creationId xmlns:a16="http://schemas.microsoft.com/office/drawing/2014/main" id="{62D331BD-B982-4058-9464-A21CB9F70AE3}"/>
              </a:ext>
            </a:extLst>
          </p:cNvPr>
          <p:cNvPicPr>
            <a:picLocks noChangeAspect="1"/>
          </p:cNvPicPr>
          <p:nvPr/>
        </p:nvPicPr>
        <p:blipFill>
          <a:blip r:embed="rId2"/>
          <a:stretch>
            <a:fillRect/>
          </a:stretch>
        </p:blipFill>
        <p:spPr>
          <a:xfrm>
            <a:off x="589032" y="2412196"/>
            <a:ext cx="7551698" cy="1905000"/>
          </a:xfrm>
          <a:prstGeom prst="rect">
            <a:avLst/>
          </a:prstGeom>
        </p:spPr>
      </p:pic>
      <p:sp>
        <p:nvSpPr>
          <p:cNvPr id="8" name="TextBox 7">
            <a:extLst>
              <a:ext uri="{FF2B5EF4-FFF2-40B4-BE49-F238E27FC236}">
                <a16:creationId xmlns:a16="http://schemas.microsoft.com/office/drawing/2014/main" id="{5D1ED881-0F13-47B8-AA39-5460C825E184}"/>
              </a:ext>
            </a:extLst>
          </p:cNvPr>
          <p:cNvSpPr txBox="1"/>
          <p:nvPr/>
        </p:nvSpPr>
        <p:spPr>
          <a:xfrm>
            <a:off x="589032" y="695659"/>
            <a:ext cx="7433449" cy="923330"/>
          </a:xfrm>
          <a:prstGeom prst="rect">
            <a:avLst/>
          </a:prstGeom>
          <a:noFill/>
        </p:spPr>
        <p:txBody>
          <a:bodyPr wrap="square" rtlCol="0">
            <a:spAutoFit/>
          </a:bodyPr>
          <a:lstStyle/>
          <a:p>
            <a:r>
              <a:rPr lang="en-US" dirty="0"/>
              <a:t>Part M – Use the Aggregated Pension Amounts Table, not actual adjustments</a:t>
            </a:r>
          </a:p>
          <a:p>
            <a:endParaRPr lang="en-US" dirty="0"/>
          </a:p>
        </p:txBody>
      </p:sp>
      <p:pic>
        <p:nvPicPr>
          <p:cNvPr id="11" name="Picture 10">
            <a:extLst>
              <a:ext uri="{FF2B5EF4-FFF2-40B4-BE49-F238E27FC236}">
                <a16:creationId xmlns:a16="http://schemas.microsoft.com/office/drawing/2014/main" id="{8FE6BEDD-1518-46D5-8F4D-CBFD5B511604}"/>
              </a:ext>
            </a:extLst>
          </p:cNvPr>
          <p:cNvPicPr>
            <a:picLocks noChangeAspect="1"/>
          </p:cNvPicPr>
          <p:nvPr/>
        </p:nvPicPr>
        <p:blipFill>
          <a:blip r:embed="rId3"/>
          <a:stretch>
            <a:fillRect/>
          </a:stretch>
        </p:blipFill>
        <p:spPr>
          <a:xfrm>
            <a:off x="2496730" y="1110417"/>
            <a:ext cx="4140934" cy="1259902"/>
          </a:xfrm>
          <a:prstGeom prst="rect">
            <a:avLst/>
          </a:prstGeom>
          <a:ln>
            <a:solidFill>
              <a:schemeClr val="tx1"/>
            </a:solidFill>
          </a:ln>
        </p:spPr>
      </p:pic>
      <p:sp>
        <p:nvSpPr>
          <p:cNvPr id="12" name="TextBox 11">
            <a:extLst>
              <a:ext uri="{FF2B5EF4-FFF2-40B4-BE49-F238E27FC236}">
                <a16:creationId xmlns:a16="http://schemas.microsoft.com/office/drawing/2014/main" id="{8EC6634B-5267-41ED-8161-04F988230B12}"/>
              </a:ext>
            </a:extLst>
          </p:cNvPr>
          <p:cNvSpPr txBox="1"/>
          <p:nvPr/>
        </p:nvSpPr>
        <p:spPr>
          <a:xfrm>
            <a:off x="591865" y="4359073"/>
            <a:ext cx="7953498" cy="923330"/>
          </a:xfrm>
          <a:prstGeom prst="rect">
            <a:avLst/>
          </a:prstGeom>
          <a:noFill/>
        </p:spPr>
        <p:txBody>
          <a:bodyPr wrap="square" rtlCol="0">
            <a:spAutoFit/>
          </a:bodyPr>
          <a:lstStyle/>
          <a:p>
            <a:r>
              <a:rPr lang="en-US" dirty="0"/>
              <a:t>Net the “Net Pension Asset” and “Net Pension Liability” </a:t>
            </a:r>
          </a:p>
          <a:p>
            <a:pPr marL="285750" indent="-285750">
              <a:buFont typeface="Arial" panose="020B0604020202020204" pitchFamily="34" charset="0"/>
              <a:buChar char="•"/>
            </a:pPr>
            <a:r>
              <a:rPr lang="en-US" dirty="0"/>
              <a:t>If netting to a negative amount (liability), enter as a positive amount; if netting to a positive amount (asset), enter with as a negative amount</a:t>
            </a:r>
          </a:p>
        </p:txBody>
      </p:sp>
      <p:sp>
        <p:nvSpPr>
          <p:cNvPr id="14" name="TextBox 13">
            <a:extLst>
              <a:ext uri="{FF2B5EF4-FFF2-40B4-BE49-F238E27FC236}">
                <a16:creationId xmlns:a16="http://schemas.microsoft.com/office/drawing/2014/main" id="{FE9BB4AC-6F2D-41F0-96AF-2423F970F303}"/>
              </a:ext>
            </a:extLst>
          </p:cNvPr>
          <p:cNvSpPr txBox="1"/>
          <p:nvPr/>
        </p:nvSpPr>
        <p:spPr>
          <a:xfrm>
            <a:off x="589032" y="5195313"/>
            <a:ext cx="7953498" cy="369332"/>
          </a:xfrm>
          <a:prstGeom prst="rect">
            <a:avLst/>
          </a:prstGeom>
          <a:noFill/>
        </p:spPr>
        <p:txBody>
          <a:bodyPr wrap="square" rtlCol="0">
            <a:spAutoFit/>
          </a:bodyPr>
          <a:lstStyle/>
          <a:p>
            <a:pPr marL="285750" indent="-285750">
              <a:buFont typeface="Arial" panose="020B0604020202020204" pitchFamily="34" charset="0"/>
              <a:buChar char="•"/>
            </a:pPr>
            <a:r>
              <a:rPr lang="en-US" dirty="0"/>
              <a:t>Pension Expense may be a negative</a:t>
            </a:r>
          </a:p>
        </p:txBody>
      </p:sp>
    </p:spTree>
    <p:extLst>
      <p:ext uri="{BB962C8B-B14F-4D97-AF65-F5344CB8AC3E}">
        <p14:creationId xmlns:p14="http://schemas.microsoft.com/office/powerpoint/2010/main" val="3734374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22" presetClass="entr" presetSubtype="4"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953AA8-6C85-4A20-BA6D-902FCAFF262E}"/>
              </a:ext>
            </a:extLst>
          </p:cNvPr>
          <p:cNvSpPr>
            <a:spLocks noGrp="1"/>
          </p:cNvSpPr>
          <p:nvPr>
            <p:ph type="sldNum" sz="quarter" idx="12"/>
          </p:nvPr>
        </p:nvSpPr>
        <p:spPr/>
        <p:txBody>
          <a:bodyPr/>
          <a:lstStyle/>
          <a:p>
            <a:fld id="{DEE5BC03-7CE3-4FE3-BC0A-0ACCA8AC1F24}" type="slidenum">
              <a:rPr lang="en-US" smtClean="0"/>
              <a:pPr/>
              <a:t>5</a:t>
            </a:fld>
            <a:endParaRPr lang="en-US" dirty="0"/>
          </a:p>
        </p:txBody>
      </p:sp>
      <p:pic>
        <p:nvPicPr>
          <p:cNvPr id="5" name="Picture 4">
            <a:extLst>
              <a:ext uri="{FF2B5EF4-FFF2-40B4-BE49-F238E27FC236}">
                <a16:creationId xmlns:a16="http://schemas.microsoft.com/office/drawing/2014/main" id="{3181ECE3-45AB-4ADD-BE60-5394CF9155DC}"/>
              </a:ext>
            </a:extLst>
          </p:cNvPr>
          <p:cNvPicPr>
            <a:picLocks noChangeAspect="1"/>
          </p:cNvPicPr>
          <p:nvPr/>
        </p:nvPicPr>
        <p:blipFill>
          <a:blip r:embed="rId2"/>
          <a:stretch>
            <a:fillRect/>
          </a:stretch>
        </p:blipFill>
        <p:spPr>
          <a:xfrm>
            <a:off x="660425" y="214217"/>
            <a:ext cx="7561300" cy="1905000"/>
          </a:xfrm>
          <a:prstGeom prst="rect">
            <a:avLst/>
          </a:prstGeom>
        </p:spPr>
      </p:pic>
      <p:sp>
        <p:nvSpPr>
          <p:cNvPr id="6" name="TextBox 5">
            <a:extLst>
              <a:ext uri="{FF2B5EF4-FFF2-40B4-BE49-F238E27FC236}">
                <a16:creationId xmlns:a16="http://schemas.microsoft.com/office/drawing/2014/main" id="{B687A3B3-9B63-4BA1-8AAB-3331876A98A0}"/>
              </a:ext>
            </a:extLst>
          </p:cNvPr>
          <p:cNvSpPr txBox="1"/>
          <p:nvPr/>
        </p:nvSpPr>
        <p:spPr>
          <a:xfrm>
            <a:off x="815788" y="2411506"/>
            <a:ext cx="7297271" cy="4370427"/>
          </a:xfrm>
          <a:prstGeom prst="rect">
            <a:avLst/>
          </a:prstGeom>
          <a:noFill/>
        </p:spPr>
        <p:txBody>
          <a:bodyPr wrap="square" rtlCol="0">
            <a:spAutoFit/>
          </a:bodyPr>
          <a:lstStyle/>
          <a:p>
            <a:r>
              <a:rPr lang="en-US" sz="2000" dirty="0"/>
              <a:t>Correlation between Part C-1 and Part M</a:t>
            </a:r>
          </a:p>
          <a:p>
            <a:pPr marL="800100" lvl="1" indent="-342900">
              <a:buFont typeface="Arial" panose="020B0604020202020204" pitchFamily="34" charset="0"/>
              <a:buChar char="•"/>
            </a:pPr>
            <a:r>
              <a:rPr lang="en-US" sz="2000" dirty="0"/>
              <a:t>If the pension expense in Part M is deducted from Part C-1, it is expected there would still be expenses</a:t>
            </a:r>
          </a:p>
          <a:p>
            <a:pPr marL="800100" lvl="1" indent="-342900">
              <a:buFont typeface="Arial" panose="020B0604020202020204" pitchFamily="34" charset="0"/>
              <a:buChar char="•"/>
            </a:pPr>
            <a:r>
              <a:rPr lang="en-US" sz="2000" dirty="0"/>
              <a:t>You must move the contributions subsequent to measurement date (DRS plans – PERS/TRS) from each of the functional lines down to line 14, or you will get an error</a:t>
            </a:r>
          </a:p>
          <a:p>
            <a:pPr marL="800100" lvl="1" indent="-342900">
              <a:buFont typeface="Arial" panose="020B0604020202020204" pitchFamily="34" charset="0"/>
              <a:buChar char="•"/>
            </a:pPr>
            <a:r>
              <a:rPr lang="en-US" sz="2000" dirty="0"/>
              <a:t>FSCM Query that summarizes expenditures by class - </a:t>
            </a:r>
            <a:r>
              <a:rPr lang="en-US" dirty="0"/>
              <a:t>QFS_HR_ACCTG_IPEDS_Retire </a:t>
            </a:r>
          </a:p>
          <a:p>
            <a:pPr marL="800100" lvl="1" indent="-342900">
              <a:buFont typeface="Arial" panose="020B0604020202020204" pitchFamily="34" charset="0"/>
              <a:buChar char="•"/>
            </a:pPr>
            <a:r>
              <a:rPr lang="en-US" sz="2000" dirty="0"/>
              <a:t>These are the same amounts as “Contributions subsequent to measurement date” on both the GASB 68 DRS workbook and the HERP Contributions and Retiree Benefits Paid on the GASB 68 SBRP workbook.</a:t>
            </a:r>
          </a:p>
          <a:p>
            <a:pPr marL="1257300" lvl="2" indent="-342900">
              <a:buFont typeface="Arial" panose="020B0604020202020204" pitchFamily="34" charset="0"/>
              <a:buChar char="•"/>
            </a:pPr>
            <a:r>
              <a:rPr lang="en-US" sz="2000" dirty="0"/>
              <a:t>RVL (retiree benefits paid) – 001 101 Acct 5010090</a:t>
            </a:r>
          </a:p>
          <a:p>
            <a:pPr marL="1257300" lvl="2" indent="-342900">
              <a:buFont typeface="Arial" panose="020B0604020202020204" pitchFamily="34" charset="0"/>
              <a:buChar char="•"/>
            </a:pPr>
            <a:r>
              <a:rPr lang="en-US" sz="2000" dirty="0"/>
              <a:t>Acct 5010090 PAY journals show the HERP &amp; Retiree</a:t>
            </a:r>
          </a:p>
        </p:txBody>
      </p:sp>
    </p:spTree>
    <p:extLst>
      <p:ext uri="{BB962C8B-B14F-4D97-AF65-F5344CB8AC3E}">
        <p14:creationId xmlns:p14="http://schemas.microsoft.com/office/powerpoint/2010/main" val="243896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33D0AF-8405-4ACC-998D-19AED1B8DC8F}"/>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
        <p:nvSpPr>
          <p:cNvPr id="6" name="TextBox 5">
            <a:extLst>
              <a:ext uri="{FF2B5EF4-FFF2-40B4-BE49-F238E27FC236}">
                <a16:creationId xmlns:a16="http://schemas.microsoft.com/office/drawing/2014/main" id="{B98CD376-A44E-40AA-8FBB-FBB1F481E0B7}"/>
              </a:ext>
            </a:extLst>
          </p:cNvPr>
          <p:cNvSpPr txBox="1"/>
          <p:nvPr/>
        </p:nvSpPr>
        <p:spPr>
          <a:xfrm>
            <a:off x="645459" y="708212"/>
            <a:ext cx="7611035" cy="1323439"/>
          </a:xfrm>
          <a:prstGeom prst="rect">
            <a:avLst/>
          </a:prstGeom>
          <a:noFill/>
        </p:spPr>
        <p:txBody>
          <a:bodyPr wrap="square" rtlCol="0">
            <a:spAutoFit/>
          </a:bodyPr>
          <a:lstStyle/>
          <a:p>
            <a:r>
              <a:rPr lang="en-US" sz="2000" dirty="0"/>
              <a:t>Part D – Net Position</a:t>
            </a:r>
          </a:p>
          <a:p>
            <a:pPr marL="800100" lvl="1" indent="-342900">
              <a:buFont typeface="Arial" panose="020B0604020202020204" pitchFamily="34" charset="0"/>
              <a:buChar char="•"/>
            </a:pPr>
            <a:r>
              <a:rPr lang="en-US" sz="2000" dirty="0"/>
              <a:t>Fill in prior year ending net position</a:t>
            </a:r>
          </a:p>
          <a:p>
            <a:pPr marL="800100" lvl="1" indent="-342900">
              <a:buFont typeface="Arial" panose="020B0604020202020204" pitchFamily="34" charset="0"/>
              <a:buChar char="•"/>
            </a:pPr>
            <a:r>
              <a:rPr lang="en-US" sz="2000" dirty="0"/>
              <a:t>You can expect differences if one year was from financials and one year was from nVision reports</a:t>
            </a:r>
          </a:p>
        </p:txBody>
      </p:sp>
      <p:sp>
        <p:nvSpPr>
          <p:cNvPr id="8" name="TextBox 7">
            <a:extLst>
              <a:ext uri="{FF2B5EF4-FFF2-40B4-BE49-F238E27FC236}">
                <a16:creationId xmlns:a16="http://schemas.microsoft.com/office/drawing/2014/main" id="{A7F67719-1DEB-4B23-9905-0FEB658C98B6}"/>
              </a:ext>
            </a:extLst>
          </p:cNvPr>
          <p:cNvSpPr txBox="1"/>
          <p:nvPr/>
        </p:nvSpPr>
        <p:spPr>
          <a:xfrm>
            <a:off x="681317" y="2031651"/>
            <a:ext cx="7539318" cy="1015663"/>
          </a:xfrm>
          <a:prstGeom prst="rect">
            <a:avLst/>
          </a:prstGeom>
          <a:noFill/>
        </p:spPr>
        <p:txBody>
          <a:bodyPr wrap="square" rtlCol="0">
            <a:spAutoFit/>
          </a:bodyPr>
          <a:lstStyle/>
          <a:p>
            <a:r>
              <a:rPr lang="en-US" sz="2000" dirty="0"/>
              <a:t>Part H – Endowment Assets</a:t>
            </a:r>
          </a:p>
          <a:p>
            <a:pPr marL="800100" lvl="1" indent="-342900">
              <a:buFont typeface="Arial" panose="020B0604020202020204" pitchFamily="34" charset="0"/>
              <a:buChar char="•"/>
            </a:pPr>
            <a:r>
              <a:rPr lang="en-US" sz="2000" dirty="0"/>
              <a:t>If you answered “yes” to the endowment question on the General Information section, this part needs filled out</a:t>
            </a:r>
          </a:p>
        </p:txBody>
      </p:sp>
      <p:sp>
        <p:nvSpPr>
          <p:cNvPr id="9" name="TextBox 8">
            <a:extLst>
              <a:ext uri="{FF2B5EF4-FFF2-40B4-BE49-F238E27FC236}">
                <a16:creationId xmlns:a16="http://schemas.microsoft.com/office/drawing/2014/main" id="{CDD1679D-8D3E-4E4D-9330-3D0414F79B95}"/>
              </a:ext>
            </a:extLst>
          </p:cNvPr>
          <p:cNvSpPr txBox="1"/>
          <p:nvPr/>
        </p:nvSpPr>
        <p:spPr>
          <a:xfrm>
            <a:off x="645458" y="3047314"/>
            <a:ext cx="7539318" cy="1015663"/>
          </a:xfrm>
          <a:prstGeom prst="rect">
            <a:avLst/>
          </a:prstGeom>
          <a:noFill/>
        </p:spPr>
        <p:txBody>
          <a:bodyPr wrap="square" rtlCol="0">
            <a:spAutoFit/>
          </a:bodyPr>
          <a:lstStyle/>
          <a:p>
            <a:r>
              <a:rPr lang="en-US" sz="2000" dirty="0"/>
              <a:t>Part N – Financial Health</a:t>
            </a:r>
          </a:p>
          <a:p>
            <a:pPr marL="800100" lvl="1" indent="-342900">
              <a:buFont typeface="Arial" panose="020B0604020202020204" pitchFamily="34" charset="0"/>
              <a:buChar char="•"/>
            </a:pPr>
            <a:r>
              <a:rPr lang="en-US" sz="2000" dirty="0"/>
              <a:t>Must include Foundation amounts</a:t>
            </a:r>
          </a:p>
          <a:p>
            <a:pPr marL="800100" lvl="1" indent="-342900">
              <a:buFont typeface="Arial" panose="020B0604020202020204" pitchFamily="34" charset="0"/>
              <a:buChar char="•"/>
            </a:pPr>
            <a:r>
              <a:rPr lang="en-US" sz="2000" dirty="0"/>
              <a:t>DO NOT include Pension and OPEB amounts</a:t>
            </a:r>
          </a:p>
        </p:txBody>
      </p:sp>
      <p:sp>
        <p:nvSpPr>
          <p:cNvPr id="10" name="TextBox 9">
            <a:extLst>
              <a:ext uri="{FF2B5EF4-FFF2-40B4-BE49-F238E27FC236}">
                <a16:creationId xmlns:a16="http://schemas.microsoft.com/office/drawing/2014/main" id="{C1CAA0AD-E60F-40D4-89F6-3A6566D8CCC3}"/>
              </a:ext>
            </a:extLst>
          </p:cNvPr>
          <p:cNvSpPr txBox="1"/>
          <p:nvPr/>
        </p:nvSpPr>
        <p:spPr>
          <a:xfrm>
            <a:off x="681317" y="4062977"/>
            <a:ext cx="7539318" cy="400110"/>
          </a:xfrm>
          <a:prstGeom prst="rect">
            <a:avLst/>
          </a:prstGeom>
          <a:noFill/>
        </p:spPr>
        <p:txBody>
          <a:bodyPr wrap="square" rtlCol="0">
            <a:spAutoFit/>
          </a:bodyPr>
          <a:lstStyle/>
          <a:p>
            <a:r>
              <a:rPr lang="en-US" sz="2000" dirty="0"/>
              <a:t>Census Parts J &amp; K</a:t>
            </a:r>
          </a:p>
        </p:txBody>
      </p:sp>
      <p:sp>
        <p:nvSpPr>
          <p:cNvPr id="11" name="TextBox 10">
            <a:extLst>
              <a:ext uri="{FF2B5EF4-FFF2-40B4-BE49-F238E27FC236}">
                <a16:creationId xmlns:a16="http://schemas.microsoft.com/office/drawing/2014/main" id="{07E57615-9878-4DB2-943F-0A5544050B3E}"/>
              </a:ext>
            </a:extLst>
          </p:cNvPr>
          <p:cNvSpPr txBox="1"/>
          <p:nvPr/>
        </p:nvSpPr>
        <p:spPr>
          <a:xfrm>
            <a:off x="681317" y="4463087"/>
            <a:ext cx="7539318" cy="707886"/>
          </a:xfrm>
          <a:prstGeom prst="rect">
            <a:avLst/>
          </a:prstGeom>
          <a:noFill/>
        </p:spPr>
        <p:txBody>
          <a:bodyPr wrap="square" rtlCol="0">
            <a:spAutoFit/>
          </a:bodyPr>
          <a:lstStyle/>
          <a:p>
            <a:pPr marL="800100" lvl="1" indent="-342900">
              <a:buFont typeface="Arial" panose="020B0604020202020204" pitchFamily="34" charset="0"/>
              <a:buChar char="•"/>
            </a:pPr>
            <a:r>
              <a:rPr lang="en-US" sz="2000" dirty="0"/>
              <a:t>Part J – Revenue (Use answers on Part B to pull out amounts)</a:t>
            </a:r>
          </a:p>
        </p:txBody>
      </p:sp>
      <p:sp>
        <p:nvSpPr>
          <p:cNvPr id="12" name="TextBox 11">
            <a:extLst>
              <a:ext uri="{FF2B5EF4-FFF2-40B4-BE49-F238E27FC236}">
                <a16:creationId xmlns:a16="http://schemas.microsoft.com/office/drawing/2014/main" id="{4712A98F-43A4-491B-AF50-77BC80A531C9}"/>
              </a:ext>
            </a:extLst>
          </p:cNvPr>
          <p:cNvSpPr txBox="1"/>
          <p:nvPr/>
        </p:nvSpPr>
        <p:spPr>
          <a:xfrm>
            <a:off x="645458" y="5078640"/>
            <a:ext cx="7539318" cy="707886"/>
          </a:xfrm>
          <a:prstGeom prst="rect">
            <a:avLst/>
          </a:prstGeom>
          <a:noFill/>
        </p:spPr>
        <p:txBody>
          <a:bodyPr wrap="square" rtlCol="0">
            <a:spAutoFit/>
          </a:bodyPr>
          <a:lstStyle/>
          <a:p>
            <a:pPr marL="800100" lvl="1" indent="-342900">
              <a:buFont typeface="Arial" panose="020B0604020202020204" pitchFamily="34" charset="0"/>
              <a:buChar char="•"/>
            </a:pPr>
            <a:r>
              <a:rPr lang="en-US" sz="2000" dirty="0"/>
              <a:t>Part K – Expenses (See Part K tab on Fin Stmt IPEDs template)</a:t>
            </a:r>
          </a:p>
        </p:txBody>
      </p:sp>
      <p:sp>
        <p:nvSpPr>
          <p:cNvPr id="13" name="TextBox 12">
            <a:extLst>
              <a:ext uri="{FF2B5EF4-FFF2-40B4-BE49-F238E27FC236}">
                <a16:creationId xmlns:a16="http://schemas.microsoft.com/office/drawing/2014/main" id="{2A46E065-0367-436E-870D-83BC6A4CE91B}"/>
              </a:ext>
            </a:extLst>
          </p:cNvPr>
          <p:cNvSpPr txBox="1"/>
          <p:nvPr/>
        </p:nvSpPr>
        <p:spPr>
          <a:xfrm>
            <a:off x="681317" y="5786526"/>
            <a:ext cx="7539318" cy="707886"/>
          </a:xfrm>
          <a:prstGeom prst="rect">
            <a:avLst/>
          </a:prstGeom>
          <a:noFill/>
        </p:spPr>
        <p:txBody>
          <a:bodyPr wrap="square" rtlCol="0">
            <a:spAutoFit/>
          </a:bodyPr>
          <a:lstStyle/>
          <a:p>
            <a:r>
              <a:rPr lang="en-US" sz="2000" dirty="0"/>
              <a:t>Part L – Certificates of Participation that will be repaid entirely from local resources should be included here</a:t>
            </a:r>
          </a:p>
        </p:txBody>
      </p:sp>
    </p:spTree>
    <p:extLst>
      <p:ext uri="{BB962C8B-B14F-4D97-AF65-F5344CB8AC3E}">
        <p14:creationId xmlns:p14="http://schemas.microsoft.com/office/powerpoint/2010/main" val="2742990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62B6C-D8E8-46B0-92A7-718469193457}"/>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
        <p:nvSpPr>
          <p:cNvPr id="6" name="TextBox 5">
            <a:extLst>
              <a:ext uri="{FF2B5EF4-FFF2-40B4-BE49-F238E27FC236}">
                <a16:creationId xmlns:a16="http://schemas.microsoft.com/office/drawing/2014/main" id="{46A099EB-085C-4382-8E48-CAE84B9DE550}"/>
              </a:ext>
            </a:extLst>
          </p:cNvPr>
          <p:cNvSpPr txBox="1"/>
          <p:nvPr/>
        </p:nvSpPr>
        <p:spPr>
          <a:xfrm>
            <a:off x="484094" y="340658"/>
            <a:ext cx="7539318" cy="461665"/>
          </a:xfrm>
          <a:prstGeom prst="rect">
            <a:avLst/>
          </a:prstGeom>
          <a:noFill/>
        </p:spPr>
        <p:txBody>
          <a:bodyPr wrap="square" rtlCol="0">
            <a:spAutoFit/>
          </a:bodyPr>
          <a:lstStyle/>
          <a:p>
            <a:r>
              <a:rPr lang="en-US" sz="2400" dirty="0"/>
              <a:t>Part E – Scholarships and Fellowships</a:t>
            </a:r>
          </a:p>
        </p:txBody>
      </p:sp>
      <p:sp>
        <p:nvSpPr>
          <p:cNvPr id="7" name="TextBox 6">
            <a:extLst>
              <a:ext uri="{FF2B5EF4-FFF2-40B4-BE49-F238E27FC236}">
                <a16:creationId xmlns:a16="http://schemas.microsoft.com/office/drawing/2014/main" id="{521A4400-4E9F-47AD-B035-313DBCB8D3CB}"/>
              </a:ext>
            </a:extLst>
          </p:cNvPr>
          <p:cNvSpPr txBox="1"/>
          <p:nvPr/>
        </p:nvSpPr>
        <p:spPr>
          <a:xfrm>
            <a:off x="484094" y="740768"/>
            <a:ext cx="7539318"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a:t>Part E1 – Scholarships and Fellowships calculation </a:t>
            </a:r>
          </a:p>
        </p:txBody>
      </p:sp>
      <p:sp>
        <p:nvSpPr>
          <p:cNvPr id="8" name="TextBox 7">
            <a:extLst>
              <a:ext uri="{FF2B5EF4-FFF2-40B4-BE49-F238E27FC236}">
                <a16:creationId xmlns:a16="http://schemas.microsoft.com/office/drawing/2014/main" id="{B964AB05-3540-4F59-9F58-3511DD82DEBE}"/>
              </a:ext>
            </a:extLst>
          </p:cNvPr>
          <p:cNvSpPr txBox="1"/>
          <p:nvPr/>
        </p:nvSpPr>
        <p:spPr>
          <a:xfrm>
            <a:off x="484094" y="2238258"/>
            <a:ext cx="7539318"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a:t>Part E2 – Sources of Scholarships and Fellowships</a:t>
            </a:r>
          </a:p>
        </p:txBody>
      </p:sp>
      <p:sp>
        <p:nvSpPr>
          <p:cNvPr id="9" name="TextBox 8">
            <a:extLst>
              <a:ext uri="{FF2B5EF4-FFF2-40B4-BE49-F238E27FC236}">
                <a16:creationId xmlns:a16="http://schemas.microsoft.com/office/drawing/2014/main" id="{1588420E-10D3-4C9C-9A04-A7B1378FC170}"/>
              </a:ext>
            </a:extLst>
          </p:cNvPr>
          <p:cNvSpPr txBox="1"/>
          <p:nvPr/>
        </p:nvSpPr>
        <p:spPr>
          <a:xfrm>
            <a:off x="802341" y="1174144"/>
            <a:ext cx="7539318"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a:t>Use </a:t>
            </a:r>
            <a:r>
              <a:rPr lang="en-US" sz="2000" dirty="0">
                <a:hlinkClick r:id="rId2" action="ppaction://hlinkfile"/>
              </a:rPr>
              <a:t>Scholarship Allowance Template</a:t>
            </a:r>
            <a:endParaRPr lang="en-US" sz="2000" dirty="0"/>
          </a:p>
        </p:txBody>
      </p:sp>
      <p:sp>
        <p:nvSpPr>
          <p:cNvPr id="10" name="TextBox 9">
            <a:extLst>
              <a:ext uri="{FF2B5EF4-FFF2-40B4-BE49-F238E27FC236}">
                <a16:creationId xmlns:a16="http://schemas.microsoft.com/office/drawing/2014/main" id="{A93031D7-BD1F-4CFB-8C49-9398F24C9298}"/>
              </a:ext>
            </a:extLst>
          </p:cNvPr>
          <p:cNvSpPr txBox="1"/>
          <p:nvPr/>
        </p:nvSpPr>
        <p:spPr>
          <a:xfrm>
            <a:off x="802341" y="1552313"/>
            <a:ext cx="7539318" cy="707886"/>
          </a:xfrm>
          <a:prstGeom prst="rect">
            <a:avLst/>
          </a:prstGeom>
          <a:noFill/>
        </p:spPr>
        <p:txBody>
          <a:bodyPr wrap="square" rtlCol="0">
            <a:spAutoFit/>
          </a:bodyPr>
          <a:lstStyle/>
          <a:p>
            <a:pPr marL="342900" indent="-342900">
              <a:buFont typeface="Arial" panose="020B0604020202020204" pitchFamily="34" charset="0"/>
              <a:buChar char="•"/>
            </a:pPr>
            <a:r>
              <a:rPr lang="en-US" sz="2000" dirty="0"/>
              <a:t>Second Journal Set Financial Aid Expenditure Account Range Set-up (Fin Stmt IPEDS Template)</a:t>
            </a:r>
          </a:p>
        </p:txBody>
      </p:sp>
      <p:sp>
        <p:nvSpPr>
          <p:cNvPr id="11" name="TextBox 10">
            <a:extLst>
              <a:ext uri="{FF2B5EF4-FFF2-40B4-BE49-F238E27FC236}">
                <a16:creationId xmlns:a16="http://schemas.microsoft.com/office/drawing/2014/main" id="{31DB63B8-C776-4180-A36F-FF27A036081E}"/>
              </a:ext>
            </a:extLst>
          </p:cNvPr>
          <p:cNvSpPr txBox="1"/>
          <p:nvPr/>
        </p:nvSpPr>
        <p:spPr>
          <a:xfrm>
            <a:off x="484094" y="2671634"/>
            <a:ext cx="7539318"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a:hlinkClick r:id="rId3" action="ppaction://hlinkfile"/>
              </a:rPr>
              <a:t>See IPEDS Tips Scholarships, Grants, Discounts, and Allowances</a:t>
            </a:r>
            <a:endParaRPr lang="en-US" sz="2000" dirty="0"/>
          </a:p>
        </p:txBody>
      </p:sp>
      <p:sp>
        <p:nvSpPr>
          <p:cNvPr id="5" name="TextBox 4">
            <a:extLst>
              <a:ext uri="{FF2B5EF4-FFF2-40B4-BE49-F238E27FC236}">
                <a16:creationId xmlns:a16="http://schemas.microsoft.com/office/drawing/2014/main" id="{14D2A0C1-9FA8-1F93-042A-1828B4DABF00}"/>
              </a:ext>
            </a:extLst>
          </p:cNvPr>
          <p:cNvSpPr txBox="1"/>
          <p:nvPr/>
        </p:nvSpPr>
        <p:spPr>
          <a:xfrm>
            <a:off x="484094" y="3102317"/>
            <a:ext cx="7539318"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a:t>Consider completing this now to compare to Financial Aid’s IPEDS  amount (this has caused considerable problems when they are too far off)</a:t>
            </a:r>
          </a:p>
        </p:txBody>
      </p:sp>
    </p:spTree>
    <p:extLst>
      <p:ext uri="{BB962C8B-B14F-4D97-AF65-F5344CB8AC3E}">
        <p14:creationId xmlns:p14="http://schemas.microsoft.com/office/powerpoint/2010/main" val="3743564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sp>
        <p:nvSpPr>
          <p:cNvPr id="3" name="Text Placeholder 2"/>
          <p:cNvSpPr>
            <a:spLocks noGrp="1"/>
          </p:cNvSpPr>
          <p:nvPr>
            <p:ph type="body" sz="quarter" idx="10"/>
          </p:nvPr>
        </p:nvSpPr>
        <p:spPr/>
        <p:txBody>
          <a:bodyPr/>
          <a:lstStyle/>
          <a:p>
            <a:pPr marL="0" indent="0" algn="ctr">
              <a:buNone/>
            </a:pPr>
            <a:endParaRPr lang="en-US" dirty="0"/>
          </a:p>
          <a:p>
            <a:pPr marL="0" indent="0" algn="ctr">
              <a:buNone/>
            </a:pPr>
            <a:r>
              <a:rPr lang="en-US" dirty="0"/>
              <a:t>Lori Carambot</a:t>
            </a:r>
          </a:p>
          <a:p>
            <a:pPr marL="0" indent="0" algn="ctr">
              <a:buNone/>
            </a:pPr>
            <a:r>
              <a:rPr lang="en-US" dirty="0"/>
              <a:t>Assoc. Director of Acct. and Finance</a:t>
            </a:r>
          </a:p>
          <a:p>
            <a:pPr marL="0" indent="0" algn="ctr">
              <a:buNone/>
            </a:pPr>
            <a:r>
              <a:rPr lang="en-US" dirty="0">
                <a:hlinkClick r:id="rId2"/>
              </a:rPr>
              <a:t>lcarambot@sbctc.edu</a:t>
            </a:r>
            <a:endParaRPr lang="en-US" dirty="0"/>
          </a:p>
          <a:p>
            <a:pPr marL="0" indent="0" algn="ctr">
              <a:buNone/>
            </a:pPr>
            <a:r>
              <a:rPr lang="en-US" dirty="0"/>
              <a:t>360-704-1029</a:t>
            </a:r>
          </a:p>
        </p:txBody>
      </p:sp>
    </p:spTree>
    <p:extLst>
      <p:ext uri="{BB962C8B-B14F-4D97-AF65-F5344CB8AC3E}">
        <p14:creationId xmlns:p14="http://schemas.microsoft.com/office/powerpoint/2010/main" val="4188286279"/>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Z7X6SQ3F62JH-64-83</_dlc_DocId>
    <_dlc_DocIdUrl xmlns="dbb9891f-5342-44b3-9004-2472729e727f">
      <Url>https://portal.sbctc.edu/sites/Intranet/publications/_layouts/15/DocIdRedir.aspx?ID=Z7X6SQ3F62JH-64-83</Url>
      <Description>Z7X6SQ3F62JH-64-83</Description>
    </_dlc_DocIdUrl>
  </documentManagement>
</p:properties>
</file>

<file path=customXml/itemProps1.xml><?xml version="1.0" encoding="utf-8"?>
<ds:datastoreItem xmlns:ds="http://schemas.openxmlformats.org/officeDocument/2006/customXml" ds:itemID="{A2CBE7F3-6C8E-4884-AE60-6E265DF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6BD69C-81C3-4639-BE6E-784238F3C8A0}">
  <ds:schemaRefs>
    <ds:schemaRef ds:uri="http://schemas.microsoft.com/sharepoint/events"/>
  </ds:schemaRefs>
</ds:datastoreItem>
</file>

<file path=customXml/itemProps3.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4.xml><?xml version="1.0" encoding="utf-8"?>
<ds:datastoreItem xmlns:ds="http://schemas.openxmlformats.org/officeDocument/2006/customXml" ds:itemID="{C5C388AF-9EF2-40E4-AC4E-C9E502C2E4DC}">
  <ds:schemaRefs>
    <ds:schemaRef ds:uri="http://purl.org/dc/dcmitype/"/>
    <ds:schemaRef ds:uri="http://purl.org/dc/terms/"/>
    <ds:schemaRef ds:uri="http://purl.org/dc/elements/1.1/"/>
    <ds:schemaRef ds:uri="http://schemas.microsoft.com/sharepoint/v3"/>
    <ds:schemaRef ds:uri="http://schemas.microsoft.com/office/infopath/2007/PartnerControls"/>
    <ds:schemaRef ds:uri="686bc730-dfb5-4557-ac43-64e2aeb71117"/>
    <ds:schemaRef ds:uri="http://schemas.microsoft.com/sharepoint/v4"/>
    <ds:schemaRef ds:uri="http://schemas.microsoft.com/office/2006/documentManagement/types"/>
    <ds:schemaRef ds:uri="http://schemas.openxmlformats.org/package/2006/metadata/core-properties"/>
    <ds:schemaRef ds:uri="dbb9891f-5342-44b3-9004-2472729e727f"/>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2118</TotalTime>
  <Words>563</Words>
  <Application>Microsoft Office PowerPoint</Application>
  <PresentationFormat>On-screen Show (4:3)</PresentationFormat>
  <Paragraphs>62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IPEDS</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Lori Carambot</cp:lastModifiedBy>
  <cp:revision>29</cp:revision>
  <dcterms:created xsi:type="dcterms:W3CDTF">2019-07-26T22:41:21Z</dcterms:created>
  <dcterms:modified xsi:type="dcterms:W3CDTF">2025-01-16T16:31:19Z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bc372a88-358c-4bb6-8d38-dd951ccab0b4</vt:lpwstr>
  </property>
</Properties>
</file>