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5"/>
  </p:sldMasterIdLst>
  <p:notesMasterIdLst>
    <p:notesMasterId r:id="rId13"/>
  </p:notesMasterIdLst>
  <p:handoutMasterIdLst>
    <p:handoutMasterId r:id="rId14"/>
  </p:handoutMasterIdLst>
  <p:sldIdLst>
    <p:sldId id="259" r:id="rId6"/>
    <p:sldId id="310" r:id="rId7"/>
    <p:sldId id="327" r:id="rId8"/>
    <p:sldId id="331" r:id="rId9"/>
    <p:sldId id="330" r:id="rId10"/>
    <p:sldId id="272" r:id="rId11"/>
    <p:sldId id="33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764"/>
    <a:srgbClr val="55A7A6"/>
    <a:srgbClr val="F7D952"/>
    <a:srgbClr val="005E9C"/>
    <a:srgbClr val="FFFF00"/>
    <a:srgbClr val="557CD3"/>
    <a:srgbClr val="4086D4"/>
    <a:srgbClr val="3483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6310" autoAdjust="0"/>
  </p:normalViewPr>
  <p:slideViewPr>
    <p:cSldViewPr snapToGrid="0">
      <p:cViewPr varScale="1">
        <p:scale>
          <a:sx n="95" d="100"/>
          <a:sy n="95" d="100"/>
        </p:scale>
        <p:origin x="76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52"/>
    </p:cViewPr>
  </p:sorterViewPr>
  <p:notesViewPr>
    <p:cSldViewPr snapToGrid="0">
      <p:cViewPr varScale="1">
        <p:scale>
          <a:sx n="96" d="100"/>
          <a:sy n="96" d="100"/>
        </p:scale>
        <p:origin x="364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DEF2A3-1B8F-42FA-B9C8-158B38D38FC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BDF778-984D-4A70-8562-121F8935DDB6}">
      <dgm:prSet phldrT="[Text]" custT="1"/>
      <dgm:spPr/>
      <dgm:t>
        <a:bodyPr/>
        <a:lstStyle/>
        <a:p>
          <a:r>
            <a:rPr lang="en-US" sz="1600" dirty="0">
              <a:latin typeface="Calibri" panose="020F0502020204030204" pitchFamily="34" charset="0"/>
              <a:cs typeface="Calibri" panose="020F0502020204030204" pitchFamily="34" charset="0"/>
            </a:rPr>
            <a:t>General supervision and control over the state system</a:t>
          </a:r>
          <a:endParaRPr lang="en-US" sz="1600" dirty="0"/>
        </a:p>
      </dgm:t>
    </dgm:pt>
    <dgm:pt modelId="{34F7E2D0-948E-439D-B276-48B8869AECB1}" type="parTrans" cxnId="{5BA3F8C3-7ED5-4745-8A8E-1E464D4B8DE3}">
      <dgm:prSet/>
      <dgm:spPr/>
      <dgm:t>
        <a:bodyPr/>
        <a:lstStyle/>
        <a:p>
          <a:endParaRPr lang="en-US"/>
        </a:p>
      </dgm:t>
    </dgm:pt>
    <dgm:pt modelId="{52E09EC2-7DA6-474A-980C-E6B6376504AE}" type="sibTrans" cxnId="{5BA3F8C3-7ED5-4745-8A8E-1E464D4B8DE3}">
      <dgm:prSet/>
      <dgm:spPr/>
      <dgm:t>
        <a:bodyPr/>
        <a:lstStyle/>
        <a:p>
          <a:endParaRPr lang="en-US"/>
        </a:p>
      </dgm:t>
    </dgm:pt>
    <dgm:pt modelId="{D38DAB9A-9A9E-4D8D-BB79-FBB5369A68AF}">
      <dgm:prSet phldrT="[Text]" custT="1"/>
      <dgm:spPr/>
      <dgm:t>
        <a:bodyPr/>
        <a:lstStyle/>
        <a:p>
          <a:r>
            <a:rPr lang="en-US" sz="1600" b="1" dirty="0">
              <a:latin typeface="Calibri" panose="020F0502020204030204" pitchFamily="34" charset="0"/>
              <a:cs typeface="Calibri" panose="020F0502020204030204" pitchFamily="34" charset="0"/>
            </a:rPr>
            <a:t>Prepare a single budget for the support of the system</a:t>
          </a:r>
          <a:endParaRPr lang="en-US" sz="1600" b="1" dirty="0"/>
        </a:p>
      </dgm:t>
    </dgm:pt>
    <dgm:pt modelId="{2F8296DB-EF23-444E-80B9-BC72EF4F9555}" type="parTrans" cxnId="{7C7DD6F9-AA3A-49CE-AA37-5CA73CD1022C}">
      <dgm:prSet/>
      <dgm:spPr/>
      <dgm:t>
        <a:bodyPr/>
        <a:lstStyle/>
        <a:p>
          <a:endParaRPr lang="en-US"/>
        </a:p>
      </dgm:t>
    </dgm:pt>
    <dgm:pt modelId="{895F069B-8030-421F-8B91-6BF80D9FF20F}" type="sibTrans" cxnId="{7C7DD6F9-AA3A-49CE-AA37-5CA73CD1022C}">
      <dgm:prSet/>
      <dgm:spPr/>
      <dgm:t>
        <a:bodyPr/>
        <a:lstStyle/>
        <a:p>
          <a:endParaRPr lang="en-US"/>
        </a:p>
      </dgm:t>
    </dgm:pt>
    <dgm:pt modelId="{7A6B78BF-6DEC-434A-9965-E37EAA726928}">
      <dgm:prSet phldrT="[Text]" custT="1"/>
      <dgm:spPr>
        <a:solidFill>
          <a:srgbClr val="005E9C"/>
        </a:solidFill>
      </dgm:spPr>
      <dgm:t>
        <a:bodyPr/>
        <a:lstStyle/>
        <a:p>
          <a:r>
            <a:rPr lang="en-US" sz="1800" b="1" dirty="0">
              <a:latin typeface="Calibri" panose="020F0502020204030204" pitchFamily="34" charset="0"/>
              <a:cs typeface="Calibri" panose="020F0502020204030204" pitchFamily="34" charset="0"/>
            </a:rPr>
            <a:t>DISTRICT TRUSTEES</a:t>
          </a:r>
        </a:p>
        <a:p>
          <a:r>
            <a:rPr lang="en-US" sz="1600" dirty="0">
              <a:latin typeface="Calibri" panose="020F0502020204030204" pitchFamily="34" charset="0"/>
              <a:cs typeface="Calibri" panose="020F0502020204030204" pitchFamily="34" charset="0"/>
            </a:rPr>
            <a:t>RCW 28B.50.100-140</a:t>
          </a:r>
        </a:p>
      </dgm:t>
    </dgm:pt>
    <dgm:pt modelId="{9BC59C55-ADE1-458C-951C-C3481FD45C1A}" type="parTrans" cxnId="{439BF4FE-2B36-4C00-991F-3B0CE2940302}">
      <dgm:prSet/>
      <dgm:spPr/>
      <dgm:t>
        <a:bodyPr/>
        <a:lstStyle/>
        <a:p>
          <a:endParaRPr lang="en-US"/>
        </a:p>
      </dgm:t>
    </dgm:pt>
    <dgm:pt modelId="{74620425-A98D-40ED-A298-B59E52BBF64B}" type="sibTrans" cxnId="{439BF4FE-2B36-4C00-991F-3B0CE2940302}">
      <dgm:prSet/>
      <dgm:spPr/>
      <dgm:t>
        <a:bodyPr/>
        <a:lstStyle/>
        <a:p>
          <a:endParaRPr lang="en-US"/>
        </a:p>
      </dgm:t>
    </dgm:pt>
    <dgm:pt modelId="{AA9BE78D-999A-49A3-9DBB-706B387F2037}">
      <dgm:prSet phldrT="[Text]" custT="1"/>
      <dgm:spPr/>
      <dgm:t>
        <a:bodyPr/>
        <a:lstStyle/>
        <a:p>
          <a:r>
            <a:rPr lang="en-US" sz="1600" dirty="0">
              <a:latin typeface="Calibri" panose="020F0502020204030204" pitchFamily="34" charset="0"/>
              <a:cs typeface="Calibri" panose="020F0502020204030204" pitchFamily="34" charset="0"/>
            </a:rPr>
            <a:t>College operations - hires president</a:t>
          </a:r>
          <a:endParaRPr lang="en-US" sz="1600" dirty="0"/>
        </a:p>
      </dgm:t>
    </dgm:pt>
    <dgm:pt modelId="{3F9E401D-336D-49E5-BA30-BE89CFC0B90F}" type="parTrans" cxnId="{A2EA267D-946D-4073-B5C4-93F407C70014}">
      <dgm:prSet/>
      <dgm:spPr/>
      <dgm:t>
        <a:bodyPr/>
        <a:lstStyle/>
        <a:p>
          <a:endParaRPr lang="en-US"/>
        </a:p>
      </dgm:t>
    </dgm:pt>
    <dgm:pt modelId="{B37850EF-9604-42B5-A286-C3F2AEF9F7B9}" type="sibTrans" cxnId="{A2EA267D-946D-4073-B5C4-93F407C70014}">
      <dgm:prSet/>
      <dgm:spPr/>
      <dgm:t>
        <a:bodyPr/>
        <a:lstStyle/>
        <a:p>
          <a:endParaRPr lang="en-US"/>
        </a:p>
      </dgm:t>
    </dgm:pt>
    <dgm:pt modelId="{C816D2AC-4D6A-407F-AAE1-6C6FA3E983B0}">
      <dgm:prSet phldrT="[Text]" custT="1"/>
      <dgm:spPr/>
      <dgm:t>
        <a:bodyPr/>
        <a:lstStyle/>
        <a:p>
          <a:r>
            <a:rPr lang="en-US" sz="1600" b="1" dirty="0">
              <a:latin typeface="Calibri" panose="020F0502020204030204" pitchFamily="34" charset="0"/>
              <a:cs typeface="Calibri" panose="020F0502020204030204" pitchFamily="34" charset="0"/>
            </a:rPr>
            <a:t>Prepare local priorities for operating and capital budgets and submit to State Board</a:t>
          </a:r>
          <a:endParaRPr lang="en-US" sz="1600" b="1" dirty="0"/>
        </a:p>
      </dgm:t>
    </dgm:pt>
    <dgm:pt modelId="{45F66C7D-A5B5-4CE6-B762-06BBEF713372}" type="parTrans" cxnId="{3FF26380-0D41-4A9F-AE61-80538365D5AA}">
      <dgm:prSet/>
      <dgm:spPr/>
      <dgm:t>
        <a:bodyPr/>
        <a:lstStyle/>
        <a:p>
          <a:endParaRPr lang="en-US"/>
        </a:p>
      </dgm:t>
    </dgm:pt>
    <dgm:pt modelId="{FA831ABE-08C5-473E-8478-A0231745CD6D}" type="sibTrans" cxnId="{3FF26380-0D41-4A9F-AE61-80538365D5AA}">
      <dgm:prSet/>
      <dgm:spPr/>
      <dgm:t>
        <a:bodyPr/>
        <a:lstStyle/>
        <a:p>
          <a:endParaRPr lang="en-US"/>
        </a:p>
      </dgm:t>
    </dgm:pt>
    <dgm:pt modelId="{C4BC3012-E4E4-4D2A-8A89-284CA79CD749}">
      <dgm:prSet phldrT="[Text]" custT="1"/>
      <dgm:spPr>
        <a:solidFill>
          <a:srgbClr val="005E9C"/>
        </a:solidFill>
      </dgm:spPr>
      <dgm:t>
        <a:bodyPr/>
        <a:lstStyle/>
        <a:p>
          <a:r>
            <a:rPr lang="en-US" sz="1800" b="1" dirty="0">
              <a:latin typeface="Calibri" panose="020F0502020204030204" pitchFamily="34" charset="0"/>
              <a:cs typeface="Calibri" panose="020F0502020204030204" pitchFamily="34" charset="0"/>
            </a:rPr>
            <a:t>STATE BOARD</a:t>
          </a:r>
        </a:p>
        <a:p>
          <a:r>
            <a:rPr lang="en-US" sz="1600" dirty="0">
              <a:latin typeface="Calibri" panose="020F0502020204030204" pitchFamily="34" charset="0"/>
              <a:cs typeface="Calibri" panose="020F0502020204030204" pitchFamily="34" charset="0"/>
            </a:rPr>
            <a:t>RCW 28B.50.090</a:t>
          </a:r>
        </a:p>
      </dgm:t>
    </dgm:pt>
    <dgm:pt modelId="{C972E128-F26C-442D-BD10-6DB000570665}" type="sibTrans" cxnId="{71CF96AC-D133-47E3-B005-2A0897CC3E02}">
      <dgm:prSet/>
      <dgm:spPr/>
      <dgm:t>
        <a:bodyPr/>
        <a:lstStyle/>
        <a:p>
          <a:endParaRPr lang="en-US"/>
        </a:p>
      </dgm:t>
    </dgm:pt>
    <dgm:pt modelId="{80B3CD33-C401-4D1E-AB26-8CC0FFAB36F0}" type="parTrans" cxnId="{71CF96AC-D133-47E3-B005-2A0897CC3E02}">
      <dgm:prSet/>
      <dgm:spPr/>
      <dgm:t>
        <a:bodyPr/>
        <a:lstStyle/>
        <a:p>
          <a:endParaRPr lang="en-US"/>
        </a:p>
      </dgm:t>
    </dgm:pt>
    <dgm:pt modelId="{FF6ACEEE-A089-471B-A533-4695A03A69C4}">
      <dgm:prSet phldrT="[Text]" custT="1"/>
      <dgm:spPr/>
      <dgm:t>
        <a:bodyPr/>
        <a:lstStyle/>
        <a:p>
          <a:endParaRPr lang="en-US" sz="1600" dirty="0"/>
        </a:p>
      </dgm:t>
    </dgm:pt>
    <dgm:pt modelId="{B10D63B9-9652-46F6-9CAB-5EA4DE681B4A}" type="parTrans" cxnId="{C4ADA5A9-E2DF-4845-B527-C54C2DEFF03A}">
      <dgm:prSet/>
      <dgm:spPr/>
      <dgm:t>
        <a:bodyPr/>
        <a:lstStyle/>
        <a:p>
          <a:endParaRPr lang="en-US"/>
        </a:p>
      </dgm:t>
    </dgm:pt>
    <dgm:pt modelId="{51E1204C-025D-422F-94D8-A33E88B8DE56}" type="sibTrans" cxnId="{C4ADA5A9-E2DF-4845-B527-C54C2DEFF03A}">
      <dgm:prSet/>
      <dgm:spPr/>
      <dgm:t>
        <a:bodyPr/>
        <a:lstStyle/>
        <a:p>
          <a:endParaRPr lang="en-US"/>
        </a:p>
      </dgm:t>
    </dgm:pt>
    <dgm:pt modelId="{56B7371C-1DF8-45F4-AECE-EBA82A22880C}">
      <dgm:prSet phldrT="[Text]" custT="1"/>
      <dgm:spPr/>
      <dgm:t>
        <a:bodyPr/>
        <a:lstStyle/>
        <a:p>
          <a:r>
            <a:rPr lang="en-US" sz="1600" b="1" dirty="0">
              <a:latin typeface="Calibri" panose="020F0502020204030204" pitchFamily="34" charset="0"/>
              <a:cs typeface="Calibri" panose="020F0502020204030204" pitchFamily="34" charset="0"/>
            </a:rPr>
            <a:t>Establish guidelines for the disbursement of funds; and receive and disburse such funds for operations and capital support of college districts </a:t>
          </a:r>
          <a:endParaRPr lang="en-US" sz="1600" b="1" dirty="0"/>
        </a:p>
      </dgm:t>
    </dgm:pt>
    <dgm:pt modelId="{1E876A32-531A-47DC-893D-D4335251C503}" type="parTrans" cxnId="{E789E907-2E54-4F88-BA1C-B1AB135FC6B2}">
      <dgm:prSet/>
      <dgm:spPr/>
      <dgm:t>
        <a:bodyPr/>
        <a:lstStyle/>
        <a:p>
          <a:endParaRPr lang="en-US"/>
        </a:p>
      </dgm:t>
    </dgm:pt>
    <dgm:pt modelId="{367D7DB0-3F37-4C02-93BA-A9B6251BEE3F}" type="sibTrans" cxnId="{E789E907-2E54-4F88-BA1C-B1AB135FC6B2}">
      <dgm:prSet/>
      <dgm:spPr/>
      <dgm:t>
        <a:bodyPr/>
        <a:lstStyle/>
        <a:p>
          <a:endParaRPr lang="en-US"/>
        </a:p>
      </dgm:t>
    </dgm:pt>
    <dgm:pt modelId="{55538354-25AD-469B-ADCB-46D85B4C7670}">
      <dgm:prSet phldrT="[Text]" custT="1"/>
      <dgm:spPr/>
      <dgm:t>
        <a:bodyPr/>
        <a:lstStyle/>
        <a:p>
          <a:r>
            <a:rPr lang="en-US" sz="1600" dirty="0">
              <a:latin typeface="Calibri" panose="020F0502020204030204" pitchFamily="34" charset="0"/>
              <a:cs typeface="Calibri" panose="020F0502020204030204" pitchFamily="34" charset="0"/>
            </a:rPr>
            <a:t>Establish new campus facilities</a:t>
          </a:r>
          <a:endParaRPr lang="en-US" sz="1600" dirty="0"/>
        </a:p>
      </dgm:t>
    </dgm:pt>
    <dgm:pt modelId="{D4D9E001-75D7-4EF6-BE8D-8896E2572138}" type="parTrans" cxnId="{84CEAE30-F32C-484B-A60A-5F0B28353B91}">
      <dgm:prSet/>
      <dgm:spPr/>
      <dgm:t>
        <a:bodyPr/>
        <a:lstStyle/>
        <a:p>
          <a:endParaRPr lang="en-US"/>
        </a:p>
      </dgm:t>
    </dgm:pt>
    <dgm:pt modelId="{2D51AE8E-7B0D-46CE-838B-DC032A530F5F}" type="sibTrans" cxnId="{84CEAE30-F32C-484B-A60A-5F0B28353B91}">
      <dgm:prSet/>
      <dgm:spPr/>
      <dgm:t>
        <a:bodyPr/>
        <a:lstStyle/>
        <a:p>
          <a:endParaRPr lang="en-US"/>
        </a:p>
      </dgm:t>
    </dgm:pt>
    <dgm:pt modelId="{FBB56333-17CB-43EA-83BE-57853CFA3027}">
      <dgm:prSet phldrT="[Text]" custT="1"/>
      <dgm:spPr/>
      <dgm:t>
        <a:bodyPr/>
        <a:lstStyle/>
        <a:p>
          <a:r>
            <a:rPr lang="en-US" sz="1600" dirty="0">
              <a:latin typeface="Calibri" panose="020F0502020204030204" pitchFamily="34" charset="0"/>
              <a:cs typeface="Calibri" panose="020F0502020204030204" pitchFamily="34" charset="0"/>
            </a:rPr>
            <a:t>Establish fees </a:t>
          </a:r>
          <a:endParaRPr lang="en-US" sz="1600" dirty="0"/>
        </a:p>
      </dgm:t>
    </dgm:pt>
    <dgm:pt modelId="{B2506E04-273D-413A-8C4C-EF30B85EEC4B}" type="parTrans" cxnId="{D9AB67B0-555D-4733-B192-2A7B90C8015D}">
      <dgm:prSet/>
      <dgm:spPr/>
      <dgm:t>
        <a:bodyPr/>
        <a:lstStyle/>
        <a:p>
          <a:endParaRPr lang="en-US"/>
        </a:p>
      </dgm:t>
    </dgm:pt>
    <dgm:pt modelId="{9FCFD76D-E54D-40EE-9EC3-ABEDDB289F9C}" type="sibTrans" cxnId="{D9AB67B0-555D-4733-B192-2A7B90C8015D}">
      <dgm:prSet/>
      <dgm:spPr/>
      <dgm:t>
        <a:bodyPr/>
        <a:lstStyle/>
        <a:p>
          <a:endParaRPr lang="en-US"/>
        </a:p>
      </dgm:t>
    </dgm:pt>
    <dgm:pt modelId="{351D55F2-DBA6-486E-9AF4-D59A62A8E979}">
      <dgm:prSet phldrT="[Text]" custT="1"/>
      <dgm:spPr/>
      <dgm:t>
        <a:bodyPr/>
        <a:lstStyle/>
        <a:p>
          <a:r>
            <a:rPr lang="en-US" sz="1600" dirty="0">
              <a:latin typeface="Calibri" panose="020F0502020204030204" pitchFamily="34" charset="0"/>
              <a:cs typeface="Calibri" panose="020F0502020204030204" pitchFamily="34" charset="0"/>
            </a:rPr>
            <a:t>Spend operating and capital allocations consistent with local priorities and Legislative/State Board guidance</a:t>
          </a:r>
          <a:endParaRPr lang="en-US" sz="1600" dirty="0"/>
        </a:p>
      </dgm:t>
    </dgm:pt>
    <dgm:pt modelId="{CEB2624F-5D80-4DBC-85FA-6AF5EAC88B73}" type="parTrans" cxnId="{23168D2A-9AF9-4752-992C-ADD1FDE09AC5}">
      <dgm:prSet/>
      <dgm:spPr/>
      <dgm:t>
        <a:bodyPr/>
        <a:lstStyle/>
        <a:p>
          <a:endParaRPr lang="en-US"/>
        </a:p>
      </dgm:t>
    </dgm:pt>
    <dgm:pt modelId="{05B43096-A100-4714-B884-4C1986ACDA62}" type="sibTrans" cxnId="{23168D2A-9AF9-4752-992C-ADD1FDE09AC5}">
      <dgm:prSet/>
      <dgm:spPr/>
      <dgm:t>
        <a:bodyPr/>
        <a:lstStyle/>
        <a:p>
          <a:endParaRPr lang="en-US"/>
        </a:p>
      </dgm:t>
    </dgm:pt>
    <dgm:pt modelId="{3EEED968-343A-4FC8-82F1-91249BD49E0A}" type="pres">
      <dgm:prSet presAssocID="{03DEF2A3-1B8F-42FA-B9C8-158B38D38FCB}" presName="Name0" presStyleCnt="0">
        <dgm:presLayoutVars>
          <dgm:dir/>
          <dgm:animLvl val="lvl"/>
          <dgm:resizeHandles val="exact"/>
        </dgm:presLayoutVars>
      </dgm:prSet>
      <dgm:spPr/>
    </dgm:pt>
    <dgm:pt modelId="{5C5CC403-C57E-4AFD-9AF8-4CAB952B6E8A}" type="pres">
      <dgm:prSet presAssocID="{C4BC3012-E4E4-4D2A-8A89-284CA79CD749}" presName="linNode" presStyleCnt="0"/>
      <dgm:spPr/>
    </dgm:pt>
    <dgm:pt modelId="{D21A02F2-30EA-4F98-8B2A-E8C6C52B1DA1}" type="pres">
      <dgm:prSet presAssocID="{C4BC3012-E4E4-4D2A-8A89-284CA79CD749}" presName="parentText" presStyleLbl="node1" presStyleIdx="0" presStyleCnt="2" custScaleX="85624" custLinFactNeighborX="-3700">
        <dgm:presLayoutVars>
          <dgm:chMax val="1"/>
          <dgm:bulletEnabled val="1"/>
        </dgm:presLayoutVars>
      </dgm:prSet>
      <dgm:spPr/>
    </dgm:pt>
    <dgm:pt modelId="{6E591E6C-7A7C-48D7-B1A1-D6B293315165}" type="pres">
      <dgm:prSet presAssocID="{C4BC3012-E4E4-4D2A-8A89-284CA79CD749}" presName="descendantText" presStyleLbl="alignAccFollowNode1" presStyleIdx="0" presStyleCnt="2" custScaleX="107711" custScaleY="114587">
        <dgm:presLayoutVars>
          <dgm:bulletEnabled val="1"/>
        </dgm:presLayoutVars>
      </dgm:prSet>
      <dgm:spPr/>
    </dgm:pt>
    <dgm:pt modelId="{11A765CD-3DA1-4E0D-A4F8-E1466456623B}" type="pres">
      <dgm:prSet presAssocID="{C972E128-F26C-442D-BD10-6DB000570665}" presName="sp" presStyleCnt="0"/>
      <dgm:spPr/>
    </dgm:pt>
    <dgm:pt modelId="{56BB6021-51B0-4164-9C71-2E4AAED9F507}" type="pres">
      <dgm:prSet presAssocID="{7A6B78BF-6DEC-434A-9965-E37EAA726928}" presName="linNode" presStyleCnt="0"/>
      <dgm:spPr/>
    </dgm:pt>
    <dgm:pt modelId="{5CCB252A-F6A4-4F4C-8A4C-6691FB4746AC}" type="pres">
      <dgm:prSet presAssocID="{7A6B78BF-6DEC-434A-9965-E37EAA726928}" presName="parentText" presStyleLbl="node1" presStyleIdx="1" presStyleCnt="2" custScaleX="85624" custLinFactNeighborX="-3700">
        <dgm:presLayoutVars>
          <dgm:chMax val="1"/>
          <dgm:bulletEnabled val="1"/>
        </dgm:presLayoutVars>
      </dgm:prSet>
      <dgm:spPr/>
    </dgm:pt>
    <dgm:pt modelId="{E8F26C96-D94A-420D-AAC1-92D5B1D65116}" type="pres">
      <dgm:prSet presAssocID="{7A6B78BF-6DEC-434A-9965-E37EAA726928}" presName="descendantText" presStyleLbl="alignAccFollowNode1" presStyleIdx="1" presStyleCnt="2" custScaleX="107711" custScaleY="114587">
        <dgm:presLayoutVars>
          <dgm:bulletEnabled val="1"/>
        </dgm:presLayoutVars>
      </dgm:prSet>
      <dgm:spPr/>
    </dgm:pt>
  </dgm:ptLst>
  <dgm:cxnLst>
    <dgm:cxn modelId="{E789E907-2E54-4F88-BA1C-B1AB135FC6B2}" srcId="{C4BC3012-E4E4-4D2A-8A89-284CA79CD749}" destId="{56B7371C-1DF8-45F4-AECE-EBA82A22880C}" srcOrd="2" destOrd="0" parTransId="{1E876A32-531A-47DC-893D-D4335251C503}" sibTransId="{367D7DB0-3F37-4C02-93BA-A9B6251BEE3F}"/>
    <dgm:cxn modelId="{6E461B11-4963-44B9-9EC2-1FCC0D5B96E0}" type="presOf" srcId="{55538354-25AD-469B-ADCB-46D85B4C7670}" destId="{E8F26C96-D94A-420D-AAC1-92D5B1D65116}" srcOrd="0" destOrd="2" presId="urn:microsoft.com/office/officeart/2005/8/layout/vList5"/>
    <dgm:cxn modelId="{4A2E9F16-07F8-4F42-B18B-B74A015BBDB9}" type="presOf" srcId="{D38DAB9A-9A9E-4D8D-BB79-FBB5369A68AF}" destId="{6E591E6C-7A7C-48D7-B1A1-D6B293315165}" srcOrd="0" destOrd="1" presId="urn:microsoft.com/office/officeart/2005/8/layout/vList5"/>
    <dgm:cxn modelId="{23168D2A-9AF9-4752-992C-ADD1FDE09AC5}" srcId="{7A6B78BF-6DEC-434A-9965-E37EAA726928}" destId="{351D55F2-DBA6-486E-9AF4-D59A62A8E979}" srcOrd="4" destOrd="0" parTransId="{CEB2624F-5D80-4DBC-85FA-6AF5EAC88B73}" sibTransId="{05B43096-A100-4714-B884-4C1986ACDA62}"/>
    <dgm:cxn modelId="{84CEAE30-F32C-484B-A60A-5F0B28353B91}" srcId="{7A6B78BF-6DEC-434A-9965-E37EAA726928}" destId="{55538354-25AD-469B-ADCB-46D85B4C7670}" srcOrd="2" destOrd="0" parTransId="{D4D9E001-75D7-4EF6-BE8D-8896E2572138}" sibTransId="{2D51AE8E-7B0D-46CE-838B-DC032A530F5F}"/>
    <dgm:cxn modelId="{41B1183C-B1DE-432E-B79C-7420AA1B5199}" type="presOf" srcId="{03DEF2A3-1B8F-42FA-B9C8-158B38D38FCB}" destId="{3EEED968-343A-4FC8-82F1-91249BD49E0A}" srcOrd="0" destOrd="0" presId="urn:microsoft.com/office/officeart/2005/8/layout/vList5"/>
    <dgm:cxn modelId="{3A949261-33BC-4A31-B4B2-FB546DA34499}" type="presOf" srcId="{FF6ACEEE-A089-471B-A533-4695A03A69C4}" destId="{6E591E6C-7A7C-48D7-B1A1-D6B293315165}" srcOrd="0" destOrd="3" presId="urn:microsoft.com/office/officeart/2005/8/layout/vList5"/>
    <dgm:cxn modelId="{CC465668-E503-4DF6-A922-0752B6850D1A}" type="presOf" srcId="{FBB56333-17CB-43EA-83BE-57853CFA3027}" destId="{E8F26C96-D94A-420D-AAC1-92D5B1D65116}" srcOrd="0" destOrd="3" presId="urn:microsoft.com/office/officeart/2005/8/layout/vList5"/>
    <dgm:cxn modelId="{D23DC86A-50C2-4EEA-AD65-89AE7C264AFF}" type="presOf" srcId="{AA9BE78D-999A-49A3-9DBB-706B387F2037}" destId="{E8F26C96-D94A-420D-AAC1-92D5B1D65116}" srcOrd="0" destOrd="0" presId="urn:microsoft.com/office/officeart/2005/8/layout/vList5"/>
    <dgm:cxn modelId="{58BC3C59-35C0-45C6-9BBB-F15A9AA1D619}" type="presOf" srcId="{C4BC3012-E4E4-4D2A-8A89-284CA79CD749}" destId="{D21A02F2-30EA-4F98-8B2A-E8C6C52B1DA1}" srcOrd="0" destOrd="0" presId="urn:microsoft.com/office/officeart/2005/8/layout/vList5"/>
    <dgm:cxn modelId="{A2EA267D-946D-4073-B5C4-93F407C70014}" srcId="{7A6B78BF-6DEC-434A-9965-E37EAA726928}" destId="{AA9BE78D-999A-49A3-9DBB-706B387F2037}" srcOrd="0" destOrd="0" parTransId="{3F9E401D-336D-49E5-BA30-BE89CFC0B90F}" sibTransId="{B37850EF-9604-42B5-A286-C3F2AEF9F7B9}"/>
    <dgm:cxn modelId="{3FF26380-0D41-4A9F-AE61-80538365D5AA}" srcId="{7A6B78BF-6DEC-434A-9965-E37EAA726928}" destId="{C816D2AC-4D6A-407F-AAE1-6C6FA3E983B0}" srcOrd="1" destOrd="0" parTransId="{45F66C7D-A5B5-4CE6-B762-06BBEF713372}" sibTransId="{FA831ABE-08C5-473E-8478-A0231745CD6D}"/>
    <dgm:cxn modelId="{2219C989-2818-47EE-8C70-74C577606A43}" type="presOf" srcId="{56B7371C-1DF8-45F4-AECE-EBA82A22880C}" destId="{6E591E6C-7A7C-48D7-B1A1-D6B293315165}" srcOrd="0" destOrd="2" presId="urn:microsoft.com/office/officeart/2005/8/layout/vList5"/>
    <dgm:cxn modelId="{5CD92A8A-1E7A-4548-A54E-C078D150F3A4}" type="presOf" srcId="{C816D2AC-4D6A-407F-AAE1-6C6FA3E983B0}" destId="{E8F26C96-D94A-420D-AAC1-92D5B1D65116}" srcOrd="0" destOrd="1" presId="urn:microsoft.com/office/officeart/2005/8/layout/vList5"/>
    <dgm:cxn modelId="{C4ADA5A9-E2DF-4845-B527-C54C2DEFF03A}" srcId="{C4BC3012-E4E4-4D2A-8A89-284CA79CD749}" destId="{FF6ACEEE-A089-471B-A533-4695A03A69C4}" srcOrd="3" destOrd="0" parTransId="{B10D63B9-9652-46F6-9CAB-5EA4DE681B4A}" sibTransId="{51E1204C-025D-422F-94D8-A33E88B8DE56}"/>
    <dgm:cxn modelId="{71CF96AC-D133-47E3-B005-2A0897CC3E02}" srcId="{03DEF2A3-1B8F-42FA-B9C8-158B38D38FCB}" destId="{C4BC3012-E4E4-4D2A-8A89-284CA79CD749}" srcOrd="0" destOrd="0" parTransId="{80B3CD33-C401-4D1E-AB26-8CC0FFAB36F0}" sibTransId="{C972E128-F26C-442D-BD10-6DB000570665}"/>
    <dgm:cxn modelId="{AC53E2AF-6564-4BAF-9977-0F17F6E4462B}" type="presOf" srcId="{6DBDF778-984D-4A70-8562-121F8935DDB6}" destId="{6E591E6C-7A7C-48D7-B1A1-D6B293315165}" srcOrd="0" destOrd="0" presId="urn:microsoft.com/office/officeart/2005/8/layout/vList5"/>
    <dgm:cxn modelId="{D9AB67B0-555D-4733-B192-2A7B90C8015D}" srcId="{7A6B78BF-6DEC-434A-9965-E37EAA726928}" destId="{FBB56333-17CB-43EA-83BE-57853CFA3027}" srcOrd="3" destOrd="0" parTransId="{B2506E04-273D-413A-8C4C-EF30B85EEC4B}" sibTransId="{9FCFD76D-E54D-40EE-9EC3-ABEDDB289F9C}"/>
    <dgm:cxn modelId="{5BA3F8C3-7ED5-4745-8A8E-1E464D4B8DE3}" srcId="{C4BC3012-E4E4-4D2A-8A89-284CA79CD749}" destId="{6DBDF778-984D-4A70-8562-121F8935DDB6}" srcOrd="0" destOrd="0" parTransId="{34F7E2D0-948E-439D-B276-48B8869AECB1}" sibTransId="{52E09EC2-7DA6-474A-980C-E6B6376504AE}"/>
    <dgm:cxn modelId="{A3E2A8C8-E3A2-4C7A-BE8E-C17814879E4C}" type="presOf" srcId="{351D55F2-DBA6-486E-9AF4-D59A62A8E979}" destId="{E8F26C96-D94A-420D-AAC1-92D5B1D65116}" srcOrd="0" destOrd="4" presId="urn:microsoft.com/office/officeart/2005/8/layout/vList5"/>
    <dgm:cxn modelId="{69D61CCD-1355-4B4E-9983-E880482765CD}" type="presOf" srcId="{7A6B78BF-6DEC-434A-9965-E37EAA726928}" destId="{5CCB252A-F6A4-4F4C-8A4C-6691FB4746AC}" srcOrd="0" destOrd="0" presId="urn:microsoft.com/office/officeart/2005/8/layout/vList5"/>
    <dgm:cxn modelId="{7C7DD6F9-AA3A-49CE-AA37-5CA73CD1022C}" srcId="{C4BC3012-E4E4-4D2A-8A89-284CA79CD749}" destId="{D38DAB9A-9A9E-4D8D-BB79-FBB5369A68AF}" srcOrd="1" destOrd="0" parTransId="{2F8296DB-EF23-444E-80B9-BC72EF4F9555}" sibTransId="{895F069B-8030-421F-8B91-6BF80D9FF20F}"/>
    <dgm:cxn modelId="{439BF4FE-2B36-4C00-991F-3B0CE2940302}" srcId="{03DEF2A3-1B8F-42FA-B9C8-158B38D38FCB}" destId="{7A6B78BF-6DEC-434A-9965-E37EAA726928}" srcOrd="1" destOrd="0" parTransId="{9BC59C55-ADE1-458C-951C-C3481FD45C1A}" sibTransId="{74620425-A98D-40ED-A298-B59E52BBF64B}"/>
    <dgm:cxn modelId="{D4B74AC1-02DF-4361-8853-2C5993A42E02}" type="presParOf" srcId="{3EEED968-343A-4FC8-82F1-91249BD49E0A}" destId="{5C5CC403-C57E-4AFD-9AF8-4CAB952B6E8A}" srcOrd="0" destOrd="0" presId="urn:microsoft.com/office/officeart/2005/8/layout/vList5"/>
    <dgm:cxn modelId="{F8F7093C-1D10-4DA5-8E07-44EC45852C96}" type="presParOf" srcId="{5C5CC403-C57E-4AFD-9AF8-4CAB952B6E8A}" destId="{D21A02F2-30EA-4F98-8B2A-E8C6C52B1DA1}" srcOrd="0" destOrd="0" presId="urn:microsoft.com/office/officeart/2005/8/layout/vList5"/>
    <dgm:cxn modelId="{7FE9DB3E-1DD6-4EB1-A1F0-813448B2A1BD}" type="presParOf" srcId="{5C5CC403-C57E-4AFD-9AF8-4CAB952B6E8A}" destId="{6E591E6C-7A7C-48D7-B1A1-D6B293315165}" srcOrd="1" destOrd="0" presId="urn:microsoft.com/office/officeart/2005/8/layout/vList5"/>
    <dgm:cxn modelId="{DED5D762-77ED-4193-9906-9099A60FEE2E}" type="presParOf" srcId="{3EEED968-343A-4FC8-82F1-91249BD49E0A}" destId="{11A765CD-3DA1-4E0D-A4F8-E1466456623B}" srcOrd="1" destOrd="0" presId="urn:microsoft.com/office/officeart/2005/8/layout/vList5"/>
    <dgm:cxn modelId="{6BCCF4D4-6FDF-402D-BD6A-1609BE12F0DC}" type="presParOf" srcId="{3EEED968-343A-4FC8-82F1-91249BD49E0A}" destId="{56BB6021-51B0-4164-9C71-2E4AAED9F507}" srcOrd="2" destOrd="0" presId="urn:microsoft.com/office/officeart/2005/8/layout/vList5"/>
    <dgm:cxn modelId="{B84F13CB-C321-41D1-8035-46D27030676B}" type="presParOf" srcId="{56BB6021-51B0-4164-9C71-2E4AAED9F507}" destId="{5CCB252A-F6A4-4F4C-8A4C-6691FB4746AC}" srcOrd="0" destOrd="0" presId="urn:microsoft.com/office/officeart/2005/8/layout/vList5"/>
    <dgm:cxn modelId="{8F490184-FFBA-4043-9903-A9B930ABF45E}" type="presParOf" srcId="{56BB6021-51B0-4164-9C71-2E4AAED9F507}" destId="{E8F26C96-D94A-420D-AAC1-92D5B1D6511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9D8CC5-ECED-4CDF-82A3-965CA0D35658}" type="doc">
      <dgm:prSet loTypeId="urn:microsoft.com/office/officeart/2005/8/layout/cycle4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2148D2-AACF-4FF5-BF3C-3761F5BBF548}">
      <dgm:prSet custT="1"/>
      <dgm:spPr>
        <a:solidFill>
          <a:srgbClr val="005E9C"/>
        </a:solidFill>
      </dgm:spPr>
      <dgm:t>
        <a:bodyPr/>
        <a:lstStyle/>
        <a:p>
          <a:r>
            <a:rPr lang="en-US" sz="1000" dirty="0"/>
            <a:t>MOA</a:t>
          </a:r>
        </a:p>
      </dgm:t>
    </dgm:pt>
    <dgm:pt modelId="{89AC3791-0DE8-4565-817B-AC222450166D}" type="parTrans" cxnId="{95BC7317-4A44-45FD-8FEB-18E68718DC9A}">
      <dgm:prSet/>
      <dgm:spPr/>
      <dgm:t>
        <a:bodyPr/>
        <a:lstStyle/>
        <a:p>
          <a:endParaRPr lang="en-US"/>
        </a:p>
      </dgm:t>
    </dgm:pt>
    <dgm:pt modelId="{3D36EAEB-49AB-4AB2-94D8-A860B53B6B37}" type="sibTrans" cxnId="{95BC7317-4A44-45FD-8FEB-18E68718DC9A}">
      <dgm:prSet/>
      <dgm:spPr/>
      <dgm:t>
        <a:bodyPr/>
        <a:lstStyle/>
        <a:p>
          <a:endParaRPr lang="en-US"/>
        </a:p>
      </dgm:t>
    </dgm:pt>
    <dgm:pt modelId="{0799C92F-2A0B-4348-B252-C193540F6B6F}">
      <dgm:prSet custT="1"/>
      <dgm:spPr>
        <a:solidFill>
          <a:srgbClr val="005E9C"/>
        </a:solidFill>
      </dgm:spPr>
      <dgm:t>
        <a:bodyPr/>
        <a:lstStyle/>
        <a:p>
          <a:r>
            <a:rPr lang="en-US" sz="1000" dirty="0"/>
            <a:t>DEAB</a:t>
          </a:r>
        </a:p>
      </dgm:t>
    </dgm:pt>
    <dgm:pt modelId="{5948FF70-FFAB-4BA5-BDA5-A2A3D49FF17D}" type="parTrans" cxnId="{402D80B5-8F86-4860-89E2-DC8BBD2AF46A}">
      <dgm:prSet/>
      <dgm:spPr/>
      <dgm:t>
        <a:bodyPr/>
        <a:lstStyle/>
        <a:p>
          <a:endParaRPr lang="en-US"/>
        </a:p>
      </dgm:t>
    </dgm:pt>
    <dgm:pt modelId="{34D98D74-7F34-40D3-B539-652E357752D3}" type="sibTrans" cxnId="{402D80B5-8F86-4860-89E2-DC8BBD2AF46A}">
      <dgm:prSet/>
      <dgm:spPr/>
      <dgm:t>
        <a:bodyPr/>
        <a:lstStyle/>
        <a:p>
          <a:endParaRPr lang="en-US"/>
        </a:p>
      </dgm:t>
    </dgm:pt>
    <dgm:pt modelId="{BB9BE54F-E093-42D6-B032-116B44432483}">
      <dgm:prSet custT="1"/>
      <dgm:spPr>
        <a:solidFill>
          <a:srgbClr val="005E9C"/>
        </a:solidFill>
      </dgm:spPr>
      <dgm:t>
        <a:bodyPr/>
        <a:lstStyle/>
        <a:p>
          <a:r>
            <a:rPr lang="en-US" sz="1000" dirty="0"/>
            <a:t>SAI</a:t>
          </a:r>
        </a:p>
      </dgm:t>
    </dgm:pt>
    <dgm:pt modelId="{1A01C993-EFE6-4BF9-AEC1-B777DDEAE04D}" type="parTrans" cxnId="{2B26E755-26D0-4C98-A54C-D552E844E117}">
      <dgm:prSet/>
      <dgm:spPr/>
      <dgm:t>
        <a:bodyPr/>
        <a:lstStyle/>
        <a:p>
          <a:endParaRPr lang="en-US"/>
        </a:p>
      </dgm:t>
    </dgm:pt>
    <dgm:pt modelId="{0F15C6A1-4683-4FB1-84B6-C9E6A1EFC70B}" type="sibTrans" cxnId="{2B26E755-26D0-4C98-A54C-D552E844E117}">
      <dgm:prSet/>
      <dgm:spPr/>
      <dgm:t>
        <a:bodyPr/>
        <a:lstStyle/>
        <a:p>
          <a:endParaRPr lang="en-US"/>
        </a:p>
      </dgm:t>
    </dgm:pt>
    <dgm:pt modelId="{A1BAD6EF-89D9-47C7-B298-151FA903D8FC}">
      <dgm:prSet/>
      <dgm:spPr>
        <a:solidFill>
          <a:srgbClr val="005E9C"/>
        </a:solidFill>
      </dgm:spPr>
      <dgm:t>
        <a:bodyPr/>
        <a:lstStyle/>
        <a:p>
          <a:r>
            <a:rPr lang="en-US" dirty="0"/>
            <a:t>Weighted Enrollment</a:t>
          </a:r>
        </a:p>
      </dgm:t>
    </dgm:pt>
    <dgm:pt modelId="{E6317FC6-A329-496A-A40F-84A195956086}" type="parTrans" cxnId="{5D76B971-FEC0-4538-BF25-E7758DFFE6CE}">
      <dgm:prSet/>
      <dgm:spPr/>
      <dgm:t>
        <a:bodyPr/>
        <a:lstStyle/>
        <a:p>
          <a:endParaRPr lang="en-US"/>
        </a:p>
      </dgm:t>
    </dgm:pt>
    <dgm:pt modelId="{D6FAAFEE-E9D9-4072-A302-5801F00F9204}" type="sibTrans" cxnId="{5D76B971-FEC0-4538-BF25-E7758DFFE6CE}">
      <dgm:prSet/>
      <dgm:spPr/>
      <dgm:t>
        <a:bodyPr/>
        <a:lstStyle/>
        <a:p>
          <a:endParaRPr lang="en-US"/>
        </a:p>
      </dgm:t>
    </dgm:pt>
    <dgm:pt modelId="{F4F84CFD-3F11-4E5D-BEC9-5B373146D2B5}" type="pres">
      <dgm:prSet presAssocID="{B39D8CC5-ECED-4CDF-82A3-965CA0D35658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A017B625-2983-47F0-8A2F-0A1626459516}" type="pres">
      <dgm:prSet presAssocID="{B39D8CC5-ECED-4CDF-82A3-965CA0D35658}" presName="children" presStyleCnt="0"/>
      <dgm:spPr/>
    </dgm:pt>
    <dgm:pt modelId="{4EA58BCA-3814-4E91-ADFD-929CA42563C2}" type="pres">
      <dgm:prSet presAssocID="{B39D8CC5-ECED-4CDF-82A3-965CA0D35658}" presName="childPlaceholder" presStyleCnt="0"/>
      <dgm:spPr/>
    </dgm:pt>
    <dgm:pt modelId="{BFC59FA7-391A-4BB5-B8D2-197A040695D1}" type="pres">
      <dgm:prSet presAssocID="{B39D8CC5-ECED-4CDF-82A3-965CA0D35658}" presName="circle" presStyleCnt="0"/>
      <dgm:spPr/>
    </dgm:pt>
    <dgm:pt modelId="{0B58C8B5-B187-42D6-87A4-78BF0518D189}" type="pres">
      <dgm:prSet presAssocID="{B39D8CC5-ECED-4CDF-82A3-965CA0D35658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8CC21BEB-3B85-41BE-ADE7-8C1455CF70FE}" type="pres">
      <dgm:prSet presAssocID="{B39D8CC5-ECED-4CDF-82A3-965CA0D35658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7024C90C-00BE-4ABE-B001-E1340CBA9E56}" type="pres">
      <dgm:prSet presAssocID="{B39D8CC5-ECED-4CDF-82A3-965CA0D35658}" presName="quadrant3" presStyleLbl="node1" presStyleIdx="2" presStyleCnt="4" custLinFactNeighborY="-1925">
        <dgm:presLayoutVars>
          <dgm:chMax val="1"/>
          <dgm:bulletEnabled val="1"/>
        </dgm:presLayoutVars>
      </dgm:prSet>
      <dgm:spPr/>
    </dgm:pt>
    <dgm:pt modelId="{A94F209D-2D67-4E5C-8F89-FD871D23E9DB}" type="pres">
      <dgm:prSet presAssocID="{B39D8CC5-ECED-4CDF-82A3-965CA0D35658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39BCDA0C-24FB-48EA-B8CB-35A481653DD0}" type="pres">
      <dgm:prSet presAssocID="{B39D8CC5-ECED-4CDF-82A3-965CA0D35658}" presName="quadrantPlaceholder" presStyleCnt="0"/>
      <dgm:spPr/>
    </dgm:pt>
    <dgm:pt modelId="{77DFECAB-8034-4420-A47D-0453287F2147}" type="pres">
      <dgm:prSet presAssocID="{B39D8CC5-ECED-4CDF-82A3-965CA0D35658}" presName="center1" presStyleLbl="fgShp" presStyleIdx="0" presStyleCnt="2"/>
      <dgm:spPr/>
    </dgm:pt>
    <dgm:pt modelId="{2BCC131A-FE24-469E-AF5F-15C8D6BC4F27}" type="pres">
      <dgm:prSet presAssocID="{B39D8CC5-ECED-4CDF-82A3-965CA0D35658}" presName="center2" presStyleLbl="fgShp" presStyleIdx="1" presStyleCnt="2"/>
      <dgm:spPr/>
    </dgm:pt>
  </dgm:ptLst>
  <dgm:cxnLst>
    <dgm:cxn modelId="{95BC7317-4A44-45FD-8FEB-18E68718DC9A}" srcId="{B39D8CC5-ECED-4CDF-82A3-965CA0D35658}" destId="{B42148D2-AACF-4FF5-BF3C-3761F5BBF548}" srcOrd="0" destOrd="0" parTransId="{89AC3791-0DE8-4565-817B-AC222450166D}" sibTransId="{3D36EAEB-49AB-4AB2-94D8-A860B53B6B37}"/>
    <dgm:cxn modelId="{8575316D-A52D-4616-92BC-43409390A86A}" type="presOf" srcId="{B39D8CC5-ECED-4CDF-82A3-965CA0D35658}" destId="{F4F84CFD-3F11-4E5D-BEC9-5B373146D2B5}" srcOrd="0" destOrd="0" presId="urn:microsoft.com/office/officeart/2005/8/layout/cycle4"/>
    <dgm:cxn modelId="{5D76B971-FEC0-4538-BF25-E7758DFFE6CE}" srcId="{B39D8CC5-ECED-4CDF-82A3-965CA0D35658}" destId="{A1BAD6EF-89D9-47C7-B298-151FA903D8FC}" srcOrd="3" destOrd="0" parTransId="{E6317FC6-A329-496A-A40F-84A195956086}" sibTransId="{D6FAAFEE-E9D9-4072-A302-5801F00F9204}"/>
    <dgm:cxn modelId="{1CB05A74-D7B9-4EFF-BBB4-CD77512DFF48}" type="presOf" srcId="{BB9BE54F-E093-42D6-B032-116B44432483}" destId="{7024C90C-00BE-4ABE-B001-E1340CBA9E56}" srcOrd="0" destOrd="0" presId="urn:microsoft.com/office/officeart/2005/8/layout/cycle4"/>
    <dgm:cxn modelId="{2B26E755-26D0-4C98-A54C-D552E844E117}" srcId="{B39D8CC5-ECED-4CDF-82A3-965CA0D35658}" destId="{BB9BE54F-E093-42D6-B032-116B44432483}" srcOrd="2" destOrd="0" parTransId="{1A01C993-EFE6-4BF9-AEC1-B777DDEAE04D}" sibTransId="{0F15C6A1-4683-4FB1-84B6-C9E6A1EFC70B}"/>
    <dgm:cxn modelId="{24AA0E83-0266-48CD-8743-97AA5715A4DA}" type="presOf" srcId="{0799C92F-2A0B-4348-B252-C193540F6B6F}" destId="{8CC21BEB-3B85-41BE-ADE7-8C1455CF70FE}" srcOrd="0" destOrd="0" presId="urn:microsoft.com/office/officeart/2005/8/layout/cycle4"/>
    <dgm:cxn modelId="{402D80B5-8F86-4860-89E2-DC8BBD2AF46A}" srcId="{B39D8CC5-ECED-4CDF-82A3-965CA0D35658}" destId="{0799C92F-2A0B-4348-B252-C193540F6B6F}" srcOrd="1" destOrd="0" parTransId="{5948FF70-FFAB-4BA5-BDA5-A2A3D49FF17D}" sibTransId="{34D98D74-7F34-40D3-B539-652E357752D3}"/>
    <dgm:cxn modelId="{7960FBDB-4440-4080-953E-90412F65948D}" type="presOf" srcId="{B42148D2-AACF-4FF5-BF3C-3761F5BBF548}" destId="{0B58C8B5-B187-42D6-87A4-78BF0518D189}" srcOrd="0" destOrd="0" presId="urn:microsoft.com/office/officeart/2005/8/layout/cycle4"/>
    <dgm:cxn modelId="{ADF215E3-019B-4809-8B85-88F1F98E4992}" type="presOf" srcId="{A1BAD6EF-89D9-47C7-B298-151FA903D8FC}" destId="{A94F209D-2D67-4E5C-8F89-FD871D23E9DB}" srcOrd="0" destOrd="0" presId="urn:microsoft.com/office/officeart/2005/8/layout/cycle4"/>
    <dgm:cxn modelId="{7AB74B8D-D4CB-4DB6-9F78-39BAC0821C9F}" type="presParOf" srcId="{F4F84CFD-3F11-4E5D-BEC9-5B373146D2B5}" destId="{A017B625-2983-47F0-8A2F-0A1626459516}" srcOrd="0" destOrd="0" presId="urn:microsoft.com/office/officeart/2005/8/layout/cycle4"/>
    <dgm:cxn modelId="{6DE3A86F-5B7B-4226-9CA9-58C776834C48}" type="presParOf" srcId="{A017B625-2983-47F0-8A2F-0A1626459516}" destId="{4EA58BCA-3814-4E91-ADFD-929CA42563C2}" srcOrd="0" destOrd="0" presId="urn:microsoft.com/office/officeart/2005/8/layout/cycle4"/>
    <dgm:cxn modelId="{880A7B63-B40E-4F6B-9620-EEA989AD798E}" type="presParOf" srcId="{F4F84CFD-3F11-4E5D-BEC9-5B373146D2B5}" destId="{BFC59FA7-391A-4BB5-B8D2-197A040695D1}" srcOrd="1" destOrd="0" presId="urn:microsoft.com/office/officeart/2005/8/layout/cycle4"/>
    <dgm:cxn modelId="{D6EC1C9D-6DF5-4B74-8EE6-7E69309872E5}" type="presParOf" srcId="{BFC59FA7-391A-4BB5-B8D2-197A040695D1}" destId="{0B58C8B5-B187-42D6-87A4-78BF0518D189}" srcOrd="0" destOrd="0" presId="urn:microsoft.com/office/officeart/2005/8/layout/cycle4"/>
    <dgm:cxn modelId="{39471A78-9587-42B3-903C-1116588E6F57}" type="presParOf" srcId="{BFC59FA7-391A-4BB5-B8D2-197A040695D1}" destId="{8CC21BEB-3B85-41BE-ADE7-8C1455CF70FE}" srcOrd="1" destOrd="0" presId="urn:microsoft.com/office/officeart/2005/8/layout/cycle4"/>
    <dgm:cxn modelId="{9019FBE5-594E-4137-A5EC-82640D5CA498}" type="presParOf" srcId="{BFC59FA7-391A-4BB5-B8D2-197A040695D1}" destId="{7024C90C-00BE-4ABE-B001-E1340CBA9E56}" srcOrd="2" destOrd="0" presId="urn:microsoft.com/office/officeart/2005/8/layout/cycle4"/>
    <dgm:cxn modelId="{F1EFEFE4-9F0B-47A2-B5D0-40B31BA9CDBC}" type="presParOf" srcId="{BFC59FA7-391A-4BB5-B8D2-197A040695D1}" destId="{A94F209D-2D67-4E5C-8F89-FD871D23E9DB}" srcOrd="3" destOrd="0" presId="urn:microsoft.com/office/officeart/2005/8/layout/cycle4"/>
    <dgm:cxn modelId="{FDF77F57-D894-4104-AA30-3F0EB1BB9950}" type="presParOf" srcId="{BFC59FA7-391A-4BB5-B8D2-197A040695D1}" destId="{39BCDA0C-24FB-48EA-B8CB-35A481653DD0}" srcOrd="4" destOrd="0" presId="urn:microsoft.com/office/officeart/2005/8/layout/cycle4"/>
    <dgm:cxn modelId="{DC508393-A763-40D6-B8A4-C7870F19A944}" type="presParOf" srcId="{F4F84CFD-3F11-4E5D-BEC9-5B373146D2B5}" destId="{77DFECAB-8034-4420-A47D-0453287F2147}" srcOrd="2" destOrd="0" presId="urn:microsoft.com/office/officeart/2005/8/layout/cycle4"/>
    <dgm:cxn modelId="{A5219BE7-7745-4D33-BD93-510A7151462F}" type="presParOf" srcId="{F4F84CFD-3F11-4E5D-BEC9-5B373146D2B5}" destId="{2BCC131A-FE24-469E-AF5F-15C8D6BC4F27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0DE77EF-F5BC-451A-89C7-BB538BF1C6B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994D5A7-C9A6-45E1-AD6C-F551442BDDEF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400" b="1" dirty="0">
              <a:latin typeface="Calibri" panose="020F0502020204030204" pitchFamily="34" charset="0"/>
              <a:cs typeface="Calibri" panose="020F0502020204030204" pitchFamily="34" charset="0"/>
            </a:rPr>
            <a:t>BUDGET PROVISOS</a:t>
          </a:r>
        </a:p>
      </dgm:t>
    </dgm:pt>
    <dgm:pt modelId="{32BA20EB-3BC3-4701-99BE-DC1997156D26}" type="parTrans" cxnId="{8897AAD0-3CB6-42B0-8D6A-FE01E5208165}">
      <dgm:prSet/>
      <dgm:spPr/>
      <dgm:t>
        <a:bodyPr/>
        <a:lstStyle/>
        <a:p>
          <a:endParaRPr lang="en-US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EA4BB82-8BFA-465C-AC9F-14654AF10F08}" type="sibTrans" cxnId="{8897AAD0-3CB6-42B0-8D6A-FE01E5208165}">
      <dgm:prSet/>
      <dgm:spPr/>
      <dgm:t>
        <a:bodyPr/>
        <a:lstStyle/>
        <a:p>
          <a:endParaRPr lang="en-US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7706734-2F77-43D0-A62A-132AA7DC1288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Language in appropriations act that places conditions from legislature on the use of the funds</a:t>
          </a:r>
        </a:p>
      </dgm:t>
    </dgm:pt>
    <dgm:pt modelId="{959ABBE7-6152-45B4-A8DF-8B9B1E28CF13}" type="parTrans" cxnId="{DF1F2BB4-00E4-47CE-B40F-D82E51A3B160}">
      <dgm:prSet/>
      <dgm:spPr/>
      <dgm:t>
        <a:bodyPr/>
        <a:lstStyle/>
        <a:p>
          <a:endParaRPr lang="en-US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4977057-5811-4EE1-A6C2-96D935EB5DE0}" type="sibTrans" cxnId="{DF1F2BB4-00E4-47CE-B40F-D82E51A3B160}">
      <dgm:prSet/>
      <dgm:spPr/>
      <dgm:t>
        <a:bodyPr/>
        <a:lstStyle/>
        <a:p>
          <a:endParaRPr lang="en-US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4E8A96C-A47D-4AC4-B024-98F1A3D0B423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400" b="1" dirty="0">
              <a:latin typeface="Calibri" panose="020F0502020204030204" pitchFamily="34" charset="0"/>
              <a:cs typeface="Calibri" panose="020F0502020204030204" pitchFamily="34" charset="0"/>
            </a:rPr>
            <a:t>COMPENSATION M&amp;O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400" b="1" dirty="0">
              <a:latin typeface="Calibri" panose="020F0502020204030204" pitchFamily="34" charset="0"/>
              <a:cs typeface="Calibri" panose="020F0502020204030204" pitchFamily="34" charset="0"/>
            </a:rPr>
            <a:t>LEASES</a:t>
          </a:r>
        </a:p>
      </dgm:t>
    </dgm:pt>
    <dgm:pt modelId="{FE9DF2AA-9EA2-4C0C-848F-4EF442F96D3B}" type="parTrans" cxnId="{376B6B13-5466-4B21-9868-51ABAE0AD2BB}">
      <dgm:prSet/>
      <dgm:spPr/>
      <dgm:t>
        <a:bodyPr/>
        <a:lstStyle/>
        <a:p>
          <a:endParaRPr lang="en-US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456EC0D-E3AB-4F93-9391-9C0D216CC768}" type="sibTrans" cxnId="{376B6B13-5466-4B21-9868-51ABAE0AD2BB}">
      <dgm:prSet/>
      <dgm:spPr/>
      <dgm:t>
        <a:bodyPr/>
        <a:lstStyle/>
        <a:p>
          <a:endParaRPr lang="en-US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84E9D73-ECB8-49C2-A8AE-AEB204106101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400" b="1" dirty="0">
              <a:latin typeface="Calibri" panose="020F0502020204030204" pitchFamily="34" charset="0"/>
              <a:cs typeface="Calibri" panose="020F0502020204030204" pitchFamily="34" charset="0"/>
            </a:rPr>
            <a:t>STATE BOARD EARMARKS</a:t>
          </a:r>
        </a:p>
      </dgm:t>
    </dgm:pt>
    <dgm:pt modelId="{6875BB2C-A173-4539-8EA4-93E2226FC541}" type="parTrans" cxnId="{36324D03-4E1D-441A-958F-88793B627C85}">
      <dgm:prSet/>
      <dgm:spPr/>
      <dgm:t>
        <a:bodyPr/>
        <a:lstStyle/>
        <a:p>
          <a:endParaRPr lang="en-US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A4C2FF0-1A4F-443A-B0C4-69AA851906C2}" type="sibTrans" cxnId="{36324D03-4E1D-441A-958F-88793B627C85}">
      <dgm:prSet/>
      <dgm:spPr/>
      <dgm:t>
        <a:bodyPr/>
        <a:lstStyle/>
        <a:p>
          <a:endParaRPr lang="en-US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D3D7074-FCA1-4BA4-95F0-F8198EFD31F6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Program or population-specific funds identified by the State Board</a:t>
          </a:r>
        </a:p>
      </dgm:t>
    </dgm:pt>
    <dgm:pt modelId="{32AEBB14-FC7A-4BA6-B650-8130C55ED651}" type="parTrans" cxnId="{6C4D12F6-3558-4A8D-AD68-477F468E7596}">
      <dgm:prSet/>
      <dgm:spPr/>
      <dgm:t>
        <a:bodyPr/>
        <a:lstStyle/>
        <a:p>
          <a:endParaRPr lang="en-US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AE2906B-6CCE-4DE8-B713-A80B6C399FDD}" type="sibTrans" cxnId="{6C4D12F6-3558-4A8D-AD68-477F468E7596}">
      <dgm:prSet/>
      <dgm:spPr/>
      <dgm:t>
        <a:bodyPr/>
        <a:lstStyle/>
        <a:p>
          <a:endParaRPr lang="en-US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2A2B8A7-8BFD-4B45-990E-F328C62AE518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Examples: Opportunity Scholarship, Centers of Excellence, Workforce Development Projects, funds for Disability Accommodations and Students of Color</a:t>
          </a:r>
        </a:p>
      </dgm:t>
    </dgm:pt>
    <dgm:pt modelId="{569CCB22-7C64-49AF-854F-87BE4E17FE85}" type="parTrans" cxnId="{9DE6F324-E2E0-41A5-B859-38A7B785CFE7}">
      <dgm:prSet/>
      <dgm:spPr/>
      <dgm:t>
        <a:bodyPr/>
        <a:lstStyle/>
        <a:p>
          <a:endParaRPr lang="en-US"/>
        </a:p>
      </dgm:t>
    </dgm:pt>
    <dgm:pt modelId="{317E37E2-C4A0-404D-90E3-4D4F70B78421}" type="sibTrans" cxnId="{9DE6F324-E2E0-41A5-B859-38A7B785CFE7}">
      <dgm:prSet/>
      <dgm:spPr/>
      <dgm:t>
        <a:bodyPr/>
        <a:lstStyle/>
        <a:p>
          <a:endParaRPr lang="en-US"/>
        </a:p>
      </dgm:t>
    </dgm:pt>
    <dgm:pt modelId="{4E088D50-67BD-457A-85F1-409C5D8A2060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Reviewed annually, funds can remain in safe harbor indefinitely</a:t>
          </a:r>
        </a:p>
      </dgm:t>
    </dgm:pt>
    <dgm:pt modelId="{44F3766B-93F9-4D12-8236-FAAABFF196E8}" type="parTrans" cxnId="{F61338E7-EBA2-4E91-90F8-D189FB893260}">
      <dgm:prSet/>
      <dgm:spPr/>
      <dgm:t>
        <a:bodyPr/>
        <a:lstStyle/>
        <a:p>
          <a:endParaRPr lang="en-US"/>
        </a:p>
      </dgm:t>
    </dgm:pt>
    <dgm:pt modelId="{E7DCCDDF-C398-4EFE-BEFD-1C5493A684F7}" type="sibTrans" cxnId="{F61338E7-EBA2-4E91-90F8-D189FB893260}">
      <dgm:prSet/>
      <dgm:spPr/>
      <dgm:t>
        <a:bodyPr/>
        <a:lstStyle/>
        <a:p>
          <a:endParaRPr lang="en-US"/>
        </a:p>
      </dgm:t>
    </dgm:pt>
    <dgm:pt modelId="{FB04713C-D8BB-4EEF-B473-8C642B4990B8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Compensation funding includes wage increases, health benefit rate changes, paid family leave and pension rate change</a:t>
          </a:r>
        </a:p>
      </dgm:t>
    </dgm:pt>
    <dgm:pt modelId="{2610E120-0856-4817-A546-3229AB751DBF}" type="parTrans" cxnId="{1B954E7D-1F99-46F6-AF2E-1F4A1921D50D}">
      <dgm:prSet/>
      <dgm:spPr/>
      <dgm:t>
        <a:bodyPr/>
        <a:lstStyle/>
        <a:p>
          <a:endParaRPr lang="en-US"/>
        </a:p>
      </dgm:t>
    </dgm:pt>
    <dgm:pt modelId="{752ECA92-C899-434A-A214-1C3316579C6D}" type="sibTrans" cxnId="{1B954E7D-1F99-46F6-AF2E-1F4A1921D50D}">
      <dgm:prSet/>
      <dgm:spPr/>
      <dgm:t>
        <a:bodyPr/>
        <a:lstStyle/>
        <a:p>
          <a:endParaRPr lang="en-US"/>
        </a:p>
      </dgm:t>
    </dgm:pt>
    <dgm:pt modelId="{7E892A24-8341-46D6-91E5-1285975E2C91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Compensation funds are distributed based on each district's share of salary or benefit expenditures in the prior fiscal year</a:t>
          </a:r>
        </a:p>
      </dgm:t>
    </dgm:pt>
    <dgm:pt modelId="{EDE554A2-A277-43A8-844A-618214DCAE40}" type="parTrans" cxnId="{5C32BF7F-CE55-491A-ABEB-0209EA917C9F}">
      <dgm:prSet/>
      <dgm:spPr/>
      <dgm:t>
        <a:bodyPr/>
        <a:lstStyle/>
        <a:p>
          <a:endParaRPr lang="en-US"/>
        </a:p>
      </dgm:t>
    </dgm:pt>
    <dgm:pt modelId="{032FBD58-54B5-47E2-AB5E-5EC63E839337}" type="sibTrans" cxnId="{5C32BF7F-CE55-491A-ABEB-0209EA917C9F}">
      <dgm:prSet/>
      <dgm:spPr/>
      <dgm:t>
        <a:bodyPr/>
        <a:lstStyle/>
        <a:p>
          <a:endParaRPr lang="en-US"/>
        </a:p>
      </dgm:t>
    </dgm:pt>
    <dgm:pt modelId="{8E8244CB-3E56-47BA-90B3-102A0FC6B7AA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Compensation, M&amp;O, and Leases are held in safe harbor for four years. </a:t>
          </a:r>
        </a:p>
      </dgm:t>
    </dgm:pt>
    <dgm:pt modelId="{E6832061-4106-46C2-8DAB-1BBEF082125E}" type="parTrans" cxnId="{B8803AB2-9DA6-4379-9ADD-0B284C9640E3}">
      <dgm:prSet/>
      <dgm:spPr/>
      <dgm:t>
        <a:bodyPr/>
        <a:lstStyle/>
        <a:p>
          <a:endParaRPr lang="en-US"/>
        </a:p>
      </dgm:t>
    </dgm:pt>
    <dgm:pt modelId="{D6B1D48B-1185-429D-8A56-95AD4FCDF0DF}" type="sibTrans" cxnId="{B8803AB2-9DA6-4379-9ADD-0B284C9640E3}">
      <dgm:prSet/>
      <dgm:spPr/>
      <dgm:t>
        <a:bodyPr/>
        <a:lstStyle/>
        <a:p>
          <a:endParaRPr lang="en-US"/>
        </a:p>
      </dgm:t>
    </dgm:pt>
    <dgm:pt modelId="{11CEDEF4-B29D-41F5-8998-D909E4D7F8DB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1400" dirty="0">
              <a:latin typeface="Calibri" panose="020F0502020204030204" pitchFamily="34" charset="0"/>
              <a:cs typeface="Calibri" panose="020F0502020204030204" pitchFamily="34" charset="0"/>
            </a:rPr>
            <a:t>Examples:  Guided Pathways, Worker Retraining, MESA, I-BEST, and college-specific projects such as Wildfire Prevention Program at Wenatchee Valley College</a:t>
          </a:r>
        </a:p>
      </dgm:t>
    </dgm:pt>
    <dgm:pt modelId="{B6E6F7D0-8FED-4ACF-B499-5351DFBD5A5C}" type="sibTrans" cxnId="{C1C7FBC0-A10A-4853-BEDF-2C5E20135077}">
      <dgm:prSet/>
      <dgm:spPr/>
      <dgm:t>
        <a:bodyPr/>
        <a:lstStyle/>
        <a:p>
          <a:endParaRPr lang="en-US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7F284CF-F186-4D85-8665-0E921D572A0B}" type="parTrans" cxnId="{C1C7FBC0-A10A-4853-BEDF-2C5E20135077}">
      <dgm:prSet/>
      <dgm:spPr/>
      <dgm:t>
        <a:bodyPr/>
        <a:lstStyle/>
        <a:p>
          <a:endParaRPr lang="en-US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E197E53-8480-4504-ADDD-93FE214882DC}" type="pres">
      <dgm:prSet presAssocID="{C0DE77EF-F5BC-451A-89C7-BB538BF1C6BB}" presName="Name0" presStyleCnt="0">
        <dgm:presLayoutVars>
          <dgm:dir/>
          <dgm:animLvl val="lvl"/>
          <dgm:resizeHandles val="exact"/>
        </dgm:presLayoutVars>
      </dgm:prSet>
      <dgm:spPr/>
    </dgm:pt>
    <dgm:pt modelId="{18675FD9-0BEB-417E-8155-566E7518521B}" type="pres">
      <dgm:prSet presAssocID="{A994D5A7-C9A6-45E1-AD6C-F551442BDDEF}" presName="linNode" presStyleCnt="0"/>
      <dgm:spPr/>
    </dgm:pt>
    <dgm:pt modelId="{20A936A9-6FAC-4347-BC57-72CE05C519AE}" type="pres">
      <dgm:prSet presAssocID="{A994D5A7-C9A6-45E1-AD6C-F551442BDDEF}" presName="parentText" presStyleLbl="node1" presStyleIdx="0" presStyleCnt="3" custScaleX="52869" custLinFactNeighborX="-13130" custLinFactNeighborY="29">
        <dgm:presLayoutVars>
          <dgm:chMax val="1"/>
          <dgm:bulletEnabled val="1"/>
        </dgm:presLayoutVars>
      </dgm:prSet>
      <dgm:spPr/>
    </dgm:pt>
    <dgm:pt modelId="{02D3D437-A8ED-4228-BEB7-9977117353D7}" type="pres">
      <dgm:prSet presAssocID="{A994D5A7-C9A6-45E1-AD6C-F551442BDDEF}" presName="descendantText" presStyleLbl="alignAccFollowNode1" presStyleIdx="0" presStyleCnt="3" custScaleX="126260" custScaleY="116700">
        <dgm:presLayoutVars>
          <dgm:bulletEnabled val="1"/>
        </dgm:presLayoutVars>
      </dgm:prSet>
      <dgm:spPr/>
    </dgm:pt>
    <dgm:pt modelId="{FDD943D7-9B61-4075-8024-36AAD9B8EC4A}" type="pres">
      <dgm:prSet presAssocID="{8EA4BB82-8BFA-465C-AC9F-14654AF10F08}" presName="sp" presStyleCnt="0"/>
      <dgm:spPr/>
    </dgm:pt>
    <dgm:pt modelId="{0A6A7DFE-0FC2-43FE-A92B-B3E902A921F5}" type="pres">
      <dgm:prSet presAssocID="{54E8A96C-A47D-4AC4-B024-98F1A3D0B423}" presName="linNode" presStyleCnt="0"/>
      <dgm:spPr/>
    </dgm:pt>
    <dgm:pt modelId="{AA498A7B-8B34-42B7-B79E-7E5A12B2EB78}" type="pres">
      <dgm:prSet presAssocID="{54E8A96C-A47D-4AC4-B024-98F1A3D0B423}" presName="parentText" presStyleLbl="node1" presStyleIdx="1" presStyleCnt="3" custScaleX="57993" custLinFactNeighborX="-13130" custLinFactNeighborY="29">
        <dgm:presLayoutVars>
          <dgm:chMax val="1"/>
          <dgm:bulletEnabled val="1"/>
        </dgm:presLayoutVars>
      </dgm:prSet>
      <dgm:spPr/>
    </dgm:pt>
    <dgm:pt modelId="{F9375013-0E5E-4FDA-9F08-562A259A01F8}" type="pres">
      <dgm:prSet presAssocID="{54E8A96C-A47D-4AC4-B024-98F1A3D0B423}" presName="descendantText" presStyleLbl="alignAccFollowNode1" presStyleIdx="1" presStyleCnt="3" custScaleX="139198" custScaleY="131711">
        <dgm:presLayoutVars>
          <dgm:bulletEnabled val="1"/>
        </dgm:presLayoutVars>
      </dgm:prSet>
      <dgm:spPr/>
    </dgm:pt>
    <dgm:pt modelId="{17DABB3C-1101-4F56-AB5D-F1EA6FC1FCD4}" type="pres">
      <dgm:prSet presAssocID="{5456EC0D-E3AB-4F93-9391-9C0D216CC768}" presName="sp" presStyleCnt="0"/>
      <dgm:spPr/>
    </dgm:pt>
    <dgm:pt modelId="{2A170D19-3634-408F-960B-E9EEA317ECED}" type="pres">
      <dgm:prSet presAssocID="{884E9D73-ECB8-49C2-A8AE-AEB204106101}" presName="linNode" presStyleCnt="0"/>
      <dgm:spPr/>
    </dgm:pt>
    <dgm:pt modelId="{AC702DA9-3AC8-487C-9555-5A27BA06FAD8}" type="pres">
      <dgm:prSet presAssocID="{884E9D73-ECB8-49C2-A8AE-AEB204106101}" presName="parentText" presStyleLbl="node1" presStyleIdx="2" presStyleCnt="3" custScaleX="52869" custLinFactNeighborX="-13130" custLinFactNeighborY="29">
        <dgm:presLayoutVars>
          <dgm:chMax val="1"/>
          <dgm:bulletEnabled val="1"/>
        </dgm:presLayoutVars>
      </dgm:prSet>
      <dgm:spPr/>
    </dgm:pt>
    <dgm:pt modelId="{76821344-B82A-49D4-9C4F-689AA0F2296F}" type="pres">
      <dgm:prSet presAssocID="{884E9D73-ECB8-49C2-A8AE-AEB204106101}" presName="descendantText" presStyleLbl="alignAccFollowNode1" presStyleIdx="2" presStyleCnt="3" custScaleX="126260" custScaleY="119383">
        <dgm:presLayoutVars>
          <dgm:bulletEnabled val="1"/>
        </dgm:presLayoutVars>
      </dgm:prSet>
      <dgm:spPr/>
    </dgm:pt>
  </dgm:ptLst>
  <dgm:cxnLst>
    <dgm:cxn modelId="{36324D03-4E1D-441A-958F-88793B627C85}" srcId="{C0DE77EF-F5BC-451A-89C7-BB538BF1C6BB}" destId="{884E9D73-ECB8-49C2-A8AE-AEB204106101}" srcOrd="2" destOrd="0" parTransId="{6875BB2C-A173-4539-8EA4-93E2226FC541}" sibTransId="{8A4C2FF0-1A4F-443A-B0C4-69AA851906C2}"/>
    <dgm:cxn modelId="{6451380C-7CDC-49A7-B96B-2FDB5D8578F8}" type="presOf" srcId="{72A2B8A7-8BFD-4B45-990E-F328C62AE518}" destId="{76821344-B82A-49D4-9C4F-689AA0F2296F}" srcOrd="0" destOrd="2" presId="urn:microsoft.com/office/officeart/2005/8/layout/vList5"/>
    <dgm:cxn modelId="{376B6B13-5466-4B21-9868-51ABAE0AD2BB}" srcId="{C0DE77EF-F5BC-451A-89C7-BB538BF1C6BB}" destId="{54E8A96C-A47D-4AC4-B024-98F1A3D0B423}" srcOrd="1" destOrd="0" parTransId="{FE9DF2AA-9EA2-4C0C-848F-4EF442F96D3B}" sibTransId="{5456EC0D-E3AB-4F93-9391-9C0D216CC768}"/>
    <dgm:cxn modelId="{FBEA4614-8835-4B1D-873E-66A28538BD92}" type="presOf" srcId="{8E8244CB-3E56-47BA-90B3-102A0FC6B7AA}" destId="{F9375013-0E5E-4FDA-9F08-562A259A01F8}" srcOrd="0" destOrd="2" presId="urn:microsoft.com/office/officeart/2005/8/layout/vList5"/>
    <dgm:cxn modelId="{6C84FC17-A61E-4383-97CC-FE7EAD1030EC}" type="presOf" srcId="{C0DE77EF-F5BC-451A-89C7-BB538BF1C6BB}" destId="{9E197E53-8480-4504-ADDD-93FE214882DC}" srcOrd="0" destOrd="0" presId="urn:microsoft.com/office/officeart/2005/8/layout/vList5"/>
    <dgm:cxn modelId="{9DE6F324-E2E0-41A5-B859-38A7B785CFE7}" srcId="{884E9D73-ECB8-49C2-A8AE-AEB204106101}" destId="{72A2B8A7-8BFD-4B45-990E-F328C62AE518}" srcOrd="2" destOrd="0" parTransId="{569CCB22-7C64-49AF-854F-87BE4E17FE85}" sibTransId="{317E37E2-C4A0-404D-90E3-4D4F70B78421}"/>
    <dgm:cxn modelId="{2F543F25-ECAA-4D48-9962-03ADCDFC67F8}" type="presOf" srcId="{7E892A24-8341-46D6-91E5-1285975E2C91}" destId="{F9375013-0E5E-4FDA-9F08-562A259A01F8}" srcOrd="0" destOrd="1" presId="urn:microsoft.com/office/officeart/2005/8/layout/vList5"/>
    <dgm:cxn modelId="{92EAF42B-BA14-4C31-B1C9-59CEAF1BF6D2}" type="presOf" srcId="{4D3D7074-FCA1-4BA4-95F0-F8198EFD31F6}" destId="{76821344-B82A-49D4-9C4F-689AA0F2296F}" srcOrd="0" destOrd="0" presId="urn:microsoft.com/office/officeart/2005/8/layout/vList5"/>
    <dgm:cxn modelId="{754B4238-A914-4801-884E-2048F6674548}" type="presOf" srcId="{884E9D73-ECB8-49C2-A8AE-AEB204106101}" destId="{AC702DA9-3AC8-487C-9555-5A27BA06FAD8}" srcOrd="0" destOrd="0" presId="urn:microsoft.com/office/officeart/2005/8/layout/vList5"/>
    <dgm:cxn modelId="{B287283A-92D1-45D3-8A63-5BC2A9DF4422}" type="presOf" srcId="{4E088D50-67BD-457A-85F1-409C5D8A2060}" destId="{76821344-B82A-49D4-9C4F-689AA0F2296F}" srcOrd="0" destOrd="1" presId="urn:microsoft.com/office/officeart/2005/8/layout/vList5"/>
    <dgm:cxn modelId="{8257EA45-7DEB-42C7-B8D8-1613ACCAF629}" type="presOf" srcId="{54E8A96C-A47D-4AC4-B024-98F1A3D0B423}" destId="{AA498A7B-8B34-42B7-B79E-7E5A12B2EB78}" srcOrd="0" destOrd="0" presId="urn:microsoft.com/office/officeart/2005/8/layout/vList5"/>
    <dgm:cxn modelId="{1B954E7D-1F99-46F6-AF2E-1F4A1921D50D}" srcId="{54E8A96C-A47D-4AC4-B024-98F1A3D0B423}" destId="{FB04713C-D8BB-4EEF-B473-8C642B4990B8}" srcOrd="0" destOrd="0" parTransId="{2610E120-0856-4817-A546-3229AB751DBF}" sibTransId="{752ECA92-C899-434A-A214-1C3316579C6D}"/>
    <dgm:cxn modelId="{5C32BF7F-CE55-491A-ABEB-0209EA917C9F}" srcId="{54E8A96C-A47D-4AC4-B024-98F1A3D0B423}" destId="{7E892A24-8341-46D6-91E5-1285975E2C91}" srcOrd="1" destOrd="0" parTransId="{EDE554A2-A277-43A8-844A-618214DCAE40}" sibTransId="{032FBD58-54B5-47E2-AB5E-5EC63E839337}"/>
    <dgm:cxn modelId="{211727AC-AD6D-45B0-BE86-7115CB55981D}" type="presOf" srcId="{37706734-2F77-43D0-A62A-132AA7DC1288}" destId="{02D3D437-A8ED-4228-BEB7-9977117353D7}" srcOrd="0" destOrd="0" presId="urn:microsoft.com/office/officeart/2005/8/layout/vList5"/>
    <dgm:cxn modelId="{B8803AB2-9DA6-4379-9ADD-0B284C9640E3}" srcId="{54E8A96C-A47D-4AC4-B024-98F1A3D0B423}" destId="{8E8244CB-3E56-47BA-90B3-102A0FC6B7AA}" srcOrd="2" destOrd="0" parTransId="{E6832061-4106-46C2-8DAB-1BBEF082125E}" sibTransId="{D6B1D48B-1185-429D-8A56-95AD4FCDF0DF}"/>
    <dgm:cxn modelId="{DF1F2BB4-00E4-47CE-B40F-D82E51A3B160}" srcId="{A994D5A7-C9A6-45E1-AD6C-F551442BDDEF}" destId="{37706734-2F77-43D0-A62A-132AA7DC1288}" srcOrd="0" destOrd="0" parTransId="{959ABBE7-6152-45B4-A8DF-8B9B1E28CF13}" sibTransId="{64977057-5811-4EE1-A6C2-96D935EB5DE0}"/>
    <dgm:cxn modelId="{317A17BC-7CF6-4F09-A410-54859A6B9DA7}" type="presOf" srcId="{A994D5A7-C9A6-45E1-AD6C-F551442BDDEF}" destId="{20A936A9-6FAC-4347-BC57-72CE05C519AE}" srcOrd="0" destOrd="0" presId="urn:microsoft.com/office/officeart/2005/8/layout/vList5"/>
    <dgm:cxn modelId="{C1C7FBC0-A10A-4853-BEDF-2C5E20135077}" srcId="{A994D5A7-C9A6-45E1-AD6C-F551442BDDEF}" destId="{11CEDEF4-B29D-41F5-8998-D909E4D7F8DB}" srcOrd="1" destOrd="0" parTransId="{47F284CF-F186-4D85-8665-0E921D572A0B}" sibTransId="{B6E6F7D0-8FED-4ACF-B499-5351DFBD5A5C}"/>
    <dgm:cxn modelId="{D43020C7-5502-455D-A056-93E21F410D4F}" type="presOf" srcId="{11CEDEF4-B29D-41F5-8998-D909E4D7F8DB}" destId="{02D3D437-A8ED-4228-BEB7-9977117353D7}" srcOrd="0" destOrd="1" presId="urn:microsoft.com/office/officeart/2005/8/layout/vList5"/>
    <dgm:cxn modelId="{8897AAD0-3CB6-42B0-8D6A-FE01E5208165}" srcId="{C0DE77EF-F5BC-451A-89C7-BB538BF1C6BB}" destId="{A994D5A7-C9A6-45E1-AD6C-F551442BDDEF}" srcOrd="0" destOrd="0" parTransId="{32BA20EB-3BC3-4701-99BE-DC1997156D26}" sibTransId="{8EA4BB82-8BFA-465C-AC9F-14654AF10F08}"/>
    <dgm:cxn modelId="{F61338E7-EBA2-4E91-90F8-D189FB893260}" srcId="{884E9D73-ECB8-49C2-A8AE-AEB204106101}" destId="{4E088D50-67BD-457A-85F1-409C5D8A2060}" srcOrd="1" destOrd="0" parTransId="{44F3766B-93F9-4D12-8236-FAAABFF196E8}" sibTransId="{E7DCCDDF-C398-4EFE-BEFD-1C5493A684F7}"/>
    <dgm:cxn modelId="{D81346ED-23BE-4477-AE04-E94DE0A1C368}" type="presOf" srcId="{FB04713C-D8BB-4EEF-B473-8C642B4990B8}" destId="{F9375013-0E5E-4FDA-9F08-562A259A01F8}" srcOrd="0" destOrd="0" presId="urn:microsoft.com/office/officeart/2005/8/layout/vList5"/>
    <dgm:cxn modelId="{6C4D12F6-3558-4A8D-AD68-477F468E7596}" srcId="{884E9D73-ECB8-49C2-A8AE-AEB204106101}" destId="{4D3D7074-FCA1-4BA4-95F0-F8198EFD31F6}" srcOrd="0" destOrd="0" parTransId="{32AEBB14-FC7A-4BA6-B650-8130C55ED651}" sibTransId="{CAE2906B-6CCE-4DE8-B713-A80B6C399FDD}"/>
    <dgm:cxn modelId="{5909A5AE-0FF7-4851-B933-219595C29886}" type="presParOf" srcId="{9E197E53-8480-4504-ADDD-93FE214882DC}" destId="{18675FD9-0BEB-417E-8155-566E7518521B}" srcOrd="0" destOrd="0" presId="urn:microsoft.com/office/officeart/2005/8/layout/vList5"/>
    <dgm:cxn modelId="{9C14C7D4-0636-4C3A-A706-4A782E6489C7}" type="presParOf" srcId="{18675FD9-0BEB-417E-8155-566E7518521B}" destId="{20A936A9-6FAC-4347-BC57-72CE05C519AE}" srcOrd="0" destOrd="0" presId="urn:microsoft.com/office/officeart/2005/8/layout/vList5"/>
    <dgm:cxn modelId="{0936228A-6118-4182-81A4-89A86715B51A}" type="presParOf" srcId="{18675FD9-0BEB-417E-8155-566E7518521B}" destId="{02D3D437-A8ED-4228-BEB7-9977117353D7}" srcOrd="1" destOrd="0" presId="urn:microsoft.com/office/officeart/2005/8/layout/vList5"/>
    <dgm:cxn modelId="{90EDD52D-DEE5-45DA-B52F-61B4090D7556}" type="presParOf" srcId="{9E197E53-8480-4504-ADDD-93FE214882DC}" destId="{FDD943D7-9B61-4075-8024-36AAD9B8EC4A}" srcOrd="1" destOrd="0" presId="urn:microsoft.com/office/officeart/2005/8/layout/vList5"/>
    <dgm:cxn modelId="{7E4D93B5-67FC-44B6-8947-FBE7DD97E876}" type="presParOf" srcId="{9E197E53-8480-4504-ADDD-93FE214882DC}" destId="{0A6A7DFE-0FC2-43FE-A92B-B3E902A921F5}" srcOrd="2" destOrd="0" presId="urn:microsoft.com/office/officeart/2005/8/layout/vList5"/>
    <dgm:cxn modelId="{1B37F113-3253-45BF-A492-91809F5A6C7D}" type="presParOf" srcId="{0A6A7DFE-0FC2-43FE-A92B-B3E902A921F5}" destId="{AA498A7B-8B34-42B7-B79E-7E5A12B2EB78}" srcOrd="0" destOrd="0" presId="urn:microsoft.com/office/officeart/2005/8/layout/vList5"/>
    <dgm:cxn modelId="{48233D66-7DC2-429E-8ED5-B19EA80FA5CF}" type="presParOf" srcId="{0A6A7DFE-0FC2-43FE-A92B-B3E902A921F5}" destId="{F9375013-0E5E-4FDA-9F08-562A259A01F8}" srcOrd="1" destOrd="0" presId="urn:microsoft.com/office/officeart/2005/8/layout/vList5"/>
    <dgm:cxn modelId="{9D088DE2-C813-4F1C-9AA2-2F68CE06372E}" type="presParOf" srcId="{9E197E53-8480-4504-ADDD-93FE214882DC}" destId="{17DABB3C-1101-4F56-AB5D-F1EA6FC1FCD4}" srcOrd="3" destOrd="0" presId="urn:microsoft.com/office/officeart/2005/8/layout/vList5"/>
    <dgm:cxn modelId="{58C6D2A5-DE8D-4FB6-ADCE-168F889CBB6F}" type="presParOf" srcId="{9E197E53-8480-4504-ADDD-93FE214882DC}" destId="{2A170D19-3634-408F-960B-E9EEA317ECED}" srcOrd="4" destOrd="0" presId="urn:microsoft.com/office/officeart/2005/8/layout/vList5"/>
    <dgm:cxn modelId="{95C42BBD-9A7B-4FA3-A63B-191AAB192B1D}" type="presParOf" srcId="{2A170D19-3634-408F-960B-E9EEA317ECED}" destId="{AC702DA9-3AC8-487C-9555-5A27BA06FAD8}" srcOrd="0" destOrd="0" presId="urn:microsoft.com/office/officeart/2005/8/layout/vList5"/>
    <dgm:cxn modelId="{CA676356-D2CB-4FF3-9F96-84F609735C5D}" type="presParOf" srcId="{2A170D19-3634-408F-960B-E9EEA317ECED}" destId="{76821344-B82A-49D4-9C4F-689AA0F2296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591E6C-7A7C-48D7-B1A1-D6B293315165}">
      <dsp:nvSpPr>
        <dsp:cNvPr id="0" name=""/>
        <dsp:cNvSpPr/>
      </dsp:nvSpPr>
      <dsp:spPr>
        <a:xfrm rot="5400000">
          <a:off x="4239015" y="-1658625"/>
          <a:ext cx="2039093" cy="554175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Calibri" panose="020F0502020204030204" pitchFamily="34" charset="0"/>
              <a:cs typeface="Calibri" panose="020F0502020204030204" pitchFamily="34" charset="0"/>
            </a:rPr>
            <a:t>General supervision and control over the state system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kern="1200" dirty="0">
              <a:latin typeface="Calibri" panose="020F0502020204030204" pitchFamily="34" charset="0"/>
              <a:cs typeface="Calibri" panose="020F0502020204030204" pitchFamily="34" charset="0"/>
            </a:rPr>
            <a:t>Prepare a single budget for the support of the system</a:t>
          </a:r>
          <a:endParaRPr lang="en-U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kern="1200" dirty="0">
              <a:latin typeface="Calibri" panose="020F0502020204030204" pitchFamily="34" charset="0"/>
              <a:cs typeface="Calibri" panose="020F0502020204030204" pitchFamily="34" charset="0"/>
            </a:rPr>
            <a:t>Establish guidelines for the disbursement of funds; and receive and disburse such funds for operations and capital support of college districts </a:t>
          </a:r>
          <a:endParaRPr lang="en-U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 rot="-5400000">
        <a:off x="2487684" y="192246"/>
        <a:ext cx="5442216" cy="1840013"/>
      </dsp:txXfrm>
    </dsp:sp>
    <dsp:sp modelId="{D21A02F2-30EA-4F98-8B2A-E8C6C52B1DA1}">
      <dsp:nvSpPr>
        <dsp:cNvPr id="0" name=""/>
        <dsp:cNvSpPr/>
      </dsp:nvSpPr>
      <dsp:spPr>
        <a:xfrm>
          <a:off x="0" y="55"/>
          <a:ext cx="2478023" cy="2224393"/>
        </a:xfrm>
        <a:prstGeom prst="roundRect">
          <a:avLst/>
        </a:prstGeom>
        <a:solidFill>
          <a:srgbClr val="005E9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Calibri" panose="020F0502020204030204" pitchFamily="34" charset="0"/>
              <a:cs typeface="Calibri" panose="020F0502020204030204" pitchFamily="34" charset="0"/>
            </a:rPr>
            <a:t>STATE BOARD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libri" panose="020F0502020204030204" pitchFamily="34" charset="0"/>
              <a:cs typeface="Calibri" panose="020F0502020204030204" pitchFamily="34" charset="0"/>
            </a:rPr>
            <a:t>RCW 28B.50.090</a:t>
          </a:r>
        </a:p>
      </dsp:txBody>
      <dsp:txXfrm>
        <a:off x="108586" y="108641"/>
        <a:ext cx="2260851" cy="2007221"/>
      </dsp:txXfrm>
    </dsp:sp>
    <dsp:sp modelId="{E8F26C96-D94A-420D-AAC1-92D5B1D65116}">
      <dsp:nvSpPr>
        <dsp:cNvPr id="0" name=""/>
        <dsp:cNvSpPr/>
      </dsp:nvSpPr>
      <dsp:spPr>
        <a:xfrm rot="5400000">
          <a:off x="4239015" y="676987"/>
          <a:ext cx="2039093" cy="554175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Calibri" panose="020F0502020204030204" pitchFamily="34" charset="0"/>
              <a:cs typeface="Calibri" panose="020F0502020204030204" pitchFamily="34" charset="0"/>
            </a:rPr>
            <a:t>College operations - hires president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kern="1200" dirty="0">
              <a:latin typeface="Calibri" panose="020F0502020204030204" pitchFamily="34" charset="0"/>
              <a:cs typeface="Calibri" panose="020F0502020204030204" pitchFamily="34" charset="0"/>
            </a:rPr>
            <a:t>Prepare local priorities for operating and capital budgets and submit to State Board</a:t>
          </a:r>
          <a:endParaRPr lang="en-U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Calibri" panose="020F0502020204030204" pitchFamily="34" charset="0"/>
              <a:cs typeface="Calibri" panose="020F0502020204030204" pitchFamily="34" charset="0"/>
            </a:rPr>
            <a:t>Establish new campus facilities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Calibri" panose="020F0502020204030204" pitchFamily="34" charset="0"/>
              <a:cs typeface="Calibri" panose="020F0502020204030204" pitchFamily="34" charset="0"/>
            </a:rPr>
            <a:t>Establish fees 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Calibri" panose="020F0502020204030204" pitchFamily="34" charset="0"/>
              <a:cs typeface="Calibri" panose="020F0502020204030204" pitchFamily="34" charset="0"/>
            </a:rPr>
            <a:t>Spend operating and capital allocations consistent with local priorities and Legislative/State Board guidance</a:t>
          </a:r>
          <a:endParaRPr lang="en-US" sz="1600" kern="1200" dirty="0"/>
        </a:p>
      </dsp:txBody>
      <dsp:txXfrm rot="-5400000">
        <a:off x="2487684" y="2527858"/>
        <a:ext cx="5442216" cy="1840013"/>
      </dsp:txXfrm>
    </dsp:sp>
    <dsp:sp modelId="{5CCB252A-F6A4-4F4C-8A4C-6691FB4746AC}">
      <dsp:nvSpPr>
        <dsp:cNvPr id="0" name=""/>
        <dsp:cNvSpPr/>
      </dsp:nvSpPr>
      <dsp:spPr>
        <a:xfrm>
          <a:off x="0" y="2335669"/>
          <a:ext cx="2478023" cy="2224393"/>
        </a:xfrm>
        <a:prstGeom prst="roundRect">
          <a:avLst/>
        </a:prstGeom>
        <a:solidFill>
          <a:srgbClr val="005E9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Calibri" panose="020F0502020204030204" pitchFamily="34" charset="0"/>
              <a:cs typeface="Calibri" panose="020F0502020204030204" pitchFamily="34" charset="0"/>
            </a:rPr>
            <a:t>DISTRICT TRUSTEES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libri" panose="020F0502020204030204" pitchFamily="34" charset="0"/>
              <a:cs typeface="Calibri" panose="020F0502020204030204" pitchFamily="34" charset="0"/>
            </a:rPr>
            <a:t>RCW 28B.50.100-140</a:t>
          </a:r>
        </a:p>
      </dsp:txBody>
      <dsp:txXfrm>
        <a:off x="108586" y="2444255"/>
        <a:ext cx="2260851" cy="20072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58C8B5-B187-42D6-87A4-78BF0518D189}">
      <dsp:nvSpPr>
        <dsp:cNvPr id="0" name=""/>
        <dsp:cNvSpPr/>
      </dsp:nvSpPr>
      <dsp:spPr>
        <a:xfrm>
          <a:off x="467303" y="109817"/>
          <a:ext cx="834230" cy="834230"/>
        </a:xfrm>
        <a:prstGeom prst="pieWedge">
          <a:avLst/>
        </a:prstGeom>
        <a:solidFill>
          <a:srgbClr val="005E9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MOA</a:t>
          </a:r>
        </a:p>
      </dsp:txBody>
      <dsp:txXfrm>
        <a:off x="711643" y="354157"/>
        <a:ext cx="589890" cy="589890"/>
      </dsp:txXfrm>
    </dsp:sp>
    <dsp:sp modelId="{8CC21BEB-3B85-41BE-ADE7-8C1455CF70FE}">
      <dsp:nvSpPr>
        <dsp:cNvPr id="0" name=""/>
        <dsp:cNvSpPr/>
      </dsp:nvSpPr>
      <dsp:spPr>
        <a:xfrm rot="5400000">
          <a:off x="1340066" y="109817"/>
          <a:ext cx="834230" cy="834230"/>
        </a:xfrm>
        <a:prstGeom prst="pieWedge">
          <a:avLst/>
        </a:prstGeom>
        <a:solidFill>
          <a:srgbClr val="005E9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DEAB</a:t>
          </a:r>
        </a:p>
      </dsp:txBody>
      <dsp:txXfrm rot="-5400000">
        <a:off x="1340066" y="354157"/>
        <a:ext cx="589890" cy="589890"/>
      </dsp:txXfrm>
    </dsp:sp>
    <dsp:sp modelId="{7024C90C-00BE-4ABE-B001-E1340CBA9E56}">
      <dsp:nvSpPr>
        <dsp:cNvPr id="0" name=""/>
        <dsp:cNvSpPr/>
      </dsp:nvSpPr>
      <dsp:spPr>
        <a:xfrm rot="10800000">
          <a:off x="1340066" y="966521"/>
          <a:ext cx="834230" cy="834230"/>
        </a:xfrm>
        <a:prstGeom prst="pieWedge">
          <a:avLst/>
        </a:prstGeom>
        <a:solidFill>
          <a:srgbClr val="005E9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SAI</a:t>
          </a:r>
        </a:p>
      </dsp:txBody>
      <dsp:txXfrm rot="10800000">
        <a:off x="1340066" y="966521"/>
        <a:ext cx="589890" cy="589890"/>
      </dsp:txXfrm>
    </dsp:sp>
    <dsp:sp modelId="{A94F209D-2D67-4E5C-8F89-FD871D23E9DB}">
      <dsp:nvSpPr>
        <dsp:cNvPr id="0" name=""/>
        <dsp:cNvSpPr/>
      </dsp:nvSpPr>
      <dsp:spPr>
        <a:xfrm rot="16200000">
          <a:off x="467303" y="982580"/>
          <a:ext cx="834230" cy="834230"/>
        </a:xfrm>
        <a:prstGeom prst="pieWedge">
          <a:avLst/>
        </a:prstGeom>
        <a:solidFill>
          <a:srgbClr val="005E9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Weighted Enrollment</a:t>
          </a:r>
        </a:p>
      </dsp:txBody>
      <dsp:txXfrm rot="5400000">
        <a:off x="711643" y="982580"/>
        <a:ext cx="589890" cy="589890"/>
      </dsp:txXfrm>
    </dsp:sp>
    <dsp:sp modelId="{77DFECAB-8034-4420-A47D-0453287F2147}">
      <dsp:nvSpPr>
        <dsp:cNvPr id="0" name=""/>
        <dsp:cNvSpPr/>
      </dsp:nvSpPr>
      <dsp:spPr>
        <a:xfrm>
          <a:off x="1176784" y="789917"/>
          <a:ext cx="288031" cy="250461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CC131A-FE24-469E-AF5F-15C8D6BC4F27}">
      <dsp:nvSpPr>
        <dsp:cNvPr id="0" name=""/>
        <dsp:cNvSpPr/>
      </dsp:nvSpPr>
      <dsp:spPr>
        <a:xfrm rot="10800000">
          <a:off x="1176784" y="886249"/>
          <a:ext cx="288031" cy="250461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D3D437-A8ED-4228-BEB7-9977117353D7}">
      <dsp:nvSpPr>
        <dsp:cNvPr id="0" name=""/>
        <dsp:cNvSpPr/>
      </dsp:nvSpPr>
      <dsp:spPr>
        <a:xfrm rot="5400000">
          <a:off x="3917009" y="-2400449"/>
          <a:ext cx="1330094" cy="62283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Language in appropriations act that places conditions from legislature on the use of the funds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Examples:  Guided Pathways, Worker Retraining, MESA, I-BEST, and college-specific projects such as Wildfire Prevention Program at Wenatchee Valley College</a:t>
          </a:r>
        </a:p>
      </dsp:txBody>
      <dsp:txXfrm rot="-5400000">
        <a:off x="1467881" y="113609"/>
        <a:ext cx="6163421" cy="1200234"/>
      </dsp:txXfrm>
    </dsp:sp>
    <dsp:sp modelId="{20A936A9-6FAC-4347-BC57-72CE05C519AE}">
      <dsp:nvSpPr>
        <dsp:cNvPr id="0" name=""/>
        <dsp:cNvSpPr/>
      </dsp:nvSpPr>
      <dsp:spPr>
        <a:xfrm>
          <a:off x="0" y="1792"/>
          <a:ext cx="1467002" cy="1424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400" b="1" kern="1200" dirty="0">
              <a:latin typeface="Calibri" panose="020F0502020204030204" pitchFamily="34" charset="0"/>
              <a:cs typeface="Calibri" panose="020F0502020204030204" pitchFamily="34" charset="0"/>
            </a:rPr>
            <a:t>BUDGET PROVISOS</a:t>
          </a:r>
        </a:p>
      </dsp:txBody>
      <dsp:txXfrm>
        <a:off x="69548" y="71340"/>
        <a:ext cx="1327906" cy="1285598"/>
      </dsp:txXfrm>
    </dsp:sp>
    <dsp:sp modelId="{F9375013-0E5E-4FDA-9F08-562A259A01F8}">
      <dsp:nvSpPr>
        <dsp:cNvPr id="0" name=""/>
        <dsp:cNvSpPr/>
      </dsp:nvSpPr>
      <dsp:spPr>
        <a:xfrm rot="5400000">
          <a:off x="3834798" y="-873576"/>
          <a:ext cx="1501183" cy="62429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Compensation funding includes wage increases, health benefit rate changes, paid family leave and pension rate change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Compensation funds are distributed based on each district's share of salary or benefit expenditures in the prior fiscal year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Compensation, M&amp;O, and Leases are held in safe harbor for four years. </a:t>
          </a:r>
        </a:p>
      </dsp:txBody>
      <dsp:txXfrm rot="-5400000">
        <a:off x="1463914" y="1570590"/>
        <a:ext cx="6169670" cy="1354619"/>
      </dsp:txXfrm>
    </dsp:sp>
    <dsp:sp modelId="{AA498A7B-8B34-42B7-B79E-7E5A12B2EB78}">
      <dsp:nvSpPr>
        <dsp:cNvPr id="0" name=""/>
        <dsp:cNvSpPr/>
      </dsp:nvSpPr>
      <dsp:spPr>
        <a:xfrm>
          <a:off x="0" y="1535965"/>
          <a:ext cx="1463036" cy="1424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400" b="1" kern="1200" dirty="0">
              <a:latin typeface="Calibri" panose="020F0502020204030204" pitchFamily="34" charset="0"/>
              <a:cs typeface="Calibri" panose="020F0502020204030204" pitchFamily="34" charset="0"/>
            </a:rPr>
            <a:t>COMPENSATION M&amp;O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400" b="1" kern="1200" dirty="0">
              <a:latin typeface="Calibri" panose="020F0502020204030204" pitchFamily="34" charset="0"/>
              <a:cs typeface="Calibri" panose="020F0502020204030204" pitchFamily="34" charset="0"/>
            </a:rPr>
            <a:t>LEASES</a:t>
          </a:r>
        </a:p>
      </dsp:txBody>
      <dsp:txXfrm>
        <a:off x="69548" y="1605513"/>
        <a:ext cx="1323940" cy="1285598"/>
      </dsp:txXfrm>
    </dsp:sp>
    <dsp:sp modelId="{76821344-B82A-49D4-9C4F-689AA0F2296F}">
      <dsp:nvSpPr>
        <dsp:cNvPr id="0" name=""/>
        <dsp:cNvSpPr/>
      </dsp:nvSpPr>
      <dsp:spPr>
        <a:xfrm rot="5400000">
          <a:off x="3901719" y="667898"/>
          <a:ext cx="1360674" cy="62283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Program or population-specific funds identified by the State Board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Reviewed annually, funds can remain in safe harbor indefinitely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en-US" sz="1400" kern="1200" dirty="0">
              <a:latin typeface="Calibri" panose="020F0502020204030204" pitchFamily="34" charset="0"/>
              <a:cs typeface="Calibri" panose="020F0502020204030204" pitchFamily="34" charset="0"/>
            </a:rPr>
            <a:t>Examples: Opportunity Scholarship, Centers of Excellence, Workforce Development Projects, funds for Disability Accommodations and Students of Color</a:t>
          </a:r>
        </a:p>
      </dsp:txBody>
      <dsp:txXfrm rot="-5400000">
        <a:off x="1467881" y="3168160"/>
        <a:ext cx="6161928" cy="1227828"/>
      </dsp:txXfrm>
    </dsp:sp>
    <dsp:sp modelId="{AC702DA9-3AC8-487C-9555-5A27BA06FAD8}">
      <dsp:nvSpPr>
        <dsp:cNvPr id="0" name=""/>
        <dsp:cNvSpPr/>
      </dsp:nvSpPr>
      <dsp:spPr>
        <a:xfrm>
          <a:off x="0" y="3070139"/>
          <a:ext cx="1467002" cy="1424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400" b="1" kern="1200" dirty="0">
              <a:latin typeface="Calibri" panose="020F0502020204030204" pitchFamily="34" charset="0"/>
              <a:cs typeface="Calibri" panose="020F0502020204030204" pitchFamily="34" charset="0"/>
            </a:rPr>
            <a:t>STATE BOARD EARMARKS</a:t>
          </a:r>
        </a:p>
      </dsp:txBody>
      <dsp:txXfrm>
        <a:off x="69548" y="3139687"/>
        <a:ext cx="1327906" cy="12855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7D8E9-3331-4291-9F17-3FF41B935400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0C177-458E-4ECB-97EC-7EDCBA19DA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9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DBB64-96D6-42B0-8680-D8E44BBF474E}" type="datetimeFigureOut">
              <a:rPr lang="en-US" smtClean="0"/>
              <a:t>1/15/2025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84A02-D147-49A8-A06D-A5C08FF690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69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306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278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2317813" y="0"/>
            <a:ext cx="682947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88" y="3863685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2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 dirty="0"/>
              <a:t>Presenter(s)</a:t>
            </a:r>
            <a:br>
              <a:rPr lang="en-US" dirty="0"/>
            </a:br>
            <a:r>
              <a:rPr lang="en-US" dirty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285463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1/15/2025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62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476958"/>
            <a:ext cx="7886700" cy="611619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Final Slide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2265367"/>
            <a:ext cx="7886700" cy="3428855"/>
          </a:xfrm>
          <a:prstGeom prst="rect">
            <a:avLst/>
          </a:prstGeom>
        </p:spPr>
        <p:txBody>
          <a:bodyPr/>
          <a:lstStyle>
            <a:lvl1pPr marL="457200" marR="0" indent="-45720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baseline="0">
                <a:solidFill>
                  <a:srgbClr val="003764"/>
                </a:solidFill>
              </a:defRPr>
            </a:lvl1pPr>
            <a:lvl2pPr marL="342884" indent="0">
              <a:buNone/>
              <a:defRPr>
                <a:solidFill>
                  <a:srgbClr val="003764"/>
                </a:solidFill>
              </a:defRPr>
            </a:lvl2pPr>
          </a:lstStyle>
          <a:p>
            <a:pPr marL="0" marR="0" lvl="0" indent="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Always use a Final Slide in order to include the Creative Commons footer language in the presentation.</a:t>
            </a:r>
            <a:br>
              <a:rPr lang="en-US" dirty="0"/>
            </a:br>
            <a:r>
              <a:rPr lang="en-US" dirty="0"/>
              <a:t>Ideas for the slide: Contact information; “Thank you;” “Questions?”</a:t>
            </a:r>
          </a:p>
        </p:txBody>
      </p:sp>
      <p:pic>
        <p:nvPicPr>
          <p:cNvPr id="14" name="Picture 13" descr="CC. Creative Commons license, attribution alone">
            <a:extLst>
              <a:ext uri="{FF2B5EF4-FFF2-40B4-BE49-F238E27FC236}">
                <a16:creationId xmlns:a16="http://schemas.microsoft.com/office/drawing/2014/main" id="{55C0BD8F-0D00-4252-96EA-53CD706830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28650" y="6399147"/>
            <a:ext cx="835224" cy="29873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D9A014E-7345-4161-B6F8-70E7EA234759}"/>
              </a:ext>
            </a:extLst>
          </p:cNvPr>
          <p:cNvSpPr txBox="1"/>
          <p:nvPr userDrawn="1"/>
        </p:nvSpPr>
        <p:spPr>
          <a:xfrm>
            <a:off x="1454322" y="6445499"/>
            <a:ext cx="378496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i="1" dirty="0">
                <a:solidFill>
                  <a:schemeClr val="bg1">
                    <a:lumMod val="50000"/>
                  </a:schemeClr>
                </a:solidFill>
              </a:rPr>
              <a:t>Note: All material licensed under Creative Commons Attribution 4.0 International License.</a:t>
            </a: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37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60" y="2415155"/>
            <a:ext cx="8336975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F79CB6C7-AD96-437F-A75B-A1987D8D9ACA}" type="datetime1">
              <a:rPr lang="en-US" smtClean="0"/>
              <a:t>1/15/2025</a:t>
            </a:fld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78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8" y="1709744"/>
            <a:ext cx="8270588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8" y="4589469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E68BEF8-F67A-4B64-B2F2-CC4AA048128C}" type="datetime1">
              <a:rPr lang="en-US" smtClean="0"/>
              <a:t>1/15/2025</a:t>
            </a:fld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94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0"/>
            <a:ext cx="4014357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4"/>
            <a:ext cx="4197693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1001848F-E7F6-4E55-B1DE-CC691BBD4F09}" type="datetime1">
              <a:rPr lang="en-US" smtClean="0"/>
              <a:t>1/15/2025</a:t>
            </a:fld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18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3"/>
            <a:ext cx="4067706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6" y="1485854"/>
            <a:ext cx="8335388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385434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3003840"/>
            <a:ext cx="4002378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3003840"/>
            <a:ext cx="4052457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5E48A247-4D0D-4017-954A-CBEE1B524F16}" type="datetime1">
              <a:rPr lang="en-US" smtClean="0"/>
              <a:t>1/15/2025</a:t>
            </a:fld>
            <a:endParaRPr lang="en-US" dirty="0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6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3F43D62C-E4AB-4F6C-BB6E-7C3A3BBC5E2B}" type="datetime1">
              <a:rPr lang="en-US" smtClean="0"/>
              <a:t>1/15/2025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1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92275FF0-9E97-4E0A-B533-109FB6621FD2}" type="datetime1">
              <a:rPr lang="en-US" smtClean="0"/>
              <a:t>1/15/2025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40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4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4" y="2888673"/>
            <a:ext cx="3160715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0" y="1569027"/>
            <a:ext cx="504146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A3C062AC-1CC2-40A8-B531-F2154AC26E35}" type="datetime1">
              <a:rPr lang="en-US" smtClean="0"/>
              <a:t>1/15/2025</a:t>
            </a:fld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53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0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0" y="2888673"/>
            <a:ext cx="335813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7" y="1569026"/>
            <a:ext cx="4839398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6EA93EB-E55E-4DBB-B6AA-C54A9BA5E4A4}" type="datetime1">
              <a:rPr lang="en-US" smtClean="0"/>
              <a:t>1/15/2025</a:t>
            </a:fld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74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233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51" r:id="rId10"/>
    <p:sldLayoutId id="214748366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27944" y="3762533"/>
            <a:ext cx="8336975" cy="139408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4000" cap="none" dirty="0">
                <a:latin typeface="Calibri" panose="020F0502020204030204" pitchFamily="34" charset="0"/>
                <a:cs typeface="Calibri" panose="020F0502020204030204" pitchFamily="34" charset="0"/>
              </a:rPr>
              <a:t>Overview of the Allocation Model</a:t>
            </a:r>
            <a:br>
              <a:rPr lang="en-US" sz="4000" cap="none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4000" cap="none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4000" cap="none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Stephanie Winner </a:t>
            </a:r>
            <a:r>
              <a:rPr lang="en-US" sz="1800" cap="none" dirty="0">
                <a:latin typeface="Calibri" panose="020F0502020204030204" pitchFamily="34" charset="0"/>
                <a:cs typeface="Calibri" panose="020F0502020204030204" pitchFamily="34" charset="0"/>
              </a:rPr>
              <a:t>SBCTC Operating Budget Director</a:t>
            </a:r>
            <a:br>
              <a:rPr lang="en-US" sz="1800" cap="none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cap="none" dirty="0">
                <a:latin typeface="Calibri" panose="020F0502020204030204" pitchFamily="34" charset="0"/>
                <a:cs typeface="Calibri" panose="020F0502020204030204" pitchFamily="34" charset="0"/>
              </a:rPr>
              <a:t>January 2024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9C6EC09-5B03-608F-58A0-40880B0A88C0}"/>
              </a:ext>
            </a:extLst>
          </p:cNvPr>
          <p:cNvCxnSpPr/>
          <p:nvPr/>
        </p:nvCxnSpPr>
        <p:spPr>
          <a:xfrm>
            <a:off x="427944" y="4483391"/>
            <a:ext cx="8229600" cy="0"/>
          </a:xfrm>
          <a:prstGeom prst="line">
            <a:avLst/>
          </a:prstGeom>
          <a:ln w="28575">
            <a:solidFill>
              <a:srgbClr val="003764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3783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C5979-7327-4332-B0ED-C33CDD7D8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306" y="1390424"/>
            <a:ext cx="8335388" cy="639386"/>
          </a:xfrm>
        </p:spPr>
        <p:txBody>
          <a:bodyPr/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State Board vs. District fiscal Responsibilities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2ECC23-5DD6-4C83-A813-1459FBC7B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5D65C48-396C-9A29-8EB4-BBD42FBDCEF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39347857"/>
              </p:ext>
            </p:extLst>
          </p:nvPr>
        </p:nvGraphicFramePr>
        <p:xfrm>
          <a:off x="504825" y="1897830"/>
          <a:ext cx="8039100" cy="45601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4080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BEAA3-689E-4AE5-BB5C-29DB61CE3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276" y="1232447"/>
            <a:ext cx="8335388" cy="736311"/>
          </a:xfrm>
        </p:spPr>
        <p:txBody>
          <a:bodyPr/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How the dollars flow…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8D3BDE-71E4-48F5-9F50-1E886ADDD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D6D222B-832A-EE6C-AFAF-7DDEFADBD71A}"/>
              </a:ext>
            </a:extLst>
          </p:cNvPr>
          <p:cNvSpPr txBox="1"/>
          <p:nvPr/>
        </p:nvSpPr>
        <p:spPr>
          <a:xfrm>
            <a:off x="622300" y="2019300"/>
            <a:ext cx="4457700" cy="715089"/>
          </a:xfrm>
          <a:prstGeom prst="roundRect">
            <a:avLst/>
          </a:prstGeom>
          <a:solidFill>
            <a:srgbClr val="005E9C"/>
          </a:solidFill>
          <a:ln w="952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Legislative</a:t>
            </a:r>
          </a:p>
          <a:p>
            <a:pPr algn="ctr"/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Appropriation Act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4C655F0-B87A-3BDB-4DBE-E0FD7A74D573}"/>
              </a:ext>
            </a:extLst>
          </p:cNvPr>
          <p:cNvSpPr txBox="1"/>
          <p:nvPr/>
        </p:nvSpPr>
        <p:spPr>
          <a:xfrm>
            <a:off x="5195024" y="2001026"/>
            <a:ext cx="3327184" cy="715089"/>
          </a:xfrm>
          <a:prstGeom prst="roundRect">
            <a:avLst/>
          </a:prstGeom>
          <a:solidFill>
            <a:srgbClr val="F7D952"/>
          </a:solidFill>
          <a:ln w="9525">
            <a:solidFill>
              <a:srgbClr val="F7D95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376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Tuition, Fees, </a:t>
            </a:r>
          </a:p>
          <a:p>
            <a:pPr algn="ctr"/>
            <a:r>
              <a:rPr lang="en-US" b="1" dirty="0">
                <a:solidFill>
                  <a:srgbClr val="00376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Grants, &amp; Contracts</a:t>
            </a:r>
          </a:p>
        </p:txBody>
      </p:sp>
      <p:graphicFrame>
        <p:nvGraphicFramePr>
          <p:cNvPr id="26" name="Diagram 25">
            <a:extLst>
              <a:ext uri="{FF2B5EF4-FFF2-40B4-BE49-F238E27FC236}">
                <a16:creationId xmlns:a16="http://schemas.microsoft.com/office/drawing/2014/main" id="{BDC30EEB-05B8-F152-BD45-B435CEE8B4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52288270"/>
              </p:ext>
            </p:extLst>
          </p:nvPr>
        </p:nvGraphicFramePr>
        <p:xfrm>
          <a:off x="507276" y="3380405"/>
          <a:ext cx="2641600" cy="19266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3E0A93BB-D635-8C3A-D406-230CD00851AF}"/>
              </a:ext>
            </a:extLst>
          </p:cNvPr>
          <p:cNvSpPr txBox="1"/>
          <p:nvPr/>
        </p:nvSpPr>
        <p:spPr>
          <a:xfrm>
            <a:off x="2806995" y="3564521"/>
            <a:ext cx="2285705" cy="731520"/>
          </a:xfrm>
          <a:prstGeom prst="roundRect">
            <a:avLst/>
          </a:prstGeom>
          <a:solidFill>
            <a:srgbClr val="005E9C"/>
          </a:solidFill>
          <a:ln w="952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SBCTC – Safe Harbor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Provisos &amp; Earmarks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29C0154-DF31-C259-9226-AD15C2787D67}"/>
              </a:ext>
            </a:extLst>
          </p:cNvPr>
          <p:cNvSpPr txBox="1"/>
          <p:nvPr/>
        </p:nvSpPr>
        <p:spPr>
          <a:xfrm>
            <a:off x="2933700" y="5169474"/>
            <a:ext cx="5588000" cy="408623"/>
          </a:xfrm>
          <a:prstGeom prst="roundRect">
            <a:avLst/>
          </a:prstGeom>
          <a:solidFill>
            <a:srgbClr val="55A7A6"/>
          </a:solidFill>
          <a:ln w="952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College District - Budgeting Process</a:t>
            </a:r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8CE9C5F0-6DFC-E8D9-39E3-D0586E2A4F03}"/>
              </a:ext>
            </a:extLst>
          </p:cNvPr>
          <p:cNvSpPr/>
          <p:nvPr/>
        </p:nvSpPr>
        <p:spPr>
          <a:xfrm>
            <a:off x="1612900" y="2756563"/>
            <a:ext cx="482600" cy="241635"/>
          </a:xfrm>
          <a:prstGeom prst="downArrow">
            <a:avLst/>
          </a:prstGeom>
          <a:solidFill>
            <a:srgbClr val="005E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Down 20">
            <a:extLst>
              <a:ext uri="{FF2B5EF4-FFF2-40B4-BE49-F238E27FC236}">
                <a16:creationId xmlns:a16="http://schemas.microsoft.com/office/drawing/2014/main" id="{255F586F-D96C-238D-3F1F-B62B2A136C2F}"/>
              </a:ext>
            </a:extLst>
          </p:cNvPr>
          <p:cNvSpPr/>
          <p:nvPr/>
        </p:nvSpPr>
        <p:spPr>
          <a:xfrm>
            <a:off x="3788436" y="2756563"/>
            <a:ext cx="482600" cy="793624"/>
          </a:xfrm>
          <a:prstGeom prst="downArrow">
            <a:avLst/>
          </a:prstGeom>
          <a:solidFill>
            <a:srgbClr val="005E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91AD072-41BE-F2BA-91D6-9C434DC723DE}"/>
              </a:ext>
            </a:extLst>
          </p:cNvPr>
          <p:cNvSpPr txBox="1"/>
          <p:nvPr/>
        </p:nvSpPr>
        <p:spPr>
          <a:xfrm>
            <a:off x="2933700" y="6007190"/>
            <a:ext cx="5588000" cy="419096"/>
          </a:xfrm>
          <a:prstGeom prst="roundRect">
            <a:avLst/>
          </a:prstGeom>
          <a:solidFill>
            <a:srgbClr val="55A7A6"/>
          </a:solidFill>
          <a:ln w="952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College Departments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94377C9-4A77-13CD-DA53-CC48F72E51E8}"/>
              </a:ext>
            </a:extLst>
          </p:cNvPr>
          <p:cNvSpPr txBox="1"/>
          <p:nvPr/>
        </p:nvSpPr>
        <p:spPr>
          <a:xfrm>
            <a:off x="622300" y="3022582"/>
            <a:ext cx="2641600" cy="408623"/>
          </a:xfrm>
          <a:prstGeom prst="roundRect">
            <a:avLst/>
          </a:prstGeom>
          <a:solidFill>
            <a:srgbClr val="005E9C"/>
          </a:solidFill>
          <a:ln w="952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SBCTC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Allocation Model</a:t>
            </a:r>
          </a:p>
        </p:txBody>
      </p:sp>
      <p:sp>
        <p:nvSpPr>
          <p:cNvPr id="28" name="Arrow: Bent 27">
            <a:extLst>
              <a:ext uri="{FF2B5EF4-FFF2-40B4-BE49-F238E27FC236}">
                <a16:creationId xmlns:a16="http://schemas.microsoft.com/office/drawing/2014/main" id="{C3EB0E28-3AA8-006A-22AA-3674154F592F}"/>
              </a:ext>
            </a:extLst>
          </p:cNvPr>
          <p:cNvSpPr/>
          <p:nvPr/>
        </p:nvSpPr>
        <p:spPr>
          <a:xfrm flipV="1">
            <a:off x="1803400" y="5218900"/>
            <a:ext cx="1130300" cy="231878"/>
          </a:xfrm>
          <a:prstGeom prst="bentArrow">
            <a:avLst>
              <a:gd name="adj1" fmla="val 20215"/>
              <a:gd name="adj2" fmla="val 25000"/>
              <a:gd name="adj3" fmla="val 25000"/>
              <a:gd name="adj4" fmla="val 43750"/>
            </a:avLst>
          </a:prstGeom>
          <a:solidFill>
            <a:srgbClr val="005E9C"/>
          </a:solidFill>
          <a:ln>
            <a:solidFill>
              <a:srgbClr val="005E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Arrow: Down 28">
            <a:extLst>
              <a:ext uri="{FF2B5EF4-FFF2-40B4-BE49-F238E27FC236}">
                <a16:creationId xmlns:a16="http://schemas.microsoft.com/office/drawing/2014/main" id="{AC143591-BD24-449F-BB24-A9F723CF70A9}"/>
              </a:ext>
            </a:extLst>
          </p:cNvPr>
          <p:cNvSpPr/>
          <p:nvPr/>
        </p:nvSpPr>
        <p:spPr>
          <a:xfrm>
            <a:off x="3788436" y="4359812"/>
            <a:ext cx="482600" cy="731520"/>
          </a:xfrm>
          <a:prstGeom prst="downArrow">
            <a:avLst/>
          </a:prstGeom>
          <a:solidFill>
            <a:srgbClr val="005E9C"/>
          </a:solidFill>
          <a:ln>
            <a:solidFill>
              <a:srgbClr val="55A7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row: Down 29">
            <a:extLst>
              <a:ext uri="{FF2B5EF4-FFF2-40B4-BE49-F238E27FC236}">
                <a16:creationId xmlns:a16="http://schemas.microsoft.com/office/drawing/2014/main" id="{C883B1E3-6F62-CA3A-562D-687D57F55D8C}"/>
              </a:ext>
            </a:extLst>
          </p:cNvPr>
          <p:cNvSpPr/>
          <p:nvPr/>
        </p:nvSpPr>
        <p:spPr>
          <a:xfrm>
            <a:off x="6599136" y="2756563"/>
            <a:ext cx="482600" cy="2351175"/>
          </a:xfrm>
          <a:prstGeom prst="downArrow">
            <a:avLst/>
          </a:prstGeom>
          <a:solidFill>
            <a:srgbClr val="F7D9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Arrow: Down 30">
            <a:extLst>
              <a:ext uri="{FF2B5EF4-FFF2-40B4-BE49-F238E27FC236}">
                <a16:creationId xmlns:a16="http://schemas.microsoft.com/office/drawing/2014/main" id="{5AC620F1-C341-C1C1-F42D-801BA9CBAE9F}"/>
              </a:ext>
            </a:extLst>
          </p:cNvPr>
          <p:cNvSpPr/>
          <p:nvPr/>
        </p:nvSpPr>
        <p:spPr>
          <a:xfrm>
            <a:off x="3188348" y="5596386"/>
            <a:ext cx="301028" cy="374228"/>
          </a:xfrm>
          <a:prstGeom prst="downArrow">
            <a:avLst/>
          </a:prstGeom>
          <a:solidFill>
            <a:srgbClr val="55A7A6"/>
          </a:solidFill>
          <a:ln>
            <a:solidFill>
              <a:srgbClr val="55A7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row: Down 31">
            <a:extLst>
              <a:ext uri="{FF2B5EF4-FFF2-40B4-BE49-F238E27FC236}">
                <a16:creationId xmlns:a16="http://schemas.microsoft.com/office/drawing/2014/main" id="{D487D495-9C9C-D2F7-3701-484946EE852C}"/>
              </a:ext>
            </a:extLst>
          </p:cNvPr>
          <p:cNvSpPr/>
          <p:nvPr/>
        </p:nvSpPr>
        <p:spPr>
          <a:xfrm>
            <a:off x="4356100" y="5596386"/>
            <a:ext cx="301028" cy="374228"/>
          </a:xfrm>
          <a:prstGeom prst="downArrow">
            <a:avLst/>
          </a:prstGeom>
          <a:solidFill>
            <a:srgbClr val="55A7A6"/>
          </a:solidFill>
          <a:ln>
            <a:solidFill>
              <a:srgbClr val="55A7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Arrow: Down 32">
            <a:extLst>
              <a:ext uri="{FF2B5EF4-FFF2-40B4-BE49-F238E27FC236}">
                <a16:creationId xmlns:a16="http://schemas.microsoft.com/office/drawing/2014/main" id="{BABB6B94-A4F0-FCC4-2A9E-22A8552B0B8E}"/>
              </a:ext>
            </a:extLst>
          </p:cNvPr>
          <p:cNvSpPr/>
          <p:nvPr/>
        </p:nvSpPr>
        <p:spPr>
          <a:xfrm>
            <a:off x="5558892" y="5596386"/>
            <a:ext cx="301028" cy="374228"/>
          </a:xfrm>
          <a:prstGeom prst="downArrow">
            <a:avLst/>
          </a:prstGeom>
          <a:solidFill>
            <a:srgbClr val="55A7A6"/>
          </a:solidFill>
          <a:ln>
            <a:solidFill>
              <a:srgbClr val="55A7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Arrow: Down 33">
            <a:extLst>
              <a:ext uri="{FF2B5EF4-FFF2-40B4-BE49-F238E27FC236}">
                <a16:creationId xmlns:a16="http://schemas.microsoft.com/office/drawing/2014/main" id="{1C424639-FC7D-37FE-E70F-2BD661663633}"/>
              </a:ext>
            </a:extLst>
          </p:cNvPr>
          <p:cNvSpPr/>
          <p:nvPr/>
        </p:nvSpPr>
        <p:spPr>
          <a:xfrm>
            <a:off x="6721564" y="5596386"/>
            <a:ext cx="301028" cy="374228"/>
          </a:xfrm>
          <a:prstGeom prst="downArrow">
            <a:avLst/>
          </a:prstGeom>
          <a:solidFill>
            <a:srgbClr val="55A7A6"/>
          </a:solidFill>
          <a:ln>
            <a:solidFill>
              <a:srgbClr val="55A7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Arrow: Down 34">
            <a:extLst>
              <a:ext uri="{FF2B5EF4-FFF2-40B4-BE49-F238E27FC236}">
                <a16:creationId xmlns:a16="http://schemas.microsoft.com/office/drawing/2014/main" id="{6406E34F-B41C-C2B7-0F18-5A31E49DC1EA}"/>
              </a:ext>
            </a:extLst>
          </p:cNvPr>
          <p:cNvSpPr/>
          <p:nvPr/>
        </p:nvSpPr>
        <p:spPr>
          <a:xfrm>
            <a:off x="7874000" y="5596386"/>
            <a:ext cx="301028" cy="374228"/>
          </a:xfrm>
          <a:prstGeom prst="downArrow">
            <a:avLst/>
          </a:prstGeom>
          <a:solidFill>
            <a:srgbClr val="55A7A6"/>
          </a:solidFill>
          <a:ln>
            <a:solidFill>
              <a:srgbClr val="55A7A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269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423" y="1447535"/>
            <a:ext cx="7491469" cy="590586"/>
          </a:xfrm>
        </p:spPr>
        <p:txBody>
          <a:bodyPr/>
          <a:lstStyle/>
          <a:p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What is in the allocation model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25FF592-6219-411E-F1F8-9D68AD18BBDC}"/>
              </a:ext>
            </a:extLst>
          </p:cNvPr>
          <p:cNvGrpSpPr/>
          <p:nvPr/>
        </p:nvGrpSpPr>
        <p:grpSpPr>
          <a:xfrm>
            <a:off x="754687" y="1884514"/>
            <a:ext cx="7793888" cy="4469041"/>
            <a:chOff x="754687" y="1884514"/>
            <a:chExt cx="7793888" cy="4469041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D8518D4B-5770-EBFC-5963-44E8C6F8C5D0}"/>
                </a:ext>
              </a:extLst>
            </p:cNvPr>
            <p:cNvSpPr/>
            <p:nvPr/>
          </p:nvSpPr>
          <p:spPr>
            <a:xfrm>
              <a:off x="4781426" y="4177280"/>
              <a:ext cx="3749043" cy="2176275"/>
            </a:xfrm>
            <a:custGeom>
              <a:avLst/>
              <a:gdLst>
                <a:gd name="connsiteX0" fmla="*/ 0 w 3749043"/>
                <a:gd name="connsiteY0" fmla="*/ 137159 h 1371593"/>
                <a:gd name="connsiteX1" fmla="*/ 137159 w 3749043"/>
                <a:gd name="connsiteY1" fmla="*/ 0 h 1371593"/>
                <a:gd name="connsiteX2" fmla="*/ 3611884 w 3749043"/>
                <a:gd name="connsiteY2" fmla="*/ 0 h 1371593"/>
                <a:gd name="connsiteX3" fmla="*/ 3749043 w 3749043"/>
                <a:gd name="connsiteY3" fmla="*/ 137159 h 1371593"/>
                <a:gd name="connsiteX4" fmla="*/ 3749043 w 3749043"/>
                <a:gd name="connsiteY4" fmla="*/ 1234434 h 1371593"/>
                <a:gd name="connsiteX5" fmla="*/ 3611884 w 3749043"/>
                <a:gd name="connsiteY5" fmla="*/ 1371593 h 1371593"/>
                <a:gd name="connsiteX6" fmla="*/ 137159 w 3749043"/>
                <a:gd name="connsiteY6" fmla="*/ 1371593 h 1371593"/>
                <a:gd name="connsiteX7" fmla="*/ 0 w 3749043"/>
                <a:gd name="connsiteY7" fmla="*/ 1234434 h 1371593"/>
                <a:gd name="connsiteX8" fmla="*/ 0 w 3749043"/>
                <a:gd name="connsiteY8" fmla="*/ 137159 h 1371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49043" h="1371593">
                  <a:moveTo>
                    <a:pt x="0" y="137159"/>
                  </a:moveTo>
                  <a:cubicBezTo>
                    <a:pt x="0" y="61408"/>
                    <a:pt x="61408" y="0"/>
                    <a:pt x="137159" y="0"/>
                  </a:cubicBezTo>
                  <a:lnTo>
                    <a:pt x="3611884" y="0"/>
                  </a:lnTo>
                  <a:cubicBezTo>
                    <a:pt x="3687635" y="0"/>
                    <a:pt x="3749043" y="61408"/>
                    <a:pt x="3749043" y="137159"/>
                  </a:cubicBezTo>
                  <a:lnTo>
                    <a:pt x="3749043" y="1234434"/>
                  </a:lnTo>
                  <a:cubicBezTo>
                    <a:pt x="3749043" y="1310185"/>
                    <a:pt x="3687635" y="1371593"/>
                    <a:pt x="3611884" y="1371593"/>
                  </a:cubicBezTo>
                  <a:lnTo>
                    <a:pt x="137159" y="1371593"/>
                  </a:lnTo>
                  <a:cubicBezTo>
                    <a:pt x="61408" y="1371593"/>
                    <a:pt x="0" y="1310185"/>
                    <a:pt x="0" y="1234434"/>
                  </a:cubicBezTo>
                  <a:lnTo>
                    <a:pt x="0" y="137159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05840" tIns="182880" rIns="83469" bIns="83469" numCol="1" spcCol="1270" anchor="t" anchorCtr="0">
              <a:noAutofit/>
            </a:bodyPr>
            <a:lstStyle/>
            <a:p>
              <a:pPr marL="114300" lvl="1" indent="-114300" algn="r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None/>
              </a:pPr>
              <a:r>
                <a:rPr lang="en-US" sz="1400" b="1" kern="1200" dirty="0"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DISTRICT ENROLLMENT ALLOCATION BASE</a:t>
              </a:r>
            </a:p>
            <a:p>
              <a:pPr marL="114300" lvl="1" indent="-114300" algn="r" defTabSz="622300"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sz="1400" kern="1200" dirty="0"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Provides base funding </a:t>
              </a:r>
            </a:p>
            <a:p>
              <a:pPr marL="114300" lvl="1" indent="-114300" algn="r" defTabSz="622300"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an</a:t>
              </a:r>
              <a:r>
                <a:rPr lang="en-US" sz="1400" kern="1200" dirty="0"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d an annual enrollment </a:t>
              </a:r>
            </a:p>
            <a:p>
              <a:pPr marL="114300" lvl="1" indent="-114300" algn="r" defTabSz="622300"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sz="1400" kern="1200" dirty="0"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target based on a rolling, </a:t>
              </a:r>
            </a:p>
            <a:p>
              <a:pPr marL="114300" lvl="1" indent="-114300" algn="r" defTabSz="622300"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sz="1400" kern="1200" dirty="0"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3-year average </a:t>
              </a:r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of past state </a:t>
              </a:r>
            </a:p>
            <a:p>
              <a:pPr marL="114300" lvl="1" indent="-114300" algn="r" defTabSz="622300"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enrollments.  If no colleges are </a:t>
              </a:r>
            </a:p>
            <a:p>
              <a:pPr marL="114300" lvl="1" indent="-114300" algn="r" defTabSz="622300"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over target, colleges retain their target from the prior year.</a:t>
              </a:r>
              <a:endParaRPr lang="en-US" sz="1400" kern="1200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72CD1FCC-4820-3117-DB20-F9A4F9087CE0}"/>
                </a:ext>
              </a:extLst>
            </p:cNvPr>
            <p:cNvSpPr/>
            <p:nvPr/>
          </p:nvSpPr>
          <p:spPr>
            <a:xfrm>
              <a:off x="764480" y="4164584"/>
              <a:ext cx="3749043" cy="2188971"/>
            </a:xfrm>
            <a:custGeom>
              <a:avLst/>
              <a:gdLst>
                <a:gd name="connsiteX0" fmla="*/ 0 w 3749043"/>
                <a:gd name="connsiteY0" fmla="*/ 137159 h 1371593"/>
                <a:gd name="connsiteX1" fmla="*/ 137159 w 3749043"/>
                <a:gd name="connsiteY1" fmla="*/ 0 h 1371593"/>
                <a:gd name="connsiteX2" fmla="*/ 3611884 w 3749043"/>
                <a:gd name="connsiteY2" fmla="*/ 0 h 1371593"/>
                <a:gd name="connsiteX3" fmla="*/ 3749043 w 3749043"/>
                <a:gd name="connsiteY3" fmla="*/ 137159 h 1371593"/>
                <a:gd name="connsiteX4" fmla="*/ 3749043 w 3749043"/>
                <a:gd name="connsiteY4" fmla="*/ 1234434 h 1371593"/>
                <a:gd name="connsiteX5" fmla="*/ 3611884 w 3749043"/>
                <a:gd name="connsiteY5" fmla="*/ 1371593 h 1371593"/>
                <a:gd name="connsiteX6" fmla="*/ 137159 w 3749043"/>
                <a:gd name="connsiteY6" fmla="*/ 1371593 h 1371593"/>
                <a:gd name="connsiteX7" fmla="*/ 0 w 3749043"/>
                <a:gd name="connsiteY7" fmla="*/ 1234434 h 1371593"/>
                <a:gd name="connsiteX8" fmla="*/ 0 w 3749043"/>
                <a:gd name="connsiteY8" fmla="*/ 137159 h 1371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49043" h="1371593">
                  <a:moveTo>
                    <a:pt x="0" y="137159"/>
                  </a:moveTo>
                  <a:cubicBezTo>
                    <a:pt x="0" y="61408"/>
                    <a:pt x="61408" y="0"/>
                    <a:pt x="137159" y="0"/>
                  </a:cubicBezTo>
                  <a:lnTo>
                    <a:pt x="3611884" y="0"/>
                  </a:lnTo>
                  <a:cubicBezTo>
                    <a:pt x="3687635" y="0"/>
                    <a:pt x="3749043" y="61408"/>
                    <a:pt x="3749043" y="137159"/>
                  </a:cubicBezTo>
                  <a:lnTo>
                    <a:pt x="3749043" y="1234434"/>
                  </a:lnTo>
                  <a:cubicBezTo>
                    <a:pt x="3749043" y="1310185"/>
                    <a:pt x="3687635" y="1371593"/>
                    <a:pt x="3611884" y="1371593"/>
                  </a:cubicBezTo>
                  <a:lnTo>
                    <a:pt x="137159" y="1371593"/>
                  </a:lnTo>
                  <a:cubicBezTo>
                    <a:pt x="61408" y="1371593"/>
                    <a:pt x="0" y="1310185"/>
                    <a:pt x="0" y="1234434"/>
                  </a:cubicBezTo>
                  <a:lnTo>
                    <a:pt x="0" y="137159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3469" tIns="83469" rIns="1097280" bIns="426367" numCol="1" spcCol="1270" anchor="t" anchorCtr="0">
              <a:noAutofit/>
            </a:bodyPr>
            <a:lstStyle/>
            <a:p>
              <a:pPr marL="0" lvl="1" defTabSz="622300">
                <a:lnSpc>
                  <a:spcPct val="90000"/>
                </a:lnSpc>
                <a:spcBef>
                  <a:spcPct val="0"/>
                </a:spcBef>
              </a:pPr>
              <a:r>
                <a:rPr lang="en-US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WEIGHTED/PRIORITY ENROLLMENT FTE</a:t>
              </a:r>
            </a:p>
            <a:p>
              <a:pPr marL="0" lvl="1" defTabSz="622300">
                <a:lnSpc>
                  <a:spcPct val="90000"/>
                </a:lnSpc>
                <a:spcBef>
                  <a:spcPct val="0"/>
                </a:spcBef>
              </a:pPr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Four enrollment </a:t>
              </a:r>
            </a:p>
            <a:p>
              <a:pPr marL="0" lvl="1" defTabSz="622300">
                <a:lnSpc>
                  <a:spcPct val="90000"/>
                </a:lnSpc>
                <a:spcBef>
                  <a:spcPct val="0"/>
                </a:spcBef>
              </a:pPr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categories receive an </a:t>
              </a:r>
            </a:p>
            <a:p>
              <a:pPr marL="0" lvl="1" defTabSz="622300">
                <a:lnSpc>
                  <a:spcPct val="90000"/>
                </a:lnSpc>
                <a:spcBef>
                  <a:spcPct val="0"/>
                </a:spcBef>
              </a:pPr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additional weight of .3</a:t>
              </a:r>
            </a:p>
            <a:p>
              <a:pPr marL="0" lvl="1" defTabSz="622300">
                <a:lnSpc>
                  <a:spcPct val="90000"/>
                </a:lnSpc>
                <a:spcBef>
                  <a:spcPct val="0"/>
                </a:spcBef>
              </a:pPr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per student FTE: </a:t>
              </a:r>
            </a:p>
            <a:p>
              <a:pPr marL="285750" lvl="1" indent="-285750" defTabSz="622300">
                <a:lnSpc>
                  <a:spcPct val="90000"/>
                </a:lnSpc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Adult Basic Education             </a:t>
              </a:r>
            </a:p>
            <a:p>
              <a:pPr marL="285750" lvl="1" indent="-285750" defTabSz="622300">
                <a:lnSpc>
                  <a:spcPct val="90000"/>
                </a:lnSpc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STEM</a:t>
              </a:r>
            </a:p>
            <a:p>
              <a:pPr marL="285750" lvl="1" indent="-285750" defTabSz="622300">
                <a:lnSpc>
                  <a:spcPct val="90000"/>
                </a:lnSpc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Upper-Level BAS                        </a:t>
              </a:r>
            </a:p>
            <a:p>
              <a:pPr marL="285750" lvl="1" indent="-285750" defTabSz="622300">
                <a:lnSpc>
                  <a:spcPct val="90000"/>
                </a:lnSpc>
                <a:spcBef>
                  <a:spcPct val="0"/>
                </a:spcBef>
                <a:buFont typeface="Arial" panose="020B0604020202020204" pitchFamily="34" charset="0"/>
                <a:buChar char="•"/>
              </a:pPr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Skills Gap</a:t>
              </a: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0748D65-79A9-1A4F-3F1C-7BC02883175D}"/>
                </a:ext>
              </a:extLst>
            </p:cNvPr>
            <p:cNvSpPr/>
            <p:nvPr/>
          </p:nvSpPr>
          <p:spPr>
            <a:xfrm>
              <a:off x="4799532" y="1897210"/>
              <a:ext cx="3749043" cy="2176273"/>
            </a:xfrm>
            <a:custGeom>
              <a:avLst/>
              <a:gdLst>
                <a:gd name="connsiteX0" fmla="*/ 0 w 3749043"/>
                <a:gd name="connsiteY0" fmla="*/ 137159 h 1371593"/>
                <a:gd name="connsiteX1" fmla="*/ 137159 w 3749043"/>
                <a:gd name="connsiteY1" fmla="*/ 0 h 1371593"/>
                <a:gd name="connsiteX2" fmla="*/ 3611884 w 3749043"/>
                <a:gd name="connsiteY2" fmla="*/ 0 h 1371593"/>
                <a:gd name="connsiteX3" fmla="*/ 3749043 w 3749043"/>
                <a:gd name="connsiteY3" fmla="*/ 137159 h 1371593"/>
                <a:gd name="connsiteX4" fmla="*/ 3749043 w 3749043"/>
                <a:gd name="connsiteY4" fmla="*/ 1234434 h 1371593"/>
                <a:gd name="connsiteX5" fmla="*/ 3611884 w 3749043"/>
                <a:gd name="connsiteY5" fmla="*/ 1371593 h 1371593"/>
                <a:gd name="connsiteX6" fmla="*/ 137159 w 3749043"/>
                <a:gd name="connsiteY6" fmla="*/ 1371593 h 1371593"/>
                <a:gd name="connsiteX7" fmla="*/ 0 w 3749043"/>
                <a:gd name="connsiteY7" fmla="*/ 1234434 h 1371593"/>
                <a:gd name="connsiteX8" fmla="*/ 0 w 3749043"/>
                <a:gd name="connsiteY8" fmla="*/ 137159 h 1371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49043" h="1371593">
                  <a:moveTo>
                    <a:pt x="0" y="137159"/>
                  </a:moveTo>
                  <a:cubicBezTo>
                    <a:pt x="0" y="61408"/>
                    <a:pt x="61408" y="0"/>
                    <a:pt x="137159" y="0"/>
                  </a:cubicBezTo>
                  <a:lnTo>
                    <a:pt x="3611884" y="0"/>
                  </a:lnTo>
                  <a:cubicBezTo>
                    <a:pt x="3687635" y="0"/>
                    <a:pt x="3749043" y="61408"/>
                    <a:pt x="3749043" y="137159"/>
                  </a:cubicBezTo>
                  <a:lnTo>
                    <a:pt x="3749043" y="1234434"/>
                  </a:lnTo>
                  <a:cubicBezTo>
                    <a:pt x="3749043" y="1310185"/>
                    <a:pt x="3687635" y="1371593"/>
                    <a:pt x="3611884" y="1371593"/>
                  </a:cubicBezTo>
                  <a:lnTo>
                    <a:pt x="137159" y="1371593"/>
                  </a:lnTo>
                  <a:cubicBezTo>
                    <a:pt x="61408" y="1371593"/>
                    <a:pt x="0" y="1310185"/>
                    <a:pt x="0" y="1234434"/>
                  </a:cubicBezTo>
                  <a:lnTo>
                    <a:pt x="0" y="137159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0" tIns="83469" rIns="83469" bIns="426367" numCol="1" spcCol="1270" anchor="t" anchorCtr="0">
              <a:noAutofit/>
            </a:bodyPr>
            <a:lstStyle/>
            <a:p>
              <a:pPr marL="114300" lvl="1" indent="-114300" algn="r" defTabSz="622300">
                <a:lnSpc>
                  <a:spcPct val="90000"/>
                </a:lnSpc>
                <a:spcBef>
                  <a:spcPct val="0"/>
                </a:spcBef>
              </a:pPr>
              <a:r>
                <a:rPr lang="en-US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STUDENT ACHIEVEMENT INITIATIVE</a:t>
              </a:r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</a:p>
            <a:p>
              <a:pPr marL="114300" lvl="1" indent="-114300" algn="r" defTabSz="6223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en-US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PERFORMANCE FUNDING </a:t>
              </a:r>
            </a:p>
            <a:p>
              <a:pPr marL="114300" lvl="1" indent="-114300" algn="r" defTabSz="6223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$5.25 million in budget bill.</a:t>
              </a:r>
            </a:p>
            <a:p>
              <a:pPr marL="114300" lvl="1" indent="-114300" algn="r" defTabSz="6223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en-US" sz="1400" kern="1200" dirty="0"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State Board policy allocates 5% </a:t>
              </a:r>
            </a:p>
            <a:p>
              <a:pPr marL="114300" lvl="1" indent="-114300" algn="r" defTabSz="6223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en-US" sz="1400" kern="1200" dirty="0"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of total state appropriations  </a:t>
              </a:r>
            </a:p>
            <a:p>
              <a:pPr marL="114300" lvl="1" indent="-114300" algn="r" defTabSz="6223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en-US" sz="1400" kern="1200"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$</a:t>
              </a:r>
              <a:r>
                <a:rPr lang="en-US" sz="1400">
                  <a:latin typeface="Calibri" panose="020F0502020204030204" pitchFamily="34" charset="0"/>
                  <a:cs typeface="Calibri" panose="020F0502020204030204" pitchFamily="34" charset="0"/>
                </a:rPr>
                <a:t>61</a:t>
              </a:r>
              <a:r>
                <a:rPr lang="en-US" sz="1400" kern="1200"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1400" kern="1200" dirty="0"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million in </a:t>
              </a:r>
              <a:r>
                <a:rPr lang="en-US" sz="1400" kern="1200"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FY 25</a:t>
              </a:r>
              <a:endParaRPr lang="en-US" sz="1400" kern="1200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A0BD7139-9AF9-DFF0-AE2B-938ADFCB9755}"/>
                </a:ext>
              </a:extLst>
            </p:cNvPr>
            <p:cNvSpPr/>
            <p:nvPr/>
          </p:nvSpPr>
          <p:spPr>
            <a:xfrm>
              <a:off x="754687" y="1884514"/>
              <a:ext cx="3749043" cy="2188969"/>
            </a:xfrm>
            <a:custGeom>
              <a:avLst/>
              <a:gdLst>
                <a:gd name="connsiteX0" fmla="*/ 0 w 3749043"/>
                <a:gd name="connsiteY0" fmla="*/ 137159 h 1371593"/>
                <a:gd name="connsiteX1" fmla="*/ 137159 w 3749043"/>
                <a:gd name="connsiteY1" fmla="*/ 0 h 1371593"/>
                <a:gd name="connsiteX2" fmla="*/ 3611884 w 3749043"/>
                <a:gd name="connsiteY2" fmla="*/ 0 h 1371593"/>
                <a:gd name="connsiteX3" fmla="*/ 3749043 w 3749043"/>
                <a:gd name="connsiteY3" fmla="*/ 137159 h 1371593"/>
                <a:gd name="connsiteX4" fmla="*/ 3749043 w 3749043"/>
                <a:gd name="connsiteY4" fmla="*/ 1234434 h 1371593"/>
                <a:gd name="connsiteX5" fmla="*/ 3611884 w 3749043"/>
                <a:gd name="connsiteY5" fmla="*/ 1371593 h 1371593"/>
                <a:gd name="connsiteX6" fmla="*/ 137159 w 3749043"/>
                <a:gd name="connsiteY6" fmla="*/ 1371593 h 1371593"/>
                <a:gd name="connsiteX7" fmla="*/ 0 w 3749043"/>
                <a:gd name="connsiteY7" fmla="*/ 1234434 h 1371593"/>
                <a:gd name="connsiteX8" fmla="*/ 0 w 3749043"/>
                <a:gd name="connsiteY8" fmla="*/ 137159 h 1371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49043" h="1371593">
                  <a:moveTo>
                    <a:pt x="0" y="137159"/>
                  </a:moveTo>
                  <a:cubicBezTo>
                    <a:pt x="0" y="61408"/>
                    <a:pt x="61408" y="0"/>
                    <a:pt x="137159" y="0"/>
                  </a:cubicBezTo>
                  <a:lnTo>
                    <a:pt x="3611884" y="0"/>
                  </a:lnTo>
                  <a:cubicBezTo>
                    <a:pt x="3687635" y="0"/>
                    <a:pt x="3749043" y="61408"/>
                    <a:pt x="3749043" y="137159"/>
                  </a:cubicBezTo>
                  <a:lnTo>
                    <a:pt x="3749043" y="1234434"/>
                  </a:lnTo>
                  <a:cubicBezTo>
                    <a:pt x="3749043" y="1310185"/>
                    <a:pt x="3687635" y="1371593"/>
                    <a:pt x="3611884" y="1371593"/>
                  </a:cubicBezTo>
                  <a:lnTo>
                    <a:pt x="137159" y="1371593"/>
                  </a:lnTo>
                  <a:cubicBezTo>
                    <a:pt x="61408" y="1371593"/>
                    <a:pt x="0" y="1310185"/>
                    <a:pt x="0" y="1234434"/>
                  </a:cubicBezTo>
                  <a:lnTo>
                    <a:pt x="0" y="137159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3469" tIns="83469" rIns="914400" bIns="426367" numCol="1" spcCol="1270" anchor="t" anchorCtr="0">
              <a:noAutofit/>
            </a:bodyPr>
            <a:lstStyle/>
            <a:p>
              <a:pPr marL="0" lvl="1" defTabSz="6223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en-US" sz="1400" b="1" kern="1200" dirty="0"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MINIMUM OPERATING ALLOCATION </a:t>
              </a:r>
            </a:p>
            <a:p>
              <a:pPr marL="0" lvl="1" defTabSz="6223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en-US" sz="1400" kern="1200" dirty="0"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Minimum amount for operations - $2.85 million per campus (includes some M&amp;O provided</a:t>
              </a:r>
            </a:p>
            <a:p>
              <a:pPr marL="0" lvl="1" defTabSz="6223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en-US" sz="1400" kern="1200" dirty="0"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in the capital</a:t>
              </a:r>
              <a:r>
                <a:rPr lang="en-US" sz="1400" kern="1200" baseline="0" dirty="0"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 budget due to </a:t>
              </a:r>
            </a:p>
            <a:p>
              <a:pPr marL="0" lvl="1" defTabSz="6223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en-US" sz="1400" kern="1200" baseline="0" dirty="0"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a Legislative fund swap in</a:t>
              </a:r>
            </a:p>
            <a:p>
              <a:pPr marL="0" lvl="1" defTabSz="62230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en-US" sz="1400" kern="1200" baseline="0" dirty="0"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early 2000)</a:t>
              </a:r>
            </a:p>
            <a:p>
              <a:pPr marL="0" lvl="1" defTabSz="622300">
                <a:lnSpc>
                  <a:spcPct val="90000"/>
                </a:lnSpc>
                <a:spcBef>
                  <a:spcPct val="0"/>
                </a:spcBef>
                <a:buNone/>
              </a:pPr>
              <a:endParaRPr lang="en-US" sz="14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3D17B51-5D3E-D885-8359-3C6235373F07}"/>
                </a:ext>
              </a:extLst>
            </p:cNvPr>
            <p:cNvSpPr/>
            <p:nvPr/>
          </p:nvSpPr>
          <p:spPr>
            <a:xfrm>
              <a:off x="2611991" y="2101138"/>
              <a:ext cx="1972345" cy="1972345"/>
            </a:xfrm>
            <a:custGeom>
              <a:avLst/>
              <a:gdLst>
                <a:gd name="connsiteX0" fmla="*/ 0 w 1972345"/>
                <a:gd name="connsiteY0" fmla="*/ 1972345 h 1972345"/>
                <a:gd name="connsiteX1" fmla="*/ 1972345 w 1972345"/>
                <a:gd name="connsiteY1" fmla="*/ 0 h 1972345"/>
                <a:gd name="connsiteX2" fmla="*/ 1972345 w 1972345"/>
                <a:gd name="connsiteY2" fmla="*/ 1972345 h 1972345"/>
                <a:gd name="connsiteX3" fmla="*/ 0 w 1972345"/>
                <a:gd name="connsiteY3" fmla="*/ 1972345 h 19723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2345" h="1972345">
                  <a:moveTo>
                    <a:pt x="0" y="1972345"/>
                  </a:moveTo>
                  <a:cubicBezTo>
                    <a:pt x="0" y="883049"/>
                    <a:pt x="883049" y="0"/>
                    <a:pt x="1972345" y="0"/>
                  </a:cubicBezTo>
                  <a:lnTo>
                    <a:pt x="1972345" y="1972345"/>
                  </a:lnTo>
                  <a:lnTo>
                    <a:pt x="0" y="197234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57200" tIns="727038" rIns="149352" bIns="149352" numCol="1" spcCol="1270" anchor="ctr" anchorCtr="0">
              <a:noAutofit/>
            </a:bodyPr>
            <a:lstStyle/>
            <a:p>
              <a:pPr marL="0" lvl="0" indent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100" kern="1200" dirty="0"/>
                <a:t>MOA</a:t>
              </a: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815C2027-D6B0-69DE-17A2-82C0A4DDC2C1}"/>
                </a:ext>
              </a:extLst>
            </p:cNvPr>
            <p:cNvSpPr/>
            <p:nvPr/>
          </p:nvSpPr>
          <p:spPr>
            <a:xfrm>
              <a:off x="4675438" y="2101138"/>
              <a:ext cx="1972345" cy="1972345"/>
            </a:xfrm>
            <a:custGeom>
              <a:avLst/>
              <a:gdLst>
                <a:gd name="connsiteX0" fmla="*/ 0 w 1972345"/>
                <a:gd name="connsiteY0" fmla="*/ 1972345 h 1972345"/>
                <a:gd name="connsiteX1" fmla="*/ 1972345 w 1972345"/>
                <a:gd name="connsiteY1" fmla="*/ 0 h 1972345"/>
                <a:gd name="connsiteX2" fmla="*/ 1972345 w 1972345"/>
                <a:gd name="connsiteY2" fmla="*/ 1972345 h 1972345"/>
                <a:gd name="connsiteX3" fmla="*/ 0 w 1972345"/>
                <a:gd name="connsiteY3" fmla="*/ 1972345 h 19723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2345" h="1972345">
                  <a:moveTo>
                    <a:pt x="0" y="0"/>
                  </a:moveTo>
                  <a:cubicBezTo>
                    <a:pt x="1089296" y="0"/>
                    <a:pt x="1972345" y="883049"/>
                    <a:pt x="1972345" y="1972345"/>
                  </a:cubicBezTo>
                  <a:lnTo>
                    <a:pt x="0" y="197234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9352" tIns="727038" rIns="457200" bIns="149352" numCol="1" spcCol="1270" anchor="ctr" anchorCtr="0">
              <a:noAutofit/>
            </a:bodyPr>
            <a:lstStyle/>
            <a:p>
              <a:pPr marL="0" lvl="0" indent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100" kern="1200" dirty="0"/>
                <a:t>SAI</a:t>
              </a: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1CE04222-938F-CE85-45BF-5675A43A7FFF}"/>
                </a:ext>
              </a:extLst>
            </p:cNvPr>
            <p:cNvSpPr/>
            <p:nvPr/>
          </p:nvSpPr>
          <p:spPr>
            <a:xfrm rot="21600000">
              <a:off x="4675438" y="4164584"/>
              <a:ext cx="1972345" cy="1972346"/>
            </a:xfrm>
            <a:custGeom>
              <a:avLst/>
              <a:gdLst>
                <a:gd name="connsiteX0" fmla="*/ 0 w 1972345"/>
                <a:gd name="connsiteY0" fmla="*/ 1972345 h 1972345"/>
                <a:gd name="connsiteX1" fmla="*/ 1972345 w 1972345"/>
                <a:gd name="connsiteY1" fmla="*/ 0 h 1972345"/>
                <a:gd name="connsiteX2" fmla="*/ 1972345 w 1972345"/>
                <a:gd name="connsiteY2" fmla="*/ 1972345 h 1972345"/>
                <a:gd name="connsiteX3" fmla="*/ 0 w 1972345"/>
                <a:gd name="connsiteY3" fmla="*/ 1972345 h 19723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2345" h="1972345">
                  <a:moveTo>
                    <a:pt x="1972345" y="0"/>
                  </a:moveTo>
                  <a:cubicBezTo>
                    <a:pt x="1972345" y="1089296"/>
                    <a:pt x="1089296" y="1972345"/>
                    <a:pt x="0" y="1972345"/>
                  </a:cubicBezTo>
                  <a:lnTo>
                    <a:pt x="0" y="0"/>
                  </a:lnTo>
                  <a:lnTo>
                    <a:pt x="1972345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9352" tIns="149352" rIns="457200" bIns="727038" numCol="1" spcCol="1270" anchor="ctr" anchorCtr="0">
              <a:noAutofit/>
            </a:bodyPr>
            <a:lstStyle/>
            <a:p>
              <a:pPr marL="0" lvl="0" indent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100" kern="1200" dirty="0"/>
                <a:t>DEAB</a:t>
              </a: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810C7DD7-CCA2-9FCA-F18E-9F9B40E986CD}"/>
                </a:ext>
              </a:extLst>
            </p:cNvPr>
            <p:cNvSpPr/>
            <p:nvPr/>
          </p:nvSpPr>
          <p:spPr>
            <a:xfrm>
              <a:off x="2611991" y="4164585"/>
              <a:ext cx="1972345" cy="1972345"/>
            </a:xfrm>
            <a:custGeom>
              <a:avLst/>
              <a:gdLst>
                <a:gd name="connsiteX0" fmla="*/ 0 w 1972345"/>
                <a:gd name="connsiteY0" fmla="*/ 1972345 h 1972345"/>
                <a:gd name="connsiteX1" fmla="*/ 1972345 w 1972345"/>
                <a:gd name="connsiteY1" fmla="*/ 0 h 1972345"/>
                <a:gd name="connsiteX2" fmla="*/ 1972345 w 1972345"/>
                <a:gd name="connsiteY2" fmla="*/ 1972345 h 1972345"/>
                <a:gd name="connsiteX3" fmla="*/ 0 w 1972345"/>
                <a:gd name="connsiteY3" fmla="*/ 1972345 h 19723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2345" h="1972345">
                  <a:moveTo>
                    <a:pt x="1972345" y="1972345"/>
                  </a:moveTo>
                  <a:cubicBezTo>
                    <a:pt x="883049" y="1972345"/>
                    <a:pt x="0" y="1089296"/>
                    <a:pt x="0" y="0"/>
                  </a:cubicBezTo>
                  <a:lnTo>
                    <a:pt x="1972345" y="0"/>
                  </a:lnTo>
                  <a:lnTo>
                    <a:pt x="1972345" y="197234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57200" tIns="149352" rIns="149352" bIns="727038" numCol="1" spcCol="1270" anchor="ctr" anchorCtr="0">
              <a:noAutofit/>
            </a:bodyPr>
            <a:lstStyle/>
            <a:p>
              <a:pPr marL="0" lvl="0" indent="0" algn="ctr" defTabSz="93345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en-US" sz="2100" kern="1200" dirty="0"/>
                <a:t>WEIGHTED </a:t>
              </a:r>
            </a:p>
            <a:p>
              <a:pPr marL="0" lvl="0" indent="0" algn="ctr" defTabSz="933450">
                <a:spcBef>
                  <a:spcPct val="0"/>
                </a:spcBef>
                <a:buNone/>
              </a:pPr>
              <a:r>
                <a:rPr lang="en-US" sz="2100" kern="1200" dirty="0"/>
                <a:t>PRIORITY</a:t>
              </a:r>
            </a:p>
            <a:p>
              <a:pPr marL="0" lvl="0" indent="0" algn="ctr" defTabSz="933450">
                <a:lnSpc>
                  <a:spcPct val="90000"/>
                </a:lnSpc>
                <a:spcBef>
                  <a:spcPct val="0"/>
                </a:spcBef>
                <a:buNone/>
              </a:pPr>
              <a:r>
                <a:rPr lang="en-US" sz="2100" kern="1200" dirty="0"/>
                <a:t>FTE</a:t>
              </a:r>
            </a:p>
          </p:txBody>
        </p:sp>
        <p:sp>
          <p:nvSpPr>
            <p:cNvPr id="15" name="Arrow: Circular 14">
              <a:extLst>
                <a:ext uri="{FF2B5EF4-FFF2-40B4-BE49-F238E27FC236}">
                  <a16:creationId xmlns:a16="http://schemas.microsoft.com/office/drawing/2014/main" id="{10182841-99A6-8243-5A38-35E651DF0421}"/>
                </a:ext>
              </a:extLst>
            </p:cNvPr>
            <p:cNvSpPr/>
            <p:nvPr/>
          </p:nvSpPr>
          <p:spPr>
            <a:xfrm>
              <a:off x="4289396" y="3709078"/>
              <a:ext cx="680982" cy="592159"/>
            </a:xfrm>
            <a:prstGeom prst="circularArrow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Arrow: Circular 15">
              <a:extLst>
                <a:ext uri="{FF2B5EF4-FFF2-40B4-BE49-F238E27FC236}">
                  <a16:creationId xmlns:a16="http://schemas.microsoft.com/office/drawing/2014/main" id="{B623D8E3-ADB4-67DD-4501-645299132830}"/>
                </a:ext>
              </a:extLst>
            </p:cNvPr>
            <p:cNvSpPr/>
            <p:nvPr/>
          </p:nvSpPr>
          <p:spPr>
            <a:xfrm rot="10800000">
              <a:off x="4289396" y="3936832"/>
              <a:ext cx="680982" cy="592159"/>
            </a:xfrm>
            <a:prstGeom prst="circularArrow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04569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423" y="1447535"/>
            <a:ext cx="7491469" cy="590586"/>
          </a:xfrm>
        </p:spPr>
        <p:txBody>
          <a:bodyPr/>
          <a:lstStyle/>
          <a:p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What is outside the model – safe harbor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486885C5-FA8E-5298-9BCE-273CFC721C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7873905"/>
              </p:ext>
            </p:extLst>
          </p:nvPr>
        </p:nvGraphicFramePr>
        <p:xfrm>
          <a:off x="698499" y="1879601"/>
          <a:ext cx="7707745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3619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F7A1140-9BB4-CF4C-A523-3BACCA0EBB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49943" y="1582785"/>
            <a:ext cx="7389628" cy="5098845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DEE5BC03-7CE3-4FE3-BC0A-0ACCA8AC1F24}" type="slidenum">
              <a:rPr lang="en-US" sz="1000" smtClean="0"/>
              <a:pPr>
                <a:lnSpc>
                  <a:spcPct val="90000"/>
                </a:lnSpc>
                <a:spcAft>
                  <a:spcPts val="600"/>
                </a:spcAft>
              </a:pPr>
              <a:t>6</a:t>
            </a:fld>
            <a:endParaRPr lang="en-US" sz="100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B7B4325-FEE9-395B-E3CE-6E329C1DF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860" y="1347911"/>
            <a:ext cx="8336975" cy="797070"/>
          </a:xfrm>
        </p:spPr>
        <p:txBody>
          <a:bodyPr/>
          <a:lstStyle/>
          <a:p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2023-24 Operating budget allocation</a:t>
            </a:r>
            <a:b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200" b="1" i="1" dirty="0">
                <a:latin typeface="Calibri" panose="020F0502020204030204" pitchFamily="34" charset="0"/>
                <a:cs typeface="Calibri" panose="020F0502020204030204" pitchFamily="34" charset="0"/>
              </a:rPr>
              <a:t>$ IN MILLIONS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68434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97CCE7C-E6AA-E812-135E-A40625F1C1CD}"/>
              </a:ext>
            </a:extLst>
          </p:cNvPr>
          <p:cNvSpPr txBox="1"/>
          <p:nvPr/>
        </p:nvSpPr>
        <p:spPr>
          <a:xfrm>
            <a:off x="494426" y="1883328"/>
            <a:ext cx="449224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n-US" sz="2400" dirty="0">
              <a:solidFill>
                <a:srgbClr val="00376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600" dirty="0">
              <a:solidFill>
                <a:srgbClr val="00376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600" dirty="0">
              <a:solidFill>
                <a:srgbClr val="00376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600" dirty="0">
              <a:solidFill>
                <a:srgbClr val="00376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600" dirty="0">
              <a:solidFill>
                <a:srgbClr val="00376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600" dirty="0">
              <a:solidFill>
                <a:srgbClr val="00376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600" dirty="0">
              <a:solidFill>
                <a:srgbClr val="00376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600" dirty="0">
              <a:solidFill>
                <a:srgbClr val="00376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600" dirty="0">
              <a:solidFill>
                <a:srgbClr val="00376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600" dirty="0">
              <a:solidFill>
                <a:srgbClr val="00376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600" dirty="0">
              <a:solidFill>
                <a:srgbClr val="00376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00376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Stephanie Winner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376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Operating Budget Director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376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360-704-1023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376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swinner@sbctc.edu </a:t>
            </a:r>
            <a:endParaRPr lang="en-US" sz="1600" dirty="0">
              <a:solidFill>
                <a:srgbClr val="003764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050C7E1-229E-3137-40A8-3D6C34FBB14F}"/>
              </a:ext>
            </a:extLst>
          </p:cNvPr>
          <p:cNvSpPr txBox="1">
            <a:spLocks/>
          </p:cNvSpPr>
          <p:nvPr/>
        </p:nvSpPr>
        <p:spPr>
          <a:xfrm>
            <a:off x="4986670" y="1883328"/>
            <a:ext cx="3662904" cy="4047689"/>
          </a:xfrm>
          <a:prstGeom prst="rect">
            <a:avLst/>
          </a:prstGeom>
          <a:solidFill>
            <a:srgbClr val="003764"/>
          </a:solidFill>
          <a:ln>
            <a:solidFill>
              <a:srgbClr val="003764"/>
            </a:solidFill>
          </a:ln>
        </p:spPr>
        <p:txBody>
          <a:bodyPr anchor="ctr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00" kern="1200" cap="all" baseline="0">
                <a:solidFill>
                  <a:srgbClr val="003764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questions? </a:t>
            </a:r>
          </a:p>
        </p:txBody>
      </p:sp>
    </p:spTree>
    <p:extLst>
      <p:ext uri="{BB962C8B-B14F-4D97-AF65-F5344CB8AC3E}">
        <p14:creationId xmlns:p14="http://schemas.microsoft.com/office/powerpoint/2010/main" val="1605145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llocation Model - WELA Jan 2018" id="{8740E71A-00ED-40D5-B0BF-4B36F4EB007E}" vid="{AE8C332E-A300-4190-A9D2-2BDBB319AE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ntent_x0020_Owner xmlns="686bc730-dfb5-4557-ac43-64e2aeb71117">
      <UserInfo>
        <DisplayName>Katie Rose</DisplayName>
        <AccountId>178</AccountId>
        <AccountType/>
      </UserInfo>
    </Content_x0020_Owner>
    <Menu_x0020_Group xmlns="686bc730-dfb5-4557-ac43-64e2aeb71117">Publications &amp; Printing</Menu_x0020_Group>
    <PublishingExpirationDate xmlns="http://schemas.microsoft.com/sharepoint/v3" xsi:nil="true"/>
    <PublishingStartDate xmlns="http://schemas.microsoft.com/sharepoint/v3" xsi:nil="true"/>
    <Category xmlns="686bc730-dfb5-4557-ac43-64e2aeb71117">SBCTC Templates</Category>
    <_dlc_DocId xmlns="dbb9891f-5342-44b3-9004-2472729e727f">Z7X6SQ3F62JH-64-34</_dlc_DocId>
    <_dlc_DocIdUrl xmlns="dbb9891f-5342-44b3-9004-2472729e727f">
      <Url>https://portal.sbctc.edu/sites/Intranet/publications/_layouts/15/DocIdRedir.aspx?ID=Z7X6SQ3F62JH-64-34</Url>
      <Description>Z7X6SQ3F62JH-64-34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01EAAAF5A9A14C98C32A8D7B77B290" ma:contentTypeVersion="3" ma:contentTypeDescription="Create a new document." ma:contentTypeScope="" ma:versionID="2e914c9ff0a49efb2ee1582fe3ce598a">
  <xsd:schema xmlns:xsd="http://www.w3.org/2001/XMLSchema" xmlns:xs="http://www.w3.org/2001/XMLSchema" xmlns:p="http://schemas.microsoft.com/office/2006/metadata/properties" xmlns:ns1="http://schemas.microsoft.com/sharepoint/v3" xmlns:ns2="686bc730-dfb5-4557-ac43-64e2aeb71117" xmlns:ns3="dbb9891f-5342-44b3-9004-2472729e727f" targetNamespace="http://schemas.microsoft.com/office/2006/metadata/properties" ma:root="true" ma:fieldsID="0cdc677446c239af8b938da8af397885" ns1:_="" ns2:_="" ns3:_="">
    <xsd:import namespace="http://schemas.microsoft.com/sharepoint/v3"/>
    <xsd:import namespace="686bc730-dfb5-4557-ac43-64e2aeb71117"/>
    <xsd:import namespace="dbb9891f-5342-44b3-9004-2472729e727f"/>
    <xsd:element name="properties">
      <xsd:complexType>
        <xsd:sequence>
          <xsd:element name="documentManagement">
            <xsd:complexType>
              <xsd:all>
                <xsd:element ref="ns2:Menu_x0020_Group" minOccurs="0"/>
                <xsd:element ref="ns2:Category" minOccurs="0"/>
                <xsd:element ref="ns2:Content_x0020_Owner" minOccurs="0"/>
                <xsd:element ref="ns1:PublishingStartDate" minOccurs="0"/>
                <xsd:element ref="ns1:PublishingExpirationDate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6bc730-dfb5-4557-ac43-64e2aeb71117" elementFormDefault="qualified">
    <xsd:import namespace="http://schemas.microsoft.com/office/2006/documentManagement/types"/>
    <xsd:import namespace="http://schemas.microsoft.com/office/infopath/2007/PartnerControls"/>
    <xsd:element name="Menu_x0020_Group" ma:index="2" nillable="true" ma:displayName="Menu Group" ma:default="Publications &amp; Printing" ma:format="Dropdown" ma:internalName="Menu_x0020_Group" ma:readOnly="false">
      <xsd:simpleType>
        <xsd:restriction base="dms:Choice">
          <xsd:enumeration value="Publications &amp; Printing"/>
        </xsd:restriction>
      </xsd:simpleType>
    </xsd:element>
    <xsd:element name="Category" ma:index="3" nillable="true" ma:displayName="Category" ma:format="Dropdown" ma:internalName="Category">
      <xsd:simpleType>
        <xsd:restriction base="dms:Choice">
          <xsd:enumeration value="Agency Issue Briefs"/>
          <xsd:enumeration value="Business Cards"/>
          <xsd:enumeration value="Name Badges"/>
          <xsd:enumeration value="Logos"/>
          <xsd:enumeration value="SBCTC Templates"/>
          <xsd:enumeration value="Style Guide"/>
        </xsd:restriction>
      </xsd:simpleType>
    </xsd:element>
    <xsd:element name="Content_x0020_Owner" ma:index="10" nillable="true" ma:displayName="Content Owner" ma:list="UserInfo" ma:SharePointGroup="0" ma:internalName="Content_x0020_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b9891f-5342-44b3-9004-2472729e727f" elementFormDefault="qualified">
    <xsd:import namespace="http://schemas.microsoft.com/office/2006/documentManagement/types"/>
    <xsd:import namespace="http://schemas.microsoft.com/office/infopath/2007/PartnerControls"/>
    <xsd:element name="_dlc_DocId" ma:index="13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4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5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 ma:readOnly="tru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DE33878-163B-4CF7-A17D-6FCF9FD16388}">
  <ds:schemaRefs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dbb9891f-5342-44b3-9004-2472729e727f"/>
    <ds:schemaRef ds:uri="686bc730-dfb5-4557-ac43-64e2aeb71117"/>
    <ds:schemaRef ds:uri="http://www.w3.org/XML/1998/namespace"/>
    <ds:schemaRef ds:uri="http://schemas.microsoft.com/sharepoint/v3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95655C31-FF9D-4BAE-B47A-D21E3BFC3F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FFAAAD1-D526-4A54-B121-15C9801A2AE3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466EFD8B-42C1-4990-8FF4-491C63C89E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86bc730-dfb5-4557-ac43-64e2aeb71117"/>
    <ds:schemaRef ds:uri="dbb9891f-5342-44b3-9004-2472729e72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15735</TotalTime>
  <Words>474</Words>
  <Application>Microsoft Office PowerPoint</Application>
  <PresentationFormat>On-screen Show (4:3)</PresentationFormat>
  <Paragraphs>99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Overview of the Allocation Model   Stephanie Winner SBCTC Operating Budget Director January 2024</vt:lpstr>
      <vt:lpstr>State Board vs. District fiscal Responsibilities</vt:lpstr>
      <vt:lpstr>How the dollars flow…</vt:lpstr>
      <vt:lpstr>What is in the allocation model</vt:lpstr>
      <vt:lpstr>What is outside the model – safe harbor</vt:lpstr>
      <vt:lpstr>2023-24 Operating budget allocation $ IN MILLIONS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allocations</dc:title>
  <dc:creator>Cherie Berthon</dc:creator>
  <cp:lastModifiedBy>Stephanie Winner</cp:lastModifiedBy>
  <cp:revision>170</cp:revision>
  <dcterms:created xsi:type="dcterms:W3CDTF">2018-01-18T05:19:44Z</dcterms:created>
  <dcterms:modified xsi:type="dcterms:W3CDTF">2025-01-16T00:19:56Z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0x0101007301EAAAF5A9A14C98C32A8D7B77B290</vt:lpwstr>
  </property>
  <property fmtid="{D5CDD505-2E9C-101B-9397-08002B2CF9AE}" pid="3" name="_dlc_DocIdItemGuid">
    <vt:lpwstr>22b9c358-7a7a-45ca-97aa-89f0abcf0fca</vt:lpwstr>
  </property>
</Properties>
</file>