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25"/>
  </p:notesMasterIdLst>
  <p:handoutMasterIdLst>
    <p:handoutMasterId r:id="rId26"/>
  </p:handoutMasterIdLst>
  <p:sldIdLst>
    <p:sldId id="259" r:id="rId6"/>
    <p:sldId id="262" r:id="rId7"/>
    <p:sldId id="263" r:id="rId8"/>
    <p:sldId id="264" r:id="rId9"/>
    <p:sldId id="265" r:id="rId10"/>
    <p:sldId id="266" r:id="rId11"/>
    <p:sldId id="275" r:id="rId12"/>
    <p:sldId id="276" r:id="rId13"/>
    <p:sldId id="267" r:id="rId14"/>
    <p:sldId id="268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6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2396" autoAdjust="0"/>
  </p:normalViewPr>
  <p:slideViewPr>
    <p:cSldViewPr snapToGrid="0">
      <p:cViewPr varScale="1">
        <p:scale>
          <a:sx n="61" d="100"/>
          <a:sy n="61" d="100"/>
        </p:scale>
        <p:origin x="186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to University of Iowa and UC Davis, as well as Recharged Education and Compliance Online, for public access to their information on procurement card fraud prevention.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0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receipts check box now on reconciliation screen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4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5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1/16/2025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1/16/2025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1/16/2025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1/16/2025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1/16/2025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1/16/2025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1/16/2025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1/16/2025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tclinkreferencecenter.ctclink.us/m/12536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tclinkreferencecenter.ctclink.us/m/79744/l/929034-9-2-adding-a-new-p-card-in-ctcli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-card%20reference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tclinkreferencecenter.ctclink.us/m/79744/l/929031-9-2-reconciling-p-card-transactions-statements-manuall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Business policies and practices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2691685"/>
            <a:ext cx="8336975" cy="2171259"/>
          </a:xfrm>
        </p:spPr>
        <p:txBody>
          <a:bodyPr/>
          <a:lstStyle/>
          <a:p>
            <a:r>
              <a:rPr lang="en-US" dirty="0"/>
              <a:t>P-card fraud? Suggestions for prevention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Kari Twogood – Angela Garza</a:t>
            </a:r>
          </a:p>
          <a:p>
            <a:r>
              <a:rPr lang="en-US" dirty="0"/>
              <a:t>BAR winter meeting, January 16, 2025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6BC1E-0556-F6E4-BB61-C73BEA03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Spend Limits and Approvals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06513-2064-D400-1124-6CCAFE2FB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appropriate spending limits based on the cardholder's role and department. </a:t>
            </a:r>
          </a:p>
          <a:p>
            <a:r>
              <a:rPr lang="en-US" dirty="0"/>
              <a:t>Implement a system for mandatory approvals on transactions exceeding designated thresholds.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6A5D7-A97D-BD9D-62A7-148FB788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11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594F-D5C8-5EC5-02AA-32F90CFCF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Credit/transaction limits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23352A1-B33B-5A79-9B2A-464E5DB96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285" y="2347006"/>
            <a:ext cx="8337550" cy="153586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33004-E921-DAD6-0151-2FC0DA2D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15236F-B074-9DCB-73B5-44F2104C91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285" y="4267243"/>
            <a:ext cx="8040414" cy="183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88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4FE89-28AD-EE88-A6C8-89F20AA4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and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41CCC-E7FA-43C3-744E-00CF5CF5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a clear process for employees to report suspected fraudulent activity. </a:t>
            </a:r>
          </a:p>
          <a:p>
            <a:r>
              <a:rPr lang="en-US" dirty="0"/>
              <a:t>Promptly investigate all reported incidents of potential fraud.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1A7B7-90B0-651B-B7E1-264B5440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15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08558-15A3-1460-A773-291A3556A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Auditing and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33F73-2EEE-E558-E0FC-01DC0D7B3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internal audits of the procurement card program to assess compliance with policies and identify areas for improvement. </a:t>
            </a:r>
          </a:p>
          <a:p>
            <a:r>
              <a:rPr lang="en-US" dirty="0"/>
              <a:t>Periodic review of cardholder compliance with established guidelines.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53D83-FCAF-6D78-70BB-60545CBF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5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88924-CE02-F090-7232-6A25D982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audits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38B1B8-07FB-A10F-4B68-D7BC7C7914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Who, How, When</a:t>
            </a:r>
          </a:p>
          <a:p>
            <a:pPr marL="0" indent="0">
              <a:buNone/>
            </a:pPr>
            <a:r>
              <a:rPr lang="en-US" sz="2200" dirty="0"/>
              <a:t>Transaction audits:</a:t>
            </a:r>
          </a:p>
          <a:p>
            <a:r>
              <a:rPr lang="en-US" sz="2200" dirty="0"/>
              <a:t>Could be conducted by the P-Card program administrator or manager (PA/PM), an internal audit department or other department (Reviewer Proxy)</a:t>
            </a:r>
          </a:p>
          <a:p>
            <a:r>
              <a:rPr lang="en-US" sz="2200" dirty="0"/>
              <a:t>Should occur a minimum of monthly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3B70C-8FD6-9578-616A-E8A3F2FD2C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to Avoid</a:t>
            </a:r>
          </a:p>
          <a:p>
            <a:r>
              <a:rPr lang="en-US" sz="2200" dirty="0"/>
              <a:t>Manually auditing all P-Card transactions every month, which is tedious and costly; </a:t>
            </a:r>
          </a:p>
          <a:p>
            <a:r>
              <a:rPr lang="en-US" sz="2200" dirty="0"/>
              <a:t>Exclusively conducting random, percentage-based audits (e.g., 10% of transactions), which can result in some cardholders slipping through the cracks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15AE6-C399-4BC7-F509-ED14DCD9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4CE8F-C4D7-70BD-A8B4-3A9E529C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p-card audits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80CAE-B599-8CC7-73CC-B84026B95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Your strategy should include auditing transactions that have certain attributes, such as those:</a:t>
            </a:r>
          </a:p>
          <a:p>
            <a:r>
              <a:rPr lang="en-US" dirty="0"/>
              <a:t>at or above a certain dollar threshold</a:t>
            </a:r>
          </a:p>
          <a:p>
            <a:r>
              <a:rPr lang="en-US" dirty="0"/>
              <a:t>with certain merchant category codes (MCCs) and/or suppliers (e.g., Amazon)</a:t>
            </a:r>
          </a:p>
          <a:p>
            <a:r>
              <a:rPr lang="en-US" dirty="0"/>
              <a:t>containing key words that could indicate a prohibited purchase per your policies and procedures</a:t>
            </a:r>
          </a:p>
          <a:p>
            <a:r>
              <a:rPr lang="en-US" dirty="0"/>
              <a:t>occurring during non-business hours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DFF16-5AC9-1E76-127D-EF246BC84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31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997E-9949-AA7D-369E-ACE053A6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p-card audits,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48772-2BDB-197F-EE5E-B542C5DEC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068771"/>
          </a:xfrm>
        </p:spPr>
        <p:txBody>
          <a:bodyPr/>
          <a:lstStyle/>
          <a:p>
            <a:r>
              <a:rPr lang="en-US" sz="2400" dirty="0"/>
              <a:t>Look for suppliers used by only one cardholder; this might indicate an issue or something fishy.</a:t>
            </a:r>
          </a:p>
          <a:p>
            <a:r>
              <a:rPr lang="en-US" sz="2400" dirty="0"/>
              <a:t>In addition, audit all transactions by certain cardholders, such as those who: </a:t>
            </a:r>
          </a:p>
          <a:p>
            <a:pPr lvl="1"/>
            <a:r>
              <a:rPr lang="en-US" sz="2200" dirty="0"/>
              <a:t>are new to the cardholder role</a:t>
            </a:r>
          </a:p>
          <a:p>
            <a:pPr lvl="1"/>
            <a:r>
              <a:rPr lang="en-US" sz="2200" dirty="0"/>
              <a:t>have a new manager/approver</a:t>
            </a:r>
          </a:p>
          <a:p>
            <a:pPr lvl="1"/>
            <a:r>
              <a:rPr lang="en-US" sz="2200" dirty="0"/>
              <a:t>exceed a certain number of transactions during the month</a:t>
            </a:r>
          </a:p>
          <a:p>
            <a:pPr marL="0" indent="0">
              <a:buNone/>
            </a:pPr>
            <a:r>
              <a:rPr lang="en-US" sz="2400" dirty="0"/>
              <a:t>*These are just some examples* </a:t>
            </a:r>
          </a:p>
          <a:p>
            <a:pPr marL="0" indent="0">
              <a:buNone/>
            </a:pPr>
            <a:r>
              <a:rPr lang="en-US" sz="2400" dirty="0"/>
              <a:t>Do not exclude executive cardholders just because of their job level.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0B3D9-2575-351D-00F6-5644D597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74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29BA-B483-7687-0D8F-ABE2BB615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CDAF-9FB6-FA34-AE67-08971328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Utilize procurement card system that provides real-time transaction monitoring. </a:t>
            </a:r>
          </a:p>
          <a:p>
            <a:r>
              <a:rPr lang="en-US" dirty="0"/>
              <a:t>Promote a culture of accountability and ethical behavior within the organization regarding procurement card usage. </a:t>
            </a:r>
          </a:p>
          <a:p>
            <a:r>
              <a:rPr lang="en-US" dirty="0"/>
              <a:t>Regularly assess the effectiveness of the fraud prevention program and make adjustments as needed based on emerging risks and trends.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6639C-DAC9-62F4-BC92-79AB6C6D0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77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8E1A31-02C2-9385-AFEC-319D015C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46195B-D453-1C61-7AEC-BA745694622C}"/>
              </a:ext>
            </a:extLst>
          </p:cNvPr>
          <p:cNvSpPr/>
          <p:nvPr/>
        </p:nvSpPr>
        <p:spPr>
          <a:xfrm>
            <a:off x="2463923" y="3494727"/>
            <a:ext cx="42161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Angela Garza,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Yakima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D0A36F-E781-C268-50DD-88DC2F9D540F}"/>
              </a:ext>
            </a:extLst>
          </p:cNvPr>
          <p:cNvSpPr txBox="1"/>
          <p:nvPr/>
        </p:nvSpPr>
        <p:spPr>
          <a:xfrm>
            <a:off x="677917" y="1582723"/>
            <a:ext cx="77387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P-Card program: Audit and Risk Assessment</a:t>
            </a:r>
          </a:p>
        </p:txBody>
      </p:sp>
    </p:spTree>
    <p:extLst>
      <p:ext uri="{BB962C8B-B14F-4D97-AF65-F5344CB8AC3E}">
        <p14:creationId xmlns:p14="http://schemas.microsoft.com/office/powerpoint/2010/main" val="1171083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Thank you</a:t>
            </a:r>
          </a:p>
        </p:txBody>
      </p:sp>
      <p:pic>
        <p:nvPicPr>
          <p:cNvPr id="5" name="Graphic 4" descr="Question Mark with solid fill">
            <a:extLst>
              <a:ext uri="{FF2B5EF4-FFF2-40B4-BE49-F238E27FC236}">
                <a16:creationId xmlns:a16="http://schemas.microsoft.com/office/drawing/2014/main" id="{92AC5E37-9EE8-1C8F-334A-51138C0CB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5545" y="2227939"/>
            <a:ext cx="3153103" cy="315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44C898-5730-9EDA-41D9-305156A7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568B5E-7B31-6A0E-3B8D-7DC6073C2004}"/>
              </a:ext>
            </a:extLst>
          </p:cNvPr>
          <p:cNvSpPr txBox="1"/>
          <p:nvPr/>
        </p:nvSpPr>
        <p:spPr>
          <a:xfrm>
            <a:off x="901521" y="1687132"/>
            <a:ext cx="775308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procurement card fraud prevention program involves a set of policies and procedures designed to minimize the risk of fraudulent transactions made using procurement cards (also known as P-cards) by implementing strict controls on card usage, regular monitoring of transactions, thorough employee training, and clear guidelines regarding appropriate purchases, all while maintaining a system for reporting and investigating suspicious activity.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556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534C-007C-DD76-636F-2AB89432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3AFEC-BC07-F26C-B8C3-28430F1E6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policies and procedures</a:t>
            </a:r>
          </a:p>
          <a:p>
            <a:r>
              <a:rPr lang="en-US" dirty="0" err="1"/>
              <a:t>Cardhold</a:t>
            </a:r>
            <a:r>
              <a:rPr lang="en-US" dirty="0"/>
              <a:t> training and awareness</a:t>
            </a:r>
          </a:p>
          <a:p>
            <a:r>
              <a:rPr lang="en-US" dirty="0"/>
              <a:t>Access controls and separation of duties</a:t>
            </a:r>
          </a:p>
          <a:p>
            <a:r>
              <a:rPr lang="en-US" dirty="0"/>
              <a:t>Transaction monitoring and analysis</a:t>
            </a:r>
          </a:p>
          <a:p>
            <a:r>
              <a:rPr lang="en-US" dirty="0"/>
              <a:t>Spend limits and approvals</a:t>
            </a:r>
          </a:p>
          <a:p>
            <a:r>
              <a:rPr lang="en-US" dirty="0"/>
              <a:t>Reporting and investigation</a:t>
            </a:r>
          </a:p>
          <a:p>
            <a:r>
              <a:rPr lang="en-US" dirty="0"/>
              <a:t>Auditing and compliance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37A2B-0947-AB0D-51CF-C8C703E7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0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26C2E-740E-68BF-EA60-5FB4F6A4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 policies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BD82E-5254-5D72-8D26-D4E300652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eligible purchase categories and spending limits for each cardholder. </a:t>
            </a:r>
          </a:p>
          <a:p>
            <a:r>
              <a:rPr lang="en-US" dirty="0"/>
              <a:t>Establish guidelines for proper receipt documentation and expense reporting. </a:t>
            </a:r>
          </a:p>
          <a:p>
            <a:r>
              <a:rPr lang="en-US" dirty="0"/>
              <a:t>Specify procedures for reporting lost or stolen cards. </a:t>
            </a:r>
          </a:p>
          <a:p>
            <a:r>
              <a:rPr lang="en-US" dirty="0"/>
              <a:t>Specify consequences for violating policy rules.</a:t>
            </a:r>
          </a:p>
          <a:p>
            <a:r>
              <a:rPr lang="en-US" dirty="0"/>
              <a:t>Outline disciplinary actions for misuse of cards.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79E16-0E07-3762-8322-9B1605FD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8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331B3-1C11-3FBA-7E78-DC4F8C65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Cardholder Training and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2171B-02AB-8A9B-1DB9-5FFA5BE16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4306320"/>
          </a:xfrm>
        </p:spPr>
        <p:txBody>
          <a:bodyPr/>
          <a:lstStyle/>
          <a:p>
            <a:r>
              <a:rPr lang="en-US" dirty="0"/>
              <a:t>Regular training sessions for all cardholders on proper card usage, fraud detection, and reporting procedures. </a:t>
            </a:r>
          </a:p>
          <a:p>
            <a:r>
              <a:rPr lang="en-US" dirty="0"/>
              <a:t>Emphasize the importance of safeguarding card information and not sharing it with unauthorized individuals.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Canvas Course: FIN: PU103 Purchasing (P-Card)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Onboarding Training Materials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80F33-EEC5-371B-6715-74F1C459E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2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6993-9188-9BC7-CD67-F6DD26706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Access Controls and Separation of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1AD67-AF1E-D85F-5B2A-319F82E9D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068771"/>
          </a:xfrm>
        </p:spPr>
        <p:txBody>
          <a:bodyPr/>
          <a:lstStyle/>
          <a:p>
            <a:r>
              <a:rPr lang="en-US" dirty="0"/>
              <a:t>Limit the number of individuals with access to each procurement card. </a:t>
            </a:r>
          </a:p>
          <a:p>
            <a:r>
              <a:rPr lang="en-US" dirty="0"/>
              <a:t>Assign a designated card custodian within departments responsible for managing and monitoring card usage. </a:t>
            </a:r>
          </a:p>
          <a:p>
            <a:r>
              <a:rPr lang="en-US" dirty="0"/>
              <a:t>Separate responsibilities for approving purchases from those making them. </a:t>
            </a:r>
          </a:p>
          <a:p>
            <a:r>
              <a:rPr lang="en-US" dirty="0"/>
              <a:t>Add a reviewer to the card holder profile that is not within same department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24392-63EC-F2C0-F793-ED7E8999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58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A2C5-9E78-6A8A-8BD3-848B2CD0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PS: Card holder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C0E78-930F-8BA1-FC4E-1F75FFE01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QRG: Card Holder Profile – </a:t>
            </a:r>
            <a:r>
              <a:rPr lang="en-US" dirty="0">
                <a:hlinkClick r:id="rId2"/>
              </a:rPr>
              <a:t>Adding a New P-Card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Proxies: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Proxy security roles must be set prior to assigning</a:t>
            </a:r>
          </a:p>
          <a:p>
            <a:pPr marL="0" indent="0">
              <a:buNone/>
            </a:pPr>
            <a:r>
              <a:rPr lang="en-US" dirty="0"/>
              <a:t>Each EMPLID can have only one proxy role on card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3D26C-D3BA-3399-E016-AC047D510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4D544E-56C9-41D8-67AB-A11E3811F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60" y="3429000"/>
            <a:ext cx="7760989" cy="135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6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38970-4989-814A-238B-9D147A79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 Proxy roles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0C94-1975-1EAB-1FD9-CDC7E93AA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CC_ADMINISTRATOR</a:t>
            </a:r>
          </a:p>
          <a:p>
            <a:r>
              <a:rPr lang="en-US" dirty="0"/>
              <a:t>CC_APPROVER</a:t>
            </a:r>
          </a:p>
          <a:p>
            <a:r>
              <a:rPr lang="en-US" dirty="0"/>
              <a:t>CC_RECONCILER</a:t>
            </a:r>
          </a:p>
          <a:p>
            <a:r>
              <a:rPr lang="en-US" dirty="0"/>
              <a:t>CC_REVIEWER</a:t>
            </a:r>
          </a:p>
          <a:p>
            <a:r>
              <a:rPr lang="en-US" dirty="0"/>
              <a:t>CC_USER_REQ</a:t>
            </a:r>
          </a:p>
          <a:p>
            <a:r>
              <a:rPr lang="en-US" dirty="0"/>
              <a:t>CC_USER_PO</a:t>
            </a:r>
          </a:p>
          <a:p>
            <a:pPr marL="0" indent="0">
              <a:buNone/>
            </a:pPr>
            <a:r>
              <a:rPr lang="en-US" dirty="0">
                <a:hlinkClick r:id="rId2" action="ppaction://hlinkfile"/>
              </a:rPr>
              <a:t>Procurement Card Access Rights document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5BE6D-9283-A692-2AD7-4054FCC9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4E24-A464-6340-831E-431C0155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Transaction Monitoring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F8BBF-50EC-606F-14E0-9C74A5328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review of transaction statements to identify suspicious activity like unusual spending patterns, large purchases, or transactions at inappropriate merchants. </a:t>
            </a:r>
          </a:p>
          <a:p>
            <a:r>
              <a:rPr lang="en-US" dirty="0"/>
              <a:t>Utilize data analytics tools to identify potential fraud indicators based on historical spending trends.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QRG: Reconciling P-Card Transactions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3CBA8-3EDA-215D-D203-F1744479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8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withblankslide" id="{9E170CF2-4B44-4251-AAC2-8262D2C1B5BE}" vid="{8BACAC9D-F4BA-465D-AF11-DCD48AB670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Z7X6SQ3F62JH-64-61</_dlc_DocId>
    <_dlc_DocIdUrl xmlns="dbb9891f-5342-44b3-9004-2472729e727f">
      <Url>https://portal.sbctc.edu/sites/Intranet/publications/_layouts/15/DocIdRedir.aspx?ID=Z7X6SQ3F62JH-64-61</Url>
      <Description>Z7X6SQ3F62JH-64-61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13AB1F-27E2-4157-81D5-1D948943FF6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A12B45D-06A9-48FB-A785-0421146DFE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A79F04-4403-4038-BEAC-654037707E52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sharepoint/v3"/>
    <ds:schemaRef ds:uri="dbb9891f-5342-44b3-9004-2472729e727f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4"/>
    <ds:schemaRef ds:uri="686bc730-dfb5-4557-ac43-64e2aeb71117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FA5511B7-C048-4A47-910D-B6EE757BB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103</TotalTime>
  <Words>825</Words>
  <Application>Microsoft Office PowerPoint</Application>
  <PresentationFormat>On-screen Show (4:3)</PresentationFormat>
  <Paragraphs>113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Arial</vt:lpstr>
      <vt:lpstr>Calibri</vt:lpstr>
      <vt:lpstr>Office Theme</vt:lpstr>
      <vt:lpstr>P-card fraud? Suggestions for prevention</vt:lpstr>
      <vt:lpstr>PowerPoint Presentation</vt:lpstr>
      <vt:lpstr>Key elements</vt:lpstr>
      <vt:lpstr>Clear policies and procedures</vt:lpstr>
      <vt:lpstr>Cardholder Training and Awareness</vt:lpstr>
      <vt:lpstr>Access Controls and Separation of Duties</vt:lpstr>
      <vt:lpstr>PS: Card holder profile</vt:lpstr>
      <vt:lpstr>PS Proxy roles </vt:lpstr>
      <vt:lpstr>Transaction Monitoring and Analysis</vt:lpstr>
      <vt:lpstr>Spend Limits and Approvals</vt:lpstr>
      <vt:lpstr>Setting Credit/transaction limits</vt:lpstr>
      <vt:lpstr>Reporting and Investigation</vt:lpstr>
      <vt:lpstr>Auditing and Compliance</vt:lpstr>
      <vt:lpstr>Transaction audits</vt:lpstr>
      <vt:lpstr>Strategic p-card audits</vt:lpstr>
      <vt:lpstr>Strategic p-card audits, cont.</vt:lpstr>
      <vt:lpstr>Important considerations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 Twogood</dc:creator>
  <cp:lastModifiedBy>Kari Twogood</cp:lastModifiedBy>
  <cp:revision>10</cp:revision>
  <dcterms:created xsi:type="dcterms:W3CDTF">2019-04-10T23:12:57Z</dcterms:created>
  <dcterms:modified xsi:type="dcterms:W3CDTF">2025-01-16T19:39:44Z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7ff476bc-ac88-4604-9168-c48c069949f0</vt:lpwstr>
  </property>
</Properties>
</file>