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8" r:id="rId5"/>
    <p:sldId id="1035" r:id="rId6"/>
    <p:sldId id="1037" r:id="rId7"/>
    <p:sldId id="1039" r:id="rId8"/>
    <p:sldId id="1043" r:id="rId9"/>
    <p:sldId id="1056" r:id="rId10"/>
    <p:sldId id="1067" r:id="rId11"/>
    <p:sldId id="1059" r:id="rId12"/>
    <p:sldId id="1066" r:id="rId13"/>
    <p:sldId id="1065" r:id="rId14"/>
    <p:sldId id="1061" r:id="rId15"/>
    <p:sldId id="1058" r:id="rId16"/>
    <p:sldId id="1064" r:id="rId17"/>
    <p:sldId id="1062" r:id="rId18"/>
    <p:sldId id="1063"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3E1F8A-AF43-25C1-8A0D-4B0A00A587B5}" v="141" dt="2025-01-15T15:33:16.265"/>
    <p1510:client id="{ED8C4065-C84A-CA72-E508-D34733A8079F}" v="1" dt="2025-01-15T21:56:35.2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37" autoAdjust="0"/>
    <p:restoredTop sz="94660"/>
  </p:normalViewPr>
  <p:slideViewPr>
    <p:cSldViewPr snapToGrid="0">
      <p:cViewPr varScale="1">
        <p:scale>
          <a:sx n="57" d="100"/>
          <a:sy n="57" d="100"/>
        </p:scale>
        <p:origin x="72" y="1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AF131F8-226A-44CA-9287-BE9486FBF43B}" type="datetimeFigureOut">
              <a:rPr lang="en-US" smtClean="0"/>
              <a:t>1/16/2025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508B161-6399-438A-A908-F02D3E2A6E9F}" type="slidenum">
              <a:rPr lang="en-US" smtClean="0"/>
              <a:t>‹#›</a:t>
            </a:fld>
            <a:endParaRPr lang="en-US"/>
          </a:p>
        </p:txBody>
      </p:sp>
    </p:spTree>
    <p:extLst>
      <p:ext uri="{BB962C8B-B14F-4D97-AF65-F5344CB8AC3E}">
        <p14:creationId xmlns:p14="http://schemas.microsoft.com/office/powerpoint/2010/main" val="322403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1</a:t>
            </a:fld>
            <a:endParaRPr lang="en-US"/>
          </a:p>
        </p:txBody>
      </p:sp>
    </p:spTree>
    <p:extLst>
      <p:ext uri="{BB962C8B-B14F-4D97-AF65-F5344CB8AC3E}">
        <p14:creationId xmlns:p14="http://schemas.microsoft.com/office/powerpoint/2010/main" val="3863350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10</a:t>
            </a:fld>
            <a:endParaRPr lang="en-US"/>
          </a:p>
        </p:txBody>
      </p:sp>
    </p:spTree>
    <p:extLst>
      <p:ext uri="{BB962C8B-B14F-4D97-AF65-F5344CB8AC3E}">
        <p14:creationId xmlns:p14="http://schemas.microsoft.com/office/powerpoint/2010/main" val="3258078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11</a:t>
            </a:fld>
            <a:endParaRPr lang="en-US"/>
          </a:p>
        </p:txBody>
      </p:sp>
    </p:spTree>
    <p:extLst>
      <p:ext uri="{BB962C8B-B14F-4D97-AF65-F5344CB8AC3E}">
        <p14:creationId xmlns:p14="http://schemas.microsoft.com/office/powerpoint/2010/main" val="3694209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12</a:t>
            </a:fld>
            <a:endParaRPr lang="en-US"/>
          </a:p>
        </p:txBody>
      </p:sp>
    </p:spTree>
    <p:extLst>
      <p:ext uri="{BB962C8B-B14F-4D97-AF65-F5344CB8AC3E}">
        <p14:creationId xmlns:p14="http://schemas.microsoft.com/office/powerpoint/2010/main" val="1598360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13</a:t>
            </a:fld>
            <a:endParaRPr lang="en-US"/>
          </a:p>
        </p:txBody>
      </p:sp>
    </p:spTree>
    <p:extLst>
      <p:ext uri="{BB962C8B-B14F-4D97-AF65-F5344CB8AC3E}">
        <p14:creationId xmlns:p14="http://schemas.microsoft.com/office/powerpoint/2010/main" val="977090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14</a:t>
            </a:fld>
            <a:endParaRPr lang="en-US"/>
          </a:p>
        </p:txBody>
      </p:sp>
    </p:spTree>
    <p:extLst>
      <p:ext uri="{BB962C8B-B14F-4D97-AF65-F5344CB8AC3E}">
        <p14:creationId xmlns:p14="http://schemas.microsoft.com/office/powerpoint/2010/main" val="2375871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15</a:t>
            </a:fld>
            <a:endParaRPr lang="en-US"/>
          </a:p>
        </p:txBody>
      </p:sp>
    </p:spTree>
    <p:extLst>
      <p:ext uri="{BB962C8B-B14F-4D97-AF65-F5344CB8AC3E}">
        <p14:creationId xmlns:p14="http://schemas.microsoft.com/office/powerpoint/2010/main" val="712124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2</a:t>
            </a:fld>
            <a:endParaRPr lang="en-US"/>
          </a:p>
        </p:txBody>
      </p:sp>
    </p:spTree>
    <p:extLst>
      <p:ext uri="{BB962C8B-B14F-4D97-AF65-F5344CB8AC3E}">
        <p14:creationId xmlns:p14="http://schemas.microsoft.com/office/powerpoint/2010/main" val="876978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3</a:t>
            </a:fld>
            <a:endParaRPr lang="en-US"/>
          </a:p>
        </p:txBody>
      </p:sp>
    </p:spTree>
    <p:extLst>
      <p:ext uri="{BB962C8B-B14F-4D97-AF65-F5344CB8AC3E}">
        <p14:creationId xmlns:p14="http://schemas.microsoft.com/office/powerpoint/2010/main" val="3933427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4</a:t>
            </a:fld>
            <a:endParaRPr lang="en-US"/>
          </a:p>
        </p:txBody>
      </p:sp>
    </p:spTree>
    <p:extLst>
      <p:ext uri="{BB962C8B-B14F-4D97-AF65-F5344CB8AC3E}">
        <p14:creationId xmlns:p14="http://schemas.microsoft.com/office/powerpoint/2010/main" val="2079904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5</a:t>
            </a:fld>
            <a:endParaRPr lang="en-US"/>
          </a:p>
        </p:txBody>
      </p:sp>
    </p:spTree>
    <p:extLst>
      <p:ext uri="{BB962C8B-B14F-4D97-AF65-F5344CB8AC3E}">
        <p14:creationId xmlns:p14="http://schemas.microsoft.com/office/powerpoint/2010/main" val="3123066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6</a:t>
            </a:fld>
            <a:endParaRPr lang="en-US"/>
          </a:p>
        </p:txBody>
      </p:sp>
    </p:spTree>
    <p:extLst>
      <p:ext uri="{BB962C8B-B14F-4D97-AF65-F5344CB8AC3E}">
        <p14:creationId xmlns:p14="http://schemas.microsoft.com/office/powerpoint/2010/main" val="2767750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7</a:t>
            </a:fld>
            <a:endParaRPr lang="en-US"/>
          </a:p>
        </p:txBody>
      </p:sp>
    </p:spTree>
    <p:extLst>
      <p:ext uri="{BB962C8B-B14F-4D97-AF65-F5344CB8AC3E}">
        <p14:creationId xmlns:p14="http://schemas.microsoft.com/office/powerpoint/2010/main" val="4171359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8</a:t>
            </a:fld>
            <a:endParaRPr lang="en-US"/>
          </a:p>
        </p:txBody>
      </p:sp>
    </p:spTree>
    <p:extLst>
      <p:ext uri="{BB962C8B-B14F-4D97-AF65-F5344CB8AC3E}">
        <p14:creationId xmlns:p14="http://schemas.microsoft.com/office/powerpoint/2010/main" val="4172289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08B161-6399-438A-A908-F02D3E2A6E9F}" type="slidenum">
              <a:rPr lang="en-US" smtClean="0"/>
              <a:t>9</a:t>
            </a:fld>
            <a:endParaRPr lang="en-US"/>
          </a:p>
        </p:txBody>
      </p:sp>
    </p:spTree>
    <p:extLst>
      <p:ext uri="{BB962C8B-B14F-4D97-AF65-F5344CB8AC3E}">
        <p14:creationId xmlns:p14="http://schemas.microsoft.com/office/powerpoint/2010/main" val="19096225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5419725" y="0"/>
            <a:ext cx="6776662" cy="3749964"/>
          </a:xfrm>
          <a:prstGeom prst="rect">
            <a:avLst/>
          </a:prstGeom>
        </p:spPr>
      </p:pic>
      <p:sp>
        <p:nvSpPr>
          <p:cNvPr id="13" name="Title 1"/>
          <p:cNvSpPr>
            <a:spLocks noGrp="1"/>
          </p:cNvSpPr>
          <p:nvPr>
            <p:ph type="title" hasCustomPrompt="1"/>
          </p:nvPr>
        </p:nvSpPr>
        <p:spPr>
          <a:xfrm>
            <a:off x="493185" y="3863686"/>
            <a:ext cx="11115967" cy="999259"/>
          </a:xfrm>
          <a:prstGeom prst="rect">
            <a:avLst/>
          </a:prstGeom>
        </p:spPr>
        <p:txBody>
          <a:bodyPr/>
          <a:lstStyle>
            <a:lvl1pPr>
              <a:defRPr sz="48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Subheading</a:t>
            </a:r>
          </a:p>
        </p:txBody>
      </p:sp>
      <p:sp>
        <p:nvSpPr>
          <p:cNvPr id="19" name="Text Placeholder 18"/>
          <p:cNvSpPr>
            <a:spLocks noGrp="1"/>
          </p:cNvSpPr>
          <p:nvPr>
            <p:ph type="body" sz="quarter" idx="10" hasCustomPrompt="1"/>
          </p:nvPr>
        </p:nvSpPr>
        <p:spPr>
          <a:xfrm>
            <a:off x="493184" y="5769403"/>
            <a:ext cx="6153149" cy="758825"/>
          </a:xfrm>
          <a:prstGeom prst="rect">
            <a:avLst/>
          </a:prstGeom>
        </p:spPr>
        <p:txBody>
          <a:bodyPr/>
          <a:lstStyle>
            <a:lvl1pPr marL="0" indent="0">
              <a:buNone/>
              <a:defRPr sz="20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3722768282"/>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210424" y="1"/>
            <a:ext cx="4981575" cy="1481791"/>
          </a:xfrm>
          <a:prstGeom prst="rect">
            <a:avLst/>
          </a:prstGeom>
        </p:spPr>
      </p:pic>
      <p:sp>
        <p:nvSpPr>
          <p:cNvPr id="2" name="Title 1"/>
          <p:cNvSpPr>
            <a:spLocks noGrp="1"/>
          </p:cNvSpPr>
          <p:nvPr>
            <p:ph type="title"/>
          </p:nvPr>
        </p:nvSpPr>
        <p:spPr>
          <a:xfrm>
            <a:off x="831851" y="1709746"/>
            <a:ext cx="10515600" cy="2852737"/>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831851" y="4589471"/>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1/16/2025</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1" y="528408"/>
            <a:ext cx="2019438" cy="468186"/>
          </a:xfrm>
          <a:prstGeom prst="rect">
            <a:avLst/>
          </a:prstGeom>
        </p:spPr>
      </p:pic>
    </p:spTree>
    <p:extLst>
      <p:ext uri="{BB962C8B-B14F-4D97-AF65-F5344CB8AC3E}">
        <p14:creationId xmlns:p14="http://schemas.microsoft.com/office/powerpoint/2010/main" val="602791526"/>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1/16/2025</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192210748"/>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sp>
        <p:nvSpPr>
          <p:cNvPr id="2" name="Title 1">
            <a:extLst>
              <a:ext uri="{FF2B5EF4-FFF2-40B4-BE49-F238E27FC236}">
                <a16:creationId xmlns:a16="http://schemas.microsoft.com/office/drawing/2014/main" id="{0E0C906B-7F71-C546-1F6A-B1D088BF1BCA}"/>
              </a:ext>
            </a:extLst>
          </p:cNvPr>
          <p:cNvSpPr>
            <a:spLocks noGrp="1"/>
          </p:cNvSpPr>
          <p:nvPr>
            <p:ph type="title"/>
          </p:nvPr>
        </p:nvSpPr>
        <p:spPr>
          <a:xfrm>
            <a:off x="761998" y="219732"/>
            <a:ext cx="11069783" cy="786457"/>
          </a:xfrm>
          <a:prstGeom prst="rect">
            <a:avLst/>
          </a:prstGeom>
        </p:spPr>
        <p:txBody>
          <a:bodyPr/>
          <a:lstStyle>
            <a:lvl1pPr>
              <a:defRPr sz="3500" cap="all" baseline="0">
                <a:solidFill>
                  <a:srgbClr val="003764"/>
                </a:solidFill>
              </a:defRPr>
            </a:lvl1pPr>
          </a:lstStyle>
          <a:p>
            <a:r>
              <a:rPr lang="en-US"/>
              <a:t>Click to edit Master title style</a:t>
            </a:r>
          </a:p>
        </p:txBody>
      </p:sp>
    </p:spTree>
    <p:extLst>
      <p:ext uri="{BB962C8B-B14F-4D97-AF65-F5344CB8AC3E}">
        <p14:creationId xmlns:p14="http://schemas.microsoft.com/office/powerpoint/2010/main" val="3198933409"/>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1"/>
          <p:cNvSpPr>
            <a:spLocks noGrp="1"/>
          </p:cNvSpPr>
          <p:nvPr>
            <p:ph type="title"/>
          </p:nvPr>
        </p:nvSpPr>
        <p:spPr>
          <a:xfrm>
            <a:off x="609600" y="274638"/>
            <a:ext cx="10972800" cy="547630"/>
          </a:xfrm>
        </p:spPr>
        <p:txBody>
          <a:bodyPr>
            <a:normAutofit/>
          </a:bodyPr>
          <a:lstStyle>
            <a:lvl1pPr algn="l">
              <a:defRPr sz="2400" b="1" i="0">
                <a:latin typeface="Arial"/>
                <a:cs typeface="Arial"/>
              </a:defRPr>
            </a:lvl1pPr>
          </a:lstStyle>
          <a:p>
            <a:r>
              <a:rPr lang="en-US"/>
              <a:t>Click to edit Master title style</a:t>
            </a:r>
          </a:p>
        </p:txBody>
      </p:sp>
      <p:sp>
        <p:nvSpPr>
          <p:cNvPr id="8" name="Content Placeholder 2"/>
          <p:cNvSpPr>
            <a:spLocks noGrp="1"/>
          </p:cNvSpPr>
          <p:nvPr>
            <p:ph idx="1"/>
          </p:nvPr>
        </p:nvSpPr>
        <p:spPr>
          <a:xfrm>
            <a:off x="609600" y="993236"/>
            <a:ext cx="10972800" cy="5132928"/>
          </a:xfrm>
        </p:spPr>
        <p:txBody>
          <a:bodyPr>
            <a:normAutofit/>
          </a:bodyPr>
          <a:lstStyle>
            <a:lvl1pPr>
              <a:defRPr sz="1800">
                <a:latin typeface="Arial"/>
                <a:cs typeface="Arial"/>
              </a:defRPr>
            </a:lvl1pPr>
          </a:lstStyle>
          <a:p>
            <a:r>
              <a:rPr lang="en-US"/>
              <a:t>Page text here. 18 pt Arial Regular recommended</a:t>
            </a:r>
          </a:p>
        </p:txBody>
      </p:sp>
    </p:spTree>
    <p:extLst>
      <p:ext uri="{BB962C8B-B14F-4D97-AF65-F5344CB8AC3E}">
        <p14:creationId xmlns:p14="http://schemas.microsoft.com/office/powerpoint/2010/main" val="3464319162"/>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46578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48550" y="1"/>
            <a:ext cx="4743450" cy="1481791"/>
          </a:xfrm>
          <a:prstGeom prst="rect">
            <a:avLst/>
          </a:prstGeom>
        </p:spPr>
      </p:pic>
      <p:sp>
        <p:nvSpPr>
          <p:cNvPr id="14" name="Title 1"/>
          <p:cNvSpPr>
            <a:spLocks noGrp="1"/>
          </p:cNvSpPr>
          <p:nvPr>
            <p:ph type="title"/>
          </p:nvPr>
        </p:nvSpPr>
        <p:spPr>
          <a:xfrm>
            <a:off x="715814" y="1549936"/>
            <a:ext cx="11115967" cy="79707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715814"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F79CB6C7-AD96-437F-A75B-A1987D8D9ACA}" type="datetime1">
              <a:rPr lang="en-US" smtClean="0"/>
              <a:t>1/16/2025</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08327" y="6483927"/>
            <a:ext cx="623453" cy="237549"/>
          </a:xfrm>
          <a:prstGeom prst="rect">
            <a:avLst/>
          </a:prstGeom>
        </p:spPr>
        <p:txBody>
          <a:bodyPr/>
          <a:lstStyle>
            <a:lvl1pPr algn="r">
              <a:defRPr sz="1100"/>
            </a:lvl1pPr>
          </a:lstStyle>
          <a:p>
            <a:fld id="{DEE5BC03-7CE3-4FE3-BC0A-0ACCA8AC1F24}" type="slidenum">
              <a:rPr lang="en-US" smtClean="0"/>
              <a:pPr/>
              <a:t>‹#›</a:t>
            </a:fld>
            <a:endParaRPr lang="en-US"/>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09163" cy="424977"/>
          </a:xfrm>
          <a:prstGeom prst="rect">
            <a:avLst/>
          </a:prstGeom>
        </p:spPr>
      </p:pic>
    </p:spTree>
    <p:extLst>
      <p:ext uri="{BB962C8B-B14F-4D97-AF65-F5344CB8AC3E}">
        <p14:creationId xmlns:p14="http://schemas.microsoft.com/office/powerpoint/2010/main" val="2882419228"/>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647295"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902002" y="1"/>
            <a:ext cx="5289997" cy="1481791"/>
          </a:xfrm>
          <a:prstGeom prst="rect">
            <a:avLst/>
          </a:prstGeom>
        </p:spPr>
      </p:pic>
      <p:sp>
        <p:nvSpPr>
          <p:cNvPr id="14" name="Title 1"/>
          <p:cNvSpPr>
            <a:spLocks noGrp="1"/>
          </p:cNvSpPr>
          <p:nvPr>
            <p:ph type="title"/>
          </p:nvPr>
        </p:nvSpPr>
        <p:spPr>
          <a:xfrm>
            <a:off x="776624" y="1709745"/>
            <a:ext cx="11027451" cy="2852737"/>
          </a:xfrm>
          <a:prstGeom prst="rect">
            <a:avLst/>
          </a:prstGeom>
        </p:spPr>
        <p:txBody>
          <a:bodyPr anchor="b"/>
          <a:lstStyle>
            <a:lvl1pPr>
              <a:defRPr sz="48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776624" y="4589470"/>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E68BEF8-F67A-4B64-B2F2-CC4AA048128C}" type="datetime1">
              <a:rPr lang="en-US" smtClean="0"/>
              <a:t>1/16/2025</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29711" cy="424977"/>
          </a:xfrm>
          <a:prstGeom prst="rect">
            <a:avLst/>
          </a:prstGeom>
        </p:spPr>
      </p:pic>
    </p:spTree>
    <p:extLst>
      <p:ext uri="{BB962C8B-B14F-4D97-AF65-F5344CB8AC3E}">
        <p14:creationId xmlns:p14="http://schemas.microsoft.com/office/powerpoint/2010/main" val="3773268676"/>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67600" y="1"/>
            <a:ext cx="4724400"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563415" y="2400301"/>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6345695" y="2400305"/>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1001848F-E7F6-4E55-B1DE-CC691BBD4F09}" type="datetime1">
              <a:rPr lang="en-US" smtClean="0"/>
              <a:t>1/16/2025</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42727" cy="424977"/>
          </a:xfrm>
          <a:prstGeom prst="rect">
            <a:avLst/>
          </a:prstGeom>
        </p:spPr>
      </p:pic>
    </p:spTree>
    <p:extLst>
      <p:ext uri="{BB962C8B-B14F-4D97-AF65-F5344CB8AC3E}">
        <p14:creationId xmlns:p14="http://schemas.microsoft.com/office/powerpoint/2010/main" val="1404125370"/>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12412"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34224" y="4064"/>
            <a:ext cx="5057775" cy="1481791"/>
          </a:xfrm>
          <a:prstGeom prst="rect">
            <a:avLst/>
          </a:prstGeom>
        </p:spPr>
      </p:pic>
      <p:sp>
        <p:nvSpPr>
          <p:cNvPr id="16" name="Title 1"/>
          <p:cNvSpPr>
            <a:spLocks noGrp="1"/>
          </p:cNvSpPr>
          <p:nvPr>
            <p:ph type="title"/>
          </p:nvPr>
        </p:nvSpPr>
        <p:spPr>
          <a:xfrm>
            <a:off x="676368" y="1485854"/>
            <a:ext cx="11113851" cy="736311"/>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676371" y="2385435"/>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1"/>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1"/>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5E48A247-4D0D-4017-954A-CBEE1B524F16}" type="datetime1">
              <a:rPr lang="en-US" smtClean="0"/>
              <a:t>1/16/2025</a:t>
            </a:fld>
            <a:endParaRPr lang="en-US"/>
          </a:p>
        </p:txBody>
      </p:sp>
      <p:sp>
        <p:nvSpPr>
          <p:cNvPr id="2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1956508" cy="424977"/>
          </a:xfrm>
          <a:prstGeom prst="rect">
            <a:avLst/>
          </a:prstGeom>
        </p:spPr>
      </p:pic>
    </p:spTree>
    <p:extLst>
      <p:ext uri="{BB962C8B-B14F-4D97-AF65-F5344CB8AC3E}">
        <p14:creationId xmlns:p14="http://schemas.microsoft.com/office/powerpoint/2010/main" val="1862764604"/>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917758"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353300" y="1"/>
            <a:ext cx="4838700"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1" name="Rectangle 10"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3F43D62C-E4AB-4F6C-BB6E-7C3A3BBC5E2B}" type="datetime1">
              <a:rPr lang="en-US" smtClean="0"/>
              <a:t>1/16/2025</a:t>
            </a:fld>
            <a:endParaRPr lang="en-US"/>
          </a:p>
        </p:txBody>
      </p:sp>
      <p:sp>
        <p:nvSpPr>
          <p:cNvPr id="14"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60534" cy="424977"/>
          </a:xfrm>
          <a:prstGeom prst="rect">
            <a:avLst/>
          </a:prstGeom>
        </p:spPr>
      </p:pic>
    </p:spTree>
    <p:extLst>
      <p:ext uri="{BB962C8B-B14F-4D97-AF65-F5344CB8AC3E}">
        <p14:creationId xmlns:p14="http://schemas.microsoft.com/office/powerpoint/2010/main" val="724257402"/>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010736" y="1"/>
            <a:ext cx="5181263" cy="1481791"/>
          </a:xfrm>
          <a:prstGeom prst="rect">
            <a:avLst/>
          </a:prstGeom>
        </p:spPr>
      </p:pic>
      <p:sp>
        <p:nvSpPr>
          <p:cNvPr id="8" name="Rectangle 7"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92275FF0-9E97-4E0A-B533-109FB6621FD2}" type="datetime1">
              <a:rPr lang="en-US" smtClean="0"/>
              <a:t>1/16/2025</a:t>
            </a:fld>
            <a:endParaRPr lang="en-US"/>
          </a:p>
        </p:txBody>
      </p:sp>
      <p:sp>
        <p:nvSpPr>
          <p:cNvPr id="1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99383" cy="424977"/>
          </a:xfrm>
          <a:prstGeom prst="rect">
            <a:avLst/>
          </a:prstGeom>
        </p:spPr>
      </p:pic>
    </p:spTree>
    <p:extLst>
      <p:ext uri="{BB962C8B-B14F-4D97-AF65-F5344CB8AC3E}">
        <p14:creationId xmlns:p14="http://schemas.microsoft.com/office/powerpoint/2010/main" val="2604040555"/>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5168" y="1"/>
            <a:ext cx="5016831" cy="1481791"/>
          </a:xfrm>
          <a:prstGeom prst="rect">
            <a:avLst/>
          </a:prstGeom>
        </p:spPr>
      </p:pic>
      <p:sp>
        <p:nvSpPr>
          <p:cNvPr id="14" name="Title 1"/>
          <p:cNvSpPr>
            <a:spLocks noGrp="1"/>
          </p:cNvSpPr>
          <p:nvPr>
            <p:ph type="title"/>
          </p:nvPr>
        </p:nvSpPr>
        <p:spPr>
          <a:xfrm>
            <a:off x="648659"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648659"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7"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A3C062AC-1CC2-40A8-B531-F2154AC26E35}" type="datetime1">
              <a:rPr lang="en-US" smtClean="0"/>
              <a:t>1/16/2025</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3" y="528407"/>
            <a:ext cx="2166058" cy="424977"/>
          </a:xfrm>
          <a:prstGeom prst="rect">
            <a:avLst/>
          </a:prstGeom>
        </p:spPr>
      </p:pic>
    </p:spTree>
    <p:extLst>
      <p:ext uri="{BB962C8B-B14F-4D97-AF65-F5344CB8AC3E}">
        <p14:creationId xmlns:p14="http://schemas.microsoft.com/office/powerpoint/2010/main" val="477890647"/>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0593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6656" y="1"/>
            <a:ext cx="5015344" cy="1481791"/>
          </a:xfrm>
          <a:prstGeom prst="rect">
            <a:avLst/>
          </a:prstGeom>
        </p:spPr>
      </p:pic>
      <p:sp>
        <p:nvSpPr>
          <p:cNvPr id="14" name="Title 1"/>
          <p:cNvSpPr>
            <a:spLocks noGrp="1"/>
          </p:cNvSpPr>
          <p:nvPr>
            <p:ph type="title"/>
          </p:nvPr>
        </p:nvSpPr>
        <p:spPr>
          <a:xfrm>
            <a:off x="537827"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537827" y="2888674"/>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6" y="1569027"/>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6EA93EB-E55E-4DBB-B6AA-C54A9BA5E4A4}" type="datetime1">
              <a:rPr lang="en-US" smtClean="0"/>
              <a:t>1/16/2025</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11905" cy="424977"/>
          </a:xfrm>
          <a:prstGeom prst="rect">
            <a:avLst/>
          </a:prstGeom>
        </p:spPr>
      </p:pic>
    </p:spTree>
    <p:extLst>
      <p:ext uri="{BB962C8B-B14F-4D97-AF65-F5344CB8AC3E}">
        <p14:creationId xmlns:p14="http://schemas.microsoft.com/office/powerpoint/2010/main" val="3869246411"/>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322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2" r:id="rId13"/>
  </p:sldLayoutIdLst>
  <mc:AlternateContent xmlns:mc="http://schemas.openxmlformats.org/markup-compatibility/2006" xmlns:p14="http://schemas.microsoft.com/office/powerpoint/2010/main">
    <mc:Choice Requires="p14">
      <p:transition p14:dur="0" advTm="20000"/>
    </mc:Choice>
    <mc:Fallback xmlns="">
      <p:transition advTm="2000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183" y="3726230"/>
            <a:ext cx="9974008" cy="2121649"/>
          </a:xfrm>
        </p:spPr>
        <p:txBody>
          <a:bodyPr/>
          <a:lstStyle/>
          <a:p>
            <a:r>
              <a:rPr lang="en-US">
                <a:latin typeface="Arial" panose="020B0604020202020204" pitchFamily="34" charset="0"/>
                <a:cs typeface="Arial" panose="020B0604020202020204" pitchFamily="34" charset="0"/>
              </a:rPr>
              <a:t>ER#266 – Student Financial Responsibility Agreement (SFRA) </a:t>
            </a:r>
          </a:p>
        </p:txBody>
      </p:sp>
      <p:sp>
        <p:nvSpPr>
          <p:cNvPr id="4" name="Text Placeholder 3"/>
          <p:cNvSpPr>
            <a:spLocks noGrp="1"/>
          </p:cNvSpPr>
          <p:nvPr>
            <p:ph type="body" sz="quarter" idx="10"/>
          </p:nvPr>
        </p:nvSpPr>
        <p:spPr>
          <a:xfrm>
            <a:off x="493183" y="5967976"/>
            <a:ext cx="10442293" cy="890024"/>
          </a:xfrm>
        </p:spPr>
        <p:txBody>
          <a:bodyPr lIns="91440" tIns="45720" rIns="91440" bIns="45720" anchor="t"/>
          <a:lstStyle/>
          <a:p>
            <a:r>
              <a:rPr lang="en-US"/>
              <a:t>2024</a:t>
            </a:r>
          </a:p>
        </p:txBody>
      </p:sp>
    </p:spTree>
    <p:extLst>
      <p:ext uri="{BB962C8B-B14F-4D97-AF65-F5344CB8AC3E}">
        <p14:creationId xmlns:p14="http://schemas.microsoft.com/office/powerpoint/2010/main" val="3929591513"/>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10</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a:t>ER# 266 – SFRA: Functionality</a:t>
            </a:r>
          </a:p>
        </p:txBody>
      </p:sp>
      <p:sp>
        <p:nvSpPr>
          <p:cNvPr id="4" name="TextBox 3">
            <a:extLst>
              <a:ext uri="{FF2B5EF4-FFF2-40B4-BE49-F238E27FC236}">
                <a16:creationId xmlns:a16="http://schemas.microsoft.com/office/drawing/2014/main" id="{08735B92-7B09-6D5B-0378-71CEFAA48A3E}"/>
              </a:ext>
            </a:extLst>
          </p:cNvPr>
          <p:cNvSpPr txBox="1"/>
          <p:nvPr/>
        </p:nvSpPr>
        <p:spPr>
          <a:xfrm>
            <a:off x="762000" y="873760"/>
            <a:ext cx="11074400"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a:ea typeface="Calibri"/>
                <a:cs typeface="Calibri"/>
              </a:rPr>
              <a:t>College Staff  </a:t>
            </a:r>
            <a:endParaRPr lang="en-US"/>
          </a:p>
          <a:p>
            <a:endParaRPr lang="en-US" dirty="0">
              <a:latin typeface="Arial"/>
              <a:ea typeface="Calibri"/>
              <a:cs typeface="Calibri"/>
            </a:endParaRPr>
          </a:p>
          <a:p>
            <a:pPr marL="0" lvl="1"/>
            <a:r>
              <a:rPr lang="en-US" dirty="0">
                <a:latin typeface="Arial"/>
                <a:ea typeface="Calibri"/>
                <a:cs typeface="Calibri"/>
              </a:rPr>
              <a:t>College staff will be responsible for updating </a:t>
            </a:r>
            <a:r>
              <a:rPr lang="en-US" err="1">
                <a:latin typeface="Arial"/>
                <a:ea typeface="Calibri"/>
                <a:cs typeface="Calibri"/>
              </a:rPr>
              <a:t>ctcLink</a:t>
            </a:r>
            <a:r>
              <a:rPr lang="en-US" dirty="0">
                <a:latin typeface="Arial"/>
                <a:ea typeface="Calibri"/>
                <a:cs typeface="Calibri"/>
              </a:rPr>
              <a:t> when paper forms are submitted, reviewing &amp; working exception reports, and assigning/releasing service indicators.  </a:t>
            </a:r>
          </a:p>
          <a:p>
            <a:pPr marL="0" lvl="1"/>
            <a:endParaRPr lang="en-US" dirty="0">
              <a:latin typeface="Arial"/>
              <a:ea typeface="Calibri"/>
              <a:cs typeface="Calibri"/>
            </a:endParaRPr>
          </a:p>
          <a:p>
            <a:pPr marL="228600" lvl="2" indent="-228600">
              <a:buFont typeface=""/>
              <a:buAutoNum type="arabicPeriod"/>
            </a:pPr>
            <a:r>
              <a:rPr lang="en-US" dirty="0">
                <a:latin typeface="Arial"/>
                <a:ea typeface="Calibri"/>
                <a:cs typeface="Calibri"/>
              </a:rPr>
              <a:t>Manual assign job </a:t>
            </a:r>
          </a:p>
          <a:p>
            <a:pPr marL="228600" lvl="3" indent="-228600">
              <a:buFont typeface="Symbol"/>
              <a:buChar char="•"/>
            </a:pPr>
            <a:r>
              <a:rPr lang="en-US" dirty="0">
                <a:latin typeface="Arial"/>
                <a:ea typeface="Calibri"/>
                <a:cs typeface="Calibri"/>
              </a:rPr>
              <a:t>Attain printed/signed copy of SFRA &amp; update student’s account with a service indicator of BFC  </a:t>
            </a:r>
          </a:p>
          <a:p>
            <a:pPr marL="228600" lvl="4" indent="-228600">
              <a:buFont typeface="Courier New"/>
              <a:buChar char="•"/>
            </a:pPr>
            <a:r>
              <a:rPr lang="en-US" dirty="0">
                <a:latin typeface="Arial"/>
                <a:ea typeface="Calibri"/>
                <a:cs typeface="Calibri"/>
              </a:rPr>
              <a:t>Staff may enter service indicators individually or in mass via spreadsheet </a:t>
            </a:r>
          </a:p>
          <a:p>
            <a:pPr marL="228600" lvl="4" indent="-228600">
              <a:buFont typeface="Courier New"/>
              <a:buChar char="•"/>
            </a:pPr>
            <a:r>
              <a:rPr lang="en-US" dirty="0">
                <a:latin typeface="Arial"/>
                <a:ea typeface="Calibri"/>
                <a:cs typeface="Calibri"/>
              </a:rPr>
              <a:t>File SFRA paper document for save keeping (audit reviews) </a:t>
            </a:r>
          </a:p>
          <a:p>
            <a:pPr marL="228600" lvl="4" indent="-228600">
              <a:buFont typeface="Courier New"/>
              <a:buChar char="•"/>
            </a:pPr>
            <a:endParaRPr lang="en-US" dirty="0">
              <a:latin typeface="Arial"/>
              <a:ea typeface="Calibri"/>
              <a:cs typeface="Calibri"/>
            </a:endParaRPr>
          </a:p>
          <a:p>
            <a:pPr marL="228600" lvl="2" indent="-228600">
              <a:buFont typeface=""/>
              <a:buAutoNum type="arabicPeriod" startAt="2"/>
            </a:pPr>
            <a:r>
              <a:rPr lang="en-US" dirty="0">
                <a:latin typeface="Arial"/>
                <a:ea typeface="Calibri"/>
                <a:cs typeface="Calibri"/>
              </a:rPr>
              <a:t>Manual assign option 2 </a:t>
            </a:r>
          </a:p>
          <a:p>
            <a:pPr marL="228600" lvl="3" indent="-228600">
              <a:buFont typeface="Symbol"/>
              <a:buChar char="•"/>
            </a:pPr>
            <a:r>
              <a:rPr lang="en-US" dirty="0">
                <a:latin typeface="Arial"/>
                <a:ea typeface="Calibri"/>
                <a:cs typeface="Calibri"/>
              </a:rPr>
              <a:t>Assign student SFA hold to agree in </a:t>
            </a:r>
            <a:r>
              <a:rPr lang="en-US" err="1">
                <a:latin typeface="Arial"/>
                <a:ea typeface="Calibri"/>
                <a:cs typeface="Calibri"/>
              </a:rPr>
              <a:t>ctcLink</a:t>
            </a:r>
            <a:r>
              <a:rPr lang="en-US" dirty="0">
                <a:latin typeface="Arial"/>
                <a:ea typeface="Calibri"/>
                <a:cs typeface="Calibri"/>
              </a:rPr>
              <a:t> to allow student to use </a:t>
            </a:r>
            <a:r>
              <a:rPr lang="en-US" err="1">
                <a:latin typeface="Arial"/>
                <a:ea typeface="Calibri"/>
                <a:cs typeface="Calibri"/>
              </a:rPr>
              <a:t>ctcLink</a:t>
            </a:r>
            <a:r>
              <a:rPr lang="en-US" dirty="0">
                <a:latin typeface="Arial"/>
                <a:ea typeface="Calibri"/>
                <a:cs typeface="Calibri"/>
              </a:rPr>
              <a:t> for agreement </a:t>
            </a:r>
          </a:p>
          <a:p>
            <a:pPr marL="228600" lvl="3" indent="-228600">
              <a:buFont typeface="Symbol"/>
              <a:buChar char="•"/>
            </a:pPr>
            <a:endParaRPr lang="en-US" dirty="0">
              <a:latin typeface="Arial"/>
              <a:ea typeface="Calibri"/>
              <a:cs typeface="Calibri"/>
            </a:endParaRPr>
          </a:p>
          <a:p>
            <a:pPr marL="228600" lvl="2" indent="-228600">
              <a:buFont typeface=""/>
              <a:buAutoNum type="arabicPeriod" startAt="3"/>
            </a:pPr>
            <a:r>
              <a:rPr lang="en-US" dirty="0">
                <a:latin typeface="Arial"/>
                <a:ea typeface="Calibri"/>
                <a:cs typeface="Calibri"/>
              </a:rPr>
              <a:t>Manual Service Indicator Release </a:t>
            </a:r>
          </a:p>
          <a:p>
            <a:pPr marL="228600" lvl="3" indent="-228600">
              <a:buFont typeface="Symbol"/>
              <a:buChar char="•"/>
            </a:pPr>
            <a:r>
              <a:rPr lang="en-US" dirty="0">
                <a:latin typeface="Arial"/>
                <a:ea typeface="Calibri"/>
                <a:cs typeface="Calibri"/>
              </a:rPr>
              <a:t>Release SFA hold (if completed agreement is in </a:t>
            </a:r>
            <a:r>
              <a:rPr lang="en-US" err="1">
                <a:latin typeface="Arial"/>
                <a:ea typeface="Calibri"/>
                <a:cs typeface="Calibri"/>
              </a:rPr>
              <a:t>ctcLink</a:t>
            </a:r>
            <a:r>
              <a:rPr lang="en-US" dirty="0">
                <a:latin typeface="Arial"/>
                <a:ea typeface="Calibri"/>
                <a:cs typeface="Calibri"/>
              </a:rPr>
              <a:t>) </a:t>
            </a:r>
          </a:p>
          <a:p>
            <a:pPr marL="228600" lvl="3" indent="-228600">
              <a:buFont typeface="Symbol"/>
              <a:buChar char="•"/>
            </a:pPr>
            <a:endParaRPr lang="en-US" dirty="0">
              <a:latin typeface="Arial"/>
              <a:ea typeface="Calibri"/>
              <a:cs typeface="Calibri"/>
            </a:endParaRPr>
          </a:p>
          <a:p>
            <a:pPr marL="228600" lvl="2" indent="-228600">
              <a:buFont typeface=""/>
              <a:buAutoNum type="arabicPeriod" startAt="4"/>
            </a:pPr>
            <a:r>
              <a:rPr lang="en-US" dirty="0">
                <a:latin typeface="Arial"/>
                <a:ea typeface="Calibri"/>
                <a:cs typeface="Calibri"/>
              </a:rPr>
              <a:t>Reports/Queries </a:t>
            </a:r>
          </a:p>
          <a:p>
            <a:pPr marL="228600" lvl="3" indent="-228600">
              <a:buFont typeface="Symbol"/>
              <a:buChar char="•"/>
            </a:pPr>
            <a:r>
              <a:rPr lang="en-US" dirty="0">
                <a:latin typeface="Arial"/>
                <a:ea typeface="Calibri"/>
                <a:cs typeface="Calibri"/>
              </a:rPr>
              <a:t>Agreement exceptions </a:t>
            </a:r>
          </a:p>
          <a:p>
            <a:pPr marL="228600" lvl="3" indent="-228600">
              <a:buFont typeface="Symbol"/>
              <a:buChar char="•"/>
            </a:pPr>
            <a:r>
              <a:rPr lang="en-US" dirty="0">
                <a:latin typeface="Arial"/>
                <a:ea typeface="Calibri"/>
                <a:cs typeface="Calibri"/>
              </a:rPr>
              <a:t>Collection agency extracts </a:t>
            </a:r>
          </a:p>
          <a:p>
            <a:endParaRPr lang="en-US">
              <a:latin typeface="Calibri"/>
              <a:ea typeface="Calibri"/>
              <a:cs typeface="Calibri"/>
            </a:endParaRPr>
          </a:p>
        </p:txBody>
      </p:sp>
    </p:spTree>
    <p:extLst>
      <p:ext uri="{BB962C8B-B14F-4D97-AF65-F5344CB8AC3E}">
        <p14:creationId xmlns:p14="http://schemas.microsoft.com/office/powerpoint/2010/main" val="1168941932"/>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11</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lIns="91440" tIns="45720" rIns="91440" bIns="45720" anchor="t"/>
          <a:lstStyle/>
          <a:p>
            <a:pPr algn="ctr"/>
            <a:r>
              <a:rPr lang="en-US"/>
              <a:t>ER# 266 – SFRA: exclusions</a:t>
            </a:r>
          </a:p>
        </p:txBody>
      </p:sp>
      <p:graphicFrame>
        <p:nvGraphicFramePr>
          <p:cNvPr id="3" name="Table 2">
            <a:extLst>
              <a:ext uri="{FF2B5EF4-FFF2-40B4-BE49-F238E27FC236}">
                <a16:creationId xmlns:a16="http://schemas.microsoft.com/office/drawing/2014/main" id="{AE78716E-1372-579B-A7BD-3A04C031603A}"/>
              </a:ext>
            </a:extLst>
          </p:cNvPr>
          <p:cNvGraphicFramePr>
            <a:graphicFrameLocks noGrp="1"/>
          </p:cNvGraphicFramePr>
          <p:nvPr>
            <p:extLst>
              <p:ext uri="{D42A27DB-BD31-4B8C-83A1-F6EECF244321}">
                <p14:modId xmlns:p14="http://schemas.microsoft.com/office/powerpoint/2010/main" val="3891707946"/>
              </p:ext>
            </p:extLst>
          </p:nvPr>
        </p:nvGraphicFramePr>
        <p:xfrm>
          <a:off x="587071" y="1164115"/>
          <a:ext cx="11007196" cy="5130800"/>
        </p:xfrm>
        <a:graphic>
          <a:graphicData uri="http://schemas.openxmlformats.org/drawingml/2006/table">
            <a:tbl>
              <a:tblPr firstRow="1" bandRow="1">
                <a:tableStyleId>{5C22544A-7EE6-4342-B048-85BDC9FD1C3A}</a:tableStyleId>
              </a:tblPr>
              <a:tblGrid>
                <a:gridCol w="4028768">
                  <a:extLst>
                    <a:ext uri="{9D8B030D-6E8A-4147-A177-3AD203B41FA5}">
                      <a16:colId xmlns:a16="http://schemas.microsoft.com/office/drawing/2014/main" val="1006196677"/>
                    </a:ext>
                  </a:extLst>
                </a:gridCol>
                <a:gridCol w="6978428">
                  <a:extLst>
                    <a:ext uri="{9D8B030D-6E8A-4147-A177-3AD203B41FA5}">
                      <a16:colId xmlns:a16="http://schemas.microsoft.com/office/drawing/2014/main" val="1564634423"/>
                    </a:ext>
                  </a:extLst>
                </a:gridCol>
              </a:tblGrid>
              <a:tr h="370840">
                <a:tc>
                  <a:txBody>
                    <a:bodyPr/>
                    <a:lstStyle/>
                    <a:p>
                      <a:pPr algn="ctr"/>
                      <a:r>
                        <a:rPr lang="en-US"/>
                        <a:t>Student Group</a:t>
                      </a:r>
                    </a:p>
                  </a:txBody>
                  <a:tcPr/>
                </a:tc>
                <a:tc>
                  <a:txBody>
                    <a:bodyPr/>
                    <a:lstStyle/>
                    <a:p>
                      <a:pPr algn="ctr"/>
                      <a:r>
                        <a:rPr lang="en-US" err="1"/>
                        <a:t>CtcLink</a:t>
                      </a:r>
                      <a:r>
                        <a:rPr lang="en-US"/>
                        <a:t> Hold Query Parameter</a:t>
                      </a:r>
                    </a:p>
                  </a:txBody>
                  <a:tcPr/>
                </a:tc>
                <a:extLst>
                  <a:ext uri="{0D108BD9-81ED-4DB2-BD59-A6C34878D82A}">
                    <a16:rowId xmlns:a16="http://schemas.microsoft.com/office/drawing/2014/main" val="3758359200"/>
                  </a:ext>
                </a:extLst>
              </a:tr>
              <a:tr h="370840">
                <a:tc>
                  <a:txBody>
                    <a:bodyPr/>
                    <a:lstStyle/>
                    <a:p>
                      <a:r>
                        <a:rPr lang="en-US"/>
                        <a:t>Under 18 years old</a:t>
                      </a:r>
                    </a:p>
                  </a:txBody>
                  <a:tcPr/>
                </a:tc>
                <a:tc>
                  <a:txBody>
                    <a:bodyPr/>
                    <a:lstStyle/>
                    <a:p>
                      <a:r>
                        <a:rPr lang="en-US"/>
                        <a:t>Does not exist i</a:t>
                      </a:r>
                      <a:r>
                        <a:rPr lang="en-US" sz="1800" kern="1200">
                          <a:solidFill>
                            <a:schemeClr val="dk1"/>
                          </a:solidFill>
                          <a:latin typeface="+mn-lt"/>
                          <a:ea typeface="+mn-ea"/>
                          <a:cs typeface="+mn-cs"/>
                        </a:rPr>
                        <a:t>n </a:t>
                      </a:r>
                      <a:r>
                        <a:rPr lang="en-US" sz="1800" b="1" kern="1200" noProof="0">
                          <a:solidFill>
                            <a:schemeClr val="dk1"/>
                          </a:solidFill>
                          <a:latin typeface="+mn-lt"/>
                          <a:ea typeface="+mn-ea"/>
                          <a:cs typeface="+mn-cs"/>
                        </a:rPr>
                        <a:t>VCS_BIO_PRIORTY</a:t>
                      </a:r>
                      <a:r>
                        <a:rPr lang="en-US" sz="1800" kern="1200" noProof="0">
                          <a:solidFill>
                            <a:schemeClr val="dk1"/>
                          </a:solidFill>
                          <a:latin typeface="+mn-lt"/>
                          <a:ea typeface="+mn-ea"/>
                          <a:cs typeface="+mn-cs"/>
                        </a:rPr>
                        <a:t> ((Months between SYSDATE and Birthdate) divided by 12) &lt; 18</a:t>
                      </a:r>
                      <a:r>
                        <a:rPr lang="en-US" sz="1100" b="0" i="0" u="none" strike="noStrike" noProof="0">
                          <a:solidFill>
                            <a:srgbClr val="000000"/>
                          </a:solidFill>
                          <a:latin typeface="Arial"/>
                        </a:rPr>
                        <a:t>.</a:t>
                      </a:r>
                      <a:endParaRPr lang="en-US"/>
                    </a:p>
                  </a:txBody>
                  <a:tcPr/>
                </a:tc>
                <a:extLst>
                  <a:ext uri="{0D108BD9-81ED-4DB2-BD59-A6C34878D82A}">
                    <a16:rowId xmlns:a16="http://schemas.microsoft.com/office/drawing/2014/main" val="3841021334"/>
                  </a:ext>
                </a:extLst>
              </a:tr>
              <a:tr h="370840">
                <a:tc>
                  <a:txBody>
                    <a:bodyPr/>
                    <a:lstStyle/>
                    <a:p>
                      <a:r>
                        <a:rPr lang="en-US"/>
                        <a:t>Running Start</a:t>
                      </a:r>
                    </a:p>
                  </a:txBody>
                  <a:tcPr/>
                </a:tc>
                <a:tc>
                  <a:txBody>
                    <a:bodyPr/>
                    <a:lstStyle/>
                    <a:p>
                      <a:r>
                        <a:rPr lang="en-US"/>
                        <a:t>Does not exist in </a:t>
                      </a:r>
                      <a:r>
                        <a:rPr lang="en-US" b="1"/>
                        <a:t>STDNT_GRPS_HIST</a:t>
                      </a:r>
                      <a:r>
                        <a:rPr lang="en-US"/>
                        <a:t> where </a:t>
                      </a:r>
                      <a:r>
                        <a:rPr lang="en-US" err="1"/>
                        <a:t>EFF_Status</a:t>
                      </a:r>
                      <a:r>
                        <a:rPr lang="en-US"/>
                        <a:t> is A and STDNT_GROUP IN ('SRSR','SRSL')</a:t>
                      </a:r>
                    </a:p>
                  </a:txBody>
                  <a:tcPr/>
                </a:tc>
                <a:extLst>
                  <a:ext uri="{0D108BD9-81ED-4DB2-BD59-A6C34878D82A}">
                    <a16:rowId xmlns:a16="http://schemas.microsoft.com/office/drawing/2014/main" val="1102226116"/>
                  </a:ext>
                </a:extLst>
              </a:tr>
              <a:tr h="370840">
                <a:tc>
                  <a:txBody>
                    <a:bodyPr/>
                    <a:lstStyle/>
                    <a:p>
                      <a:r>
                        <a:rPr lang="en-US"/>
                        <a:t>Department of Corrections (DOC)</a:t>
                      </a:r>
                    </a:p>
                  </a:txBody>
                  <a:tcPr/>
                </a:tc>
                <a:tc>
                  <a:txBody>
                    <a:bodyPr/>
                    <a:lstStyle/>
                    <a:p>
                      <a:pPr lvl="0">
                        <a:buNone/>
                      </a:pPr>
                      <a:r>
                        <a:rPr lang="en-US" sz="1800" b="0" i="0" u="none" strike="noStrike" noProof="0">
                          <a:solidFill>
                            <a:srgbClr val="000000"/>
                          </a:solidFill>
                          <a:latin typeface="Franklin Gothic Book"/>
                        </a:rPr>
                        <a:t>Does not exist in </a:t>
                      </a:r>
                      <a:r>
                        <a:rPr lang="en-US" sz="1800" b="1" i="0" u="none" strike="noStrike" noProof="0">
                          <a:solidFill>
                            <a:srgbClr val="000000"/>
                          </a:solidFill>
                          <a:latin typeface="Franklin Gothic Book"/>
                        </a:rPr>
                        <a:t>STDNT_GRPS_HIST</a:t>
                      </a:r>
                      <a:r>
                        <a:rPr lang="en-US" sz="1800" b="0" i="0" u="none" strike="noStrike" noProof="0">
                          <a:solidFill>
                            <a:srgbClr val="000000"/>
                          </a:solidFill>
                          <a:latin typeface="Franklin Gothic Book"/>
                        </a:rPr>
                        <a:t> where </a:t>
                      </a:r>
                      <a:r>
                        <a:rPr lang="en-US" sz="1800" b="0" i="0" u="none" strike="noStrike" noProof="0" err="1">
                          <a:solidFill>
                            <a:srgbClr val="000000"/>
                          </a:solidFill>
                          <a:latin typeface="Franklin Gothic Book"/>
                        </a:rPr>
                        <a:t>EFF_Status</a:t>
                      </a:r>
                      <a:r>
                        <a:rPr lang="en-US" sz="1800" b="0" i="0" u="none" strike="noStrike" noProof="0">
                          <a:solidFill>
                            <a:srgbClr val="000000"/>
                          </a:solidFill>
                          <a:latin typeface="Franklin Gothic Book"/>
                        </a:rPr>
                        <a:t> is A and STDNT_GROUP IN ('SDOC','BDOC')</a:t>
                      </a:r>
                      <a:endParaRPr lang="en-US"/>
                    </a:p>
                  </a:txBody>
                  <a:tcPr/>
                </a:tc>
                <a:extLst>
                  <a:ext uri="{0D108BD9-81ED-4DB2-BD59-A6C34878D82A}">
                    <a16:rowId xmlns:a16="http://schemas.microsoft.com/office/drawing/2014/main" val="4077793090"/>
                  </a:ext>
                </a:extLst>
              </a:tr>
              <a:tr h="370840">
                <a:tc>
                  <a:txBody>
                    <a:bodyPr/>
                    <a:lstStyle/>
                    <a:p>
                      <a:r>
                        <a:rPr lang="en-US"/>
                        <a:t>Continuing Education (CNED)</a:t>
                      </a:r>
                    </a:p>
                  </a:txBody>
                  <a:tcPr/>
                </a:tc>
                <a:tc>
                  <a:txBody>
                    <a:bodyPr/>
                    <a:lstStyle/>
                    <a:p>
                      <a:r>
                        <a:rPr lang="en-US"/>
                        <a:t>Does not exist in </a:t>
                      </a:r>
                      <a:r>
                        <a:rPr lang="en-US" b="1"/>
                        <a:t>STDNT_CAR_TERM</a:t>
                      </a:r>
                      <a:r>
                        <a:rPr lang="en-US"/>
                        <a:t> where ACAD_CAREER = 'CNED' and does not exist ACAD_CAREER = 'UGRD' for the same term</a:t>
                      </a:r>
                    </a:p>
                  </a:txBody>
                  <a:tcPr/>
                </a:tc>
                <a:extLst>
                  <a:ext uri="{0D108BD9-81ED-4DB2-BD59-A6C34878D82A}">
                    <a16:rowId xmlns:a16="http://schemas.microsoft.com/office/drawing/2014/main" val="2146789709"/>
                  </a:ext>
                </a:extLst>
              </a:tr>
              <a:tr h="370840">
                <a:tc>
                  <a:txBody>
                    <a:bodyPr/>
                    <a:lstStyle/>
                    <a:p>
                      <a:r>
                        <a:rPr lang="en-US"/>
                        <a:t>Students taking 100% BEDA Courses</a:t>
                      </a:r>
                    </a:p>
                  </a:txBody>
                  <a:tcPr/>
                </a:tc>
                <a:tc>
                  <a:txBody>
                    <a:bodyPr/>
                    <a:lstStyle/>
                    <a:p>
                      <a:r>
                        <a:rPr lang="en-US"/>
                        <a:t>Does not exist in </a:t>
                      </a:r>
                      <a:r>
                        <a:rPr lang="en-US" b="1"/>
                        <a:t>STDNT_ENRL</a:t>
                      </a:r>
                      <a:r>
                        <a:rPr lang="en-US"/>
                        <a:t> where STDNT_ENRL_STATUS = 'E' and Class NBR taken is within CRSE_ID in COURSE_L</a:t>
                      </a:r>
                      <a:r>
                        <a:rPr lang="en-US" sz="1800" kern="1200">
                          <a:solidFill>
                            <a:schemeClr val="dk1"/>
                          </a:solidFill>
                          <a:latin typeface="+mn-lt"/>
                          <a:ea typeface="+mn-ea"/>
                          <a:cs typeface="+mn-cs"/>
                        </a:rPr>
                        <a:t>IST = '</a:t>
                      </a:r>
                      <a:r>
                        <a:rPr lang="en-US" sz="1800" kern="1200" noProof="0">
                          <a:solidFill>
                            <a:schemeClr val="dk1"/>
                          </a:solidFill>
                          <a:latin typeface="+mn-lt"/>
                          <a:ea typeface="+mn-ea"/>
                          <a:cs typeface="+mn-cs"/>
                        </a:rPr>
                        <a:t>000000001</a:t>
                      </a:r>
                      <a:r>
                        <a:rPr lang="en-US" sz="1800" kern="1200">
                          <a:solidFill>
                            <a:schemeClr val="dk1"/>
                          </a:solidFill>
                          <a:latin typeface="+mn-lt"/>
                          <a:ea typeface="+mn-ea"/>
                          <a:cs typeface="+mn-cs"/>
                        </a:rPr>
                        <a:t>' and</a:t>
                      </a:r>
                      <a:r>
                        <a:rPr lang="en-US"/>
                        <a:t> does not exist </a:t>
                      </a:r>
                      <a:r>
                        <a:rPr lang="en-US" b="1"/>
                        <a:t>STDNT_ENRL</a:t>
                      </a:r>
                      <a:r>
                        <a:rPr lang="en-US"/>
                        <a:t> Class NBR's outside of this Course List. Other tables used to achieve. </a:t>
                      </a:r>
                      <a:r>
                        <a:rPr lang="en-US" b="1"/>
                        <a:t>CRSE_LST_DTL_SF</a:t>
                      </a:r>
                      <a:r>
                        <a:rPr lang="en-US"/>
                        <a:t> and </a:t>
                      </a:r>
                      <a:r>
                        <a:rPr lang="en-US" b="1"/>
                        <a:t>CLASS_TBL</a:t>
                      </a:r>
                    </a:p>
                  </a:txBody>
                  <a:tcPr/>
                </a:tc>
                <a:extLst>
                  <a:ext uri="{0D108BD9-81ED-4DB2-BD59-A6C34878D82A}">
                    <a16:rowId xmlns:a16="http://schemas.microsoft.com/office/drawing/2014/main" val="1294765538"/>
                  </a:ext>
                </a:extLst>
              </a:tr>
              <a:tr h="370840">
                <a:tc>
                  <a:txBody>
                    <a:bodyPr/>
                    <a:lstStyle/>
                    <a:p>
                      <a:r>
                        <a:rPr lang="en-US"/>
                        <a:t>Open Doors</a:t>
                      </a:r>
                    </a:p>
                  </a:txBody>
                  <a:tcPr/>
                </a:tc>
                <a:tc>
                  <a:txBody>
                    <a:bodyPr/>
                    <a:lstStyle/>
                    <a:p>
                      <a:pPr lvl="0">
                        <a:buNone/>
                      </a:pPr>
                      <a:r>
                        <a:rPr lang="en-US" sz="1800" b="0" i="0" u="none" strike="noStrike" noProof="0">
                          <a:solidFill>
                            <a:srgbClr val="000000"/>
                          </a:solidFill>
                          <a:latin typeface="Franklin Gothic Book"/>
                        </a:rPr>
                        <a:t>Does not exist in </a:t>
                      </a:r>
                      <a:r>
                        <a:rPr lang="en-US" sz="1800" b="1" i="0" u="none" strike="noStrike" noProof="0">
                          <a:solidFill>
                            <a:srgbClr val="000000"/>
                          </a:solidFill>
                          <a:latin typeface="Franklin Gothic Book"/>
                        </a:rPr>
                        <a:t>STDNT_GRPS_HIST</a:t>
                      </a:r>
                      <a:r>
                        <a:rPr lang="en-US" sz="1800" b="0" i="0" u="none" strike="noStrike" noProof="0">
                          <a:solidFill>
                            <a:srgbClr val="000000"/>
                          </a:solidFill>
                          <a:latin typeface="Franklin Gothic Book"/>
                        </a:rPr>
                        <a:t> where </a:t>
                      </a:r>
                      <a:r>
                        <a:rPr lang="en-US" sz="1800" b="0" i="0" u="none" strike="noStrike" noProof="0" err="1">
                          <a:solidFill>
                            <a:srgbClr val="000000"/>
                          </a:solidFill>
                          <a:latin typeface="Franklin Gothic Book"/>
                        </a:rPr>
                        <a:t>EFF_Status</a:t>
                      </a:r>
                      <a:r>
                        <a:rPr lang="en-US" sz="1800" b="0" i="0" u="none" strike="noStrike" noProof="0">
                          <a:solidFill>
                            <a:srgbClr val="000000"/>
                          </a:solidFill>
                          <a:latin typeface="Franklin Gothic Book"/>
                        </a:rPr>
                        <a:t> is A and STDNT_GROUP IN ('SHS1')</a:t>
                      </a:r>
                      <a:endParaRPr lang="en-US"/>
                    </a:p>
                  </a:txBody>
                  <a:tcPr/>
                </a:tc>
                <a:extLst>
                  <a:ext uri="{0D108BD9-81ED-4DB2-BD59-A6C34878D82A}">
                    <a16:rowId xmlns:a16="http://schemas.microsoft.com/office/drawing/2014/main" val="2022891182"/>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52876748"/>
                  </a:ext>
                </a:extLst>
              </a:tr>
            </a:tbl>
          </a:graphicData>
        </a:graphic>
      </p:graphicFrame>
    </p:spTree>
    <p:extLst>
      <p:ext uri="{BB962C8B-B14F-4D97-AF65-F5344CB8AC3E}">
        <p14:creationId xmlns:p14="http://schemas.microsoft.com/office/powerpoint/2010/main" val="3316492261"/>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12</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a:t>ER# 266 – SFRA: Functionality</a:t>
            </a:r>
          </a:p>
        </p:txBody>
      </p:sp>
      <p:sp>
        <p:nvSpPr>
          <p:cNvPr id="7" name="TextBox 6">
            <a:extLst>
              <a:ext uri="{FF2B5EF4-FFF2-40B4-BE49-F238E27FC236}">
                <a16:creationId xmlns:a16="http://schemas.microsoft.com/office/drawing/2014/main" id="{DE9BE34F-54FC-817A-594E-6A7599920704}"/>
              </a:ext>
            </a:extLst>
          </p:cNvPr>
          <p:cNvSpPr txBox="1"/>
          <p:nvPr/>
        </p:nvSpPr>
        <p:spPr>
          <a:xfrm>
            <a:off x="680150" y="1032707"/>
            <a:ext cx="5495914" cy="369332"/>
          </a:xfrm>
          <a:prstGeom prst="rect">
            <a:avLst/>
          </a:prstGeom>
          <a:noFill/>
        </p:spPr>
        <p:txBody>
          <a:bodyPr wrap="square" lIns="91440" tIns="45720" rIns="91440" bIns="45720" rtlCol="0" anchor="t">
            <a:spAutoFit/>
          </a:bodyPr>
          <a:lstStyle/>
          <a:p>
            <a:r>
              <a:rPr lang="en-US">
                <a:latin typeface="Arial"/>
                <a:cs typeface="Arial"/>
              </a:rPr>
              <a:t>Screenshot of student service indicator (hold):</a:t>
            </a:r>
            <a:endParaRPr lang="en-US"/>
          </a:p>
        </p:txBody>
      </p:sp>
      <p:pic>
        <p:nvPicPr>
          <p:cNvPr id="4" name="Picture 3" descr="A screen shot of a computer&#10;&#10;Description automatically generated">
            <a:extLst>
              <a:ext uri="{FF2B5EF4-FFF2-40B4-BE49-F238E27FC236}">
                <a16:creationId xmlns:a16="http://schemas.microsoft.com/office/drawing/2014/main" id="{D0CC0671-B556-A290-D38C-3BEE3E26883B}"/>
              </a:ext>
            </a:extLst>
          </p:cNvPr>
          <p:cNvPicPr>
            <a:picLocks noChangeAspect="1"/>
          </p:cNvPicPr>
          <p:nvPr/>
        </p:nvPicPr>
        <p:blipFill>
          <a:blip r:embed="rId3"/>
          <a:stretch>
            <a:fillRect/>
          </a:stretch>
        </p:blipFill>
        <p:spPr>
          <a:xfrm>
            <a:off x="675736" y="1504595"/>
            <a:ext cx="10854906" cy="4582057"/>
          </a:xfrm>
          <a:prstGeom prst="rect">
            <a:avLst/>
          </a:prstGeom>
        </p:spPr>
      </p:pic>
    </p:spTree>
    <p:extLst>
      <p:ext uri="{BB962C8B-B14F-4D97-AF65-F5344CB8AC3E}">
        <p14:creationId xmlns:p14="http://schemas.microsoft.com/office/powerpoint/2010/main" val="564282476"/>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13</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a:t>ER# 266 – SFRA: Functionality</a:t>
            </a:r>
          </a:p>
        </p:txBody>
      </p:sp>
      <p:pic>
        <p:nvPicPr>
          <p:cNvPr id="3" name="Picture 2" descr="A diagram of a flowchart&#10;&#10;Description automatically generated">
            <a:extLst>
              <a:ext uri="{FF2B5EF4-FFF2-40B4-BE49-F238E27FC236}">
                <a16:creationId xmlns:a16="http://schemas.microsoft.com/office/drawing/2014/main" id="{8465CFE8-F4BB-7FCA-1739-CB5E86396F02}"/>
              </a:ext>
            </a:extLst>
          </p:cNvPr>
          <p:cNvPicPr>
            <a:picLocks noChangeAspect="1"/>
          </p:cNvPicPr>
          <p:nvPr/>
        </p:nvPicPr>
        <p:blipFill>
          <a:blip r:embed="rId3"/>
          <a:stretch>
            <a:fillRect/>
          </a:stretch>
        </p:blipFill>
        <p:spPr>
          <a:xfrm>
            <a:off x="519430" y="1362075"/>
            <a:ext cx="11671300" cy="4662170"/>
          </a:xfrm>
          <a:prstGeom prst="rect">
            <a:avLst/>
          </a:prstGeom>
        </p:spPr>
      </p:pic>
    </p:spTree>
    <p:extLst>
      <p:ext uri="{BB962C8B-B14F-4D97-AF65-F5344CB8AC3E}">
        <p14:creationId xmlns:p14="http://schemas.microsoft.com/office/powerpoint/2010/main" val="1487187590"/>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14</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lIns="91440" tIns="45720" rIns="91440" bIns="45720" anchor="t"/>
          <a:lstStyle/>
          <a:p>
            <a:pPr algn="ctr"/>
            <a:r>
              <a:rPr lang="en-US"/>
              <a:t>ER# 266 – SFRA </a:t>
            </a:r>
            <a:r>
              <a:rPr lang="en-US" err="1"/>
              <a:t>RESOURces</a:t>
            </a:r>
          </a:p>
        </p:txBody>
      </p:sp>
      <p:pic>
        <p:nvPicPr>
          <p:cNvPr id="3" name="Picture 2" descr="A blue sign with white text&#10;&#10;Description automatically generated">
            <a:extLst>
              <a:ext uri="{FF2B5EF4-FFF2-40B4-BE49-F238E27FC236}">
                <a16:creationId xmlns:a16="http://schemas.microsoft.com/office/drawing/2014/main" id="{8F8F7EB1-B4DE-5450-7957-18A9D0D586D5}"/>
              </a:ext>
            </a:extLst>
          </p:cNvPr>
          <p:cNvPicPr>
            <a:picLocks noChangeAspect="1"/>
          </p:cNvPicPr>
          <p:nvPr/>
        </p:nvPicPr>
        <p:blipFill>
          <a:blip r:embed="rId3"/>
          <a:stretch>
            <a:fillRect/>
          </a:stretch>
        </p:blipFill>
        <p:spPr>
          <a:xfrm>
            <a:off x="1512888" y="767080"/>
            <a:ext cx="9572625" cy="1219200"/>
          </a:xfrm>
          <a:prstGeom prst="rect">
            <a:avLst/>
          </a:prstGeom>
        </p:spPr>
      </p:pic>
      <p:pic>
        <p:nvPicPr>
          <p:cNvPr id="4" name="Picture 3" descr="A yellow and white text on a yellow background&#10;&#10;Description automatically generated">
            <a:extLst>
              <a:ext uri="{FF2B5EF4-FFF2-40B4-BE49-F238E27FC236}">
                <a16:creationId xmlns:a16="http://schemas.microsoft.com/office/drawing/2014/main" id="{89B8B1E7-DAF2-CC72-D92A-DB1E89C9E591}"/>
              </a:ext>
            </a:extLst>
          </p:cNvPr>
          <p:cNvPicPr>
            <a:picLocks noChangeAspect="1"/>
          </p:cNvPicPr>
          <p:nvPr/>
        </p:nvPicPr>
        <p:blipFill>
          <a:blip r:embed="rId4"/>
          <a:stretch>
            <a:fillRect/>
          </a:stretch>
        </p:blipFill>
        <p:spPr>
          <a:xfrm>
            <a:off x="2312988" y="1989138"/>
            <a:ext cx="7972425" cy="4810125"/>
          </a:xfrm>
          <a:prstGeom prst="rect">
            <a:avLst/>
          </a:prstGeom>
        </p:spPr>
      </p:pic>
    </p:spTree>
    <p:extLst>
      <p:ext uri="{BB962C8B-B14F-4D97-AF65-F5344CB8AC3E}">
        <p14:creationId xmlns:p14="http://schemas.microsoft.com/office/powerpoint/2010/main" val="637857246"/>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15</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lIns="91440" tIns="45720" rIns="91440" bIns="45720" anchor="t"/>
          <a:lstStyle/>
          <a:p>
            <a:pPr algn="ctr"/>
            <a:r>
              <a:rPr lang="en-US"/>
              <a:t>ER# 266 – SFRA</a:t>
            </a:r>
          </a:p>
        </p:txBody>
      </p:sp>
      <p:sp>
        <p:nvSpPr>
          <p:cNvPr id="7" name="TextBox 6">
            <a:extLst>
              <a:ext uri="{FF2B5EF4-FFF2-40B4-BE49-F238E27FC236}">
                <a16:creationId xmlns:a16="http://schemas.microsoft.com/office/drawing/2014/main" id="{DE9BE34F-54FC-817A-594E-6A7599920704}"/>
              </a:ext>
            </a:extLst>
          </p:cNvPr>
          <p:cNvSpPr txBox="1"/>
          <p:nvPr/>
        </p:nvSpPr>
        <p:spPr>
          <a:xfrm>
            <a:off x="412955" y="983226"/>
            <a:ext cx="11641393" cy="861774"/>
          </a:xfrm>
          <a:prstGeom prst="rect">
            <a:avLst/>
          </a:prstGeom>
          <a:noFill/>
        </p:spPr>
        <p:txBody>
          <a:bodyPr wrap="square" lIns="91440" tIns="45720" rIns="91440" bIns="45720" rtlCol="0" anchor="t">
            <a:spAutoFit/>
          </a:bodyPr>
          <a:lstStyle/>
          <a:p>
            <a:r>
              <a:rPr lang="en-US" sz="3200">
                <a:latin typeface="Arial"/>
                <a:cs typeface="Arial"/>
              </a:rPr>
              <a:t>Questions/Concerns/Comments?</a:t>
            </a:r>
            <a:endParaRPr lang="en-US" sz="320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a:p>
        </p:txBody>
      </p:sp>
    </p:spTree>
    <p:extLst>
      <p:ext uri="{BB962C8B-B14F-4D97-AF65-F5344CB8AC3E}">
        <p14:creationId xmlns:p14="http://schemas.microsoft.com/office/powerpoint/2010/main" val="1753571928"/>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5731" y="1296591"/>
            <a:ext cx="2160537" cy="641170"/>
          </a:xfrm>
        </p:spPr>
        <p:txBody>
          <a:bodyPr lIns="91440" tIns="45720" rIns="91440" bIns="45720" anchor="t"/>
          <a:lstStyle/>
          <a:p>
            <a:r>
              <a:rPr lang="en-US" b="1">
                <a:latin typeface="Arial"/>
                <a:cs typeface="Arial"/>
              </a:rPr>
              <a:t>AGENDA</a:t>
            </a:r>
            <a:endParaRPr lang="en-US" b="1">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13024" y="2049521"/>
            <a:ext cx="11465958" cy="4434406"/>
          </a:xfrm>
        </p:spPr>
        <p:txBody>
          <a:bodyPr lIns="91440" tIns="45720" rIns="91440" bIns="45720" anchor="t"/>
          <a:lstStyle/>
          <a:p>
            <a:pPr marL="457200" indent="-457200">
              <a:buFont typeface="+mj-lt"/>
              <a:buAutoNum type="arabicPeriod"/>
            </a:pPr>
            <a:r>
              <a:rPr lang="en-US" sz="24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Introduction and Purpose</a:t>
            </a:r>
          </a:p>
          <a:p>
            <a:pPr marL="457200" indent="-457200">
              <a:buFont typeface="+mj-lt"/>
              <a:buAutoNum type="arabicPeriod"/>
            </a:pPr>
            <a:r>
              <a:rPr lang="en-US" sz="24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Functionality – Attributes of Process</a:t>
            </a:r>
          </a:p>
          <a:p>
            <a:pPr marL="457200" indent="-457200">
              <a:buFont typeface="+mj-lt"/>
              <a:buAutoNum type="arabicPeriod"/>
            </a:pPr>
            <a:r>
              <a:rPr lang="en-US" sz="24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rPr>
              <a:t>Resources</a:t>
            </a:r>
          </a:p>
          <a:p>
            <a:pPr marL="0" indent="0">
              <a:buNone/>
            </a:pPr>
            <a:endParaRPr lang="en-US" sz="2400" dirty="0">
              <a:solidFill>
                <a:schemeClr val="accent5">
                  <a:lumMod val="75000"/>
                </a:schemeClr>
              </a:solidFill>
              <a:latin typeface="Arial" panose="020B0604020202020204" pitchFamily="34" charset="0"/>
              <a:ea typeface="Calibri" panose="020F0502020204030204" pitchFamily="34" charset="0"/>
              <a:cs typeface="Arial" panose="020B0604020202020204" pitchFamily="34" charset="0"/>
            </a:endParaRPr>
          </a:p>
          <a:p>
            <a:pPr marL="457200" indent="-457200">
              <a:buFont typeface="Franklin Gothic Medium"/>
              <a:buAutoNum type="arabicPeriod"/>
            </a:pPr>
            <a:endParaRPr lang="en-US" sz="2000" dirty="0">
              <a:solidFill>
                <a:srgbClr val="7030A0"/>
              </a:solidFill>
              <a:latin typeface="Calibri" panose="020F0502020204030204" pitchFamily="34" charset="0"/>
              <a:ea typeface="Calibri" panose="020F0502020204030204" pitchFamily="34" charset="0"/>
              <a:cs typeface="Calibri" panose="020F0502020204030204" pitchFamily="34" charset="0"/>
            </a:endParaRPr>
          </a:p>
          <a:p>
            <a:pPr marL="457200" indent="-457200">
              <a:buFont typeface="Arial"/>
              <a:buChar char="•"/>
            </a:pPr>
            <a:endParaRPr lang="en-US" sz="2000" dirty="0">
              <a:solidFill>
                <a:srgbClr val="7030A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a:p>
        </p:txBody>
      </p:sp>
    </p:spTree>
    <p:extLst>
      <p:ext uri="{BB962C8B-B14F-4D97-AF65-F5344CB8AC3E}">
        <p14:creationId xmlns:p14="http://schemas.microsoft.com/office/powerpoint/2010/main" val="2816139042"/>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3</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dirty="0"/>
              <a:t>ER# 266 – SFRA: Intro &amp; Purpose</a:t>
            </a:r>
          </a:p>
        </p:txBody>
      </p:sp>
      <p:sp>
        <p:nvSpPr>
          <p:cNvPr id="7" name="TextBox 6">
            <a:extLst>
              <a:ext uri="{FF2B5EF4-FFF2-40B4-BE49-F238E27FC236}">
                <a16:creationId xmlns:a16="http://schemas.microsoft.com/office/drawing/2014/main" id="{DE9BE34F-54FC-817A-594E-6A7599920704}"/>
              </a:ext>
            </a:extLst>
          </p:cNvPr>
          <p:cNvSpPr txBox="1"/>
          <p:nvPr/>
        </p:nvSpPr>
        <p:spPr>
          <a:xfrm>
            <a:off x="412955" y="983226"/>
            <a:ext cx="11641393" cy="5386090"/>
          </a:xfrm>
          <a:prstGeom prst="rect">
            <a:avLst/>
          </a:prstGeom>
          <a:noFill/>
        </p:spPr>
        <p:txBody>
          <a:bodyPr wrap="square" lIns="91440" tIns="45720" rIns="91440" bIns="45720" rtlCol="0" anchor="t">
            <a:spAutoFit/>
          </a:bodyPr>
          <a:lstStyle/>
          <a:p>
            <a:pPr algn="l"/>
            <a:r>
              <a:rPr lang="en-US" b="1" i="0" dirty="0">
                <a:solidFill>
                  <a:srgbClr val="353938"/>
                </a:solidFill>
                <a:effectLst/>
                <a:latin typeface="Arial" panose="020B0604020202020204" pitchFamily="34" charset="0"/>
                <a:cs typeface="Arial" panose="020B0604020202020204" pitchFamily="34" charset="0"/>
              </a:rPr>
              <a:t>Introduction</a:t>
            </a:r>
          </a:p>
          <a:p>
            <a:pPr algn="l"/>
            <a:r>
              <a:rPr lang="en-US" sz="1600" b="0" i="0" dirty="0">
                <a:solidFill>
                  <a:srgbClr val="515857"/>
                </a:solidFill>
                <a:effectLst/>
                <a:latin typeface="Arial" panose="020B0604020202020204" pitchFamily="34" charset="0"/>
                <a:cs typeface="Arial" panose="020B0604020202020204" pitchFamily="34" charset="0"/>
              </a:rPr>
              <a:t>The implementation of a global Student Financial Responsibility Agreement (SFRA) is essential to ensure compliance with state and federal laws, mitigate institutional financial risks, and provide a consistent framework across all community and technical colleges (CTCs) in Washington. The SFRA will address the critical need for statutory compliance while enhancing the operational efficiency and consistency of financial processes within the system.</a:t>
            </a:r>
          </a:p>
          <a:p>
            <a:pPr algn="l"/>
            <a:endParaRPr lang="en-US" sz="1600" b="0" i="0" dirty="0">
              <a:solidFill>
                <a:srgbClr val="515857"/>
              </a:solidFill>
              <a:effectLst/>
              <a:latin typeface="Arial" panose="020B0604020202020204" pitchFamily="34" charset="0"/>
              <a:cs typeface="Arial" panose="020B0604020202020204" pitchFamily="34" charset="0"/>
            </a:endParaRPr>
          </a:p>
          <a:p>
            <a:pPr algn="l"/>
            <a:r>
              <a:rPr lang="en-US" sz="1600" b="0" i="0" dirty="0">
                <a:solidFill>
                  <a:srgbClr val="515857"/>
                </a:solidFill>
                <a:effectLst/>
                <a:latin typeface="Arial" panose="020B0604020202020204" pitchFamily="34" charset="0"/>
                <a:cs typeface="Arial" panose="020B0604020202020204" pitchFamily="34" charset="0"/>
              </a:rPr>
              <a:t>Under its legislative and operational mandates, the State Board for Community and Technical Colleges (SBCTC) must establish system-wide standards where statutory compliance is necessary. Following consultations with the Assistant Attorney General (AAG), it has been determined that SBCTC will configure the SFRA globally within ctcLink to assist in compliance while simplifying administrative processes and eliminating redundancies across colleges.</a:t>
            </a:r>
          </a:p>
          <a:p>
            <a:pPr algn="l"/>
            <a:endParaRPr lang="en-US" b="0" i="0" dirty="0">
              <a:solidFill>
                <a:srgbClr val="515857"/>
              </a:solidFill>
              <a:effectLst/>
              <a:latin typeface="Arial" panose="020B0604020202020204" pitchFamily="34" charset="0"/>
              <a:cs typeface="Arial" panose="020B0604020202020204" pitchFamily="34" charset="0"/>
            </a:endParaRPr>
          </a:p>
          <a:p>
            <a:pPr algn="l"/>
            <a:r>
              <a:rPr lang="en-US" b="1" i="0" dirty="0">
                <a:solidFill>
                  <a:srgbClr val="353938"/>
                </a:solidFill>
                <a:effectLst/>
                <a:latin typeface="Arial" panose="020B0604020202020204" pitchFamily="34" charset="0"/>
                <a:cs typeface="Arial" panose="020B0604020202020204" pitchFamily="34" charset="0"/>
              </a:rPr>
              <a:t>Purpose of a Global Student Financial Responsibility Agreement</a:t>
            </a:r>
          </a:p>
          <a:p>
            <a:pPr algn="l">
              <a:buFont typeface="Arial" panose="020B0604020202020204" pitchFamily="34" charset="0"/>
              <a:buChar char="•"/>
            </a:pPr>
            <a:r>
              <a:rPr lang="en-US" b="0" i="0" dirty="0">
                <a:solidFill>
                  <a:srgbClr val="515857"/>
                </a:solidFill>
                <a:effectLst/>
                <a:latin typeface="Arial" panose="020B0604020202020204" pitchFamily="34" charset="0"/>
                <a:cs typeface="Arial" panose="020B0604020202020204" pitchFamily="34" charset="0"/>
              </a:rPr>
              <a:t> </a:t>
            </a:r>
            <a:r>
              <a:rPr lang="en-US" sz="1600" b="1" i="0" dirty="0">
                <a:solidFill>
                  <a:srgbClr val="515857"/>
                </a:solidFill>
                <a:effectLst/>
                <a:latin typeface="Arial" panose="020B0604020202020204" pitchFamily="34" charset="0"/>
                <a:cs typeface="Arial" panose="020B0604020202020204" pitchFamily="34" charset="0"/>
              </a:rPr>
              <a:t>Regulatory Compliance</a:t>
            </a:r>
            <a:r>
              <a:rPr lang="en-US" sz="1600" b="0" i="0" dirty="0">
                <a:solidFill>
                  <a:srgbClr val="515857"/>
                </a:solidFill>
                <a:effectLst/>
                <a:latin typeface="Arial" panose="020B0604020202020204" pitchFamily="34" charset="0"/>
                <a:cs typeface="Arial" panose="020B0604020202020204" pitchFamily="34" charset="0"/>
              </a:rPr>
              <a:t>: A standardized agreement ensures all colleges can comply with the applicable Revised Code of Washington (RCW) statutes and federal laws, as advised by the states AAG.</a:t>
            </a:r>
          </a:p>
          <a:p>
            <a:pPr algn="l">
              <a:buFont typeface="Arial" panose="020B0604020202020204" pitchFamily="34" charset="0"/>
              <a:buChar char="•"/>
            </a:pPr>
            <a:endParaRPr lang="en-US" sz="1600" b="0" i="0" dirty="0">
              <a:solidFill>
                <a:srgbClr val="515857"/>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sz="1600" b="1" i="0" dirty="0">
                <a:solidFill>
                  <a:srgbClr val="515857"/>
                </a:solidFill>
                <a:effectLst/>
                <a:latin typeface="Arial" panose="020B0604020202020204" pitchFamily="34" charset="0"/>
                <a:cs typeface="Arial" panose="020B0604020202020204" pitchFamily="34" charset="0"/>
              </a:rPr>
              <a:t>Operational Consistency</a:t>
            </a:r>
            <a:r>
              <a:rPr lang="en-US" sz="1600" b="0" i="0" dirty="0">
                <a:solidFill>
                  <a:srgbClr val="515857"/>
                </a:solidFill>
                <a:effectLst/>
                <a:latin typeface="Arial" panose="020B0604020202020204" pitchFamily="34" charset="0"/>
                <a:cs typeface="Arial" panose="020B0604020202020204" pitchFamily="34" charset="0"/>
              </a:rPr>
              <a:t>: Colleges currently have varying practices, which create inconsistencies in policy enforcement, administrative processes, and potential  for financial risk. A global SFRA provides a uniform standard, enhancing system efficiency and student understanding.</a:t>
            </a:r>
          </a:p>
          <a:p>
            <a:pPr algn="l">
              <a:buFont typeface="Arial" panose="020B0604020202020204" pitchFamily="34" charset="0"/>
              <a:buChar char="•"/>
            </a:pPr>
            <a:endParaRPr lang="en-US" sz="1600" b="0" i="0" dirty="0">
              <a:solidFill>
                <a:srgbClr val="515857"/>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sz="1600" b="1" i="0" dirty="0">
                <a:solidFill>
                  <a:srgbClr val="515857"/>
                </a:solidFill>
                <a:effectLst/>
                <a:latin typeface="Arial" panose="020B0604020202020204" pitchFamily="34" charset="0"/>
                <a:cs typeface="Arial" panose="020B0604020202020204" pitchFamily="34" charset="0"/>
              </a:rPr>
              <a:t>Risk Mitigation</a:t>
            </a:r>
            <a:r>
              <a:rPr lang="en-US" sz="1600" b="0" i="0" dirty="0">
                <a:solidFill>
                  <a:srgbClr val="515857"/>
                </a:solidFill>
                <a:effectLst/>
                <a:latin typeface="Arial" panose="020B0604020202020204" pitchFamily="34" charset="0"/>
                <a:cs typeface="Arial" panose="020B0604020202020204" pitchFamily="34" charset="0"/>
              </a:rPr>
              <a:t>: Without a consistent SFRA, colleges face increased financial burden from unpaid student debts, delayed collections, and legal vulnerabilities.</a:t>
            </a:r>
          </a:p>
        </p:txBody>
      </p:sp>
    </p:spTree>
    <p:extLst>
      <p:ext uri="{BB962C8B-B14F-4D97-AF65-F5344CB8AC3E}">
        <p14:creationId xmlns:p14="http://schemas.microsoft.com/office/powerpoint/2010/main" val="1397265957"/>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4</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dirty="0"/>
              <a:t>ER# 266 – SFRA: Intro &amp; Purpose</a:t>
            </a:r>
          </a:p>
        </p:txBody>
      </p:sp>
      <p:sp>
        <p:nvSpPr>
          <p:cNvPr id="7" name="TextBox 6">
            <a:extLst>
              <a:ext uri="{FF2B5EF4-FFF2-40B4-BE49-F238E27FC236}">
                <a16:creationId xmlns:a16="http://schemas.microsoft.com/office/drawing/2014/main" id="{DE9BE34F-54FC-817A-594E-6A7599920704}"/>
              </a:ext>
            </a:extLst>
          </p:cNvPr>
          <p:cNvSpPr txBox="1"/>
          <p:nvPr/>
        </p:nvSpPr>
        <p:spPr>
          <a:xfrm>
            <a:off x="412955" y="983226"/>
            <a:ext cx="11641393" cy="5355312"/>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dirty="0">
                <a:latin typeface="Arial"/>
                <a:cs typeface="Arial"/>
              </a:rPr>
              <a:t>Legal &amp; Policy Basis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lvl="1"/>
            <a:r>
              <a:rPr lang="en-US" dirty="0">
                <a:latin typeface="Arial"/>
                <a:cs typeface="Arial"/>
              </a:rPr>
              <a:t>This student Financial Responsibility Agreement is designed to comply with the following laws:</a:t>
            </a:r>
          </a:p>
          <a:p>
            <a:pPr lvl="1"/>
            <a:r>
              <a:rPr lang="en-US" dirty="0">
                <a:latin typeface="Arial"/>
                <a:cs typeface="Arial"/>
              </a:rPr>
              <a:t> </a:t>
            </a:r>
          </a:p>
          <a:p>
            <a:pPr marL="1257300" lvl="2" indent="-342900">
              <a:buAutoNum type="arabicPeriod"/>
            </a:pPr>
            <a:r>
              <a:rPr lang="en-US" dirty="0">
                <a:latin typeface="Arial"/>
                <a:cs typeface="Arial"/>
              </a:rPr>
              <a:t>RCW 28B.10.293:  Permitting educational institution to impose reasonable financing and late charges, as well as debt collection charges, </a:t>
            </a:r>
            <a:r>
              <a:rPr lang="en-US" u="sng" dirty="0">
                <a:latin typeface="Arial"/>
                <a:cs typeface="Arial"/>
              </a:rPr>
              <a:t>but only if so provided for in an agreement signed by the student debtor</a:t>
            </a:r>
            <a:r>
              <a:rPr lang="en-US" dirty="0">
                <a:latin typeface="Arial"/>
                <a:cs typeface="Arial"/>
              </a:rPr>
              <a:t>.  The statute addresses transcript holds for certain circumstances.  See SSHB 2513 (2020) </a:t>
            </a:r>
          </a:p>
          <a:p>
            <a:pPr marL="1257300" lvl="2" indent="-342900">
              <a:buAutoNum type="arabicPeriod"/>
            </a:pPr>
            <a:endParaRPr lang="en-US" dirty="0">
              <a:latin typeface="Arial" panose="020B0604020202020204" pitchFamily="34" charset="0"/>
              <a:cs typeface="Arial" panose="020B0604020202020204" pitchFamily="34" charset="0"/>
            </a:endParaRPr>
          </a:p>
          <a:p>
            <a:pPr marL="1257300" lvl="2" indent="-342900">
              <a:buAutoNum type="arabicPeriod"/>
            </a:pPr>
            <a:r>
              <a:rPr lang="en-US" dirty="0">
                <a:latin typeface="Arial"/>
                <a:cs typeface="Arial"/>
              </a:rPr>
              <a:t>RCW 43.17.240: Requiring state agencies and institutions to </a:t>
            </a:r>
            <a:r>
              <a:rPr lang="en-US" u="sng" dirty="0">
                <a:latin typeface="Arial"/>
                <a:cs typeface="Arial"/>
              </a:rPr>
              <a:t>impose a financing charge of 1%</a:t>
            </a:r>
            <a:r>
              <a:rPr lang="en-US" dirty="0">
                <a:latin typeface="Arial"/>
                <a:cs typeface="Arial"/>
              </a:rPr>
              <a:t> a month on unpaid accounts starting on the date the unpaid account becomes past due.</a:t>
            </a:r>
          </a:p>
          <a:p>
            <a:pPr marL="1257300" lvl="2" indent="-342900">
              <a:buAutoNum type="arabicPeriod"/>
            </a:pPr>
            <a:endParaRPr lang="en-US" dirty="0">
              <a:latin typeface="Arial" panose="020B0604020202020204" pitchFamily="34" charset="0"/>
              <a:cs typeface="Arial" panose="020B0604020202020204" pitchFamily="34" charset="0"/>
            </a:endParaRPr>
          </a:p>
          <a:p>
            <a:pPr marL="1257300" lvl="2" indent="-342900">
              <a:buAutoNum type="arabicPeriod"/>
            </a:pPr>
            <a:r>
              <a:rPr lang="en-US" dirty="0">
                <a:latin typeface="Arial"/>
                <a:cs typeface="Arial"/>
              </a:rPr>
              <a:t>RCW 19.16.500:  Authorizing state agencies and institutions to refer delinquent accounts to a collection agency and to </a:t>
            </a:r>
            <a:r>
              <a:rPr lang="en-US" u="sng" dirty="0">
                <a:latin typeface="Arial"/>
                <a:cs typeface="Arial"/>
              </a:rPr>
              <a:t>require the debtor to pay reasonable collection agency fees </a:t>
            </a:r>
            <a:r>
              <a:rPr lang="en-US" dirty="0">
                <a:latin typeface="Arial"/>
                <a:cs typeface="Arial"/>
              </a:rPr>
              <a:t>and costs. </a:t>
            </a:r>
          </a:p>
          <a:p>
            <a:pPr marL="1257300" lvl="2" indent="-342900">
              <a:buAutoNum type="arabicPeriod"/>
            </a:pPr>
            <a:endParaRPr lang="en-US" dirty="0">
              <a:latin typeface="Arial" panose="020B0604020202020204" pitchFamily="34" charset="0"/>
              <a:cs typeface="Arial" panose="020B0604020202020204" pitchFamily="34" charset="0"/>
            </a:endParaRPr>
          </a:p>
          <a:p>
            <a:pPr marL="1257300" lvl="2" indent="-342900">
              <a:buAutoNum type="arabicPeriod"/>
            </a:pPr>
            <a:r>
              <a:rPr lang="en-US" dirty="0">
                <a:latin typeface="Arial"/>
                <a:cs typeface="Arial"/>
              </a:rPr>
              <a:t>U.S. Bankruptcy code, 523(a)(8):  Student educational debts are generally non-dischargeable in bankruptcy without a court order based on undue hardship, but may garden-variety student debts (bookstore purchases, for example) remain dischargeable in bankruptcy </a:t>
            </a:r>
            <a:r>
              <a:rPr lang="en-US" u="sng" dirty="0">
                <a:latin typeface="Arial"/>
                <a:cs typeface="Arial"/>
              </a:rPr>
              <a:t>unless the student signs a promissory note or other agreement to pay the deb</a:t>
            </a:r>
            <a:r>
              <a:rPr lang="en-US" dirty="0">
                <a:latin typeface="Arial"/>
                <a:cs typeface="Arial"/>
              </a:rPr>
              <a:t>t.   </a:t>
            </a:r>
          </a:p>
        </p:txBody>
      </p:sp>
    </p:spTree>
    <p:extLst>
      <p:ext uri="{BB962C8B-B14F-4D97-AF65-F5344CB8AC3E}">
        <p14:creationId xmlns:p14="http://schemas.microsoft.com/office/powerpoint/2010/main" val="1136489585"/>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5</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a:t>ER# 266 – SFRA: Functionality</a:t>
            </a:r>
          </a:p>
        </p:txBody>
      </p:sp>
      <p:sp>
        <p:nvSpPr>
          <p:cNvPr id="7" name="TextBox 6">
            <a:extLst>
              <a:ext uri="{FF2B5EF4-FFF2-40B4-BE49-F238E27FC236}">
                <a16:creationId xmlns:a16="http://schemas.microsoft.com/office/drawing/2014/main" id="{DE9BE34F-54FC-817A-594E-6A7599920704}"/>
              </a:ext>
            </a:extLst>
          </p:cNvPr>
          <p:cNvSpPr txBox="1"/>
          <p:nvPr/>
        </p:nvSpPr>
        <p:spPr>
          <a:xfrm>
            <a:off x="550607" y="768622"/>
            <a:ext cx="11641393" cy="5350183"/>
          </a:xfrm>
          <a:prstGeom prst="rect">
            <a:avLst/>
          </a:prstGeom>
          <a:noFill/>
        </p:spPr>
        <p:txBody>
          <a:bodyPr wrap="square" lIns="91440" tIns="45720" rIns="91440" bIns="45720" rtlCol="0" anchor="t">
            <a:spAutoFit/>
          </a:bodyPr>
          <a:lstStyle/>
          <a:p>
            <a:r>
              <a:rPr lang="en-US" sz="2400" dirty="0">
                <a:latin typeface="Arial"/>
                <a:cs typeface="Arial"/>
              </a:rPr>
              <a:t>Key attributes of SFRA process:</a:t>
            </a:r>
          </a:p>
          <a:p>
            <a:endParaRPr lang="en-US" sz="2400" dirty="0">
              <a:latin typeface="Arial"/>
              <a:cs typeface="Arial"/>
            </a:endParaRPr>
          </a:p>
          <a:p>
            <a:pPr>
              <a:buFont typeface="+mj-lt"/>
              <a:buAutoNum type="arabicPeriod"/>
            </a:pPr>
            <a:r>
              <a:rPr lang="en-US" b="1" dirty="0">
                <a:latin typeface="Arial" panose="020B0604020202020204" pitchFamily="34" charset="0"/>
                <a:cs typeface="Arial" panose="020B0604020202020204" pitchFamily="34" charset="0"/>
              </a:rPr>
              <a:t>Universal Student Agreement: </a:t>
            </a:r>
            <a:r>
              <a:rPr lang="en-US" dirty="0">
                <a:latin typeface="Arial" panose="020B0604020202020204" pitchFamily="34" charset="0"/>
                <a:cs typeface="Arial" panose="020B0604020202020204" pitchFamily="34" charset="0"/>
              </a:rPr>
              <a:t>All students* who are charged and may owe a balance should submit an SFRA.</a:t>
            </a:r>
          </a:p>
          <a:p>
            <a:pPr marL="742950" lvl="1" indent="-285750">
              <a:buFont typeface="+mj-lt"/>
              <a:buAutoNum type="arabicPeriod"/>
            </a:pPr>
            <a:endParaRPr lang="en-US" dirty="0">
              <a:latin typeface="Arial" panose="020B0604020202020204" pitchFamily="34" charset="0"/>
              <a:cs typeface="Arial" panose="020B0604020202020204" pitchFamily="34" charset="0"/>
            </a:endParaRPr>
          </a:p>
          <a:p>
            <a:pPr>
              <a:buFont typeface="+mj-lt"/>
              <a:buAutoNum type="arabicPeriod"/>
            </a:pPr>
            <a:r>
              <a:rPr lang="en-US" b="1" dirty="0">
                <a:latin typeface="Arial" panose="020B0604020202020204" pitchFamily="34" charset="0"/>
                <a:cs typeface="Arial" panose="020B0604020202020204" pitchFamily="34" charset="0"/>
              </a:rPr>
              <a:t>Annual Agreement Submission: </a:t>
            </a:r>
            <a:r>
              <a:rPr lang="en-US" dirty="0">
                <a:latin typeface="Arial" panose="020B0604020202020204" pitchFamily="34" charset="0"/>
                <a:cs typeface="Arial" panose="020B0604020202020204" pitchFamily="34" charset="0"/>
              </a:rPr>
              <a:t>Agreements should be obtained once per academic year for each active student.</a:t>
            </a:r>
          </a:p>
          <a:p>
            <a:pPr>
              <a:buFont typeface="+mj-lt"/>
              <a:buAutoNum type="arabicPeriod"/>
            </a:pPr>
            <a:endParaRPr lang="en-US" dirty="0">
              <a:latin typeface="Arial" panose="020B0604020202020204" pitchFamily="34" charset="0"/>
              <a:cs typeface="Arial" panose="020B0604020202020204" pitchFamily="34" charset="0"/>
            </a:endParaRPr>
          </a:p>
          <a:p>
            <a:pPr>
              <a:buFont typeface="+mj-lt"/>
              <a:buAutoNum type="arabicPeriod"/>
            </a:pPr>
            <a:r>
              <a:rPr lang="en-US" b="1" dirty="0">
                <a:latin typeface="Arial" panose="020B0604020202020204" pitchFamily="34" charset="0"/>
                <a:cs typeface="Arial" panose="020B0604020202020204" pitchFamily="34" charset="0"/>
              </a:rPr>
              <a:t>System Integration and Management: </a:t>
            </a:r>
            <a:r>
              <a:rPr lang="en-US" dirty="0">
                <a:latin typeface="Arial" panose="020B0604020202020204" pitchFamily="34" charset="0"/>
                <a:cs typeface="Arial" panose="020B0604020202020204" pitchFamily="34" charset="0"/>
              </a:rPr>
              <a:t>Agreement data will be stored and managed using the delivered functionality within ctcLink, ensuring consistent tracking and availability across all colleges.</a:t>
            </a:r>
          </a:p>
          <a:p>
            <a:pPr>
              <a:buFont typeface="+mj-lt"/>
              <a:buAutoNum type="arabicPeriod"/>
            </a:pPr>
            <a:endParaRPr lang="en-US" dirty="0">
              <a:latin typeface="Arial" panose="020B0604020202020204" pitchFamily="34" charset="0"/>
              <a:cs typeface="Arial" panose="020B0604020202020204" pitchFamily="34" charset="0"/>
            </a:endParaRPr>
          </a:p>
          <a:p>
            <a:pPr>
              <a:buFont typeface="+mj-lt"/>
              <a:buAutoNum type="arabicPeriod"/>
            </a:pPr>
            <a:r>
              <a:rPr lang="en-US" b="1" dirty="0">
                <a:latin typeface="Arial" panose="020B0604020202020204" pitchFamily="34" charset="0"/>
                <a:cs typeface="Arial" panose="020B0604020202020204" pitchFamily="34" charset="0"/>
              </a:rPr>
              <a:t>College Staff Operations: </a:t>
            </a:r>
            <a:r>
              <a:rPr lang="en-US" dirty="0">
                <a:latin typeface="Arial" panose="020B0604020202020204" pitchFamily="34" charset="0"/>
                <a:cs typeface="Arial" panose="020B0604020202020204" pitchFamily="34" charset="0"/>
              </a:rPr>
              <a:t>College staff will have the capability to accept signed SFRA agreements and update ctcLink accordingly.</a:t>
            </a:r>
          </a:p>
          <a:p>
            <a:pPr>
              <a:buFont typeface="+mj-lt"/>
              <a:buAutoNum type="arabicPeriod"/>
            </a:pPr>
            <a:endParaRPr lang="en-US" dirty="0">
              <a:latin typeface="Arial" panose="020B0604020202020204" pitchFamily="34" charset="0"/>
              <a:cs typeface="Arial" panose="020B0604020202020204" pitchFamily="34" charset="0"/>
            </a:endParaRPr>
          </a:p>
          <a:p>
            <a:pPr>
              <a:buFont typeface="+mj-lt"/>
              <a:buAutoNum type="arabicPeriod"/>
            </a:pPr>
            <a:r>
              <a:rPr lang="en-US" b="1" dirty="0">
                <a:latin typeface="Arial" panose="020B0604020202020204" pitchFamily="34" charset="0"/>
                <a:cs typeface="Arial" panose="020B0604020202020204" pitchFamily="34" charset="0"/>
              </a:rPr>
              <a:t>Support and Communication: </a:t>
            </a:r>
            <a:r>
              <a:rPr lang="en-US" dirty="0">
                <a:latin typeface="Arial" panose="020B0604020202020204" pitchFamily="34" charset="0"/>
                <a:cs typeface="Arial" panose="020B0604020202020204" pitchFamily="34" charset="0"/>
              </a:rPr>
              <a:t>SBCTC will host a dedicated webpage explaining the SFRA, providing resources and information for both colleges and students. ctcLink Support will provide a Quick Reference Guide (QRG.)</a:t>
            </a:r>
          </a:p>
          <a:p>
            <a:pPr>
              <a:lnSpc>
                <a:spcPct val="150000"/>
              </a:lnSpc>
            </a:pPr>
            <a:endParaRPr lang="en-US" dirty="0">
              <a:latin typeface="Arial"/>
              <a:cs typeface="Arial"/>
            </a:endParaRPr>
          </a:p>
        </p:txBody>
      </p:sp>
    </p:spTree>
    <p:extLst>
      <p:ext uri="{BB962C8B-B14F-4D97-AF65-F5344CB8AC3E}">
        <p14:creationId xmlns:p14="http://schemas.microsoft.com/office/powerpoint/2010/main" val="926177319"/>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6</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a:t>ER# 266 – SFRA: Functionality</a:t>
            </a:r>
          </a:p>
        </p:txBody>
      </p:sp>
      <p:sp>
        <p:nvSpPr>
          <p:cNvPr id="7" name="TextBox 6">
            <a:extLst>
              <a:ext uri="{FF2B5EF4-FFF2-40B4-BE49-F238E27FC236}">
                <a16:creationId xmlns:a16="http://schemas.microsoft.com/office/drawing/2014/main" id="{DE9BE34F-54FC-817A-594E-6A7599920704}"/>
              </a:ext>
            </a:extLst>
          </p:cNvPr>
          <p:cNvSpPr txBox="1"/>
          <p:nvPr/>
        </p:nvSpPr>
        <p:spPr>
          <a:xfrm>
            <a:off x="376861" y="983226"/>
            <a:ext cx="11641393" cy="3416320"/>
          </a:xfrm>
          <a:prstGeom prst="rect">
            <a:avLst/>
          </a:prstGeom>
          <a:noFill/>
        </p:spPr>
        <p:txBody>
          <a:bodyPr wrap="square" lIns="91440" tIns="45720" rIns="91440" bIns="45720" rtlCol="0" anchor="t">
            <a:spAutoFit/>
          </a:bodyPr>
          <a:lstStyle/>
          <a:p>
            <a:r>
              <a:rPr lang="en-US" dirty="0">
                <a:latin typeface="Arial"/>
                <a:cs typeface="Arial"/>
              </a:rPr>
              <a:t>Central attributes of SFRA process (cont.):</a:t>
            </a:r>
          </a:p>
          <a:p>
            <a:endParaRPr lang="en-US" dirty="0">
              <a:latin typeface="Arial"/>
              <a:cs typeface="Arial"/>
            </a:endParaRPr>
          </a:p>
          <a:p>
            <a:pPr marL="285750" indent="-285750">
              <a:buFont typeface="Arial"/>
              <a:buChar char="•"/>
            </a:pPr>
            <a:r>
              <a:rPr lang="en-US" dirty="0">
                <a:latin typeface="Arial"/>
                <a:cs typeface="Arial"/>
              </a:rPr>
              <a:t>Principles for not including a student population</a:t>
            </a:r>
          </a:p>
          <a:p>
            <a:pPr marL="742950" lvl="1" indent="-285750">
              <a:buFont typeface="Arial"/>
              <a:buChar char="•"/>
            </a:pPr>
            <a:r>
              <a:rPr lang="en-US" dirty="0">
                <a:latin typeface="Arial"/>
                <a:cs typeface="Arial"/>
              </a:rPr>
              <a:t>Extensive barrier to enrollment for populations that typically are not charged tuition/fees (</a:t>
            </a:r>
            <a:r>
              <a:rPr lang="en-US" dirty="0" err="1">
                <a:latin typeface="Arial"/>
                <a:cs typeface="Arial"/>
              </a:rPr>
              <a:t>BEdA</a:t>
            </a:r>
            <a:r>
              <a:rPr lang="en-US" dirty="0">
                <a:latin typeface="Arial"/>
                <a:cs typeface="Arial"/>
              </a:rPr>
              <a:t>, Open Doors, DOC, etc.)</a:t>
            </a:r>
          </a:p>
          <a:p>
            <a:pPr marL="742950" lvl="1" indent="-285750">
              <a:buFont typeface="Arial" panose="020B0604020202020204" pitchFamily="34" charset="0"/>
              <a:buChar char="•"/>
            </a:pPr>
            <a:endParaRPr lang="en-US" dirty="0">
              <a:latin typeface="Arial"/>
              <a:cs typeface="Arial"/>
            </a:endParaRPr>
          </a:p>
          <a:p>
            <a:pPr lvl="1"/>
            <a:r>
              <a:rPr lang="en-US" dirty="0">
                <a:latin typeface="Arial"/>
                <a:ea typeface="+mn-lt"/>
                <a:cs typeface="+mn-lt"/>
              </a:rPr>
              <a:t>*Moving forward &amp; recognizing this is a new process, we’ll proceed with these exclusions as the best approach based on the information available, while remaining open to refinements as we gain more insights.</a:t>
            </a:r>
          </a:p>
          <a:p>
            <a:pPr marL="742950" lvl="1" indent="-285750">
              <a:buFont typeface="Arial" panose="020B0604020202020204" pitchFamily="34" charset="0"/>
              <a:buChar char="•"/>
            </a:pPr>
            <a:endParaRPr lang="en-US" dirty="0">
              <a:latin typeface="Arial"/>
              <a:cs typeface="Arial"/>
            </a:endParaRPr>
          </a:p>
          <a:p>
            <a:r>
              <a:rPr lang="en-US" dirty="0">
                <a:latin typeface="Arial"/>
                <a:cs typeface="Arial"/>
              </a:rPr>
              <a:t>Colleges are responsible for attaining an SFRA if past due balances are incurred. Reports will be if provided to identify students who are enrolled with no SFRA on file along with collection agency placement reports indicating terms the SFRA has been signed.</a:t>
            </a:r>
            <a:endParaRPr lang="en-US" dirty="0">
              <a:latin typeface="Franklin Gothic Book"/>
              <a:cs typeface="Arial"/>
            </a:endParaRPr>
          </a:p>
        </p:txBody>
      </p:sp>
    </p:spTree>
    <p:extLst>
      <p:ext uri="{BB962C8B-B14F-4D97-AF65-F5344CB8AC3E}">
        <p14:creationId xmlns:p14="http://schemas.microsoft.com/office/powerpoint/2010/main" val="1645666655"/>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7</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a:t>ER# 266 – SFRA: Functionality</a:t>
            </a:r>
          </a:p>
        </p:txBody>
      </p:sp>
      <p:pic>
        <p:nvPicPr>
          <p:cNvPr id="3" name="Picture 2" descr="A diagram of a flowchart&#10;&#10;Description automatically generated">
            <a:extLst>
              <a:ext uri="{FF2B5EF4-FFF2-40B4-BE49-F238E27FC236}">
                <a16:creationId xmlns:a16="http://schemas.microsoft.com/office/drawing/2014/main" id="{8465CFE8-F4BB-7FCA-1739-CB5E86396F02}"/>
              </a:ext>
            </a:extLst>
          </p:cNvPr>
          <p:cNvPicPr>
            <a:picLocks noChangeAspect="1"/>
          </p:cNvPicPr>
          <p:nvPr/>
        </p:nvPicPr>
        <p:blipFill>
          <a:blip r:embed="rId3"/>
          <a:stretch>
            <a:fillRect/>
          </a:stretch>
        </p:blipFill>
        <p:spPr>
          <a:xfrm>
            <a:off x="519430" y="1362075"/>
            <a:ext cx="11671300" cy="4662170"/>
          </a:xfrm>
          <a:prstGeom prst="rect">
            <a:avLst/>
          </a:prstGeom>
        </p:spPr>
      </p:pic>
    </p:spTree>
    <p:extLst>
      <p:ext uri="{BB962C8B-B14F-4D97-AF65-F5344CB8AC3E}">
        <p14:creationId xmlns:p14="http://schemas.microsoft.com/office/powerpoint/2010/main" val="735798595"/>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8</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a:t>ER# 266 – SFRA: Functionality</a:t>
            </a:r>
          </a:p>
        </p:txBody>
      </p:sp>
      <p:sp>
        <p:nvSpPr>
          <p:cNvPr id="7" name="TextBox 6">
            <a:extLst>
              <a:ext uri="{FF2B5EF4-FFF2-40B4-BE49-F238E27FC236}">
                <a16:creationId xmlns:a16="http://schemas.microsoft.com/office/drawing/2014/main" id="{DE9BE34F-54FC-817A-594E-6A7599920704}"/>
              </a:ext>
            </a:extLst>
          </p:cNvPr>
          <p:cNvSpPr txBox="1"/>
          <p:nvPr/>
        </p:nvSpPr>
        <p:spPr>
          <a:xfrm>
            <a:off x="476192" y="1028343"/>
            <a:ext cx="11641393" cy="5355312"/>
          </a:xfrm>
          <a:prstGeom prst="rect">
            <a:avLst/>
          </a:prstGeom>
          <a:noFill/>
        </p:spPr>
        <p:txBody>
          <a:bodyPr wrap="square" lIns="91440" tIns="45720" rIns="91440" bIns="45720" rtlCol="0" anchor="t">
            <a:spAutoFit/>
          </a:bodyPr>
          <a:lstStyle/>
          <a:p>
            <a:r>
              <a:rPr lang="en-US" dirty="0">
                <a:latin typeface="Arial"/>
                <a:cs typeface="Arial"/>
              </a:rPr>
              <a:t>General description of process:  How will students sign the SFRA?</a:t>
            </a:r>
            <a:endParaRPr lang="en-US" dirty="0"/>
          </a:p>
          <a:p>
            <a:endParaRPr lang="en-US" dirty="0">
              <a:latin typeface="Arial"/>
              <a:cs typeface="Arial"/>
            </a:endParaRPr>
          </a:p>
          <a:p>
            <a:pPr marL="285750" indent="-285750">
              <a:buFont typeface="Arial"/>
              <a:buChar char="•"/>
            </a:pPr>
            <a:r>
              <a:rPr lang="en-US" dirty="0">
                <a:latin typeface="Arial"/>
                <a:cs typeface="Arial"/>
              </a:rPr>
              <a:t>Students using ctcLink to enroll will be required to accept the SFRA conditions prior to registration.  In ctcLink, a hold blocking enrollment titled “Financial Agreement Required” will include a link to a page that will be used to relay the SFRA terms and conditions.  Upon selecting the link, the student will be asked to accept the terms and conditions listed on the page. Upon acceptance, the student will immediately be able to register for classes.</a:t>
            </a:r>
            <a:endParaRPr lang="en-US" dirty="0"/>
          </a:p>
          <a:p>
            <a:endParaRPr lang="en-US" dirty="0"/>
          </a:p>
          <a:p>
            <a:r>
              <a:rPr lang="en-US" dirty="0">
                <a:latin typeface="Franklin Gothic Book"/>
                <a:cs typeface="Arial"/>
              </a:rPr>
              <a:t>OR</a:t>
            </a:r>
          </a:p>
          <a:p>
            <a:endParaRPr lang="en-US" dirty="0">
              <a:latin typeface="Franklin Gothic Book"/>
              <a:cs typeface="Arial"/>
            </a:endParaRPr>
          </a:p>
          <a:p>
            <a:pPr marL="285750" indent="-285750">
              <a:buFont typeface="Arial"/>
              <a:buChar char="•"/>
            </a:pPr>
            <a:r>
              <a:rPr lang="en-US" dirty="0">
                <a:latin typeface="Arial"/>
                <a:cs typeface="Arial"/>
              </a:rPr>
              <a:t>Students who don't use ctcLink to enroll should be required to sign a paper version of the SFRA. Upon reviewing the signed document, college staff should update ctcLink and retain the agreement for safekeeping.  This agreement may be reviewed by State Auditors to ensure that manual entry of the SFRA into the system of record (ctcLink) is validated/reconciled. To update ctcLink, staff will apply a hold (service indicator) into ctcLink that will update the system to reflect a SFRA has been submitted. This hold will not impact on student services.</a:t>
            </a:r>
            <a:endParaRPr lang="en-US" dirty="0"/>
          </a:p>
          <a:p>
            <a:endParaRPr lang="en-US" dirty="0">
              <a:latin typeface="Arial"/>
              <a:cs typeface="Arial"/>
            </a:endParaRPr>
          </a:p>
          <a:p>
            <a:endParaRPr lang="en-US" dirty="0">
              <a:latin typeface="Arial"/>
              <a:cs typeface="Arial"/>
            </a:endParaRPr>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464661755"/>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6" end="6"/>
                                            </p:txEl>
                                          </p:spTgt>
                                        </p:tgtEl>
                                        <p:attrNameLst>
                                          <p:attrName>style.visibility</p:attrName>
                                        </p:attrNameLst>
                                      </p:cBhvr>
                                      <p:to>
                                        <p:strVal val="visible"/>
                                      </p:to>
                                    </p:set>
                                    <p:animEffect transition="in" filter="fade">
                                      <p:cBhvr>
                                        <p:cTn id="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F2AFA2-F760-0D13-D2DB-C895E8B5A637}"/>
              </a:ext>
            </a:extLst>
          </p:cNvPr>
          <p:cNvSpPr>
            <a:spLocks noGrp="1"/>
          </p:cNvSpPr>
          <p:nvPr>
            <p:ph type="sldNum" sz="quarter" idx="12"/>
          </p:nvPr>
        </p:nvSpPr>
        <p:spPr/>
        <p:txBody>
          <a:bodyPr/>
          <a:lstStyle/>
          <a:p>
            <a:fld id="{DEE5BC03-7CE3-4FE3-BC0A-0ACCA8AC1F24}" type="slidenum">
              <a:rPr lang="en-US" smtClean="0"/>
              <a:pPr/>
              <a:t>9</a:t>
            </a:fld>
            <a:endParaRPr lang="en-US"/>
          </a:p>
        </p:txBody>
      </p:sp>
      <p:sp>
        <p:nvSpPr>
          <p:cNvPr id="5" name="Title 4">
            <a:extLst>
              <a:ext uri="{FF2B5EF4-FFF2-40B4-BE49-F238E27FC236}">
                <a16:creationId xmlns:a16="http://schemas.microsoft.com/office/drawing/2014/main" id="{77403FEF-E7BF-DDD5-42F9-E5763BCB2C34}"/>
              </a:ext>
            </a:extLst>
          </p:cNvPr>
          <p:cNvSpPr>
            <a:spLocks noGrp="1"/>
          </p:cNvSpPr>
          <p:nvPr>
            <p:ph type="title"/>
          </p:nvPr>
        </p:nvSpPr>
        <p:spPr>
          <a:xfrm>
            <a:off x="761998" y="219732"/>
            <a:ext cx="11069783" cy="655339"/>
          </a:xfrm>
        </p:spPr>
        <p:txBody>
          <a:bodyPr/>
          <a:lstStyle/>
          <a:p>
            <a:pPr algn="ctr"/>
            <a:r>
              <a:rPr lang="en-US"/>
              <a:t>ER# 266 – SFRA: Functionality</a:t>
            </a:r>
          </a:p>
        </p:txBody>
      </p:sp>
      <p:sp>
        <p:nvSpPr>
          <p:cNvPr id="4" name="TextBox 3">
            <a:extLst>
              <a:ext uri="{FF2B5EF4-FFF2-40B4-BE49-F238E27FC236}">
                <a16:creationId xmlns:a16="http://schemas.microsoft.com/office/drawing/2014/main" id="{08735B92-7B09-6D5B-0378-71CEFAA48A3E}"/>
              </a:ext>
            </a:extLst>
          </p:cNvPr>
          <p:cNvSpPr txBox="1"/>
          <p:nvPr/>
        </p:nvSpPr>
        <p:spPr>
          <a:xfrm>
            <a:off x="487680" y="873760"/>
            <a:ext cx="11348720" cy="5509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Arial"/>
                <a:ea typeface="Calibri"/>
                <a:cs typeface="Arial"/>
              </a:rPr>
              <a:t>SBCTC</a:t>
            </a:r>
          </a:p>
          <a:p>
            <a:endParaRPr lang="en-US" sz="1600" dirty="0">
              <a:latin typeface="Arial"/>
              <a:ea typeface="Calibri"/>
              <a:cs typeface="Arial"/>
            </a:endParaRPr>
          </a:p>
          <a:p>
            <a:r>
              <a:rPr lang="en-US" sz="1600" dirty="0">
                <a:latin typeface="Arial"/>
                <a:ea typeface="Calibri"/>
                <a:cs typeface="Arial"/>
              </a:rPr>
              <a:t>The State Board SF Team will be responsible for managing the below listed mass assign/release SFRA jobs in </a:t>
            </a:r>
            <a:r>
              <a:rPr lang="en-US" sz="1600" err="1">
                <a:latin typeface="Arial"/>
                <a:ea typeface="Calibri"/>
                <a:cs typeface="Arial"/>
              </a:rPr>
              <a:t>ctcLink</a:t>
            </a:r>
            <a:r>
              <a:rPr lang="en-US" sz="1600" dirty="0">
                <a:latin typeface="Arial"/>
                <a:ea typeface="Calibri"/>
                <a:cs typeface="Arial"/>
              </a:rPr>
              <a:t> through which most students will be processed. This task includes monitoring the jobs account for completion. Additional tasks will include updating verbiage/language and updating the activity guide as needed.</a:t>
            </a:r>
          </a:p>
          <a:p>
            <a:endParaRPr lang="en-US" sz="1600" dirty="0">
              <a:latin typeface="Arial"/>
              <a:ea typeface="Calibri"/>
              <a:cs typeface="Arial"/>
            </a:endParaRPr>
          </a:p>
          <a:p>
            <a:pPr marL="342900" indent="-342900">
              <a:buAutoNum type="arabicPeriod"/>
            </a:pPr>
            <a:r>
              <a:rPr lang="en-US" sz="1600" dirty="0">
                <a:latin typeface="Arial"/>
                <a:ea typeface="Calibri"/>
                <a:cs typeface="Arial"/>
              </a:rPr>
              <a:t>Mass assign job</a:t>
            </a:r>
          </a:p>
          <a:p>
            <a:pPr marL="742950" lvl="1" indent="-285750">
              <a:buFont typeface="Arial"/>
              <a:buChar char="•"/>
            </a:pPr>
            <a:r>
              <a:rPr lang="en-US" sz="1600" dirty="0">
                <a:latin typeface="Arial"/>
                <a:ea typeface="Calibri"/>
                <a:cs typeface="Arial"/>
              </a:rPr>
              <a:t>Assign newly term active students the SFRA service indicator (SFA hold)</a:t>
            </a:r>
          </a:p>
          <a:p>
            <a:pPr marL="742950" lvl="1" indent="-285750">
              <a:buFont typeface="Arial"/>
              <a:buChar char="•"/>
            </a:pPr>
            <a:r>
              <a:rPr lang="en-US" sz="1600" dirty="0">
                <a:latin typeface="Arial"/>
                <a:ea typeface="Calibri"/>
                <a:cs typeface="Arial"/>
              </a:rPr>
              <a:t>Assigns service indicator to students registered w/ no SFRA on file for academic year (fall through summer)</a:t>
            </a:r>
          </a:p>
          <a:p>
            <a:pPr marL="742950" lvl="1" indent="-285750">
              <a:buFont typeface="Arial"/>
              <a:buChar char="•"/>
            </a:pPr>
            <a:r>
              <a:rPr lang="en-US" sz="1600" dirty="0">
                <a:latin typeface="Arial"/>
                <a:ea typeface="Calibri"/>
                <a:cs typeface="Arial"/>
              </a:rPr>
              <a:t>Timing = Daily at 12:00pm &amp; 8:00pm</a:t>
            </a:r>
          </a:p>
          <a:p>
            <a:pPr marL="342900" indent="-342900">
              <a:buAutoNum type="arabicPeriod"/>
            </a:pPr>
            <a:r>
              <a:rPr lang="en-US" sz="1600" dirty="0">
                <a:latin typeface="Arial"/>
                <a:ea typeface="Calibri"/>
                <a:cs typeface="Arial"/>
              </a:rPr>
              <a:t>Mass release job</a:t>
            </a:r>
          </a:p>
          <a:p>
            <a:pPr marL="742950" lvl="1" indent="-285750">
              <a:buFont typeface="Arial"/>
              <a:buChar char="•"/>
            </a:pPr>
            <a:r>
              <a:rPr lang="en-US" sz="1600" dirty="0">
                <a:latin typeface="Arial"/>
                <a:ea typeface="Calibri"/>
                <a:cs typeface="Arial"/>
              </a:rPr>
              <a:t>Releases previous term active SFA service indicators on students not registered</a:t>
            </a:r>
          </a:p>
          <a:p>
            <a:pPr marL="742950" lvl="1" indent="-285750">
              <a:buFont typeface="Arial"/>
              <a:buChar char="•"/>
            </a:pPr>
            <a:r>
              <a:rPr lang="en-US" sz="1600" dirty="0">
                <a:latin typeface="Arial"/>
                <a:ea typeface="Calibri"/>
                <a:cs typeface="Arial"/>
              </a:rPr>
              <a:t>Timing = Daily 9:00pm</a:t>
            </a:r>
          </a:p>
          <a:p>
            <a:pPr marL="342900" indent="-342900">
              <a:buAutoNum type="arabicPeriod"/>
            </a:pPr>
            <a:r>
              <a:rPr lang="en-US" sz="1600" dirty="0">
                <a:latin typeface="Arial"/>
                <a:ea typeface="Calibri"/>
                <a:cs typeface="Arial"/>
              </a:rPr>
              <a:t>Manual Batch Assign Agreements job</a:t>
            </a:r>
          </a:p>
          <a:p>
            <a:pPr marL="742950" lvl="1" indent="-285750">
              <a:buFont typeface="Arial"/>
              <a:buChar char="•"/>
            </a:pPr>
            <a:r>
              <a:rPr lang="en-US" sz="1600" dirty="0">
                <a:latin typeface="Arial"/>
                <a:ea typeface="Calibri"/>
                <a:cs typeface="Arial"/>
              </a:rPr>
              <a:t>Job to update </a:t>
            </a:r>
            <a:r>
              <a:rPr lang="en-US" sz="1600" err="1">
                <a:latin typeface="Arial"/>
                <a:ea typeface="Calibri"/>
                <a:cs typeface="Arial"/>
              </a:rPr>
              <a:t>ctcLink</a:t>
            </a:r>
            <a:r>
              <a:rPr lang="en-US" sz="1600" dirty="0">
                <a:latin typeface="Arial"/>
                <a:ea typeface="Calibri"/>
                <a:cs typeface="Arial"/>
              </a:rPr>
              <a:t> that a paper SFRA has been signed/received &amp; assigns the activity guide (works off existence of the BFC service indicator)</a:t>
            </a:r>
          </a:p>
          <a:p>
            <a:pPr marL="742950" lvl="1" indent="-285750">
              <a:buFont typeface="Arial"/>
              <a:buChar char="•"/>
            </a:pPr>
            <a:r>
              <a:rPr lang="en-US" sz="1600" dirty="0">
                <a:latin typeface="Arial"/>
                <a:ea typeface="Calibri"/>
                <a:cs typeface="Arial"/>
              </a:rPr>
              <a:t>Timing = Daily at 8:00pm</a:t>
            </a:r>
          </a:p>
          <a:p>
            <a:pPr marL="342900" indent="-342900">
              <a:buAutoNum type="arabicPeriod"/>
            </a:pPr>
            <a:r>
              <a:rPr lang="en-US" sz="1600" dirty="0">
                <a:latin typeface="Arial"/>
                <a:ea typeface="Calibri"/>
                <a:cs typeface="Arial"/>
              </a:rPr>
              <a:t>Manual Batch Assign Agreement Complete</a:t>
            </a:r>
          </a:p>
          <a:p>
            <a:pPr marL="742950" lvl="1" indent="-285750">
              <a:buFont typeface="Arial"/>
              <a:buChar char="•"/>
            </a:pPr>
            <a:r>
              <a:rPr lang="en-US" sz="1600" dirty="0">
                <a:latin typeface="Arial"/>
                <a:ea typeface="Calibri"/>
                <a:cs typeface="Arial"/>
              </a:rPr>
              <a:t>Job to update </a:t>
            </a:r>
            <a:r>
              <a:rPr lang="en-US" sz="1600" err="1">
                <a:latin typeface="Arial"/>
                <a:ea typeface="Calibri"/>
                <a:cs typeface="Arial"/>
              </a:rPr>
              <a:t>ctcLink</a:t>
            </a:r>
            <a:r>
              <a:rPr lang="en-US" sz="1600" dirty="0">
                <a:latin typeface="Arial"/>
                <a:ea typeface="Calibri"/>
                <a:cs typeface="Arial"/>
              </a:rPr>
              <a:t> that a paper SFRA has been signed &amp; completes the activity guide (works off the existence of the BFC service indicator)</a:t>
            </a:r>
          </a:p>
          <a:p>
            <a:pPr marL="742950" lvl="1" indent="-285750">
              <a:buFont typeface="Arial"/>
              <a:buChar char="•"/>
            </a:pPr>
            <a:r>
              <a:rPr lang="en-US" sz="1600" dirty="0">
                <a:latin typeface="Arial"/>
                <a:ea typeface="Calibri"/>
                <a:cs typeface="Arial"/>
              </a:rPr>
              <a:t>If the student has an outstanding SFA hold, this process will also be released</a:t>
            </a:r>
          </a:p>
          <a:p>
            <a:pPr marL="742950" lvl="1" indent="-285750">
              <a:buFont typeface="Arial"/>
              <a:buChar char="•"/>
            </a:pPr>
            <a:r>
              <a:rPr lang="en-US" sz="1600" dirty="0">
                <a:latin typeface="Arial"/>
                <a:ea typeface="Calibri"/>
                <a:cs typeface="Arial"/>
              </a:rPr>
              <a:t>Timing = Daily 8:30pm</a:t>
            </a:r>
          </a:p>
        </p:txBody>
      </p:sp>
    </p:spTree>
    <p:extLst>
      <p:ext uri="{BB962C8B-B14F-4D97-AF65-F5344CB8AC3E}">
        <p14:creationId xmlns:p14="http://schemas.microsoft.com/office/powerpoint/2010/main" val="1921552471"/>
      </p:ext>
    </p:extLst>
  </p:cSld>
  <p:clrMapOvr>
    <a:masterClrMapping/>
  </p:clrMapOvr>
  <mc:AlternateContent xmlns:mc="http://schemas.openxmlformats.org/markup-compatibility/2006" xmlns:p14="http://schemas.microsoft.com/office/powerpoint/2010/main">
    <mc:Choice Requires="p14">
      <p:transition p14:dur="0" advTm="20000"/>
    </mc:Choice>
    <mc:Fallback xmlns="">
      <p:transition advTm="20000"/>
    </mc:Fallback>
  </mc:AlternateContent>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v2" id="{BDEA98EA-D843-4438-95DB-F22CA61FC091}" vid="{4109A616-E34E-4220-9C1B-F86C03870C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aee5e20-4527-41de-b930-7f9ad2d9397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D9C7C23306084985FBFE46ADCA42E9" ma:contentTypeVersion="8" ma:contentTypeDescription="Create a new document." ma:contentTypeScope="" ma:versionID="167a0ef2dc71d671aa28ec365f194d17">
  <xsd:schema xmlns:xsd="http://www.w3.org/2001/XMLSchema" xmlns:xs="http://www.w3.org/2001/XMLSchema" xmlns:p="http://schemas.microsoft.com/office/2006/metadata/properties" xmlns:ns3="2aee5e20-4527-41de-b930-7f9ad2d93973" xmlns:ns4="71741545-5b66-4903-afd6-e6d7db9cf8e1" targetNamespace="http://schemas.microsoft.com/office/2006/metadata/properties" ma:root="true" ma:fieldsID="daaaa9d888e46b1246852ab4c2dbc6b8" ns3:_="" ns4:_="">
    <xsd:import namespace="2aee5e20-4527-41de-b930-7f9ad2d93973"/>
    <xsd:import namespace="71741545-5b66-4903-afd6-e6d7db9cf8e1"/>
    <xsd:element name="properties">
      <xsd:complexType>
        <xsd:sequence>
          <xsd:element name="documentManagement">
            <xsd:complexType>
              <xsd:all>
                <xsd:element ref="ns3:MediaServiceMetadata" minOccurs="0"/>
                <xsd:element ref="ns3:MediaServiceFastMetadata" minOccurs="0"/>
                <xsd:element ref="ns3:_activity" minOccurs="0"/>
                <xsd:element ref="ns3:MediaServiceObjectDetectorVersions" minOccurs="0"/>
                <xsd:element ref="ns4:SharedWithUsers" minOccurs="0"/>
                <xsd:element ref="ns4:SharedWithDetails" minOccurs="0"/>
                <xsd:element ref="ns4:SharingHintHash"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e5e20-4527-41de-b930-7f9ad2d939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741545-5b66-4903-afd6-e6d7db9cf8e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E3A7C9-193A-4F3F-9813-0B319875F203}">
  <ds:schemaRefs>
    <ds:schemaRef ds:uri="2aee5e20-4527-41de-b930-7f9ad2d93973"/>
    <ds:schemaRef ds:uri="http://purl.org/dc/terms/"/>
    <ds:schemaRef ds:uri="http://schemas.microsoft.com/office/2006/metadata/properties"/>
    <ds:schemaRef ds:uri="http://schemas.microsoft.com/office/infopath/2007/PartnerControls"/>
    <ds:schemaRef ds:uri="http://www.w3.org/XML/1998/namespace"/>
    <ds:schemaRef ds:uri="http://purl.org/dc/elements/1.1/"/>
    <ds:schemaRef ds:uri="http://schemas.microsoft.com/office/2006/documentManagement/types"/>
    <ds:schemaRef ds:uri="http://purl.org/dc/dcmitype/"/>
    <ds:schemaRef ds:uri="http://schemas.openxmlformats.org/package/2006/metadata/core-properties"/>
    <ds:schemaRef ds:uri="71741545-5b66-4903-afd6-e6d7db9cf8e1"/>
  </ds:schemaRefs>
</ds:datastoreItem>
</file>

<file path=customXml/itemProps2.xml><?xml version="1.0" encoding="utf-8"?>
<ds:datastoreItem xmlns:ds="http://schemas.openxmlformats.org/officeDocument/2006/customXml" ds:itemID="{78D61FFC-0896-45FA-8FDE-DFF3F1B65483}">
  <ds:schemaRefs>
    <ds:schemaRef ds:uri="2aee5e20-4527-41de-b930-7f9ad2d93973"/>
    <ds:schemaRef ds:uri="71741545-5b66-4903-afd6-e6d7db9cf8e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82B2CF8-7EB8-447D-9784-AD19B38B2B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1225</Words>
  <Application>Microsoft Office PowerPoint</Application>
  <PresentationFormat>Widescreen</PresentationFormat>
  <Paragraphs>107</Paragraphs>
  <Slides>15</Slides>
  <Notes>15</Notes>
  <HiddenSlides>1</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1_Office Theme</vt:lpstr>
      <vt:lpstr>ER#266 – Student Financial Responsibility Agreement (SFRA) </vt:lpstr>
      <vt:lpstr>AGENDA</vt:lpstr>
      <vt:lpstr>ER# 266 – SFRA: Intro &amp; Purpose</vt:lpstr>
      <vt:lpstr>ER# 266 – SFRA: Intro &amp; Purpose</vt:lpstr>
      <vt:lpstr>ER# 266 – SFRA: Functionality</vt:lpstr>
      <vt:lpstr>ER# 266 – SFRA: Functionality</vt:lpstr>
      <vt:lpstr>ER# 266 – SFRA: Functionality</vt:lpstr>
      <vt:lpstr>ER# 266 – SFRA: Functionality</vt:lpstr>
      <vt:lpstr>ER# 266 – SFRA: Functionality</vt:lpstr>
      <vt:lpstr>ER# 266 – SFRA: Functionality</vt:lpstr>
      <vt:lpstr>ER# 266 – SFRA: exclusions</vt:lpstr>
      <vt:lpstr>ER# 266 – SFRA: Functionality</vt:lpstr>
      <vt:lpstr>ER# 266 – SFRA: Functionality</vt:lpstr>
      <vt:lpstr>ER# 266 – SFRA RESOURces</vt:lpstr>
      <vt:lpstr>ER# 266 – SFRA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Environments</dc:title>
  <dc:creator>Serena Hansen</dc:creator>
  <cp:lastModifiedBy>Brandon Reed</cp:lastModifiedBy>
  <cp:revision>54</cp:revision>
  <cp:lastPrinted>2024-12-19T15:46:38Z</cp:lastPrinted>
  <dcterms:created xsi:type="dcterms:W3CDTF">2019-04-03T22:00:17Z</dcterms:created>
  <dcterms:modified xsi:type="dcterms:W3CDTF">2025-01-16T21:38:11Z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0x010100E6D9C7C23306084985FBFE46ADCA42E9</vt:lpwstr>
  </property>
</Properties>
</file>