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9" r:id="rId1"/>
  </p:sldMasterIdLst>
  <p:notesMasterIdLst>
    <p:notesMasterId r:id="rId16"/>
  </p:notesMasterIdLst>
  <p:handoutMasterIdLst>
    <p:handoutMasterId r:id="rId17"/>
  </p:handoutMasterIdLst>
  <p:sldIdLst>
    <p:sldId id="397" r:id="rId2"/>
    <p:sldId id="407" r:id="rId3"/>
    <p:sldId id="408" r:id="rId4"/>
    <p:sldId id="503" r:id="rId5"/>
    <p:sldId id="502" r:id="rId6"/>
    <p:sldId id="504" r:id="rId7"/>
    <p:sldId id="505" r:id="rId8"/>
    <p:sldId id="506" r:id="rId9"/>
    <p:sldId id="507" r:id="rId10"/>
    <p:sldId id="508" r:id="rId11"/>
    <p:sldId id="516" r:id="rId12"/>
    <p:sldId id="517" r:id="rId13"/>
    <p:sldId id="518" r:id="rId14"/>
    <p:sldId id="446" r:id="rId15"/>
  </p:sldIdLst>
  <p:sldSz cx="100584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59">
          <p15:clr>
            <a:srgbClr val="A4A3A4"/>
          </p15:clr>
        </p15:guide>
        <p15:guide id="2" pos="128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initials="AM" lastIdx="3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F19"/>
    <a:srgbClr val="B77583"/>
    <a:srgbClr val="00CCFF"/>
    <a:srgbClr val="7DBC6C"/>
    <a:srgbClr val="BBB5D3"/>
    <a:srgbClr val="8A4856"/>
    <a:srgbClr val="ADF7A3"/>
    <a:srgbClr val="C1C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6" autoAdjust="0"/>
    <p:restoredTop sz="96296" autoAdjust="0"/>
  </p:normalViewPr>
  <p:slideViewPr>
    <p:cSldViewPr snapToGrid="0">
      <p:cViewPr varScale="1">
        <p:scale>
          <a:sx n="88" d="100"/>
          <a:sy n="88" d="100"/>
        </p:scale>
        <p:origin x="534" y="102"/>
      </p:cViewPr>
      <p:guideLst>
        <p:guide orient="horz" pos="4459"/>
        <p:guide pos="1284"/>
      </p:guideLst>
    </p:cSldViewPr>
  </p:slideViewPr>
  <p:outlineViewPr>
    <p:cViewPr>
      <p:scale>
        <a:sx n="33" d="100"/>
        <a:sy n="33" d="100"/>
      </p:scale>
      <p:origin x="0" y="-3750"/>
    </p:cViewPr>
  </p:outlineViewPr>
  <p:notesTextViewPr>
    <p:cViewPr>
      <p:scale>
        <a:sx n="3" d="2"/>
        <a:sy n="3" d="2"/>
      </p:scale>
      <p:origin x="0" y="0"/>
    </p:cViewPr>
  </p:notesTextViewPr>
  <p:sorterViewPr>
    <p:cViewPr>
      <p:scale>
        <a:sx n="66" d="100"/>
        <a:sy n="66" d="100"/>
      </p:scale>
      <p:origin x="0" y="-5604"/>
    </p:cViewPr>
  </p:sorterViewPr>
  <p:notesViewPr>
    <p:cSldViewPr snapToGrid="0">
      <p:cViewPr varScale="1">
        <p:scale>
          <a:sx n="78" d="100"/>
          <a:sy n="78" d="100"/>
        </p:scale>
        <p:origin x="20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Bonck" userId="82b41a37-06ba-4957-ba73-3801c6f43fab" providerId="ADAL" clId="{DE56BBC0-A746-43A7-A191-A0BD100369F5}"/>
    <pc:docChg chg="undo custSel addSld modSld">
      <pc:chgData name="Aaron Bonck" userId="82b41a37-06ba-4957-ba73-3801c6f43fab" providerId="ADAL" clId="{DE56BBC0-A746-43A7-A191-A0BD100369F5}" dt="2025-05-15T15:33:09.080" v="370" actId="20577"/>
      <pc:docMkLst>
        <pc:docMk/>
      </pc:docMkLst>
      <pc:sldChg chg="delSp modSp mod">
        <pc:chgData name="Aaron Bonck" userId="82b41a37-06ba-4957-ba73-3801c6f43fab" providerId="ADAL" clId="{DE56BBC0-A746-43A7-A191-A0BD100369F5}" dt="2025-05-15T15:29:39.732" v="365" actId="1076"/>
        <pc:sldMkLst>
          <pc:docMk/>
          <pc:sldMk cId="938793496" sldId="397"/>
        </pc:sldMkLst>
        <pc:spChg chg="mod">
          <ac:chgData name="Aaron Bonck" userId="82b41a37-06ba-4957-ba73-3801c6f43fab" providerId="ADAL" clId="{DE56BBC0-A746-43A7-A191-A0BD100369F5}" dt="2025-05-15T15:29:34.544" v="364" actId="20577"/>
          <ac:spMkLst>
            <pc:docMk/>
            <pc:sldMk cId="938793496" sldId="397"/>
            <ac:spMk id="2" creationId="{6CC45283-A3EF-43D3-E9FE-98C45FF1FB05}"/>
          </ac:spMkLst>
        </pc:spChg>
        <pc:spChg chg="mod">
          <ac:chgData name="Aaron Bonck" userId="82b41a37-06ba-4957-ba73-3801c6f43fab" providerId="ADAL" clId="{DE56BBC0-A746-43A7-A191-A0BD100369F5}" dt="2025-05-15T15:29:39.732" v="365" actId="1076"/>
          <ac:spMkLst>
            <pc:docMk/>
            <pc:sldMk cId="938793496" sldId="397"/>
            <ac:spMk id="3" creationId="{6189787A-E4A3-5E09-6EE6-D46E81AF9BCA}"/>
          </ac:spMkLst>
        </pc:spChg>
        <pc:spChg chg="mod">
          <ac:chgData name="Aaron Bonck" userId="82b41a37-06ba-4957-ba73-3801c6f43fab" providerId="ADAL" clId="{DE56BBC0-A746-43A7-A191-A0BD100369F5}" dt="2025-05-08T22:37:35.519" v="291" actId="20577"/>
          <ac:spMkLst>
            <pc:docMk/>
            <pc:sldMk cId="938793496" sldId="397"/>
            <ac:spMk id="4" creationId="{00000000-0000-0000-0000-000000000000}"/>
          </ac:spMkLst>
        </pc:spChg>
        <pc:spChg chg="mod">
          <ac:chgData name="Aaron Bonck" userId="82b41a37-06ba-4957-ba73-3801c6f43fab" providerId="ADAL" clId="{DE56BBC0-A746-43A7-A191-A0BD100369F5}" dt="2025-05-08T22:28:51.545" v="35" actId="1076"/>
          <ac:spMkLst>
            <pc:docMk/>
            <pc:sldMk cId="938793496" sldId="397"/>
            <ac:spMk id="9" creationId="{E6589D05-A13F-55E8-7E0B-AB789AEA1B89}"/>
          </ac:spMkLst>
        </pc:spChg>
      </pc:sldChg>
      <pc:sldChg chg="modSp mod">
        <pc:chgData name="Aaron Bonck" userId="82b41a37-06ba-4957-ba73-3801c6f43fab" providerId="ADAL" clId="{DE56BBC0-A746-43A7-A191-A0BD100369F5}" dt="2025-05-08T22:31:53.786" v="135" actId="20577"/>
        <pc:sldMkLst>
          <pc:docMk/>
          <pc:sldMk cId="589057916" sldId="407"/>
        </pc:sldMkLst>
        <pc:spChg chg="mod">
          <ac:chgData name="Aaron Bonck" userId="82b41a37-06ba-4957-ba73-3801c6f43fab" providerId="ADAL" clId="{DE56BBC0-A746-43A7-A191-A0BD100369F5}" dt="2025-05-08T22:31:53.786" v="135" actId="20577"/>
          <ac:spMkLst>
            <pc:docMk/>
            <pc:sldMk cId="589057916" sldId="407"/>
            <ac:spMk id="2" creationId="{00000000-0000-0000-0000-000000000000}"/>
          </ac:spMkLst>
        </pc:spChg>
      </pc:sldChg>
      <pc:sldChg chg="modSp mod">
        <pc:chgData name="Aaron Bonck" userId="82b41a37-06ba-4957-ba73-3801c6f43fab" providerId="ADAL" clId="{DE56BBC0-A746-43A7-A191-A0BD100369F5}" dt="2025-05-08T22:31:54.734" v="136" actId="20577"/>
        <pc:sldMkLst>
          <pc:docMk/>
          <pc:sldMk cId="3921971531" sldId="408"/>
        </pc:sldMkLst>
        <pc:spChg chg="mod">
          <ac:chgData name="Aaron Bonck" userId="82b41a37-06ba-4957-ba73-3801c6f43fab" providerId="ADAL" clId="{DE56BBC0-A746-43A7-A191-A0BD100369F5}" dt="2025-05-08T22:31:54.734" v="136" actId="20577"/>
          <ac:spMkLst>
            <pc:docMk/>
            <pc:sldMk cId="3921971531" sldId="408"/>
            <ac:spMk id="2" creationId="{00000000-0000-0000-0000-000000000000}"/>
          </ac:spMkLst>
        </pc:spChg>
      </pc:sldChg>
      <pc:sldChg chg="modSp mod">
        <pc:chgData name="Aaron Bonck" userId="82b41a37-06ba-4957-ba73-3801c6f43fab" providerId="ADAL" clId="{DE56BBC0-A746-43A7-A191-A0BD100369F5}" dt="2025-05-08T22:37:11.158" v="279" actId="20577"/>
        <pc:sldMkLst>
          <pc:docMk/>
          <pc:sldMk cId="320333979" sldId="446"/>
        </pc:sldMkLst>
        <pc:spChg chg="mod">
          <ac:chgData name="Aaron Bonck" userId="82b41a37-06ba-4957-ba73-3801c6f43fab" providerId="ADAL" clId="{DE56BBC0-A746-43A7-A191-A0BD100369F5}" dt="2025-05-08T22:37:11.158" v="279" actId="20577"/>
          <ac:spMkLst>
            <pc:docMk/>
            <pc:sldMk cId="320333979" sldId="446"/>
            <ac:spMk id="3" creationId="{B0A0A3E2-1C1A-43DE-B944-CFCEEE3B6FFC}"/>
          </ac:spMkLst>
        </pc:spChg>
      </pc:sldChg>
      <pc:sldChg chg="addSp modSp mod">
        <pc:chgData name="Aaron Bonck" userId="82b41a37-06ba-4957-ba73-3801c6f43fab" providerId="ADAL" clId="{DE56BBC0-A746-43A7-A191-A0BD100369F5}" dt="2025-05-15T15:33:09.080" v="370" actId="20577"/>
        <pc:sldMkLst>
          <pc:docMk/>
          <pc:sldMk cId="1516023501" sldId="502"/>
        </pc:sldMkLst>
        <pc:spChg chg="mod">
          <ac:chgData name="Aaron Bonck" userId="82b41a37-06ba-4957-ba73-3801c6f43fab" providerId="ADAL" clId="{DE56BBC0-A746-43A7-A191-A0BD100369F5}" dt="2025-05-08T22:31:57.991" v="138" actId="20577"/>
          <ac:spMkLst>
            <pc:docMk/>
            <pc:sldMk cId="1516023501" sldId="502"/>
            <ac:spMk id="3" creationId="{FDDF7B4C-739A-B48B-F56A-1F28444B379E}"/>
          </ac:spMkLst>
        </pc:spChg>
        <pc:spChg chg="mod">
          <ac:chgData name="Aaron Bonck" userId="82b41a37-06ba-4957-ba73-3801c6f43fab" providerId="ADAL" clId="{DE56BBC0-A746-43A7-A191-A0BD100369F5}" dt="2025-05-15T15:33:09.080" v="370" actId="20577"/>
          <ac:spMkLst>
            <pc:docMk/>
            <pc:sldMk cId="1516023501" sldId="502"/>
            <ac:spMk id="8" creationId="{5350BF0C-E1C7-23D4-DFDE-D1E98226EBA9}"/>
          </ac:spMkLst>
        </pc:spChg>
        <pc:picChg chg="add mod">
          <ac:chgData name="Aaron Bonck" userId="82b41a37-06ba-4957-ba73-3801c6f43fab" providerId="ADAL" clId="{DE56BBC0-A746-43A7-A191-A0BD100369F5}" dt="2025-05-08T22:26:23.814" v="12" actId="14100"/>
          <ac:picMkLst>
            <pc:docMk/>
            <pc:sldMk cId="1516023501" sldId="502"/>
            <ac:picMk id="5" creationId="{B774F0C9-D7AB-BF72-006B-E77D66A747C3}"/>
          </ac:picMkLst>
        </pc:picChg>
        <pc:picChg chg="add mod">
          <ac:chgData name="Aaron Bonck" userId="82b41a37-06ba-4957-ba73-3801c6f43fab" providerId="ADAL" clId="{DE56BBC0-A746-43A7-A191-A0BD100369F5}" dt="2025-05-08T22:26:41.332" v="15" actId="1076"/>
          <ac:picMkLst>
            <pc:docMk/>
            <pc:sldMk cId="1516023501" sldId="502"/>
            <ac:picMk id="6" creationId="{225669C8-A041-A107-0890-9887D5113040}"/>
          </ac:picMkLst>
        </pc:picChg>
      </pc:sldChg>
      <pc:sldChg chg="modSp mod">
        <pc:chgData name="Aaron Bonck" userId="82b41a37-06ba-4957-ba73-3801c6f43fab" providerId="ADAL" clId="{DE56BBC0-A746-43A7-A191-A0BD100369F5}" dt="2025-05-14T21:38:29.400" v="298" actId="1076"/>
        <pc:sldMkLst>
          <pc:docMk/>
          <pc:sldMk cId="1465277084" sldId="503"/>
        </pc:sldMkLst>
        <pc:spChg chg="mod">
          <ac:chgData name="Aaron Bonck" userId="82b41a37-06ba-4957-ba73-3801c6f43fab" providerId="ADAL" clId="{DE56BBC0-A746-43A7-A191-A0BD100369F5}" dt="2025-05-08T22:31:55.776" v="137" actId="20577"/>
          <ac:spMkLst>
            <pc:docMk/>
            <pc:sldMk cId="1465277084" sldId="503"/>
            <ac:spMk id="3" creationId="{2E0D651B-AC65-659D-1DD2-BD2D060109C4}"/>
          </ac:spMkLst>
        </pc:spChg>
        <pc:picChg chg="mod">
          <ac:chgData name="Aaron Bonck" userId="82b41a37-06ba-4957-ba73-3801c6f43fab" providerId="ADAL" clId="{DE56BBC0-A746-43A7-A191-A0BD100369F5}" dt="2025-05-14T21:38:29.400" v="298" actId="1076"/>
          <ac:picMkLst>
            <pc:docMk/>
            <pc:sldMk cId="1465277084" sldId="503"/>
            <ac:picMk id="6" creationId="{3722C35F-67EF-8213-1167-9FE462A65E5C}"/>
          </ac:picMkLst>
        </pc:picChg>
      </pc:sldChg>
      <pc:sldChg chg="modSp mod">
        <pc:chgData name="Aaron Bonck" userId="82b41a37-06ba-4957-ba73-3801c6f43fab" providerId="ADAL" clId="{DE56BBC0-A746-43A7-A191-A0BD100369F5}" dt="2025-05-08T22:31:59.751" v="139" actId="20577"/>
        <pc:sldMkLst>
          <pc:docMk/>
          <pc:sldMk cId="495740582" sldId="504"/>
        </pc:sldMkLst>
        <pc:spChg chg="mod">
          <ac:chgData name="Aaron Bonck" userId="82b41a37-06ba-4957-ba73-3801c6f43fab" providerId="ADAL" clId="{DE56BBC0-A746-43A7-A191-A0BD100369F5}" dt="2025-05-08T22:31:59.751" v="139" actId="20577"/>
          <ac:spMkLst>
            <pc:docMk/>
            <pc:sldMk cId="495740582" sldId="504"/>
            <ac:spMk id="3" creationId="{21ADB11B-E58E-1DE3-53CF-F6A5F6544E34}"/>
          </ac:spMkLst>
        </pc:spChg>
        <pc:spChg chg="mod">
          <ac:chgData name="Aaron Bonck" userId="82b41a37-06ba-4957-ba73-3801c6f43fab" providerId="ADAL" clId="{DE56BBC0-A746-43A7-A191-A0BD100369F5}" dt="2025-05-08T22:29:39.074" v="55" actId="20577"/>
          <ac:spMkLst>
            <pc:docMk/>
            <pc:sldMk cId="495740582" sldId="504"/>
            <ac:spMk id="9" creationId="{7D75EB0F-7127-25EF-C05A-377D436B4AB4}"/>
          </ac:spMkLst>
        </pc:spChg>
      </pc:sldChg>
      <pc:sldChg chg="modSp mod">
        <pc:chgData name="Aaron Bonck" userId="82b41a37-06ba-4957-ba73-3801c6f43fab" providerId="ADAL" clId="{DE56BBC0-A746-43A7-A191-A0BD100369F5}" dt="2025-05-08T22:32:01.142" v="140" actId="20577"/>
        <pc:sldMkLst>
          <pc:docMk/>
          <pc:sldMk cId="3167583044" sldId="505"/>
        </pc:sldMkLst>
        <pc:spChg chg="mod">
          <ac:chgData name="Aaron Bonck" userId="82b41a37-06ba-4957-ba73-3801c6f43fab" providerId="ADAL" clId="{DE56BBC0-A746-43A7-A191-A0BD100369F5}" dt="2025-05-08T22:32:01.142" v="140" actId="20577"/>
          <ac:spMkLst>
            <pc:docMk/>
            <pc:sldMk cId="3167583044" sldId="505"/>
            <ac:spMk id="3" creationId="{936C904C-CFBA-62EE-1FEA-D9B55294699B}"/>
          </ac:spMkLst>
        </pc:spChg>
      </pc:sldChg>
      <pc:sldChg chg="modSp mod">
        <pc:chgData name="Aaron Bonck" userId="82b41a37-06ba-4957-ba73-3801c6f43fab" providerId="ADAL" clId="{DE56BBC0-A746-43A7-A191-A0BD100369F5}" dt="2025-05-08T22:32:02.014" v="141" actId="20577"/>
        <pc:sldMkLst>
          <pc:docMk/>
          <pc:sldMk cId="2049073715" sldId="506"/>
        </pc:sldMkLst>
        <pc:spChg chg="mod">
          <ac:chgData name="Aaron Bonck" userId="82b41a37-06ba-4957-ba73-3801c6f43fab" providerId="ADAL" clId="{DE56BBC0-A746-43A7-A191-A0BD100369F5}" dt="2025-05-08T22:32:02.014" v="141" actId="20577"/>
          <ac:spMkLst>
            <pc:docMk/>
            <pc:sldMk cId="2049073715" sldId="506"/>
            <ac:spMk id="3" creationId="{394520F8-1102-2770-40C7-B1B875DFF7B5}"/>
          </ac:spMkLst>
        </pc:spChg>
        <pc:spChg chg="mod">
          <ac:chgData name="Aaron Bonck" userId="82b41a37-06ba-4957-ba73-3801c6f43fab" providerId="ADAL" clId="{DE56BBC0-A746-43A7-A191-A0BD100369F5}" dt="2025-05-08T22:30:25.009" v="63" actId="20577"/>
          <ac:spMkLst>
            <pc:docMk/>
            <pc:sldMk cId="2049073715" sldId="506"/>
            <ac:spMk id="4" creationId="{B797CB2E-80C7-621B-6B53-07819DE7F164}"/>
          </ac:spMkLst>
        </pc:spChg>
        <pc:spChg chg="mod">
          <ac:chgData name="Aaron Bonck" userId="82b41a37-06ba-4957-ba73-3801c6f43fab" providerId="ADAL" clId="{DE56BBC0-A746-43A7-A191-A0BD100369F5}" dt="2025-05-08T22:31:05.112" v="97" actId="15"/>
          <ac:spMkLst>
            <pc:docMk/>
            <pc:sldMk cId="2049073715" sldId="506"/>
            <ac:spMk id="5" creationId="{F4A90F6E-EA4D-60E1-4CCC-00ACD7CC69F9}"/>
          </ac:spMkLst>
        </pc:spChg>
        <pc:spChg chg="mod">
          <ac:chgData name="Aaron Bonck" userId="82b41a37-06ba-4957-ba73-3801c6f43fab" providerId="ADAL" clId="{DE56BBC0-A746-43A7-A191-A0BD100369F5}" dt="2025-05-08T22:31:35.816" v="134" actId="20577"/>
          <ac:spMkLst>
            <pc:docMk/>
            <pc:sldMk cId="2049073715" sldId="506"/>
            <ac:spMk id="6" creationId="{75C61040-3E43-0C2D-19E9-F213FA0ACBFD}"/>
          </ac:spMkLst>
        </pc:spChg>
      </pc:sldChg>
      <pc:sldChg chg="modSp mod">
        <pc:chgData name="Aaron Bonck" userId="82b41a37-06ba-4957-ba73-3801c6f43fab" providerId="ADAL" clId="{DE56BBC0-A746-43A7-A191-A0BD100369F5}" dt="2025-05-08T22:32:03.599" v="142" actId="20577"/>
        <pc:sldMkLst>
          <pc:docMk/>
          <pc:sldMk cId="1735299307" sldId="507"/>
        </pc:sldMkLst>
        <pc:spChg chg="mod">
          <ac:chgData name="Aaron Bonck" userId="82b41a37-06ba-4957-ba73-3801c6f43fab" providerId="ADAL" clId="{DE56BBC0-A746-43A7-A191-A0BD100369F5}" dt="2025-05-08T22:32:03.599" v="142" actId="20577"/>
          <ac:spMkLst>
            <pc:docMk/>
            <pc:sldMk cId="1735299307" sldId="507"/>
            <ac:spMk id="3" creationId="{70147DC6-E00A-9B5A-EBC0-FF525BEE2229}"/>
          </ac:spMkLst>
        </pc:spChg>
      </pc:sldChg>
      <pc:sldChg chg="modSp mod">
        <pc:chgData name="Aaron Bonck" userId="82b41a37-06ba-4957-ba73-3801c6f43fab" providerId="ADAL" clId="{DE56BBC0-A746-43A7-A191-A0BD100369F5}" dt="2025-05-08T22:32:04.510" v="143" actId="20577"/>
        <pc:sldMkLst>
          <pc:docMk/>
          <pc:sldMk cId="1973362146" sldId="508"/>
        </pc:sldMkLst>
        <pc:spChg chg="mod">
          <ac:chgData name="Aaron Bonck" userId="82b41a37-06ba-4957-ba73-3801c6f43fab" providerId="ADAL" clId="{DE56BBC0-A746-43A7-A191-A0BD100369F5}" dt="2025-05-08T22:32:04.510" v="143" actId="20577"/>
          <ac:spMkLst>
            <pc:docMk/>
            <pc:sldMk cId="1973362146" sldId="508"/>
            <ac:spMk id="3" creationId="{263D3264-E65D-471C-D5F4-26812D54FE4C}"/>
          </ac:spMkLst>
        </pc:spChg>
      </pc:sldChg>
      <pc:sldChg chg="modSp mod">
        <pc:chgData name="Aaron Bonck" userId="82b41a37-06ba-4957-ba73-3801c6f43fab" providerId="ADAL" clId="{DE56BBC0-A746-43A7-A191-A0BD100369F5}" dt="2025-05-08T22:32:06.398" v="145" actId="20577"/>
        <pc:sldMkLst>
          <pc:docMk/>
          <pc:sldMk cId="583343361" sldId="516"/>
        </pc:sldMkLst>
        <pc:spChg chg="mod">
          <ac:chgData name="Aaron Bonck" userId="82b41a37-06ba-4957-ba73-3801c6f43fab" providerId="ADAL" clId="{DE56BBC0-A746-43A7-A191-A0BD100369F5}" dt="2025-05-08T22:32:06.398" v="145" actId="20577"/>
          <ac:spMkLst>
            <pc:docMk/>
            <pc:sldMk cId="583343361" sldId="516"/>
            <ac:spMk id="3" creationId="{5CFDDCE3-8B72-F949-B1C3-73FE343A2102}"/>
          </ac:spMkLst>
        </pc:spChg>
      </pc:sldChg>
      <pc:sldChg chg="modSp mod">
        <pc:chgData name="Aaron Bonck" userId="82b41a37-06ba-4957-ba73-3801c6f43fab" providerId="ADAL" clId="{DE56BBC0-A746-43A7-A191-A0BD100369F5}" dt="2025-05-08T22:32:24.918" v="151" actId="14100"/>
        <pc:sldMkLst>
          <pc:docMk/>
          <pc:sldMk cId="4087570987" sldId="517"/>
        </pc:sldMkLst>
        <pc:spChg chg="mod">
          <ac:chgData name="Aaron Bonck" userId="82b41a37-06ba-4957-ba73-3801c6f43fab" providerId="ADAL" clId="{DE56BBC0-A746-43A7-A191-A0BD100369F5}" dt="2025-05-08T22:32:15.062" v="148" actId="20577"/>
          <ac:spMkLst>
            <pc:docMk/>
            <pc:sldMk cId="4087570987" sldId="517"/>
            <ac:spMk id="3" creationId="{694C9076-5241-9354-E6F0-AC8FD9B20474}"/>
          </ac:spMkLst>
        </pc:spChg>
        <pc:graphicFrameChg chg="mod modGraphic">
          <ac:chgData name="Aaron Bonck" userId="82b41a37-06ba-4957-ba73-3801c6f43fab" providerId="ADAL" clId="{DE56BBC0-A746-43A7-A191-A0BD100369F5}" dt="2025-05-08T22:32:24.918" v="151" actId="14100"/>
          <ac:graphicFrameMkLst>
            <pc:docMk/>
            <pc:sldMk cId="4087570987" sldId="517"/>
            <ac:graphicFrameMk id="4" creationId="{DFF85D81-0FB4-88F4-5865-E3F0FFF7EA33}"/>
          </ac:graphicFrameMkLst>
        </pc:graphicFrameChg>
      </pc:sldChg>
      <pc:sldChg chg="addSp delSp modSp new mod">
        <pc:chgData name="Aaron Bonck" userId="82b41a37-06ba-4957-ba73-3801c6f43fab" providerId="ADAL" clId="{DE56BBC0-A746-43A7-A191-A0BD100369F5}" dt="2025-05-08T22:38:17.647" v="294" actId="1076"/>
        <pc:sldMkLst>
          <pc:docMk/>
          <pc:sldMk cId="2432908152" sldId="518"/>
        </pc:sldMkLst>
        <pc:spChg chg="mod">
          <ac:chgData name="Aaron Bonck" userId="82b41a37-06ba-4957-ba73-3801c6f43fab" providerId="ADAL" clId="{DE56BBC0-A746-43A7-A191-A0BD100369F5}" dt="2025-05-08T22:37:08.479" v="277" actId="20577"/>
          <ac:spMkLst>
            <pc:docMk/>
            <pc:sldMk cId="2432908152" sldId="518"/>
            <ac:spMk id="3" creationId="{E282F697-8EF5-0D3A-13F7-A67591E27A0F}"/>
          </ac:spMkLst>
        </pc:spChg>
        <pc:spChg chg="add mod">
          <ac:chgData name="Aaron Bonck" userId="82b41a37-06ba-4957-ba73-3801c6f43fab" providerId="ADAL" clId="{DE56BBC0-A746-43A7-A191-A0BD100369F5}" dt="2025-05-08T22:35:15.429" v="262" actId="1076"/>
          <ac:spMkLst>
            <pc:docMk/>
            <pc:sldMk cId="2432908152" sldId="518"/>
            <ac:spMk id="4" creationId="{EB354CAE-1A61-C8F5-4BD9-29D5302A4CD9}"/>
          </ac:spMkLst>
        </pc:spChg>
        <pc:spChg chg="add mod">
          <ac:chgData name="Aaron Bonck" userId="82b41a37-06ba-4957-ba73-3801c6f43fab" providerId="ADAL" clId="{DE56BBC0-A746-43A7-A191-A0BD100369F5}" dt="2025-05-08T22:36:27.164" v="274" actId="1076"/>
          <ac:spMkLst>
            <pc:docMk/>
            <pc:sldMk cId="2432908152" sldId="518"/>
            <ac:spMk id="9" creationId="{854577E6-1AFC-C434-ECA2-F2842A0102B2}"/>
          </ac:spMkLst>
        </pc:spChg>
        <pc:picChg chg="add mod">
          <ac:chgData name="Aaron Bonck" userId="82b41a37-06ba-4957-ba73-3801c6f43fab" providerId="ADAL" clId="{DE56BBC0-A746-43A7-A191-A0BD100369F5}" dt="2025-05-08T22:35:39.655" v="265" actId="1076"/>
          <ac:picMkLst>
            <pc:docMk/>
            <pc:sldMk cId="2432908152" sldId="518"/>
            <ac:picMk id="6" creationId="{B82E7819-39A0-A500-8A0D-B0547D97143F}"/>
          </ac:picMkLst>
        </pc:picChg>
        <pc:picChg chg="add mod">
          <ac:chgData name="Aaron Bonck" userId="82b41a37-06ba-4957-ba73-3801c6f43fab" providerId="ADAL" clId="{DE56BBC0-A746-43A7-A191-A0BD100369F5}" dt="2025-05-08T22:38:17.647" v="294" actId="1076"/>
          <ac:picMkLst>
            <pc:docMk/>
            <pc:sldMk cId="2432908152" sldId="518"/>
            <ac:picMk id="8" creationId="{D0B3DED8-B32F-1067-5859-4F3B423A97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6FFB7415-BA3D-4F98-9AEE-37475CF35382}" type="datetimeFigureOut">
              <a:rPr lang="en-US" smtClean="0"/>
              <a:t>5/14/2025</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1FA9C828-FD43-4373-80FB-48DB722DC92B}" type="slidenum">
              <a:rPr lang="en-US" smtClean="0"/>
              <a:t>‹#›</a:t>
            </a:fld>
            <a:endParaRPr lang="en-US" dirty="0"/>
          </a:p>
        </p:txBody>
      </p:sp>
    </p:spTree>
    <p:extLst>
      <p:ext uri="{BB962C8B-B14F-4D97-AF65-F5344CB8AC3E}">
        <p14:creationId xmlns:p14="http://schemas.microsoft.com/office/powerpoint/2010/main" val="23130891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2"/>
            <a:ext cx="3038161" cy="465140"/>
          </a:xfrm>
          <a:prstGeom prst="rect">
            <a:avLst/>
          </a:prstGeom>
          <a:noFill/>
          <a:ln w="9525">
            <a:noFill/>
            <a:miter lim="800000"/>
            <a:headEnd/>
            <a:tailEnd/>
          </a:ln>
          <a:effectLst/>
        </p:spPr>
        <p:txBody>
          <a:bodyPr vert="horz" wrap="square" lIns="93338" tIns="46668" rIns="93338" bIns="46668" numCol="1" anchor="t" anchorCtr="0" compatLnSpc="1">
            <a:prstTxWarp prst="textNoShape">
              <a:avLst/>
            </a:prstTxWarp>
          </a:bodyPr>
          <a:lstStyle>
            <a:lvl1pPr algn="l" defTabSz="931754" eaLnBrk="1" hangingPunct="1">
              <a:defRPr sz="1200">
                <a:latin typeface="Times New Roman" pitchFamily="18" charset="0"/>
                <a:cs typeface="+mn-cs"/>
              </a:defRPr>
            </a:lvl1pPr>
          </a:lstStyle>
          <a:p>
            <a:pPr>
              <a:defRPr/>
            </a:pPr>
            <a:endParaRPr lang="en-US" dirty="0"/>
          </a:p>
        </p:txBody>
      </p:sp>
      <p:sp>
        <p:nvSpPr>
          <p:cNvPr id="53251" name="Rectangle 3"/>
          <p:cNvSpPr>
            <a:spLocks noGrp="1" noChangeArrowheads="1"/>
          </p:cNvSpPr>
          <p:nvPr>
            <p:ph type="dt" idx="1"/>
          </p:nvPr>
        </p:nvSpPr>
        <p:spPr bwMode="auto">
          <a:xfrm>
            <a:off x="3972241" y="2"/>
            <a:ext cx="3038160" cy="465140"/>
          </a:xfrm>
          <a:prstGeom prst="rect">
            <a:avLst/>
          </a:prstGeom>
          <a:noFill/>
          <a:ln w="9525">
            <a:noFill/>
            <a:miter lim="800000"/>
            <a:headEnd/>
            <a:tailEnd/>
          </a:ln>
          <a:effectLst/>
        </p:spPr>
        <p:txBody>
          <a:bodyPr vert="horz" wrap="square" lIns="93338" tIns="46668" rIns="93338" bIns="46668" numCol="1" anchor="t" anchorCtr="0" compatLnSpc="1">
            <a:prstTxWarp prst="textNoShape">
              <a:avLst/>
            </a:prstTxWarp>
          </a:bodyPr>
          <a:lstStyle>
            <a:lvl1pPr algn="r" defTabSz="931754" eaLnBrk="1" hangingPunct="1">
              <a:defRPr sz="1200">
                <a:latin typeface="Times New Roman" pitchFamily="18"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50950" y="696913"/>
            <a:ext cx="4511675" cy="3487737"/>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34078" y="4416431"/>
            <a:ext cx="5142244" cy="4183060"/>
          </a:xfrm>
          <a:prstGeom prst="rect">
            <a:avLst/>
          </a:prstGeom>
          <a:noFill/>
          <a:ln w="9525">
            <a:noFill/>
            <a:miter lim="800000"/>
            <a:headEnd/>
            <a:tailEnd/>
          </a:ln>
          <a:effectLst/>
        </p:spPr>
        <p:txBody>
          <a:bodyPr vert="horz" wrap="square" lIns="93338" tIns="46668" rIns="93338" bIns="466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1" y="8831262"/>
            <a:ext cx="3038161" cy="465139"/>
          </a:xfrm>
          <a:prstGeom prst="rect">
            <a:avLst/>
          </a:prstGeom>
          <a:noFill/>
          <a:ln w="9525">
            <a:noFill/>
            <a:miter lim="800000"/>
            <a:headEnd/>
            <a:tailEnd/>
          </a:ln>
          <a:effectLst/>
        </p:spPr>
        <p:txBody>
          <a:bodyPr vert="horz" wrap="square" lIns="93338" tIns="46668" rIns="93338" bIns="46668" numCol="1" anchor="b" anchorCtr="0" compatLnSpc="1">
            <a:prstTxWarp prst="textNoShape">
              <a:avLst/>
            </a:prstTxWarp>
          </a:bodyPr>
          <a:lstStyle>
            <a:lvl1pPr algn="l" defTabSz="931754" eaLnBrk="1" hangingPunct="1">
              <a:defRPr sz="1200">
                <a:latin typeface="Times New Roman" pitchFamily="18" charset="0"/>
                <a:cs typeface="+mn-cs"/>
              </a:defRPr>
            </a:lvl1pPr>
          </a:lstStyle>
          <a:p>
            <a:pPr>
              <a:defRPr/>
            </a:pPr>
            <a:endParaRPr lang="en-US" dirty="0"/>
          </a:p>
        </p:txBody>
      </p:sp>
      <p:sp>
        <p:nvSpPr>
          <p:cNvPr id="53255" name="Rectangle 7"/>
          <p:cNvSpPr>
            <a:spLocks noGrp="1" noChangeArrowheads="1"/>
          </p:cNvSpPr>
          <p:nvPr>
            <p:ph type="sldNum" sz="quarter" idx="5"/>
          </p:nvPr>
        </p:nvSpPr>
        <p:spPr bwMode="auto">
          <a:xfrm>
            <a:off x="3972241" y="8831262"/>
            <a:ext cx="3038160" cy="465139"/>
          </a:xfrm>
          <a:prstGeom prst="rect">
            <a:avLst/>
          </a:prstGeom>
          <a:noFill/>
          <a:ln w="9525">
            <a:noFill/>
            <a:miter lim="800000"/>
            <a:headEnd/>
            <a:tailEnd/>
          </a:ln>
          <a:effectLst/>
        </p:spPr>
        <p:txBody>
          <a:bodyPr vert="horz" wrap="square" lIns="93338" tIns="46668" rIns="93338" bIns="46668" numCol="1" anchor="b" anchorCtr="0" compatLnSpc="1">
            <a:prstTxWarp prst="textNoShape">
              <a:avLst/>
            </a:prstTxWarp>
          </a:bodyPr>
          <a:lstStyle>
            <a:lvl1pPr algn="r" defTabSz="931754" eaLnBrk="1" hangingPunct="1">
              <a:defRPr sz="1200">
                <a:latin typeface="Times New Roman" pitchFamily="18" charset="0"/>
                <a:cs typeface="+mn-cs"/>
              </a:defRPr>
            </a:lvl1pPr>
          </a:lstStyle>
          <a:p>
            <a:pPr>
              <a:defRPr/>
            </a:pPr>
            <a:fld id="{5E975FD4-3522-43BE-B27A-B5128A7DA49B}" type="slidenum">
              <a:rPr lang="en-US"/>
              <a:pPr>
                <a:defRPr/>
              </a:pPr>
              <a:t>‹#›</a:t>
            </a:fld>
            <a:endParaRPr lang="en-US" dirty="0"/>
          </a:p>
        </p:txBody>
      </p:sp>
    </p:spTree>
    <p:extLst>
      <p:ext uri="{BB962C8B-B14F-4D97-AF65-F5344CB8AC3E}">
        <p14:creationId xmlns:p14="http://schemas.microsoft.com/office/powerpoint/2010/main" val="28110667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0157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29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69067" y="578974"/>
            <a:ext cx="8320264" cy="744819"/>
          </a:xfrm>
        </p:spPr>
        <p:txBody>
          <a:bodyPr lIns="0" tIns="0" rIns="0" bIns="0"/>
          <a:lstStyle>
            <a:lvl1pPr>
              <a:defRPr sz="4840" b="0" i="0">
                <a:solidFill>
                  <a:schemeClr val="bg1"/>
                </a:solidFill>
                <a:latin typeface="Cambria"/>
                <a:cs typeface="Cambria"/>
              </a:defRPr>
            </a:lvl1pPr>
          </a:lstStyle>
          <a:p>
            <a:r>
              <a:rPr lang="en-US"/>
              <a:t>Click to edit Master title style</a:t>
            </a:r>
            <a:endParaRPr/>
          </a:p>
        </p:txBody>
      </p:sp>
      <p:sp>
        <p:nvSpPr>
          <p:cNvPr id="3" name="Holder 3"/>
          <p:cNvSpPr>
            <a:spLocks noGrp="1"/>
          </p:cNvSpPr>
          <p:nvPr>
            <p:ph sz="half" idx="2"/>
          </p:nvPr>
        </p:nvSpPr>
        <p:spPr>
          <a:xfrm>
            <a:off x="589533" y="1998516"/>
            <a:ext cx="3607054" cy="406265"/>
          </a:xfrm>
          <a:prstGeom prst="rect">
            <a:avLst/>
          </a:prstGeom>
        </p:spPr>
        <p:txBody>
          <a:bodyPr wrap="square" lIns="0" tIns="0" rIns="0" bIns="0">
            <a:spAutoFit/>
          </a:bodyPr>
          <a:lstStyle>
            <a:lvl1pPr>
              <a:defRPr sz="2640" b="1" i="0">
                <a:solidFill>
                  <a:srgbClr val="8A9E71"/>
                </a:solidFill>
                <a:latin typeface="Calibri"/>
                <a:cs typeface="Calibri"/>
              </a:defRPr>
            </a:lvl1pPr>
          </a:lstStyle>
          <a:p>
            <a:pPr lvl="0"/>
            <a:r>
              <a:rPr lang="en-US" dirty="0"/>
              <a:t>Edit Master text styles</a:t>
            </a:r>
          </a:p>
        </p:txBody>
      </p:sp>
      <p:sp>
        <p:nvSpPr>
          <p:cNvPr id="4" name="Holder 4"/>
          <p:cNvSpPr>
            <a:spLocks noGrp="1"/>
          </p:cNvSpPr>
          <p:nvPr>
            <p:ph sz="half" idx="3"/>
          </p:nvPr>
        </p:nvSpPr>
        <p:spPr>
          <a:xfrm>
            <a:off x="5196150" y="1998516"/>
            <a:ext cx="4062475" cy="406265"/>
          </a:xfrm>
          <a:prstGeom prst="rect">
            <a:avLst/>
          </a:prstGeom>
        </p:spPr>
        <p:txBody>
          <a:bodyPr wrap="square" lIns="0" tIns="0" rIns="0" bIns="0">
            <a:spAutoFit/>
          </a:bodyPr>
          <a:lstStyle>
            <a:lvl1pPr>
              <a:defRPr sz="2640" b="1" i="0">
                <a:solidFill>
                  <a:srgbClr val="8A9E71"/>
                </a:solidFill>
                <a:latin typeface="Calibri"/>
                <a:cs typeface="Calibri"/>
              </a:defRPr>
            </a:lvl1pPr>
          </a:lstStyle>
          <a:p>
            <a:pPr lvl="0"/>
            <a:r>
              <a:rPr lang="en-US"/>
              <a:t>Edit Master text styles</a:t>
            </a:r>
          </a:p>
        </p:txBody>
      </p:sp>
      <p:sp>
        <p:nvSpPr>
          <p:cNvPr id="7" name="Rectangle 3"/>
          <p:cNvSpPr>
            <a:spLocks noGrp="1" noChangeArrowheads="1"/>
          </p:cNvSpPr>
          <p:nvPr>
            <p:ph type="sldNum" sz="quarter" idx="11"/>
          </p:nvPr>
        </p:nvSpPr>
        <p:spPr>
          <a:xfrm>
            <a:off x="4107295" y="7090837"/>
            <a:ext cx="1198130" cy="568073"/>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79436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69067" y="578974"/>
            <a:ext cx="8320264" cy="744819"/>
          </a:xfrm>
        </p:spPr>
        <p:txBody>
          <a:bodyPr lIns="0" tIns="0" rIns="0" bIns="0"/>
          <a:lstStyle>
            <a:lvl1pPr>
              <a:defRPr sz="4840" b="0" i="0">
                <a:solidFill>
                  <a:schemeClr val="bg1"/>
                </a:solidFill>
                <a:latin typeface="Cambria"/>
                <a:cs typeface="Cambria"/>
              </a:defRPr>
            </a:lvl1pPr>
          </a:lstStyle>
          <a:p>
            <a:r>
              <a:rPr lang="en-US"/>
              <a:t>Click to edit Master title style</a:t>
            </a:r>
            <a:endParaRPr/>
          </a:p>
        </p:txBody>
      </p:sp>
      <p:sp>
        <p:nvSpPr>
          <p:cNvPr id="3" name="Rectangle 3"/>
          <p:cNvSpPr>
            <a:spLocks noGrp="1" noChangeArrowheads="1"/>
          </p:cNvSpPr>
          <p:nvPr>
            <p:ph type="sldNum" sz="quarter" idx="11"/>
          </p:nvPr>
        </p:nvSpPr>
        <p:spPr>
          <a:xfrm>
            <a:off x="4107295" y="7090837"/>
            <a:ext cx="1198130" cy="568073"/>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26090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1"/>
          </p:nvPr>
        </p:nvSpPr>
        <p:spPr>
          <a:xfrm>
            <a:off x="4107295" y="7090837"/>
            <a:ext cx="1198130" cy="568073"/>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573974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p>
            <a:r>
              <a:rPr lang="en-US"/>
              <a:t>Click to edit Master title style</a:t>
            </a:r>
          </a:p>
        </p:txBody>
      </p:sp>
      <p:sp>
        <p:nvSpPr>
          <p:cNvPr id="3" name="Table Placeholder 2"/>
          <p:cNvSpPr>
            <a:spLocks noGrp="1"/>
          </p:cNvSpPr>
          <p:nvPr>
            <p:ph type="tbl" idx="1"/>
          </p:nvPr>
        </p:nvSpPr>
        <p:spPr>
          <a:xfrm>
            <a:off x="503238" y="1812925"/>
            <a:ext cx="9051925" cy="5130800"/>
          </a:xfrm>
          <a:prstGeom prst="rect">
            <a:avLst/>
          </a:prstGeom>
        </p:spPr>
        <p:txBody>
          <a:bodyPr/>
          <a:lstStyle/>
          <a:p>
            <a:pPr lvl="0"/>
            <a:endParaRPr lang="en-US" noProof="0" dirty="0"/>
          </a:p>
        </p:txBody>
      </p:sp>
      <p:sp>
        <p:nvSpPr>
          <p:cNvPr id="4" name="Slide Number Placeholder 3"/>
          <p:cNvSpPr>
            <a:spLocks noGrp="1" noChangeArrowheads="1"/>
          </p:cNvSpPr>
          <p:nvPr>
            <p:ph type="sldNum" sz="quarter" idx="11"/>
          </p:nvPr>
        </p:nvSpPr>
        <p:spPr>
          <a:xfrm>
            <a:off x="4107295" y="7090837"/>
            <a:ext cx="1198130" cy="568073"/>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643760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617802"/>
            <a:ext cx="10058400" cy="94276"/>
          </a:xfrm>
          <a:custGeom>
            <a:avLst/>
            <a:gdLst/>
            <a:ahLst/>
            <a:cxnLst/>
            <a:rect l="l" t="t" r="r" b="b"/>
            <a:pathLst>
              <a:path w="9144000" h="83184">
                <a:moveTo>
                  <a:pt x="0" y="0"/>
                </a:moveTo>
                <a:lnTo>
                  <a:pt x="9143998" y="0"/>
                </a:lnTo>
                <a:lnTo>
                  <a:pt x="9143998" y="82980"/>
                </a:lnTo>
                <a:lnTo>
                  <a:pt x="0" y="82980"/>
                </a:lnTo>
                <a:lnTo>
                  <a:pt x="0" y="0"/>
                </a:lnTo>
                <a:close/>
              </a:path>
            </a:pathLst>
          </a:custGeom>
          <a:solidFill>
            <a:srgbClr val="9BAC84"/>
          </a:solidFill>
        </p:spPr>
        <p:txBody>
          <a:bodyPr wrap="square" lIns="0" tIns="0" rIns="0" bIns="0" rtlCol="0"/>
          <a:lstStyle/>
          <a:p>
            <a:endParaRPr sz="3080" i="1" dirty="0"/>
          </a:p>
        </p:txBody>
      </p:sp>
      <p:sp>
        <p:nvSpPr>
          <p:cNvPr id="17" name="bk object 17"/>
          <p:cNvSpPr/>
          <p:nvPr/>
        </p:nvSpPr>
        <p:spPr>
          <a:xfrm>
            <a:off x="0" y="3"/>
            <a:ext cx="10058400" cy="1639401"/>
          </a:xfrm>
          <a:custGeom>
            <a:avLst/>
            <a:gdLst/>
            <a:ahLst/>
            <a:cxnLst/>
            <a:rect l="l" t="t" r="r" b="b"/>
            <a:pathLst>
              <a:path w="9144000" h="1446530">
                <a:moveTo>
                  <a:pt x="0" y="0"/>
                </a:moveTo>
                <a:lnTo>
                  <a:pt x="9143998" y="0"/>
                </a:lnTo>
                <a:lnTo>
                  <a:pt x="9143998" y="1446443"/>
                </a:lnTo>
                <a:lnTo>
                  <a:pt x="0" y="1446443"/>
                </a:lnTo>
                <a:lnTo>
                  <a:pt x="0" y="0"/>
                </a:lnTo>
                <a:close/>
              </a:path>
            </a:pathLst>
          </a:custGeom>
          <a:solidFill>
            <a:srgbClr val="203D5C"/>
          </a:solidFill>
        </p:spPr>
        <p:txBody>
          <a:bodyPr wrap="square" lIns="0" tIns="0" rIns="0" bIns="0" rtlCol="0"/>
          <a:lstStyle/>
          <a:p>
            <a:endParaRPr sz="3080" i="1" dirty="0"/>
          </a:p>
        </p:txBody>
      </p:sp>
      <p:sp>
        <p:nvSpPr>
          <p:cNvPr id="2" name="Holder 2"/>
          <p:cNvSpPr>
            <a:spLocks noGrp="1"/>
          </p:cNvSpPr>
          <p:nvPr>
            <p:ph type="title"/>
          </p:nvPr>
        </p:nvSpPr>
        <p:spPr>
          <a:xfrm>
            <a:off x="869067" y="578974"/>
            <a:ext cx="8320264" cy="677108"/>
          </a:xfrm>
          <a:prstGeom prst="rect">
            <a:avLst/>
          </a:prstGeom>
        </p:spPr>
        <p:txBody>
          <a:bodyPr wrap="square" lIns="0" tIns="0" rIns="0" bIns="0">
            <a:spAutoFit/>
          </a:bodyPr>
          <a:lstStyle>
            <a:lvl1pPr>
              <a:defRPr sz="4400" b="0" i="0">
                <a:solidFill>
                  <a:schemeClr val="bg1"/>
                </a:solidFill>
                <a:latin typeface="Cambria"/>
                <a:cs typeface="Cambria"/>
              </a:defRPr>
            </a:lvl1pPr>
          </a:lstStyle>
          <a:p>
            <a:endParaRPr/>
          </a:p>
        </p:txBody>
      </p:sp>
      <p:pic>
        <p:nvPicPr>
          <p:cNvPr id="10" name="Picture 9"/>
          <p:cNvPicPr>
            <a:picLocks noChangeAspect="1"/>
          </p:cNvPicPr>
          <p:nvPr/>
        </p:nvPicPr>
        <p:blipFill>
          <a:blip r:embed="rId6" cstate="print"/>
          <a:stretch>
            <a:fillRect/>
          </a:stretch>
        </p:blipFill>
        <p:spPr>
          <a:xfrm>
            <a:off x="7332071" y="6921648"/>
            <a:ext cx="1857260" cy="567011"/>
          </a:xfrm>
          <a:prstGeom prst="rect">
            <a:avLst/>
          </a:prstGeom>
        </p:spPr>
      </p:pic>
      <p:sp>
        <p:nvSpPr>
          <p:cNvPr id="11" name="object 2"/>
          <p:cNvSpPr txBox="1"/>
          <p:nvPr userDrawn="1"/>
        </p:nvSpPr>
        <p:spPr>
          <a:xfrm>
            <a:off x="209394" y="4474336"/>
            <a:ext cx="76944" cy="2039709"/>
          </a:xfrm>
          <a:prstGeom prst="rect">
            <a:avLst/>
          </a:prstGeom>
        </p:spPr>
        <p:txBody>
          <a:bodyPr vert="vert270" wrap="square" lIns="0" tIns="0" rIns="0" bIns="0" rtlCol="0">
            <a:spAutoFit/>
          </a:bodyPr>
          <a:lstStyle/>
          <a:p>
            <a:pPr marL="9525">
              <a:lnSpc>
                <a:spcPts val="604"/>
              </a:lnSpc>
            </a:pPr>
            <a:r>
              <a:rPr lang="pt-BR" sz="600" b="1" i="0" dirty="0">
                <a:solidFill>
                  <a:schemeClr val="tx1"/>
                </a:solidFill>
                <a:latin typeface="Albertus Extra Bold" panose="020E0802040304020204" pitchFamily="34" charset="0"/>
                <a:ea typeface="Adobe Fan Heiti Std B" panose="020B0700000000000000" pitchFamily="34" charset="-128"/>
                <a:cs typeface="Arial"/>
              </a:rPr>
              <a:t>P U B L I C   F U N D S   I N V E S T M E N T S </a:t>
            </a:r>
          </a:p>
        </p:txBody>
      </p:sp>
      <p:sp>
        <p:nvSpPr>
          <p:cNvPr id="12" name="object 3"/>
          <p:cNvSpPr/>
          <p:nvPr userDrawn="1"/>
        </p:nvSpPr>
        <p:spPr>
          <a:xfrm>
            <a:off x="306876" y="2339149"/>
            <a:ext cx="1905" cy="4270375"/>
          </a:xfrm>
          <a:custGeom>
            <a:avLst/>
            <a:gdLst/>
            <a:ahLst/>
            <a:cxnLst/>
            <a:rect l="l" t="t" r="r" b="b"/>
            <a:pathLst>
              <a:path w="1904" h="4270375">
                <a:moveTo>
                  <a:pt x="1587" y="0"/>
                </a:moveTo>
                <a:lnTo>
                  <a:pt x="0" y="4270248"/>
                </a:lnTo>
              </a:path>
            </a:pathLst>
          </a:custGeom>
          <a:ln w="4443">
            <a:solidFill>
              <a:srgbClr val="6C6D70"/>
            </a:solidFill>
          </a:ln>
        </p:spPr>
        <p:txBody>
          <a:bodyPr wrap="square" lIns="0" tIns="0" rIns="0" bIns="0" rtlCol="0"/>
          <a:lstStyle/>
          <a:p>
            <a:endParaRPr sz="1350" i="1" dirty="0"/>
          </a:p>
        </p:txBody>
      </p:sp>
      <p:sp>
        <p:nvSpPr>
          <p:cNvPr id="8" name="Rectangle 3"/>
          <p:cNvSpPr>
            <a:spLocks noGrp="1" noChangeArrowheads="1"/>
          </p:cNvSpPr>
          <p:nvPr>
            <p:ph type="sldNum" sz="quarter" idx="4"/>
          </p:nvPr>
        </p:nvSpPr>
        <p:spPr>
          <a:xfrm>
            <a:off x="4107295" y="7090837"/>
            <a:ext cx="1198130" cy="568073"/>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88712925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6" r:id="rId4"/>
  </p:sldLayoutIdLst>
  <p:hf hdr="0" ftr="0" dt="0"/>
  <p:txStyles>
    <p:titleStyle>
      <a:lvl1pPr eaLnBrk="1" hangingPunct="1">
        <a:defRPr i="1">
          <a:latin typeface="+mj-lt"/>
          <a:ea typeface="+mj-ea"/>
          <a:cs typeface="+mj-cs"/>
        </a:defRPr>
      </a:lvl1pPr>
    </p:titleStyle>
    <p:bodyStyle>
      <a:lvl1pPr marL="0" eaLnBrk="1" hangingPunct="1">
        <a:defRPr i="1">
          <a:latin typeface="+mn-lt"/>
          <a:ea typeface="+mn-ea"/>
          <a:cs typeface="+mn-cs"/>
        </a:defRPr>
      </a:lvl1pPr>
      <a:lvl2pPr marL="502920" eaLnBrk="1" hangingPunct="1">
        <a:defRPr>
          <a:latin typeface="+mn-lt"/>
          <a:ea typeface="+mn-ea"/>
          <a:cs typeface="+mn-cs"/>
        </a:defRPr>
      </a:lvl2pPr>
      <a:lvl3pPr marL="1005840" eaLnBrk="1" hangingPunct="1">
        <a:defRPr>
          <a:latin typeface="+mn-lt"/>
          <a:ea typeface="+mn-ea"/>
          <a:cs typeface="+mn-cs"/>
        </a:defRPr>
      </a:lvl3pPr>
      <a:lvl4pPr marL="1508760" eaLnBrk="1" hangingPunct="1">
        <a:defRPr>
          <a:latin typeface="+mn-lt"/>
          <a:ea typeface="+mn-ea"/>
          <a:cs typeface="+mn-cs"/>
        </a:defRPr>
      </a:lvl4pPr>
      <a:lvl5pPr marL="2011680" eaLnBrk="1" hangingPunct="1">
        <a:defRPr>
          <a:latin typeface="+mn-lt"/>
          <a:ea typeface="+mn-ea"/>
          <a:cs typeface="+mn-cs"/>
        </a:defRPr>
      </a:lvl5pPr>
      <a:lvl6pPr marL="2514600" eaLnBrk="1" hangingPunct="1">
        <a:defRPr>
          <a:latin typeface="+mn-lt"/>
          <a:ea typeface="+mn-ea"/>
          <a:cs typeface="+mn-cs"/>
        </a:defRPr>
      </a:lvl6pPr>
      <a:lvl7pPr marL="3017520" eaLnBrk="1" hangingPunct="1">
        <a:defRPr>
          <a:latin typeface="+mn-lt"/>
          <a:ea typeface="+mn-ea"/>
          <a:cs typeface="+mn-cs"/>
        </a:defRPr>
      </a:lvl7pPr>
      <a:lvl8pPr marL="3520440" eaLnBrk="1" hangingPunct="1">
        <a:defRPr>
          <a:latin typeface="+mn-lt"/>
          <a:ea typeface="+mn-ea"/>
          <a:cs typeface="+mn-cs"/>
        </a:defRPr>
      </a:lvl8pPr>
      <a:lvl9pPr marL="4023360" eaLnBrk="1" hangingPunct="1">
        <a:defRPr>
          <a:latin typeface="+mn-lt"/>
          <a:ea typeface="+mn-ea"/>
          <a:cs typeface="+mn-cs"/>
        </a:defRPr>
      </a:lvl9pPr>
    </p:bodyStyle>
    <p:otherStyle>
      <a:lvl1pPr marL="0" eaLnBrk="1" hangingPunct="1">
        <a:defRPr>
          <a:latin typeface="+mn-lt"/>
          <a:ea typeface="+mn-ea"/>
          <a:cs typeface="+mn-cs"/>
        </a:defRPr>
      </a:lvl1pPr>
      <a:lvl2pPr marL="502920" eaLnBrk="1" hangingPunct="1">
        <a:defRPr>
          <a:latin typeface="+mn-lt"/>
          <a:ea typeface="+mn-ea"/>
          <a:cs typeface="+mn-cs"/>
        </a:defRPr>
      </a:lvl2pPr>
      <a:lvl3pPr marL="1005840" eaLnBrk="1" hangingPunct="1">
        <a:defRPr>
          <a:latin typeface="+mn-lt"/>
          <a:ea typeface="+mn-ea"/>
          <a:cs typeface="+mn-cs"/>
        </a:defRPr>
      </a:lvl3pPr>
      <a:lvl4pPr marL="1508760" eaLnBrk="1" hangingPunct="1">
        <a:defRPr>
          <a:latin typeface="+mn-lt"/>
          <a:ea typeface="+mn-ea"/>
          <a:cs typeface="+mn-cs"/>
        </a:defRPr>
      </a:lvl4pPr>
      <a:lvl5pPr marL="2011680" eaLnBrk="1" hangingPunct="1">
        <a:defRPr>
          <a:latin typeface="+mn-lt"/>
          <a:ea typeface="+mn-ea"/>
          <a:cs typeface="+mn-cs"/>
        </a:defRPr>
      </a:lvl5pPr>
      <a:lvl6pPr marL="2514600" eaLnBrk="1" hangingPunct="1">
        <a:defRPr>
          <a:latin typeface="+mn-lt"/>
          <a:ea typeface="+mn-ea"/>
          <a:cs typeface="+mn-cs"/>
        </a:defRPr>
      </a:lvl6pPr>
      <a:lvl7pPr marL="3017520" eaLnBrk="1" hangingPunct="1">
        <a:defRPr>
          <a:latin typeface="+mn-lt"/>
          <a:ea typeface="+mn-ea"/>
          <a:cs typeface="+mn-cs"/>
        </a:defRPr>
      </a:lvl7pPr>
      <a:lvl8pPr marL="3520440" eaLnBrk="1" hangingPunct="1">
        <a:defRPr>
          <a:latin typeface="+mn-lt"/>
          <a:ea typeface="+mn-ea"/>
          <a:cs typeface="+mn-cs"/>
        </a:defRPr>
      </a:lvl8pPr>
      <a:lvl9pPr marL="402336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ron.bonck@timevalueinv.com"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gfoa.org/materials/using-safekeeping-and-third-party-custodian-services"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2378" y="2022658"/>
            <a:ext cx="8893629" cy="1569660"/>
          </a:xfrm>
          <a:prstGeom prst="rect">
            <a:avLst/>
          </a:prstGeom>
        </p:spPr>
        <p:txBody>
          <a:bodyPr wrap="square">
            <a:spAutoFit/>
          </a:bodyPr>
          <a:lstStyle/>
          <a:p>
            <a:pPr algn="ctr"/>
            <a:r>
              <a:rPr lang="en-US" sz="4800" b="1" dirty="0"/>
              <a:t>Public Funds Investing Methods </a:t>
            </a:r>
          </a:p>
          <a:p>
            <a:pPr algn="ctr"/>
            <a:r>
              <a:rPr lang="en-US" sz="4800" b="1" dirty="0"/>
              <a:t>and Practices</a:t>
            </a:r>
          </a:p>
        </p:txBody>
      </p:sp>
      <p:sp>
        <p:nvSpPr>
          <p:cNvPr id="7" name="TextBox 6">
            <a:extLst>
              <a:ext uri="{FF2B5EF4-FFF2-40B4-BE49-F238E27FC236}">
                <a16:creationId xmlns:a16="http://schemas.microsoft.com/office/drawing/2014/main" id="{FC27FF45-B18B-462F-A68F-323527D7A48C}"/>
              </a:ext>
            </a:extLst>
          </p:cNvPr>
          <p:cNvSpPr txBox="1"/>
          <p:nvPr/>
        </p:nvSpPr>
        <p:spPr>
          <a:xfrm>
            <a:off x="1445957" y="322935"/>
            <a:ext cx="7166482" cy="1107996"/>
          </a:xfrm>
          <a:prstGeom prst="rect">
            <a:avLst/>
          </a:prstGeom>
          <a:noFill/>
        </p:spPr>
        <p:txBody>
          <a:bodyPr wrap="square" rtlCol="0">
            <a:spAutoFit/>
          </a:bodyPr>
          <a:lstStyle/>
          <a:p>
            <a:pPr algn="ctr"/>
            <a:r>
              <a:rPr lang="en-US" sz="6600" dirty="0">
                <a:solidFill>
                  <a:schemeClr val="bg1"/>
                </a:solidFill>
              </a:rPr>
              <a:t>WELCOME TO:</a:t>
            </a:r>
          </a:p>
        </p:txBody>
      </p:sp>
      <p:sp>
        <p:nvSpPr>
          <p:cNvPr id="2" name="TextBox 1">
            <a:extLst>
              <a:ext uri="{FF2B5EF4-FFF2-40B4-BE49-F238E27FC236}">
                <a16:creationId xmlns:a16="http://schemas.microsoft.com/office/drawing/2014/main" id="{6CC45283-A3EF-43D3-E9FE-98C45FF1FB05}"/>
              </a:ext>
            </a:extLst>
          </p:cNvPr>
          <p:cNvSpPr txBox="1"/>
          <p:nvPr/>
        </p:nvSpPr>
        <p:spPr>
          <a:xfrm>
            <a:off x="2986106" y="3886200"/>
            <a:ext cx="4086171" cy="1508105"/>
          </a:xfrm>
          <a:prstGeom prst="rect">
            <a:avLst/>
          </a:prstGeom>
          <a:noFill/>
        </p:spPr>
        <p:txBody>
          <a:bodyPr wrap="square" rtlCol="0">
            <a:spAutoFit/>
          </a:bodyPr>
          <a:lstStyle/>
          <a:p>
            <a:r>
              <a:rPr lang="en-US" sz="2200" dirty="0">
                <a:latin typeface="Cambria" panose="02040503050406030204" pitchFamily="18" charset="0"/>
              </a:rPr>
              <a:t>Presented by: Aaron Bonck, CFA</a:t>
            </a:r>
          </a:p>
          <a:p>
            <a:pPr algn="ctr"/>
            <a:r>
              <a:rPr lang="en-US" sz="1400" dirty="0">
                <a:latin typeface="Cambria" panose="02040503050406030204" pitchFamily="18" charset="0"/>
              </a:rPr>
              <a:t>Vice President, Investment Adviser</a:t>
            </a:r>
          </a:p>
          <a:p>
            <a:pPr algn="ctr"/>
            <a:r>
              <a:rPr lang="en-US" sz="1400" dirty="0">
                <a:latin typeface="Cambria" panose="02040503050406030204" pitchFamily="18" charset="0"/>
              </a:rPr>
              <a:t>9725 3</a:t>
            </a:r>
            <a:r>
              <a:rPr lang="en-US" sz="1400" baseline="30000" dirty="0">
                <a:latin typeface="Cambria" panose="02040503050406030204" pitchFamily="18" charset="0"/>
              </a:rPr>
              <a:t>rd</a:t>
            </a:r>
            <a:r>
              <a:rPr lang="en-US" sz="1400" dirty="0">
                <a:latin typeface="Cambria" panose="02040503050406030204" pitchFamily="18" charset="0"/>
              </a:rPr>
              <a:t> Ave NE Suite 610</a:t>
            </a:r>
          </a:p>
          <a:p>
            <a:pPr algn="ctr"/>
            <a:r>
              <a:rPr lang="en-US" sz="1400" dirty="0">
                <a:latin typeface="Cambria" panose="02040503050406030204" pitchFamily="18" charset="0"/>
              </a:rPr>
              <a:t>Seattle, WA 98115</a:t>
            </a:r>
          </a:p>
          <a:p>
            <a:pPr algn="ctr"/>
            <a:r>
              <a:rPr lang="en-US" sz="1400" dirty="0">
                <a:latin typeface="Cambria" panose="02040503050406030204" pitchFamily="18" charset="0"/>
              </a:rPr>
              <a:t>206-365-3003; 877-707-7787</a:t>
            </a:r>
          </a:p>
          <a:p>
            <a:pPr algn="ctr"/>
            <a:r>
              <a:rPr lang="en-US" sz="1400" dirty="0">
                <a:latin typeface="Cambria" panose="02040503050406030204" pitchFamily="18" charset="0"/>
                <a:hlinkClick r:id="rId2"/>
              </a:rPr>
              <a:t>aaron.bonck@timevalueinv.com</a:t>
            </a:r>
            <a:r>
              <a:rPr lang="en-US" sz="1400" dirty="0">
                <a:latin typeface="Cambria" panose="02040503050406030204" pitchFamily="18" charset="0"/>
              </a:rPr>
              <a:t> </a:t>
            </a:r>
          </a:p>
        </p:txBody>
      </p:sp>
      <p:sp>
        <p:nvSpPr>
          <p:cNvPr id="3" name="TextBox 2">
            <a:extLst>
              <a:ext uri="{FF2B5EF4-FFF2-40B4-BE49-F238E27FC236}">
                <a16:creationId xmlns:a16="http://schemas.microsoft.com/office/drawing/2014/main" id="{6189787A-E4A3-5E09-6EE6-D46E81AF9BCA}"/>
              </a:ext>
            </a:extLst>
          </p:cNvPr>
          <p:cNvSpPr txBox="1"/>
          <p:nvPr/>
        </p:nvSpPr>
        <p:spPr>
          <a:xfrm>
            <a:off x="2008251" y="5472743"/>
            <a:ext cx="6041880" cy="338554"/>
          </a:xfrm>
          <a:prstGeom prst="rect">
            <a:avLst/>
          </a:prstGeom>
          <a:noFill/>
        </p:spPr>
        <p:txBody>
          <a:bodyPr wrap="square" rtlCol="0">
            <a:spAutoFit/>
          </a:bodyPr>
          <a:lstStyle/>
          <a:p>
            <a:pPr algn="ctr"/>
            <a:r>
              <a:rPr lang="en-US" sz="1600" dirty="0"/>
              <a:t>For Institutional Investors only, not to be used with the general public.</a:t>
            </a:r>
          </a:p>
        </p:txBody>
      </p:sp>
      <p:sp>
        <p:nvSpPr>
          <p:cNvPr id="9" name="TextBox 8">
            <a:extLst>
              <a:ext uri="{FF2B5EF4-FFF2-40B4-BE49-F238E27FC236}">
                <a16:creationId xmlns:a16="http://schemas.microsoft.com/office/drawing/2014/main" id="{E6589D05-A13F-55E8-7E0B-AB789AEA1B89}"/>
              </a:ext>
            </a:extLst>
          </p:cNvPr>
          <p:cNvSpPr txBox="1"/>
          <p:nvPr/>
        </p:nvSpPr>
        <p:spPr>
          <a:xfrm>
            <a:off x="2171314" y="5889736"/>
            <a:ext cx="5715754" cy="646331"/>
          </a:xfrm>
          <a:prstGeom prst="rect">
            <a:avLst/>
          </a:prstGeom>
          <a:noFill/>
        </p:spPr>
        <p:txBody>
          <a:bodyPr wrap="square" rtlCol="0">
            <a:spAutoFit/>
          </a:bodyPr>
          <a:lstStyle/>
          <a:p>
            <a:pPr algn="ctr"/>
            <a:r>
              <a:rPr lang="en-US" sz="1200" b="1" i="1" dirty="0">
                <a:effectLst/>
                <a:latin typeface="+mj-lt"/>
                <a:ea typeface="Calibri" panose="020F0502020204030204" pitchFamily="34" charset="0"/>
              </a:rPr>
              <a:t>Securities offered through Cetera Advisor Networks LLC, member FINRA/SIPC.  Advisory Services offered through Cetera Investment Advisers LLC, a registered investment adviser.  Cetera is under separate ownership from any other named entity</a:t>
            </a:r>
            <a:r>
              <a:rPr lang="en-US" sz="1200" b="1" i="1" dirty="0">
                <a:effectLst/>
                <a:latin typeface="Garamond" panose="02020404030301010803" pitchFamily="18" charset="0"/>
                <a:ea typeface="Calibri" panose="020F0502020204030204" pitchFamily="34" charset="0"/>
              </a:rPr>
              <a:t>.</a:t>
            </a:r>
          </a:p>
        </p:txBody>
      </p:sp>
    </p:spTree>
    <p:extLst>
      <p:ext uri="{BB962C8B-B14F-4D97-AF65-F5344CB8AC3E}">
        <p14:creationId xmlns:p14="http://schemas.microsoft.com/office/powerpoint/2010/main" val="93879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3D3264-E65D-471C-D5F4-26812D54FE4C}"/>
              </a:ext>
            </a:extLst>
          </p:cNvPr>
          <p:cNvSpPr>
            <a:spLocks noGrp="1"/>
          </p:cNvSpPr>
          <p:nvPr>
            <p:ph type="sldNum" sz="quarter" idx="11"/>
          </p:nvPr>
        </p:nvSpPr>
        <p:spPr/>
        <p:txBody>
          <a:bodyPr/>
          <a:lstStyle/>
          <a:p>
            <a:pPr algn="ctr">
              <a:defRPr/>
            </a:pPr>
            <a:r>
              <a:rPr lang="en-US" dirty="0"/>
              <a:t>9</a:t>
            </a:r>
          </a:p>
        </p:txBody>
      </p:sp>
      <p:graphicFrame>
        <p:nvGraphicFramePr>
          <p:cNvPr id="4" name="Group 72">
            <a:extLst>
              <a:ext uri="{FF2B5EF4-FFF2-40B4-BE49-F238E27FC236}">
                <a16:creationId xmlns:a16="http://schemas.microsoft.com/office/drawing/2014/main" id="{038F4A7F-1FF7-7187-0D64-245A98579331}"/>
              </a:ext>
            </a:extLst>
          </p:cNvPr>
          <p:cNvGraphicFramePr>
            <a:graphicFrameLocks/>
          </p:cNvGraphicFramePr>
          <p:nvPr>
            <p:extLst>
              <p:ext uri="{D42A27DB-BD31-4B8C-83A1-F6EECF244321}">
                <p14:modId xmlns:p14="http://schemas.microsoft.com/office/powerpoint/2010/main" val="3413326023"/>
              </p:ext>
            </p:extLst>
          </p:nvPr>
        </p:nvGraphicFramePr>
        <p:xfrm>
          <a:off x="985283" y="1460988"/>
          <a:ext cx="7820025" cy="5658358"/>
        </p:xfrm>
        <a:graphic>
          <a:graphicData uri="http://schemas.openxmlformats.org/drawingml/2006/table">
            <a:tbl>
              <a:tblPr/>
              <a:tblGrid>
                <a:gridCol w="1349375">
                  <a:extLst>
                    <a:ext uri="{9D8B030D-6E8A-4147-A177-3AD203B41FA5}">
                      <a16:colId xmlns:a16="http://schemas.microsoft.com/office/drawing/2014/main" val="20000"/>
                    </a:ext>
                  </a:extLst>
                </a:gridCol>
                <a:gridCol w="396875">
                  <a:extLst>
                    <a:ext uri="{9D8B030D-6E8A-4147-A177-3AD203B41FA5}">
                      <a16:colId xmlns:a16="http://schemas.microsoft.com/office/drawing/2014/main" val="20001"/>
                    </a:ext>
                  </a:extLst>
                </a:gridCol>
                <a:gridCol w="2012950">
                  <a:extLst>
                    <a:ext uri="{9D8B030D-6E8A-4147-A177-3AD203B41FA5}">
                      <a16:colId xmlns:a16="http://schemas.microsoft.com/office/drawing/2014/main" val="20002"/>
                    </a:ext>
                  </a:extLst>
                </a:gridCol>
                <a:gridCol w="1092200">
                  <a:extLst>
                    <a:ext uri="{9D8B030D-6E8A-4147-A177-3AD203B41FA5}">
                      <a16:colId xmlns:a16="http://schemas.microsoft.com/office/drawing/2014/main" val="20003"/>
                    </a:ext>
                  </a:extLst>
                </a:gridCol>
                <a:gridCol w="1208088">
                  <a:extLst>
                    <a:ext uri="{9D8B030D-6E8A-4147-A177-3AD203B41FA5}">
                      <a16:colId xmlns:a16="http://schemas.microsoft.com/office/drawing/2014/main" val="20004"/>
                    </a:ext>
                  </a:extLst>
                </a:gridCol>
                <a:gridCol w="220662">
                  <a:extLst>
                    <a:ext uri="{9D8B030D-6E8A-4147-A177-3AD203B41FA5}">
                      <a16:colId xmlns:a16="http://schemas.microsoft.com/office/drawing/2014/main" val="20005"/>
                    </a:ext>
                  </a:extLst>
                </a:gridCol>
                <a:gridCol w="1539875">
                  <a:extLst>
                    <a:ext uri="{9D8B030D-6E8A-4147-A177-3AD203B41FA5}">
                      <a16:colId xmlns:a16="http://schemas.microsoft.com/office/drawing/2014/main" val="20006"/>
                    </a:ext>
                  </a:extLst>
                </a:gridCol>
              </a:tblGrid>
              <a:tr h="896112">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txBody>
                  <a:tcPr anchor="ctr" anchorCtr="1" horzOverflow="overflow">
                    <a:lnL cap="flat">
                      <a:noFill/>
                    </a:lnL>
                    <a:lnR>
                      <a:noFill/>
                    </a:lnR>
                    <a:lnT cap="flat">
                      <a:noFill/>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bg1"/>
                        </a:solidFill>
                        <a:effectLst/>
                        <a:latin typeface="Garamond" pitchFamily="18" charset="0"/>
                      </a:endParaRPr>
                    </a:p>
                  </a:txBody>
                  <a:tcPr anchor="ctr" anchorCtr="1"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600">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22960">
                <a:tc gridSpan="3">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Investor</a:t>
                      </a:r>
                    </a:p>
                  </a:txBody>
                  <a:tcPr anchor="ctr" anchorCtr="1"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Wall St</a:t>
                      </a: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Dealer Inventory</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35024">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a:noFill/>
                    </a:lnT>
                    <a:lnB>
                      <a:noFill/>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                                </a:t>
                      </a:r>
                    </a:p>
                  </a:txBody>
                  <a:tcPr anchor="ctr" anchorCtr="1"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Broker</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93750">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a:noFill/>
                    </a:lnT>
                    <a:lnB cap="flat">
                      <a:noFill/>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Line 74">
            <a:extLst>
              <a:ext uri="{FF2B5EF4-FFF2-40B4-BE49-F238E27FC236}">
                <a16:creationId xmlns:a16="http://schemas.microsoft.com/office/drawing/2014/main" id="{9A338588-7B92-DD9E-AADE-9C72A4D6DF50}"/>
              </a:ext>
            </a:extLst>
          </p:cNvPr>
          <p:cNvSpPr>
            <a:spLocks noChangeShapeType="1"/>
          </p:cNvSpPr>
          <p:nvPr/>
        </p:nvSpPr>
        <p:spPr bwMode="auto">
          <a:xfrm flipV="1">
            <a:off x="5597617" y="4442335"/>
            <a:ext cx="1638300" cy="825500"/>
          </a:xfrm>
          <a:prstGeom prst="line">
            <a:avLst/>
          </a:prstGeom>
          <a:noFill/>
          <a:ln w="38100">
            <a:solidFill>
              <a:schemeClr val="tx1"/>
            </a:solidFill>
            <a:prstDash val="sysDot"/>
            <a:round/>
            <a:headEnd/>
            <a:tailEnd type="triangle" w="med" len="med"/>
          </a:ln>
        </p:spPr>
        <p:txBody>
          <a:bodyPr/>
          <a:lstStyle/>
          <a:p>
            <a:endParaRPr lang="en-US" dirty="0"/>
          </a:p>
        </p:txBody>
      </p:sp>
      <p:sp>
        <p:nvSpPr>
          <p:cNvPr id="8" name="Line 73">
            <a:extLst>
              <a:ext uri="{FF2B5EF4-FFF2-40B4-BE49-F238E27FC236}">
                <a16:creationId xmlns:a16="http://schemas.microsoft.com/office/drawing/2014/main" id="{B592252F-1C38-339D-354C-6ABE12C2CAF5}"/>
              </a:ext>
            </a:extLst>
          </p:cNvPr>
          <p:cNvSpPr>
            <a:spLocks noChangeShapeType="1"/>
          </p:cNvSpPr>
          <p:nvPr/>
        </p:nvSpPr>
        <p:spPr bwMode="auto">
          <a:xfrm>
            <a:off x="3501797" y="4501142"/>
            <a:ext cx="1828800" cy="825500"/>
          </a:xfrm>
          <a:prstGeom prst="line">
            <a:avLst/>
          </a:prstGeom>
          <a:noFill/>
          <a:ln w="38100">
            <a:solidFill>
              <a:schemeClr val="tx1"/>
            </a:solidFill>
            <a:prstDash val="sysDot"/>
            <a:round/>
            <a:headEnd/>
            <a:tailEnd type="triangle" w="med" len="med"/>
          </a:ln>
        </p:spPr>
        <p:txBody>
          <a:bodyPr/>
          <a:lstStyle/>
          <a:p>
            <a:endParaRPr lang="en-US" dirty="0"/>
          </a:p>
        </p:txBody>
      </p:sp>
      <p:sp>
        <p:nvSpPr>
          <p:cNvPr id="9" name="Text Box 75">
            <a:extLst>
              <a:ext uri="{FF2B5EF4-FFF2-40B4-BE49-F238E27FC236}">
                <a16:creationId xmlns:a16="http://schemas.microsoft.com/office/drawing/2014/main" id="{2708D579-EDEB-4149-2363-63C0DC851DB5}"/>
              </a:ext>
            </a:extLst>
          </p:cNvPr>
          <p:cNvSpPr txBox="1">
            <a:spLocks noChangeArrowheads="1"/>
          </p:cNvSpPr>
          <p:nvPr/>
        </p:nvSpPr>
        <p:spPr bwMode="auto">
          <a:xfrm>
            <a:off x="2301716" y="4855085"/>
            <a:ext cx="1994264" cy="707886"/>
          </a:xfrm>
          <a:prstGeom prst="rect">
            <a:avLst/>
          </a:prstGeom>
          <a:noFill/>
          <a:ln w="9525" algn="ctr">
            <a:noFill/>
            <a:miter lim="800000"/>
            <a:headEnd/>
            <a:tailEnd/>
          </a:ln>
        </p:spPr>
        <p:txBody>
          <a:bodyPr wrap="none">
            <a:spAutoFit/>
          </a:bodyPr>
          <a:lstStyle/>
          <a:p>
            <a:pPr algn="ctr" eaLnBrk="0" hangingPunct="0"/>
            <a:r>
              <a:rPr lang="en-US" sz="2000" dirty="0">
                <a:latin typeface="Garamond" panose="02020404030301010803" pitchFamily="18" charset="0"/>
              </a:rPr>
              <a:t>Gives</a:t>
            </a:r>
          </a:p>
          <a:p>
            <a:pPr algn="ctr" eaLnBrk="0" hangingPunct="0"/>
            <a:r>
              <a:rPr lang="en-US" sz="2000" dirty="0">
                <a:latin typeface="Garamond" panose="02020404030301010803" pitchFamily="18" charset="0"/>
              </a:rPr>
              <a:t> Purchase Request</a:t>
            </a:r>
          </a:p>
        </p:txBody>
      </p:sp>
      <p:sp>
        <p:nvSpPr>
          <p:cNvPr id="10" name="Text Box 77">
            <a:extLst>
              <a:ext uri="{FF2B5EF4-FFF2-40B4-BE49-F238E27FC236}">
                <a16:creationId xmlns:a16="http://schemas.microsoft.com/office/drawing/2014/main" id="{C96F1A53-1064-87F2-78DB-22161D7E24FB}"/>
              </a:ext>
            </a:extLst>
          </p:cNvPr>
          <p:cNvSpPr txBox="1">
            <a:spLocks noChangeArrowheads="1"/>
          </p:cNvSpPr>
          <p:nvPr/>
        </p:nvSpPr>
        <p:spPr bwMode="auto">
          <a:xfrm>
            <a:off x="6028728" y="4972699"/>
            <a:ext cx="1207189" cy="707886"/>
          </a:xfrm>
          <a:prstGeom prst="rect">
            <a:avLst/>
          </a:prstGeom>
          <a:noFill/>
          <a:ln w="9525" algn="ctr">
            <a:noFill/>
            <a:miter lim="800000"/>
            <a:headEnd/>
            <a:tailEnd/>
          </a:ln>
        </p:spPr>
        <p:txBody>
          <a:bodyPr wrap="none">
            <a:spAutoFit/>
          </a:bodyPr>
          <a:lstStyle/>
          <a:p>
            <a:pPr algn="ctr" eaLnBrk="0" hangingPunct="0"/>
            <a:r>
              <a:rPr lang="en-US" sz="2000" dirty="0">
                <a:latin typeface="Garamond" panose="02020404030301010803" pitchFamily="18" charset="0"/>
              </a:rPr>
              <a:t>Bond Is </a:t>
            </a:r>
          </a:p>
          <a:p>
            <a:pPr algn="ctr" eaLnBrk="0" hangingPunct="0"/>
            <a:r>
              <a:rPr lang="en-US" sz="2000" dirty="0">
                <a:latin typeface="Garamond" panose="02020404030301010803" pitchFamily="18" charset="0"/>
              </a:rPr>
              <a:t>Purchased</a:t>
            </a:r>
          </a:p>
        </p:txBody>
      </p:sp>
      <p:sp>
        <p:nvSpPr>
          <p:cNvPr id="11" name="Title 2">
            <a:extLst>
              <a:ext uri="{FF2B5EF4-FFF2-40B4-BE49-F238E27FC236}">
                <a16:creationId xmlns:a16="http://schemas.microsoft.com/office/drawing/2014/main" id="{5E248BF5-B0E5-1F2A-DC45-F8C84E6820F9}"/>
              </a:ext>
            </a:extLst>
          </p:cNvPr>
          <p:cNvSpPr txBox="1">
            <a:spLocks/>
          </p:cNvSpPr>
          <p:nvPr/>
        </p:nvSpPr>
        <p:spPr>
          <a:xfrm>
            <a:off x="869067" y="578974"/>
            <a:ext cx="8320264" cy="744819"/>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How do you buy a bond?</a:t>
            </a:r>
          </a:p>
        </p:txBody>
      </p:sp>
    </p:spTree>
    <p:extLst>
      <p:ext uri="{BB962C8B-B14F-4D97-AF65-F5344CB8AC3E}">
        <p14:creationId xmlns:p14="http://schemas.microsoft.com/office/powerpoint/2010/main" val="197336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FDDCE3-8B72-F949-B1C3-73FE343A2102}"/>
              </a:ext>
            </a:extLst>
          </p:cNvPr>
          <p:cNvSpPr>
            <a:spLocks noGrp="1"/>
          </p:cNvSpPr>
          <p:nvPr>
            <p:ph type="sldNum" sz="quarter" idx="11"/>
          </p:nvPr>
        </p:nvSpPr>
        <p:spPr/>
        <p:txBody>
          <a:bodyPr/>
          <a:lstStyle/>
          <a:p>
            <a:pPr algn="ctr">
              <a:defRPr/>
            </a:pPr>
            <a:r>
              <a:rPr lang="en-US" dirty="0"/>
              <a:t>10</a:t>
            </a:r>
          </a:p>
        </p:txBody>
      </p:sp>
      <p:sp>
        <p:nvSpPr>
          <p:cNvPr id="4" name="Title 2">
            <a:extLst>
              <a:ext uri="{FF2B5EF4-FFF2-40B4-BE49-F238E27FC236}">
                <a16:creationId xmlns:a16="http://schemas.microsoft.com/office/drawing/2014/main" id="{D012FACF-1D7D-CBEB-0C8F-5ADB575D6100}"/>
              </a:ext>
            </a:extLst>
          </p:cNvPr>
          <p:cNvSpPr txBox="1">
            <a:spLocks/>
          </p:cNvSpPr>
          <p:nvPr/>
        </p:nvSpPr>
        <p:spPr>
          <a:xfrm>
            <a:off x="869067" y="578974"/>
            <a:ext cx="8320264" cy="744819"/>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How do you buy a bond?</a:t>
            </a:r>
          </a:p>
        </p:txBody>
      </p:sp>
      <p:graphicFrame>
        <p:nvGraphicFramePr>
          <p:cNvPr id="7" name="Group 64">
            <a:extLst>
              <a:ext uri="{FF2B5EF4-FFF2-40B4-BE49-F238E27FC236}">
                <a16:creationId xmlns:a16="http://schemas.microsoft.com/office/drawing/2014/main" id="{7CD806D8-D489-7122-E1F3-EA93715F784D}"/>
              </a:ext>
            </a:extLst>
          </p:cNvPr>
          <p:cNvGraphicFramePr>
            <a:graphicFrameLocks/>
          </p:cNvGraphicFramePr>
          <p:nvPr>
            <p:extLst>
              <p:ext uri="{D42A27DB-BD31-4B8C-83A1-F6EECF244321}">
                <p14:modId xmlns:p14="http://schemas.microsoft.com/office/powerpoint/2010/main" val="773871299"/>
              </p:ext>
            </p:extLst>
          </p:nvPr>
        </p:nvGraphicFramePr>
        <p:xfrm>
          <a:off x="1293829" y="993870"/>
          <a:ext cx="7820025" cy="5594160"/>
        </p:xfrm>
        <a:graphic>
          <a:graphicData uri="http://schemas.openxmlformats.org/drawingml/2006/table">
            <a:tbl>
              <a:tblPr/>
              <a:tblGrid>
                <a:gridCol w="1090613">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1863725">
                  <a:extLst>
                    <a:ext uri="{9D8B030D-6E8A-4147-A177-3AD203B41FA5}">
                      <a16:colId xmlns:a16="http://schemas.microsoft.com/office/drawing/2014/main" val="20004"/>
                    </a:ext>
                  </a:extLst>
                </a:gridCol>
                <a:gridCol w="788987">
                  <a:extLst>
                    <a:ext uri="{9D8B030D-6E8A-4147-A177-3AD203B41FA5}">
                      <a16:colId xmlns:a16="http://schemas.microsoft.com/office/drawing/2014/main" val="20005"/>
                    </a:ext>
                  </a:extLst>
                </a:gridCol>
                <a:gridCol w="1244600">
                  <a:extLst>
                    <a:ext uri="{9D8B030D-6E8A-4147-A177-3AD203B41FA5}">
                      <a16:colId xmlns:a16="http://schemas.microsoft.com/office/drawing/2014/main" val="20006"/>
                    </a:ext>
                  </a:extLst>
                </a:gridCol>
              </a:tblGrid>
              <a:tr h="457200">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cap="flat">
                      <a:noFill/>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73225">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98513">
                <a:tc gridSpan="3">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Investor</a:t>
                      </a:r>
                    </a:p>
                  </a:txBody>
                  <a:tcPr anchor="ctr" anchorCtr="1"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871472">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a:noFill/>
                    </a:lnT>
                    <a:lnB>
                      <a:noFill/>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pitchFamily="18" charset="0"/>
                        </a:rPr>
                        <a:t>Confirmation</a:t>
                      </a:r>
                    </a:p>
                    <a:p>
                      <a:pPr marL="0" marR="0" lvl="0" indent="0" algn="ctr" defTabSz="1019175"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Garamond" pitchFamily="18" charset="0"/>
                        </a:rPr>
                        <a:t>(Receipt)</a:t>
                      </a: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                                </a:t>
                      </a:r>
                    </a:p>
                  </a:txBody>
                  <a:tcPr anchor="ctr" anchorCtr="1"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Broker</a:t>
                      </a: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793750">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a:noFill/>
                    </a:lnT>
                    <a:lnB cap="flat">
                      <a:noFill/>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Line 63">
            <a:extLst>
              <a:ext uri="{FF2B5EF4-FFF2-40B4-BE49-F238E27FC236}">
                <a16:creationId xmlns:a16="http://schemas.microsoft.com/office/drawing/2014/main" id="{E894881C-9DD4-BB3D-E5FD-DCE6AF0E2CD3}"/>
              </a:ext>
            </a:extLst>
          </p:cNvPr>
          <p:cNvSpPr>
            <a:spLocks noChangeShapeType="1"/>
          </p:cNvSpPr>
          <p:nvPr/>
        </p:nvSpPr>
        <p:spPr bwMode="auto">
          <a:xfrm flipH="1" flipV="1">
            <a:off x="3393395" y="3636056"/>
            <a:ext cx="2235200" cy="965200"/>
          </a:xfrm>
          <a:prstGeom prst="line">
            <a:avLst/>
          </a:prstGeom>
          <a:noFill/>
          <a:ln w="38100">
            <a:solidFill>
              <a:schemeClr val="tx1"/>
            </a:solidFill>
            <a:prstDash val="sysDot"/>
            <a:round/>
            <a:headEnd/>
            <a:tailEnd type="triangle" w="med" len="med"/>
          </a:ln>
        </p:spPr>
        <p:txBody>
          <a:bodyPr/>
          <a:lstStyle/>
          <a:p>
            <a:endParaRPr lang="en-US" dirty="0"/>
          </a:p>
        </p:txBody>
      </p:sp>
    </p:spTree>
    <p:extLst>
      <p:ext uri="{BB962C8B-B14F-4D97-AF65-F5344CB8AC3E}">
        <p14:creationId xmlns:p14="http://schemas.microsoft.com/office/powerpoint/2010/main" val="58334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4C9076-5241-9354-E6F0-AC8FD9B20474}"/>
              </a:ext>
            </a:extLst>
          </p:cNvPr>
          <p:cNvSpPr>
            <a:spLocks noGrp="1"/>
          </p:cNvSpPr>
          <p:nvPr>
            <p:ph type="sldNum" sz="quarter" idx="11"/>
          </p:nvPr>
        </p:nvSpPr>
        <p:spPr/>
        <p:txBody>
          <a:bodyPr/>
          <a:lstStyle/>
          <a:p>
            <a:pPr algn="ctr">
              <a:defRPr/>
            </a:pPr>
            <a:r>
              <a:rPr lang="en-US" dirty="0"/>
              <a:t>11</a:t>
            </a:r>
          </a:p>
        </p:txBody>
      </p:sp>
      <p:graphicFrame>
        <p:nvGraphicFramePr>
          <p:cNvPr id="4" name="Group 73">
            <a:extLst>
              <a:ext uri="{FF2B5EF4-FFF2-40B4-BE49-F238E27FC236}">
                <a16:creationId xmlns:a16="http://schemas.microsoft.com/office/drawing/2014/main" id="{DFF85D81-0FB4-88F4-5865-E3F0FFF7EA33}"/>
              </a:ext>
            </a:extLst>
          </p:cNvPr>
          <p:cNvGraphicFramePr>
            <a:graphicFrameLocks/>
          </p:cNvGraphicFramePr>
          <p:nvPr>
            <p:extLst>
              <p:ext uri="{D42A27DB-BD31-4B8C-83A1-F6EECF244321}">
                <p14:modId xmlns:p14="http://schemas.microsoft.com/office/powerpoint/2010/main" val="847575995"/>
              </p:ext>
            </p:extLst>
          </p:nvPr>
        </p:nvGraphicFramePr>
        <p:xfrm>
          <a:off x="1938572" y="2051810"/>
          <a:ext cx="6988492" cy="5720589"/>
        </p:xfrm>
        <a:graphic>
          <a:graphicData uri="http://schemas.openxmlformats.org/drawingml/2006/table">
            <a:tbl>
              <a:tblPr/>
              <a:tblGrid>
                <a:gridCol w="259080">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1628775">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1863725">
                  <a:extLst>
                    <a:ext uri="{9D8B030D-6E8A-4147-A177-3AD203B41FA5}">
                      <a16:colId xmlns:a16="http://schemas.microsoft.com/office/drawing/2014/main" val="20004"/>
                    </a:ext>
                  </a:extLst>
                </a:gridCol>
                <a:gridCol w="369887">
                  <a:extLst>
                    <a:ext uri="{9D8B030D-6E8A-4147-A177-3AD203B41FA5}">
                      <a16:colId xmlns:a16="http://schemas.microsoft.com/office/drawing/2014/main" val="20005"/>
                    </a:ext>
                  </a:extLst>
                </a:gridCol>
                <a:gridCol w="1663700">
                  <a:extLst>
                    <a:ext uri="{9D8B030D-6E8A-4147-A177-3AD203B41FA5}">
                      <a16:colId xmlns:a16="http://schemas.microsoft.com/office/drawing/2014/main" val="20006"/>
                    </a:ext>
                  </a:extLst>
                </a:gridCol>
              </a:tblGrid>
              <a:tr h="536976">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cap="flat">
                      <a:noFill/>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cap="fla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1"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67968">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Safekeeping Bank</a:t>
                      </a: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03752">
                <a:tc gridSpan="3">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Investor</a:t>
                      </a:r>
                    </a:p>
                  </a:txBody>
                  <a:tcPr anchor="ctr" anchorCtr="1"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Garamond" pitchFamily="18" charset="0"/>
                        </a:rPr>
                        <a:t>                 Bond</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2212339">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a:noFill/>
                    </a:lnT>
                    <a:lnB>
                      <a:noFill/>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dirty="0">
                          <a:ln>
                            <a:noFill/>
                          </a:ln>
                          <a:solidFill>
                            <a:schemeClr val="tx1"/>
                          </a:solidFill>
                          <a:effectLst/>
                          <a:latin typeface="Garamond" pitchFamily="18" charset="0"/>
                        </a:rPr>
                        <a:t>Confirmation</a:t>
                      </a:r>
                    </a:p>
                    <a:p>
                      <a:pPr marL="0" marR="0" lvl="0" indent="0" algn="ctr" defTabSz="1019175"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                                </a:t>
                      </a:r>
                    </a:p>
                  </a:txBody>
                  <a:tcPr anchor="ctr" anchorCtr="1"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Broker</a:t>
                      </a:r>
                    </a:p>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99554">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cap="flat">
                      <a:noFill/>
                    </a:lnL>
                    <a:lnR>
                      <a:noFill/>
                    </a:lnR>
                    <a:lnT>
                      <a:noFill/>
                    </a:lnT>
                    <a:lnB cap="flat">
                      <a:noFill/>
                    </a:lnB>
                    <a:lnTlToBr>
                      <a:noFill/>
                    </a:lnTlToBr>
                    <a:lnBlToTr>
                      <a:noFill/>
                    </a:lnBlToTr>
                    <a:noFill/>
                  </a:tcPr>
                </a:tc>
                <a:tc gridSpan="2">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hMerge="1">
                  <a:txBody>
                    <a:bodyPr/>
                    <a:lstStyle/>
                    <a:p>
                      <a:endParaRPr lang="en-US"/>
                    </a:p>
                  </a:txBody>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ctr" defTabSz="1019175"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latin typeface="Garamond" pitchFamily="18" charset="0"/>
                      </a:endParaRP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Line 64">
            <a:extLst>
              <a:ext uri="{FF2B5EF4-FFF2-40B4-BE49-F238E27FC236}">
                <a16:creationId xmlns:a16="http://schemas.microsoft.com/office/drawing/2014/main" id="{776BD3CC-ADFB-74E6-13E1-E35C8FAB9EDD}"/>
              </a:ext>
            </a:extLst>
          </p:cNvPr>
          <p:cNvSpPr>
            <a:spLocks noChangeShapeType="1"/>
          </p:cNvSpPr>
          <p:nvPr/>
        </p:nvSpPr>
        <p:spPr bwMode="auto">
          <a:xfrm flipV="1">
            <a:off x="3080090" y="3448810"/>
            <a:ext cx="2451100" cy="939800"/>
          </a:xfrm>
          <a:prstGeom prst="line">
            <a:avLst/>
          </a:prstGeom>
          <a:noFill/>
          <a:ln w="38100">
            <a:solidFill>
              <a:schemeClr val="tx1"/>
            </a:solidFill>
            <a:prstDash val="sysDot"/>
            <a:round/>
            <a:headEnd/>
            <a:tailEnd type="triangle" w="med" len="med"/>
          </a:ln>
        </p:spPr>
        <p:txBody>
          <a:bodyPr/>
          <a:lstStyle/>
          <a:p>
            <a:endParaRPr lang="en-US" dirty="0"/>
          </a:p>
        </p:txBody>
      </p:sp>
      <p:sp>
        <p:nvSpPr>
          <p:cNvPr id="6" name="Line 71">
            <a:extLst>
              <a:ext uri="{FF2B5EF4-FFF2-40B4-BE49-F238E27FC236}">
                <a16:creationId xmlns:a16="http://schemas.microsoft.com/office/drawing/2014/main" id="{92C89A6F-CFA8-82B7-607F-56875B0E4DC5}"/>
              </a:ext>
            </a:extLst>
          </p:cNvPr>
          <p:cNvSpPr>
            <a:spLocks noChangeShapeType="1"/>
          </p:cNvSpPr>
          <p:nvPr/>
        </p:nvSpPr>
        <p:spPr bwMode="auto">
          <a:xfrm flipH="1" flipV="1">
            <a:off x="3197618" y="4769813"/>
            <a:ext cx="2235200" cy="965200"/>
          </a:xfrm>
          <a:prstGeom prst="line">
            <a:avLst/>
          </a:prstGeom>
          <a:noFill/>
          <a:ln w="38100">
            <a:solidFill>
              <a:schemeClr val="tx1"/>
            </a:solidFill>
            <a:prstDash val="sysDot"/>
            <a:round/>
            <a:headEnd/>
            <a:tailEnd type="triangle" w="med" len="med"/>
          </a:ln>
        </p:spPr>
        <p:txBody>
          <a:bodyPr/>
          <a:lstStyle/>
          <a:p>
            <a:endParaRPr lang="en-US" dirty="0"/>
          </a:p>
        </p:txBody>
      </p:sp>
      <p:sp>
        <p:nvSpPr>
          <p:cNvPr id="7" name="Line 75">
            <a:extLst>
              <a:ext uri="{FF2B5EF4-FFF2-40B4-BE49-F238E27FC236}">
                <a16:creationId xmlns:a16="http://schemas.microsoft.com/office/drawing/2014/main" id="{4F1A92CE-331A-5501-D9FA-19A6BE7BBDC6}"/>
              </a:ext>
            </a:extLst>
          </p:cNvPr>
          <p:cNvSpPr>
            <a:spLocks noChangeShapeType="1"/>
          </p:cNvSpPr>
          <p:nvPr/>
        </p:nvSpPr>
        <p:spPr bwMode="auto">
          <a:xfrm flipV="1">
            <a:off x="6102350" y="3676650"/>
            <a:ext cx="0" cy="1778000"/>
          </a:xfrm>
          <a:prstGeom prst="line">
            <a:avLst/>
          </a:prstGeom>
          <a:noFill/>
          <a:ln w="38100">
            <a:solidFill>
              <a:schemeClr val="tx1"/>
            </a:solidFill>
            <a:prstDash val="sysDot"/>
            <a:round/>
            <a:headEnd/>
            <a:tailEnd type="triangle" w="med" len="med"/>
          </a:ln>
        </p:spPr>
        <p:txBody>
          <a:bodyPr/>
          <a:lstStyle/>
          <a:p>
            <a:endParaRPr lang="en-US" dirty="0"/>
          </a:p>
        </p:txBody>
      </p:sp>
      <p:sp>
        <p:nvSpPr>
          <p:cNvPr id="9" name="Text Box 65">
            <a:extLst>
              <a:ext uri="{FF2B5EF4-FFF2-40B4-BE49-F238E27FC236}">
                <a16:creationId xmlns:a16="http://schemas.microsoft.com/office/drawing/2014/main" id="{EAD4A173-622B-508D-857D-1F282BA2118E}"/>
              </a:ext>
            </a:extLst>
          </p:cNvPr>
          <p:cNvSpPr txBox="1">
            <a:spLocks noChangeArrowheads="1"/>
          </p:cNvSpPr>
          <p:nvPr/>
        </p:nvSpPr>
        <p:spPr bwMode="auto">
          <a:xfrm>
            <a:off x="3288393" y="2361284"/>
            <a:ext cx="1671637" cy="1323439"/>
          </a:xfrm>
          <a:prstGeom prst="rect">
            <a:avLst/>
          </a:prstGeom>
          <a:noFill/>
          <a:ln w="9525" algn="ctr">
            <a:noFill/>
            <a:miter lim="800000"/>
            <a:headEnd/>
            <a:tailEnd/>
          </a:ln>
        </p:spPr>
        <p:txBody>
          <a:bodyPr>
            <a:spAutoFit/>
          </a:bodyPr>
          <a:lstStyle/>
          <a:p>
            <a:pPr algn="ctr" eaLnBrk="0" hangingPunct="0"/>
            <a:r>
              <a:rPr lang="en-US" sz="2000" dirty="0">
                <a:latin typeface="Garamond" panose="02020404030301010803" pitchFamily="18" charset="0"/>
              </a:rPr>
              <a:t>Forwards </a:t>
            </a:r>
          </a:p>
          <a:p>
            <a:pPr algn="ctr" eaLnBrk="0" hangingPunct="0"/>
            <a:r>
              <a:rPr lang="en-US" sz="2000" dirty="0">
                <a:latin typeface="Garamond" panose="02020404030301010803" pitchFamily="18" charset="0"/>
              </a:rPr>
              <a:t>Confirmation</a:t>
            </a:r>
          </a:p>
          <a:p>
            <a:pPr algn="ctr" eaLnBrk="0" hangingPunct="0"/>
            <a:r>
              <a:rPr lang="en-US" sz="2000" dirty="0">
                <a:latin typeface="Garamond" panose="02020404030301010803" pitchFamily="18" charset="0"/>
              </a:rPr>
              <a:t>and</a:t>
            </a:r>
          </a:p>
          <a:p>
            <a:pPr algn="ctr" eaLnBrk="0" hangingPunct="0"/>
            <a:r>
              <a:rPr lang="en-US" sz="2000" dirty="0">
                <a:latin typeface="Garamond" panose="02020404030301010803" pitchFamily="18" charset="0"/>
              </a:rPr>
              <a:t>Wires $</a:t>
            </a:r>
          </a:p>
        </p:txBody>
      </p:sp>
      <p:sp>
        <p:nvSpPr>
          <p:cNvPr id="10" name="Title 2">
            <a:extLst>
              <a:ext uri="{FF2B5EF4-FFF2-40B4-BE49-F238E27FC236}">
                <a16:creationId xmlns:a16="http://schemas.microsoft.com/office/drawing/2014/main" id="{F1DC0313-22F9-9019-ACC8-3581CF5AD90F}"/>
              </a:ext>
            </a:extLst>
          </p:cNvPr>
          <p:cNvSpPr txBox="1">
            <a:spLocks/>
          </p:cNvSpPr>
          <p:nvPr/>
        </p:nvSpPr>
        <p:spPr>
          <a:xfrm>
            <a:off x="869067" y="578974"/>
            <a:ext cx="8320264" cy="744819"/>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How do you buy a bond?</a:t>
            </a:r>
          </a:p>
        </p:txBody>
      </p:sp>
    </p:spTree>
    <p:extLst>
      <p:ext uri="{BB962C8B-B14F-4D97-AF65-F5344CB8AC3E}">
        <p14:creationId xmlns:p14="http://schemas.microsoft.com/office/powerpoint/2010/main" val="4087570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82F697-8EF5-0D3A-13F7-A67591E27A0F}"/>
              </a:ext>
            </a:extLst>
          </p:cNvPr>
          <p:cNvSpPr>
            <a:spLocks noGrp="1"/>
          </p:cNvSpPr>
          <p:nvPr>
            <p:ph type="sldNum" sz="quarter" idx="11"/>
          </p:nvPr>
        </p:nvSpPr>
        <p:spPr/>
        <p:txBody>
          <a:bodyPr/>
          <a:lstStyle/>
          <a:p>
            <a:pPr algn="ctr">
              <a:defRPr/>
            </a:pPr>
            <a:r>
              <a:rPr lang="en-US" dirty="0"/>
              <a:t>12</a:t>
            </a:r>
          </a:p>
        </p:txBody>
      </p:sp>
      <p:sp>
        <p:nvSpPr>
          <p:cNvPr id="4" name="Title 2">
            <a:extLst>
              <a:ext uri="{FF2B5EF4-FFF2-40B4-BE49-F238E27FC236}">
                <a16:creationId xmlns:a16="http://schemas.microsoft.com/office/drawing/2014/main" id="{EB354CAE-1A61-C8F5-4BD9-29D5302A4CD9}"/>
              </a:ext>
            </a:extLst>
          </p:cNvPr>
          <p:cNvSpPr txBox="1">
            <a:spLocks/>
          </p:cNvSpPr>
          <p:nvPr/>
        </p:nvSpPr>
        <p:spPr>
          <a:xfrm>
            <a:off x="869068" y="113490"/>
            <a:ext cx="8320264" cy="1477328"/>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GFOA recommends third party safekeeping</a:t>
            </a:r>
          </a:p>
        </p:txBody>
      </p:sp>
      <p:pic>
        <p:nvPicPr>
          <p:cNvPr id="6" name="Picture 5">
            <a:extLst>
              <a:ext uri="{FF2B5EF4-FFF2-40B4-BE49-F238E27FC236}">
                <a16:creationId xmlns:a16="http://schemas.microsoft.com/office/drawing/2014/main" id="{B82E7819-39A0-A500-8A0D-B0547D97143F}"/>
              </a:ext>
            </a:extLst>
          </p:cNvPr>
          <p:cNvPicPr>
            <a:picLocks noChangeAspect="1"/>
          </p:cNvPicPr>
          <p:nvPr/>
        </p:nvPicPr>
        <p:blipFill>
          <a:blip r:embed="rId3"/>
          <a:stretch>
            <a:fillRect/>
          </a:stretch>
        </p:blipFill>
        <p:spPr>
          <a:xfrm>
            <a:off x="731384" y="1869090"/>
            <a:ext cx="8943975" cy="1647825"/>
          </a:xfrm>
          <a:prstGeom prst="rect">
            <a:avLst/>
          </a:prstGeom>
        </p:spPr>
      </p:pic>
      <p:pic>
        <p:nvPicPr>
          <p:cNvPr id="8" name="Picture 7">
            <a:extLst>
              <a:ext uri="{FF2B5EF4-FFF2-40B4-BE49-F238E27FC236}">
                <a16:creationId xmlns:a16="http://schemas.microsoft.com/office/drawing/2014/main" id="{D0B3DED8-B32F-1067-5859-4F3B423A97CC}"/>
              </a:ext>
            </a:extLst>
          </p:cNvPr>
          <p:cNvPicPr>
            <a:picLocks noChangeAspect="1"/>
          </p:cNvPicPr>
          <p:nvPr/>
        </p:nvPicPr>
        <p:blipFill>
          <a:blip r:embed="rId4"/>
          <a:stretch>
            <a:fillRect/>
          </a:stretch>
        </p:blipFill>
        <p:spPr>
          <a:xfrm>
            <a:off x="731383" y="3657421"/>
            <a:ext cx="8943975" cy="3389601"/>
          </a:xfrm>
          <a:prstGeom prst="rect">
            <a:avLst/>
          </a:prstGeom>
        </p:spPr>
      </p:pic>
      <p:sp>
        <p:nvSpPr>
          <p:cNvPr id="9" name="TextBox 8">
            <a:extLst>
              <a:ext uri="{FF2B5EF4-FFF2-40B4-BE49-F238E27FC236}">
                <a16:creationId xmlns:a16="http://schemas.microsoft.com/office/drawing/2014/main" id="{854577E6-1AFC-C434-ECA2-F2842A0102B2}"/>
              </a:ext>
            </a:extLst>
          </p:cNvPr>
          <p:cNvSpPr txBox="1"/>
          <p:nvPr/>
        </p:nvSpPr>
        <p:spPr>
          <a:xfrm>
            <a:off x="-1" y="7231343"/>
            <a:ext cx="4107296" cy="523220"/>
          </a:xfrm>
          <a:prstGeom prst="rect">
            <a:avLst/>
          </a:prstGeom>
          <a:noFill/>
        </p:spPr>
        <p:txBody>
          <a:bodyPr wrap="square" rtlCol="0">
            <a:spAutoFit/>
          </a:bodyPr>
          <a:lstStyle/>
          <a:p>
            <a:r>
              <a:rPr lang="en-US" sz="1400" dirty="0"/>
              <a:t>Source: </a:t>
            </a:r>
            <a:r>
              <a:rPr lang="en-US" sz="1400" dirty="0">
                <a:hlinkClick r:id="rId5"/>
              </a:rPr>
              <a:t>https://www.gfoa.org/materials/using-safekeeping-and-third-party-custodian-services</a:t>
            </a:r>
            <a:endParaRPr lang="en-US" sz="1400" dirty="0"/>
          </a:p>
        </p:txBody>
      </p:sp>
    </p:spTree>
    <p:extLst>
      <p:ext uri="{BB962C8B-B14F-4D97-AF65-F5344CB8AC3E}">
        <p14:creationId xmlns:p14="http://schemas.microsoft.com/office/powerpoint/2010/main" val="243290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A0A3E2-1C1A-43DE-B944-CFCEEE3B6FFC}"/>
              </a:ext>
            </a:extLst>
          </p:cNvPr>
          <p:cNvSpPr>
            <a:spLocks noGrp="1"/>
          </p:cNvSpPr>
          <p:nvPr>
            <p:ph type="sldNum" sz="quarter" idx="11"/>
          </p:nvPr>
        </p:nvSpPr>
        <p:spPr/>
        <p:txBody>
          <a:bodyPr/>
          <a:lstStyle/>
          <a:p>
            <a:pPr algn="ctr">
              <a:defRPr/>
            </a:pPr>
            <a:r>
              <a:rPr lang="en-US" dirty="0"/>
              <a:t>13</a:t>
            </a:r>
          </a:p>
        </p:txBody>
      </p:sp>
      <p:sp>
        <p:nvSpPr>
          <p:cNvPr id="5" name="Title 6">
            <a:extLst>
              <a:ext uri="{FF2B5EF4-FFF2-40B4-BE49-F238E27FC236}">
                <a16:creationId xmlns:a16="http://schemas.microsoft.com/office/drawing/2014/main" id="{C7AA444D-4A45-4CCD-91FD-66DDB1C60232}"/>
              </a:ext>
            </a:extLst>
          </p:cNvPr>
          <p:cNvSpPr>
            <a:spLocks noGrp="1"/>
          </p:cNvSpPr>
          <p:nvPr>
            <p:ph type="title"/>
          </p:nvPr>
        </p:nvSpPr>
        <p:spPr>
          <a:xfrm>
            <a:off x="868363" y="579438"/>
            <a:ext cx="8321675" cy="744537"/>
          </a:xfrm>
        </p:spPr>
        <p:txBody>
          <a:bodyPr/>
          <a:lstStyle/>
          <a:p>
            <a:pPr algn="ctr"/>
            <a:r>
              <a:rPr lang="en-US" sz="4800" dirty="0"/>
              <a:t>Thank You!</a:t>
            </a:r>
          </a:p>
        </p:txBody>
      </p:sp>
      <p:sp>
        <p:nvSpPr>
          <p:cNvPr id="2" name="Rectangle 1">
            <a:extLst>
              <a:ext uri="{FF2B5EF4-FFF2-40B4-BE49-F238E27FC236}">
                <a16:creationId xmlns:a16="http://schemas.microsoft.com/office/drawing/2014/main" id="{B3B85D6F-3A85-ABC4-77DE-CC98A6677ED0}"/>
              </a:ext>
            </a:extLst>
          </p:cNvPr>
          <p:cNvSpPr/>
          <p:nvPr/>
        </p:nvSpPr>
        <p:spPr>
          <a:xfrm>
            <a:off x="1710437" y="1846601"/>
            <a:ext cx="6550335" cy="4555093"/>
          </a:xfrm>
          <a:prstGeom prst="rect">
            <a:avLst/>
          </a:prstGeom>
        </p:spPr>
        <p:txBody>
          <a:bodyPr wrap="square">
            <a:spAutoFit/>
          </a:bodyPr>
          <a:lstStyle/>
          <a:p>
            <a:r>
              <a:rPr lang="en-US" sz="1600" b="1" i="1" dirty="0">
                <a:latin typeface="+mj-lt"/>
              </a:rPr>
              <a:t>For institutional investors only. The opinions contained in this material are those of the author, and not a recommendation or solicitation to buy or sell investment products. This information is from sources believed to be reliable, but Cetera Advisor Networks LLC cannot guarantee or represent that it is accurate or complete. This is for informational purposes only. Because of individual client requirements, it should not be construed as advice designed to meet the particular needs of any client. This information should not be used as the primary basis of investment decisions.</a:t>
            </a:r>
          </a:p>
          <a:p>
            <a:endParaRPr lang="en-US" sz="1600" b="1" i="1" dirty="0">
              <a:latin typeface="+mj-lt"/>
            </a:endParaRPr>
          </a:p>
          <a:p>
            <a:r>
              <a:rPr lang="en-US" sz="1600" b="1" i="1" dirty="0">
                <a:latin typeface="+mj-lt"/>
              </a:rPr>
              <a:t>For a comprehensive review of your personal situation, always consult with a tax or legal advisor. Neither Cetera Advisor Networks LLC nor any of its representatives may give legal or tax advice. Investors cannot invest directly in indexes. The performance of any index is not indicative of the performance of any investment and does not take into account the effects of inflation and the fees and expenses associated with investing. All investing involves risk, including the possible loss of principal. There is no assurance that any investment strategy will be successful.</a:t>
            </a:r>
          </a:p>
          <a:p>
            <a:endParaRPr lang="en-US" b="1" dirty="0">
              <a:latin typeface="Garamond" panose="02020404030301010803" pitchFamily="18" charset="0"/>
            </a:endParaRPr>
          </a:p>
        </p:txBody>
      </p:sp>
    </p:spTree>
    <p:extLst>
      <p:ext uri="{BB962C8B-B14F-4D97-AF65-F5344CB8AC3E}">
        <p14:creationId xmlns:p14="http://schemas.microsoft.com/office/powerpoint/2010/main" val="32033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ctr">
              <a:defRPr/>
            </a:pPr>
            <a:r>
              <a:rPr lang="en-US" dirty="0"/>
              <a:t>1</a:t>
            </a:r>
          </a:p>
        </p:txBody>
      </p:sp>
      <p:sp>
        <p:nvSpPr>
          <p:cNvPr id="8" name="Rectangle 2">
            <a:extLst>
              <a:ext uri="{FF2B5EF4-FFF2-40B4-BE49-F238E27FC236}">
                <a16:creationId xmlns:a16="http://schemas.microsoft.com/office/drawing/2014/main" id="{F2837B54-25A7-4CCA-A1E1-ECE171599165}"/>
              </a:ext>
            </a:extLst>
          </p:cNvPr>
          <p:cNvSpPr txBox="1">
            <a:spLocks noRot="1" noChangeArrowheads="1"/>
          </p:cNvSpPr>
          <p:nvPr/>
        </p:nvSpPr>
        <p:spPr>
          <a:xfrm>
            <a:off x="789962" y="503698"/>
            <a:ext cx="8662382" cy="615553"/>
          </a:xfrm>
          <a:prstGeom prst="rect">
            <a:avLst/>
          </a:prstGeom>
        </p:spPr>
        <p:txBody>
          <a:bodyPr wrap="square" lIns="0" tIns="0" rIns="0" bIns="0">
            <a:spAutoFit/>
          </a:bodyPr>
          <a:lstStyle>
            <a:lvl1pPr eaLnBrk="1" hangingPunct="1">
              <a:defRPr sz="4840" b="0" i="0">
                <a:solidFill>
                  <a:schemeClr val="bg1"/>
                </a:solidFill>
                <a:latin typeface="Cambria"/>
                <a:ea typeface="+mj-ea"/>
                <a:cs typeface="Cambria"/>
              </a:defRPr>
            </a:lvl1pPr>
          </a:lstStyle>
          <a:p>
            <a:pPr algn="ctr">
              <a:defRPr/>
            </a:pPr>
            <a:r>
              <a:rPr lang="en-US" sz="4000" kern="0" dirty="0">
                <a:latin typeface="Cambria" panose="02040503050406030204" pitchFamily="18" charset="0"/>
                <a:ea typeface="Cambria" panose="02040503050406030204" pitchFamily="18" charset="0"/>
              </a:rPr>
              <a:t>What can you invest in?</a:t>
            </a:r>
          </a:p>
        </p:txBody>
      </p:sp>
      <p:sp>
        <p:nvSpPr>
          <p:cNvPr id="5" name="TextBox 4">
            <a:extLst>
              <a:ext uri="{FF2B5EF4-FFF2-40B4-BE49-F238E27FC236}">
                <a16:creationId xmlns:a16="http://schemas.microsoft.com/office/drawing/2014/main" id="{23099657-DF4D-EB72-2A4F-447DF2E8079B}"/>
              </a:ext>
            </a:extLst>
          </p:cNvPr>
          <p:cNvSpPr txBox="1"/>
          <p:nvPr/>
        </p:nvSpPr>
        <p:spPr>
          <a:xfrm>
            <a:off x="789963" y="1871330"/>
            <a:ext cx="3622550" cy="4524315"/>
          </a:xfrm>
          <a:prstGeom prst="rect">
            <a:avLst/>
          </a:prstGeom>
          <a:noFill/>
        </p:spPr>
        <p:txBody>
          <a:bodyPr wrap="square" rtlCol="0">
            <a:spAutoFit/>
          </a:bodyPr>
          <a:lstStyle/>
          <a:p>
            <a:r>
              <a:rPr lang="en-US" b="1" dirty="0"/>
              <a:t>Short term:</a:t>
            </a:r>
          </a:p>
          <a:p>
            <a:endParaRPr lang="en-US" dirty="0"/>
          </a:p>
          <a:p>
            <a:pPr marL="285750" indent="-285750">
              <a:buFont typeface="Arial" panose="020B0604020202020204" pitchFamily="34" charset="0"/>
              <a:buChar char="•"/>
            </a:pPr>
            <a:r>
              <a:rPr lang="en-US" dirty="0"/>
              <a:t>LGIP</a:t>
            </a:r>
          </a:p>
          <a:p>
            <a:endParaRPr lang="en-US" dirty="0"/>
          </a:p>
          <a:p>
            <a:pPr marL="285750" indent="-285750">
              <a:buFont typeface="Arial" panose="020B0604020202020204" pitchFamily="34" charset="0"/>
              <a:buChar char="•"/>
            </a:pPr>
            <a:r>
              <a:rPr lang="en-US" dirty="0"/>
              <a:t>Bank Liquidity Accounts</a:t>
            </a:r>
          </a:p>
          <a:p>
            <a:endParaRPr lang="en-US" dirty="0"/>
          </a:p>
          <a:p>
            <a:pPr marL="285750" indent="-285750">
              <a:buFont typeface="Arial" panose="020B0604020202020204" pitchFamily="34" charset="0"/>
              <a:buChar char="•"/>
            </a:pPr>
            <a:r>
              <a:rPr lang="en-US" dirty="0"/>
              <a:t>Local Bank CDs</a:t>
            </a:r>
          </a:p>
          <a:p>
            <a:endParaRPr lang="en-US" dirty="0"/>
          </a:p>
          <a:p>
            <a:pPr marL="285750" indent="-285750">
              <a:buFont typeface="Arial" panose="020B0604020202020204" pitchFamily="34" charset="0"/>
              <a:buChar char="•"/>
            </a:pPr>
            <a:r>
              <a:rPr lang="en-US" dirty="0"/>
              <a:t>US Treasury bills and notes, agency and supranational agency discount notes, and commercial paper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Repurchase agreements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8C1684B0-ACA5-EC24-6C64-4DE45F1FE5B2}"/>
              </a:ext>
            </a:extLst>
          </p:cNvPr>
          <p:cNvSpPr txBox="1"/>
          <p:nvPr/>
        </p:nvSpPr>
        <p:spPr>
          <a:xfrm>
            <a:off x="5135526" y="1807535"/>
            <a:ext cx="4136065" cy="4247317"/>
          </a:xfrm>
          <a:prstGeom prst="rect">
            <a:avLst/>
          </a:prstGeom>
          <a:noFill/>
        </p:spPr>
        <p:txBody>
          <a:bodyPr wrap="square" rtlCol="0">
            <a:spAutoFit/>
          </a:bodyPr>
          <a:lstStyle/>
          <a:p>
            <a:r>
              <a:rPr lang="en-US" b="1" dirty="0"/>
              <a:t>Long term:</a:t>
            </a:r>
          </a:p>
          <a:p>
            <a:endParaRPr lang="en-US" dirty="0"/>
          </a:p>
          <a:p>
            <a:pPr marL="285750" indent="-285750">
              <a:buFont typeface="Arial" panose="020B0604020202020204" pitchFamily="34" charset="0"/>
              <a:buChar char="•"/>
            </a:pPr>
            <a:r>
              <a:rPr lang="en-US" dirty="0"/>
              <a:t>US Treasury notes</a:t>
            </a:r>
          </a:p>
          <a:p>
            <a:endParaRPr lang="en-US" dirty="0"/>
          </a:p>
          <a:p>
            <a:pPr marL="285750" indent="-285750">
              <a:buFont typeface="Arial" panose="020B0604020202020204" pitchFamily="34" charset="0"/>
              <a:buChar char="•"/>
            </a:pPr>
            <a:r>
              <a:rPr lang="en-US" dirty="0"/>
              <a:t>US Government Agency bonds</a:t>
            </a:r>
          </a:p>
          <a:p>
            <a:endParaRPr lang="en-US" dirty="0"/>
          </a:p>
          <a:p>
            <a:pPr marL="285750" indent="-285750">
              <a:buFont typeface="Arial" panose="020B0604020202020204" pitchFamily="34" charset="0"/>
              <a:buChar char="•"/>
            </a:pPr>
            <a:r>
              <a:rPr lang="en-US" dirty="0"/>
              <a:t>Supranational Agency bonds</a:t>
            </a:r>
          </a:p>
          <a:p>
            <a:endParaRPr lang="en-US" dirty="0"/>
          </a:p>
          <a:p>
            <a:pPr marL="285750" indent="-285750">
              <a:buFont typeface="Arial" panose="020B0604020202020204" pitchFamily="34" charset="0"/>
              <a:buChar char="•"/>
            </a:pPr>
            <a:r>
              <a:rPr lang="en-US" dirty="0"/>
              <a:t>Municipal bonds</a:t>
            </a:r>
          </a:p>
          <a:p>
            <a:endParaRPr lang="en-US" dirty="0"/>
          </a:p>
          <a:p>
            <a:pPr marL="285750" indent="-285750">
              <a:buFont typeface="Arial" panose="020B0604020202020204" pitchFamily="34" charset="0"/>
              <a:buChar char="•"/>
            </a:pPr>
            <a:r>
              <a:rPr lang="en-US" dirty="0"/>
              <a:t>Corporate notes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Local Bank CDs</a:t>
            </a:r>
          </a:p>
          <a:p>
            <a:endParaRPr lang="en-US" dirty="0"/>
          </a:p>
          <a:p>
            <a:endParaRPr lang="en-US" dirty="0"/>
          </a:p>
        </p:txBody>
      </p:sp>
      <p:sp>
        <p:nvSpPr>
          <p:cNvPr id="3" name="TextBox 2">
            <a:extLst>
              <a:ext uri="{FF2B5EF4-FFF2-40B4-BE49-F238E27FC236}">
                <a16:creationId xmlns:a16="http://schemas.microsoft.com/office/drawing/2014/main" id="{7753513F-6CA4-530A-161A-677740BBE712}"/>
              </a:ext>
            </a:extLst>
          </p:cNvPr>
          <p:cNvSpPr txBox="1"/>
          <p:nvPr/>
        </p:nvSpPr>
        <p:spPr>
          <a:xfrm>
            <a:off x="0" y="7374873"/>
            <a:ext cx="2211572" cy="307777"/>
          </a:xfrm>
          <a:prstGeom prst="rect">
            <a:avLst/>
          </a:prstGeom>
          <a:noFill/>
        </p:spPr>
        <p:txBody>
          <a:bodyPr wrap="square" rtlCol="0">
            <a:spAutoFit/>
          </a:bodyPr>
          <a:lstStyle/>
          <a:p>
            <a:r>
              <a:rPr lang="en-US" sz="1400" dirty="0"/>
              <a:t>Source: RCW 39.58, 39.59</a:t>
            </a:r>
          </a:p>
        </p:txBody>
      </p:sp>
    </p:spTree>
    <p:extLst>
      <p:ext uri="{BB962C8B-B14F-4D97-AF65-F5344CB8AC3E}">
        <p14:creationId xmlns:p14="http://schemas.microsoft.com/office/powerpoint/2010/main" val="58905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ctr">
              <a:defRPr/>
            </a:pPr>
            <a:r>
              <a:rPr lang="en-US" dirty="0"/>
              <a:t>2</a:t>
            </a:r>
          </a:p>
        </p:txBody>
      </p:sp>
      <p:sp>
        <p:nvSpPr>
          <p:cNvPr id="8" name="Rectangle 2">
            <a:extLst>
              <a:ext uri="{FF2B5EF4-FFF2-40B4-BE49-F238E27FC236}">
                <a16:creationId xmlns:a16="http://schemas.microsoft.com/office/drawing/2014/main" id="{F2837B54-25A7-4CCA-A1E1-ECE171599165}"/>
              </a:ext>
            </a:extLst>
          </p:cNvPr>
          <p:cNvSpPr txBox="1">
            <a:spLocks noRot="1" noChangeArrowheads="1"/>
          </p:cNvSpPr>
          <p:nvPr/>
        </p:nvSpPr>
        <p:spPr>
          <a:xfrm>
            <a:off x="789962" y="503698"/>
            <a:ext cx="8662382" cy="615553"/>
          </a:xfrm>
          <a:prstGeom prst="rect">
            <a:avLst/>
          </a:prstGeom>
        </p:spPr>
        <p:txBody>
          <a:bodyPr wrap="square" lIns="0" tIns="0" rIns="0" bIns="0">
            <a:spAutoFit/>
          </a:bodyPr>
          <a:lstStyle>
            <a:lvl1pPr eaLnBrk="1" hangingPunct="1">
              <a:defRPr sz="4840" b="0" i="0">
                <a:solidFill>
                  <a:schemeClr val="bg1"/>
                </a:solidFill>
                <a:latin typeface="Cambria"/>
                <a:ea typeface="+mj-ea"/>
                <a:cs typeface="Cambria"/>
              </a:defRPr>
            </a:lvl1pPr>
          </a:lstStyle>
          <a:p>
            <a:pPr algn="ctr">
              <a:defRPr/>
            </a:pPr>
            <a:r>
              <a:rPr lang="en-US" sz="4000" kern="0" dirty="0">
                <a:latin typeface="Cambria" panose="02040503050406030204" pitchFamily="18" charset="0"/>
                <a:ea typeface="Cambria" panose="02040503050406030204" pitchFamily="18" charset="0"/>
              </a:rPr>
              <a:t>What is the LGIP investing in?</a:t>
            </a:r>
          </a:p>
        </p:txBody>
      </p:sp>
      <p:sp>
        <p:nvSpPr>
          <p:cNvPr id="5" name="TextBox 4">
            <a:extLst>
              <a:ext uri="{FF2B5EF4-FFF2-40B4-BE49-F238E27FC236}">
                <a16:creationId xmlns:a16="http://schemas.microsoft.com/office/drawing/2014/main" id="{D78C438E-28ED-09D3-4061-45B8CAE8B0DE}"/>
              </a:ext>
            </a:extLst>
          </p:cNvPr>
          <p:cNvSpPr txBox="1"/>
          <p:nvPr/>
        </p:nvSpPr>
        <p:spPr>
          <a:xfrm>
            <a:off x="0" y="7374873"/>
            <a:ext cx="2211572" cy="307777"/>
          </a:xfrm>
          <a:prstGeom prst="rect">
            <a:avLst/>
          </a:prstGeom>
          <a:noFill/>
        </p:spPr>
        <p:txBody>
          <a:bodyPr wrap="square" rtlCol="0">
            <a:spAutoFit/>
          </a:bodyPr>
          <a:lstStyle/>
          <a:p>
            <a:r>
              <a:rPr lang="en-US" sz="1400" dirty="0"/>
              <a:t>Source: WA State Treasurer</a:t>
            </a:r>
          </a:p>
        </p:txBody>
      </p:sp>
      <p:pic>
        <p:nvPicPr>
          <p:cNvPr id="4" name="Picture 3">
            <a:extLst>
              <a:ext uri="{FF2B5EF4-FFF2-40B4-BE49-F238E27FC236}">
                <a16:creationId xmlns:a16="http://schemas.microsoft.com/office/drawing/2014/main" id="{23BDC000-87B9-FE5B-F026-50D09A49CADB}"/>
              </a:ext>
            </a:extLst>
          </p:cNvPr>
          <p:cNvPicPr>
            <a:picLocks noChangeAspect="1"/>
          </p:cNvPicPr>
          <p:nvPr/>
        </p:nvPicPr>
        <p:blipFill>
          <a:blip r:embed="rId2"/>
          <a:stretch>
            <a:fillRect/>
          </a:stretch>
        </p:blipFill>
        <p:spPr>
          <a:xfrm>
            <a:off x="789962" y="1960053"/>
            <a:ext cx="5010830" cy="4266427"/>
          </a:xfrm>
          <a:prstGeom prst="rect">
            <a:avLst/>
          </a:prstGeom>
        </p:spPr>
      </p:pic>
      <p:pic>
        <p:nvPicPr>
          <p:cNvPr id="10" name="Picture 9">
            <a:extLst>
              <a:ext uri="{FF2B5EF4-FFF2-40B4-BE49-F238E27FC236}">
                <a16:creationId xmlns:a16="http://schemas.microsoft.com/office/drawing/2014/main" id="{B2F581E0-F02D-BEEC-28DF-7D0DF42BD5E5}"/>
              </a:ext>
            </a:extLst>
          </p:cNvPr>
          <p:cNvPicPr>
            <a:picLocks noChangeAspect="1"/>
          </p:cNvPicPr>
          <p:nvPr/>
        </p:nvPicPr>
        <p:blipFill>
          <a:blip r:embed="rId3"/>
          <a:stretch>
            <a:fillRect/>
          </a:stretch>
        </p:blipFill>
        <p:spPr>
          <a:xfrm>
            <a:off x="5931419" y="2878778"/>
            <a:ext cx="3005751" cy="2014844"/>
          </a:xfrm>
          <a:prstGeom prst="rect">
            <a:avLst/>
          </a:prstGeom>
        </p:spPr>
      </p:pic>
    </p:spTree>
    <p:extLst>
      <p:ext uri="{BB962C8B-B14F-4D97-AF65-F5344CB8AC3E}">
        <p14:creationId xmlns:p14="http://schemas.microsoft.com/office/powerpoint/2010/main" val="392197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0D651B-AC65-659D-1DD2-BD2D060109C4}"/>
              </a:ext>
            </a:extLst>
          </p:cNvPr>
          <p:cNvSpPr>
            <a:spLocks noGrp="1"/>
          </p:cNvSpPr>
          <p:nvPr>
            <p:ph type="sldNum" sz="quarter" idx="11"/>
          </p:nvPr>
        </p:nvSpPr>
        <p:spPr/>
        <p:txBody>
          <a:bodyPr/>
          <a:lstStyle/>
          <a:p>
            <a:pPr algn="ctr">
              <a:defRPr/>
            </a:pPr>
            <a:r>
              <a:rPr lang="en-US" dirty="0"/>
              <a:t>3</a:t>
            </a:r>
          </a:p>
        </p:txBody>
      </p:sp>
      <p:sp>
        <p:nvSpPr>
          <p:cNvPr id="4" name="Title 4">
            <a:extLst>
              <a:ext uri="{FF2B5EF4-FFF2-40B4-BE49-F238E27FC236}">
                <a16:creationId xmlns:a16="http://schemas.microsoft.com/office/drawing/2014/main" id="{CC2D0AC3-D2AD-231D-30F5-E25BB1B9954B}"/>
              </a:ext>
            </a:extLst>
          </p:cNvPr>
          <p:cNvSpPr>
            <a:spLocks noGrp="1"/>
          </p:cNvSpPr>
          <p:nvPr>
            <p:ph type="title"/>
          </p:nvPr>
        </p:nvSpPr>
        <p:spPr>
          <a:xfrm>
            <a:off x="869068" y="113490"/>
            <a:ext cx="8320264" cy="1477328"/>
          </a:xfrm>
        </p:spPr>
        <p:txBody>
          <a:bodyPr/>
          <a:lstStyle/>
          <a:p>
            <a:pPr algn="ctr"/>
            <a:r>
              <a:rPr lang="en-US" sz="4800" dirty="0"/>
              <a:t>Laddered Portfolio </a:t>
            </a:r>
            <a:br>
              <a:rPr lang="en-US" sz="4800" dirty="0"/>
            </a:br>
            <a:r>
              <a:rPr lang="en-US" sz="4800" dirty="0"/>
              <a:t>vs. LGIP 2015-2025</a:t>
            </a:r>
          </a:p>
        </p:txBody>
      </p:sp>
      <p:sp>
        <p:nvSpPr>
          <p:cNvPr id="2" name="TextBox 1">
            <a:extLst>
              <a:ext uri="{FF2B5EF4-FFF2-40B4-BE49-F238E27FC236}">
                <a16:creationId xmlns:a16="http://schemas.microsoft.com/office/drawing/2014/main" id="{453336F9-137B-B8FE-0472-52435D7C65E4}"/>
              </a:ext>
            </a:extLst>
          </p:cNvPr>
          <p:cNvSpPr txBox="1"/>
          <p:nvPr/>
        </p:nvSpPr>
        <p:spPr>
          <a:xfrm>
            <a:off x="-1" y="7374873"/>
            <a:ext cx="3331029" cy="307777"/>
          </a:xfrm>
          <a:prstGeom prst="rect">
            <a:avLst/>
          </a:prstGeom>
          <a:noFill/>
        </p:spPr>
        <p:txBody>
          <a:bodyPr wrap="square" rtlCol="0">
            <a:spAutoFit/>
          </a:bodyPr>
          <a:lstStyle/>
          <a:p>
            <a:r>
              <a:rPr lang="en-US" sz="1400" dirty="0"/>
              <a:t>Source: WA State Treasurer; Bloomberg</a:t>
            </a:r>
          </a:p>
        </p:txBody>
      </p:sp>
      <p:pic>
        <p:nvPicPr>
          <p:cNvPr id="6" name="Picture 5">
            <a:extLst>
              <a:ext uri="{FF2B5EF4-FFF2-40B4-BE49-F238E27FC236}">
                <a16:creationId xmlns:a16="http://schemas.microsoft.com/office/drawing/2014/main" id="{3722C35F-67EF-8213-1167-9FE462A65E5C}"/>
              </a:ext>
            </a:extLst>
          </p:cNvPr>
          <p:cNvPicPr>
            <a:picLocks noChangeAspect="1"/>
          </p:cNvPicPr>
          <p:nvPr/>
        </p:nvPicPr>
        <p:blipFill>
          <a:blip r:embed="rId2"/>
          <a:stretch>
            <a:fillRect/>
          </a:stretch>
        </p:blipFill>
        <p:spPr>
          <a:xfrm>
            <a:off x="951605" y="1996716"/>
            <a:ext cx="8155189" cy="4671193"/>
          </a:xfrm>
          <a:prstGeom prst="rect">
            <a:avLst/>
          </a:prstGeom>
        </p:spPr>
      </p:pic>
    </p:spTree>
    <p:extLst>
      <p:ext uri="{BB962C8B-B14F-4D97-AF65-F5344CB8AC3E}">
        <p14:creationId xmlns:p14="http://schemas.microsoft.com/office/powerpoint/2010/main" val="146527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DF7B4C-739A-B48B-F56A-1F28444B379E}"/>
              </a:ext>
            </a:extLst>
          </p:cNvPr>
          <p:cNvSpPr>
            <a:spLocks noGrp="1"/>
          </p:cNvSpPr>
          <p:nvPr>
            <p:ph type="sldNum" sz="quarter" idx="11"/>
          </p:nvPr>
        </p:nvSpPr>
        <p:spPr/>
        <p:txBody>
          <a:bodyPr/>
          <a:lstStyle/>
          <a:p>
            <a:pPr algn="ctr">
              <a:defRPr/>
            </a:pPr>
            <a:r>
              <a:rPr lang="en-US" dirty="0"/>
              <a:t>4</a:t>
            </a:r>
          </a:p>
        </p:txBody>
      </p:sp>
      <p:sp>
        <p:nvSpPr>
          <p:cNvPr id="4" name="Title 4">
            <a:extLst>
              <a:ext uri="{FF2B5EF4-FFF2-40B4-BE49-F238E27FC236}">
                <a16:creationId xmlns:a16="http://schemas.microsoft.com/office/drawing/2014/main" id="{F62A4916-BCBC-5F07-0F5D-41D3A6A13043}"/>
              </a:ext>
            </a:extLst>
          </p:cNvPr>
          <p:cNvSpPr>
            <a:spLocks noGrp="1"/>
          </p:cNvSpPr>
          <p:nvPr>
            <p:ph type="title"/>
          </p:nvPr>
        </p:nvSpPr>
        <p:spPr>
          <a:xfrm>
            <a:off x="869068" y="113490"/>
            <a:ext cx="8320264" cy="1477328"/>
          </a:xfrm>
        </p:spPr>
        <p:txBody>
          <a:bodyPr/>
          <a:lstStyle/>
          <a:p>
            <a:pPr algn="ctr"/>
            <a:r>
              <a:rPr lang="en-US" sz="4800" dirty="0"/>
              <a:t>Laddered Portfolio </a:t>
            </a:r>
            <a:br>
              <a:rPr lang="en-US" sz="4800" dirty="0"/>
            </a:br>
            <a:r>
              <a:rPr lang="en-US" sz="4800" dirty="0"/>
              <a:t>Created January 2015</a:t>
            </a:r>
          </a:p>
        </p:txBody>
      </p:sp>
      <p:sp>
        <p:nvSpPr>
          <p:cNvPr id="7" name="TextBox 6">
            <a:extLst>
              <a:ext uri="{FF2B5EF4-FFF2-40B4-BE49-F238E27FC236}">
                <a16:creationId xmlns:a16="http://schemas.microsoft.com/office/drawing/2014/main" id="{1DDDB477-987B-9050-4323-D536441F49E3}"/>
              </a:ext>
            </a:extLst>
          </p:cNvPr>
          <p:cNvSpPr txBox="1"/>
          <p:nvPr/>
        </p:nvSpPr>
        <p:spPr>
          <a:xfrm>
            <a:off x="707571" y="1953916"/>
            <a:ext cx="2819400" cy="2308324"/>
          </a:xfrm>
          <a:prstGeom prst="rect">
            <a:avLst/>
          </a:prstGeom>
          <a:noFill/>
        </p:spPr>
        <p:txBody>
          <a:bodyPr wrap="square" rtlCol="0">
            <a:spAutoFit/>
          </a:bodyPr>
          <a:lstStyle/>
          <a:p>
            <a:pPr algn="ctr"/>
            <a:r>
              <a:rPr lang="en-US" sz="1600" dirty="0"/>
              <a:t>This table assumes a laddered portfolio of US Treasury securities with maturities every 6 months established in January 2015. The “Yield” column shows the fixed annualized yield each bond would earn through the maturity date. </a:t>
            </a:r>
          </a:p>
        </p:txBody>
      </p:sp>
      <p:sp>
        <p:nvSpPr>
          <p:cNvPr id="8" name="TextBox 7">
            <a:extLst>
              <a:ext uri="{FF2B5EF4-FFF2-40B4-BE49-F238E27FC236}">
                <a16:creationId xmlns:a16="http://schemas.microsoft.com/office/drawing/2014/main" id="{5350BF0C-E1C7-23D4-DFDE-D1E98226EBA9}"/>
              </a:ext>
            </a:extLst>
          </p:cNvPr>
          <p:cNvSpPr txBox="1"/>
          <p:nvPr/>
        </p:nvSpPr>
        <p:spPr>
          <a:xfrm>
            <a:off x="707571" y="4664865"/>
            <a:ext cx="2819400" cy="2062103"/>
          </a:xfrm>
          <a:prstGeom prst="rect">
            <a:avLst/>
          </a:prstGeom>
          <a:noFill/>
        </p:spPr>
        <p:txBody>
          <a:bodyPr wrap="square" rtlCol="0">
            <a:spAutoFit/>
          </a:bodyPr>
          <a:lstStyle/>
          <a:p>
            <a:pPr algn="ctr"/>
            <a:r>
              <a:rPr lang="en-US" sz="1600" dirty="0"/>
              <a:t>Here is the same portfolio 1 year later in January 2016. Notice that the 6-month and 1-year Treasury bills matured. At the time of each maturity, those funds were reinvested into a new 5-year Treasury to replace that rung in the ladder. </a:t>
            </a:r>
          </a:p>
        </p:txBody>
      </p:sp>
      <p:sp>
        <p:nvSpPr>
          <p:cNvPr id="2" name="TextBox 1">
            <a:extLst>
              <a:ext uri="{FF2B5EF4-FFF2-40B4-BE49-F238E27FC236}">
                <a16:creationId xmlns:a16="http://schemas.microsoft.com/office/drawing/2014/main" id="{DB0673A8-3AD8-773D-9B7C-A5C2A7F62358}"/>
              </a:ext>
            </a:extLst>
          </p:cNvPr>
          <p:cNvSpPr txBox="1"/>
          <p:nvPr/>
        </p:nvSpPr>
        <p:spPr>
          <a:xfrm>
            <a:off x="-1" y="7374873"/>
            <a:ext cx="3331029" cy="307777"/>
          </a:xfrm>
          <a:prstGeom prst="rect">
            <a:avLst/>
          </a:prstGeom>
          <a:noFill/>
        </p:spPr>
        <p:txBody>
          <a:bodyPr wrap="square" rtlCol="0">
            <a:spAutoFit/>
          </a:bodyPr>
          <a:lstStyle/>
          <a:p>
            <a:r>
              <a:rPr lang="en-US" sz="1400" dirty="0"/>
              <a:t>Source: Bloomberg</a:t>
            </a:r>
          </a:p>
        </p:txBody>
      </p:sp>
      <p:pic>
        <p:nvPicPr>
          <p:cNvPr id="5" name="Picture 4">
            <a:extLst>
              <a:ext uri="{FF2B5EF4-FFF2-40B4-BE49-F238E27FC236}">
                <a16:creationId xmlns:a16="http://schemas.microsoft.com/office/drawing/2014/main" id="{B774F0C9-D7AB-BF72-006B-E77D66A747C3}"/>
              </a:ext>
            </a:extLst>
          </p:cNvPr>
          <p:cNvPicPr>
            <a:picLocks noChangeAspect="1"/>
          </p:cNvPicPr>
          <p:nvPr/>
        </p:nvPicPr>
        <p:blipFill>
          <a:blip r:embed="rId2"/>
          <a:stretch>
            <a:fillRect/>
          </a:stretch>
        </p:blipFill>
        <p:spPr>
          <a:xfrm>
            <a:off x="4335896" y="1701078"/>
            <a:ext cx="5014933" cy="2725265"/>
          </a:xfrm>
          <a:prstGeom prst="rect">
            <a:avLst/>
          </a:prstGeom>
        </p:spPr>
      </p:pic>
      <p:pic>
        <p:nvPicPr>
          <p:cNvPr id="6" name="Picture 5">
            <a:extLst>
              <a:ext uri="{FF2B5EF4-FFF2-40B4-BE49-F238E27FC236}">
                <a16:creationId xmlns:a16="http://schemas.microsoft.com/office/drawing/2014/main" id="{225669C8-A041-A107-0890-9887D5113040}"/>
              </a:ext>
            </a:extLst>
          </p:cNvPr>
          <p:cNvPicPr>
            <a:picLocks noChangeAspect="1"/>
          </p:cNvPicPr>
          <p:nvPr/>
        </p:nvPicPr>
        <p:blipFill>
          <a:blip r:embed="rId3"/>
          <a:stretch>
            <a:fillRect/>
          </a:stretch>
        </p:blipFill>
        <p:spPr>
          <a:xfrm>
            <a:off x="4335896" y="4536603"/>
            <a:ext cx="5014933" cy="2725264"/>
          </a:xfrm>
          <a:prstGeom prst="rect">
            <a:avLst/>
          </a:prstGeom>
        </p:spPr>
      </p:pic>
    </p:spTree>
    <p:extLst>
      <p:ext uri="{BB962C8B-B14F-4D97-AF65-F5344CB8AC3E}">
        <p14:creationId xmlns:p14="http://schemas.microsoft.com/office/powerpoint/2010/main" val="151602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ADB11B-E58E-1DE3-53CF-F6A5F6544E34}"/>
              </a:ext>
            </a:extLst>
          </p:cNvPr>
          <p:cNvSpPr>
            <a:spLocks noGrp="1"/>
          </p:cNvSpPr>
          <p:nvPr>
            <p:ph type="sldNum" sz="quarter" idx="11"/>
          </p:nvPr>
        </p:nvSpPr>
        <p:spPr/>
        <p:txBody>
          <a:bodyPr/>
          <a:lstStyle/>
          <a:p>
            <a:pPr algn="ctr">
              <a:defRPr/>
            </a:pPr>
            <a:r>
              <a:rPr lang="en-US" dirty="0"/>
              <a:t>5</a:t>
            </a:r>
          </a:p>
        </p:txBody>
      </p:sp>
      <p:sp>
        <p:nvSpPr>
          <p:cNvPr id="8" name="Title 2">
            <a:extLst>
              <a:ext uri="{FF2B5EF4-FFF2-40B4-BE49-F238E27FC236}">
                <a16:creationId xmlns:a16="http://schemas.microsoft.com/office/drawing/2014/main" id="{677ABB2F-5001-7AC5-F518-A2F1B671711F}"/>
              </a:ext>
            </a:extLst>
          </p:cNvPr>
          <p:cNvSpPr txBox="1">
            <a:spLocks/>
          </p:cNvSpPr>
          <p:nvPr/>
        </p:nvSpPr>
        <p:spPr>
          <a:xfrm>
            <a:off x="869067" y="578974"/>
            <a:ext cx="8320264" cy="744819"/>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Maturity Diversification is key</a:t>
            </a:r>
          </a:p>
        </p:txBody>
      </p:sp>
      <p:sp>
        <p:nvSpPr>
          <p:cNvPr id="9" name="TextBox 8">
            <a:extLst>
              <a:ext uri="{FF2B5EF4-FFF2-40B4-BE49-F238E27FC236}">
                <a16:creationId xmlns:a16="http://schemas.microsoft.com/office/drawing/2014/main" id="{7D75EB0F-7127-25EF-C05A-377D436B4AB4}"/>
              </a:ext>
            </a:extLst>
          </p:cNvPr>
          <p:cNvSpPr txBox="1"/>
          <p:nvPr/>
        </p:nvSpPr>
        <p:spPr>
          <a:xfrm>
            <a:off x="728329" y="2222156"/>
            <a:ext cx="8601739" cy="3970318"/>
          </a:xfrm>
          <a:prstGeom prst="rect">
            <a:avLst/>
          </a:prstGeom>
          <a:noFill/>
        </p:spPr>
        <p:txBody>
          <a:bodyPr wrap="square" rtlCol="0">
            <a:spAutoFit/>
          </a:bodyPr>
          <a:lstStyle/>
          <a:p>
            <a:pPr marL="285750" indent="-285750">
              <a:buFont typeface="Arial" panose="020B0604020202020204" pitchFamily="34" charset="0"/>
              <a:buChar char="•"/>
            </a:pPr>
            <a:r>
              <a:rPr lang="en-US" dirty="0"/>
              <a:t>“Maturity Diversification” means staggering, or laddering, bonds at relatively regular intervals based on maturity dates.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strategy can create a steady, predictable flow of interest payments and maturities over time, simplifying portfolio tracking and monitoring.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With staggered maturities, funds will be reinvested in the future in various interest rate cycles where rates might be higher or lower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Over time these situations should average out and provide a portfolio yield that is more stable and fluctuates less than interest rates in the broader market.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strategy also precludes investors from trying to “time” the market and always buy at the perfect time. Even the experts can’t do that consistently!</a:t>
            </a:r>
          </a:p>
        </p:txBody>
      </p:sp>
    </p:spTree>
    <p:extLst>
      <p:ext uri="{BB962C8B-B14F-4D97-AF65-F5344CB8AC3E}">
        <p14:creationId xmlns:p14="http://schemas.microsoft.com/office/powerpoint/2010/main" val="49574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6C904C-CFBA-62EE-1FEA-D9B55294699B}"/>
              </a:ext>
            </a:extLst>
          </p:cNvPr>
          <p:cNvSpPr>
            <a:spLocks noGrp="1"/>
          </p:cNvSpPr>
          <p:nvPr>
            <p:ph type="sldNum" sz="quarter" idx="11"/>
          </p:nvPr>
        </p:nvSpPr>
        <p:spPr/>
        <p:txBody>
          <a:bodyPr/>
          <a:lstStyle/>
          <a:p>
            <a:pPr algn="ctr">
              <a:defRPr/>
            </a:pPr>
            <a:r>
              <a:rPr lang="en-US" dirty="0"/>
              <a:t>6</a:t>
            </a:r>
          </a:p>
        </p:txBody>
      </p:sp>
      <p:pic>
        <p:nvPicPr>
          <p:cNvPr id="5" name="Picture 4">
            <a:extLst>
              <a:ext uri="{FF2B5EF4-FFF2-40B4-BE49-F238E27FC236}">
                <a16:creationId xmlns:a16="http://schemas.microsoft.com/office/drawing/2014/main" id="{6B95A8E2-79EE-9992-A7E0-EF57BC79C18D}"/>
              </a:ext>
            </a:extLst>
          </p:cNvPr>
          <p:cNvPicPr>
            <a:picLocks noChangeAspect="1"/>
          </p:cNvPicPr>
          <p:nvPr/>
        </p:nvPicPr>
        <p:blipFill>
          <a:blip r:embed="rId2"/>
          <a:stretch>
            <a:fillRect/>
          </a:stretch>
        </p:blipFill>
        <p:spPr>
          <a:xfrm>
            <a:off x="993569" y="1817085"/>
            <a:ext cx="8345428" cy="4975011"/>
          </a:xfrm>
          <a:prstGeom prst="rect">
            <a:avLst/>
          </a:prstGeom>
        </p:spPr>
      </p:pic>
      <p:sp>
        <p:nvSpPr>
          <p:cNvPr id="6" name="Title 4">
            <a:extLst>
              <a:ext uri="{FF2B5EF4-FFF2-40B4-BE49-F238E27FC236}">
                <a16:creationId xmlns:a16="http://schemas.microsoft.com/office/drawing/2014/main" id="{F16FBB32-04A9-1E40-9930-AB8C18EDE367}"/>
              </a:ext>
            </a:extLst>
          </p:cNvPr>
          <p:cNvSpPr>
            <a:spLocks noGrp="1"/>
          </p:cNvSpPr>
          <p:nvPr>
            <p:ph type="title"/>
          </p:nvPr>
        </p:nvSpPr>
        <p:spPr>
          <a:xfrm>
            <a:off x="869068" y="113490"/>
            <a:ext cx="8320264" cy="1477328"/>
          </a:xfrm>
        </p:spPr>
        <p:txBody>
          <a:bodyPr/>
          <a:lstStyle/>
          <a:p>
            <a:pPr algn="ctr"/>
            <a:r>
              <a:rPr lang="en-US" sz="4800" dirty="0"/>
              <a:t>Simple tactical strategies to use within laddered portfolio</a:t>
            </a:r>
          </a:p>
        </p:txBody>
      </p:sp>
    </p:spTree>
    <p:extLst>
      <p:ext uri="{BB962C8B-B14F-4D97-AF65-F5344CB8AC3E}">
        <p14:creationId xmlns:p14="http://schemas.microsoft.com/office/powerpoint/2010/main" val="316758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94520F8-1102-2770-40C7-B1B875DFF7B5}"/>
              </a:ext>
            </a:extLst>
          </p:cNvPr>
          <p:cNvSpPr>
            <a:spLocks noGrp="1"/>
          </p:cNvSpPr>
          <p:nvPr>
            <p:ph type="sldNum" sz="quarter" idx="11"/>
          </p:nvPr>
        </p:nvSpPr>
        <p:spPr/>
        <p:txBody>
          <a:bodyPr/>
          <a:lstStyle/>
          <a:p>
            <a:pPr algn="ctr">
              <a:defRPr/>
            </a:pPr>
            <a:r>
              <a:rPr lang="en-US" dirty="0"/>
              <a:t>7</a:t>
            </a:r>
          </a:p>
        </p:txBody>
      </p:sp>
      <p:sp>
        <p:nvSpPr>
          <p:cNvPr id="4" name="Title 2">
            <a:extLst>
              <a:ext uri="{FF2B5EF4-FFF2-40B4-BE49-F238E27FC236}">
                <a16:creationId xmlns:a16="http://schemas.microsoft.com/office/drawing/2014/main" id="{B797CB2E-80C7-621B-6B53-07819DE7F164}"/>
              </a:ext>
            </a:extLst>
          </p:cNvPr>
          <p:cNvSpPr txBox="1">
            <a:spLocks/>
          </p:cNvSpPr>
          <p:nvPr/>
        </p:nvSpPr>
        <p:spPr>
          <a:xfrm>
            <a:off x="869068" y="113490"/>
            <a:ext cx="8320264" cy="1477328"/>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But, can we actually predict interest rate movements?</a:t>
            </a:r>
          </a:p>
        </p:txBody>
      </p:sp>
      <p:sp>
        <p:nvSpPr>
          <p:cNvPr id="5" name="TextBox 4">
            <a:extLst>
              <a:ext uri="{FF2B5EF4-FFF2-40B4-BE49-F238E27FC236}">
                <a16:creationId xmlns:a16="http://schemas.microsoft.com/office/drawing/2014/main" id="{F4A90F6E-EA4D-60E1-4CCC-00ACD7CC69F9}"/>
              </a:ext>
            </a:extLst>
          </p:cNvPr>
          <p:cNvSpPr txBox="1"/>
          <p:nvPr/>
        </p:nvSpPr>
        <p:spPr>
          <a:xfrm>
            <a:off x="606055" y="2232583"/>
            <a:ext cx="8846288" cy="2308324"/>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r>
              <a:rPr lang="en-US" dirty="0"/>
              <a:t>If you think interest rates are </a:t>
            </a:r>
            <a:r>
              <a:rPr lang="en-US" i="1" dirty="0"/>
              <a:t>going to </a:t>
            </a:r>
            <a:r>
              <a:rPr lang="en-US" dirty="0"/>
              <a:t>go up: </a:t>
            </a:r>
          </a:p>
          <a:p>
            <a:pPr marL="1200150" lvl="2" indent="-285750">
              <a:buFont typeface="Arial" panose="020B0604020202020204" pitchFamily="34" charset="0"/>
              <a:buChar char="•"/>
            </a:pPr>
            <a:r>
              <a:rPr lang="en-US" dirty="0"/>
              <a:t>Purchase shorter maturity bonds to take advantage of higher yields sooner as interest rates rise.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If you think interest rates are </a:t>
            </a:r>
            <a:r>
              <a:rPr lang="en-US" i="1" dirty="0"/>
              <a:t>going t</a:t>
            </a:r>
            <a:r>
              <a:rPr lang="en-US" dirty="0"/>
              <a:t>o go down: </a:t>
            </a:r>
          </a:p>
          <a:p>
            <a:pPr marL="1200150" lvl="2" indent="-285750">
              <a:buFont typeface="Arial" panose="020B0604020202020204" pitchFamily="34" charset="0"/>
              <a:buChar char="•"/>
            </a:pPr>
            <a:r>
              <a:rPr lang="en-US" dirty="0"/>
              <a:t>Purchase longer maturity bonds to lock in yields for longer periods of time as interest rates fall.</a:t>
            </a:r>
          </a:p>
        </p:txBody>
      </p:sp>
      <p:sp>
        <p:nvSpPr>
          <p:cNvPr id="6" name="TextBox 5">
            <a:extLst>
              <a:ext uri="{FF2B5EF4-FFF2-40B4-BE49-F238E27FC236}">
                <a16:creationId xmlns:a16="http://schemas.microsoft.com/office/drawing/2014/main" id="{75C61040-3E43-0C2D-19E9-F213FA0ACBFD}"/>
              </a:ext>
            </a:extLst>
          </p:cNvPr>
          <p:cNvSpPr txBox="1"/>
          <p:nvPr/>
        </p:nvSpPr>
        <p:spPr>
          <a:xfrm>
            <a:off x="1441544" y="4705998"/>
            <a:ext cx="7175310" cy="1477328"/>
          </a:xfrm>
          <a:prstGeom prst="rect">
            <a:avLst/>
          </a:prstGeom>
          <a:noFill/>
        </p:spPr>
        <p:txBody>
          <a:bodyPr wrap="square" rtlCol="0">
            <a:spAutoFit/>
          </a:bodyPr>
          <a:lstStyle/>
          <a:p>
            <a:pPr algn="ctr"/>
            <a:r>
              <a:rPr lang="en-US" dirty="0"/>
              <a:t>Operative words: </a:t>
            </a:r>
            <a:r>
              <a:rPr lang="en-US" i="1" dirty="0"/>
              <a:t>“RATES ARE GOING TO…</a:t>
            </a:r>
            <a:r>
              <a:rPr lang="en-US" dirty="0"/>
              <a:t>” </a:t>
            </a:r>
          </a:p>
          <a:p>
            <a:pPr algn="ctr"/>
            <a:endParaRPr lang="en-US" dirty="0"/>
          </a:p>
          <a:p>
            <a:pPr algn="ctr"/>
            <a:r>
              <a:rPr lang="en-US" dirty="0"/>
              <a:t>Are we confident adjusting portfolio structure according to where we think interest rates may or may not be in the future? What if we’re wrong?</a:t>
            </a:r>
          </a:p>
          <a:p>
            <a:pPr algn="ctr"/>
            <a:endParaRPr lang="en-US" dirty="0"/>
          </a:p>
        </p:txBody>
      </p:sp>
    </p:spTree>
    <p:extLst>
      <p:ext uri="{BB962C8B-B14F-4D97-AF65-F5344CB8AC3E}">
        <p14:creationId xmlns:p14="http://schemas.microsoft.com/office/powerpoint/2010/main" val="2049073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147DC6-E00A-9B5A-EBC0-FF525BEE2229}"/>
              </a:ext>
            </a:extLst>
          </p:cNvPr>
          <p:cNvSpPr>
            <a:spLocks noGrp="1"/>
          </p:cNvSpPr>
          <p:nvPr>
            <p:ph type="sldNum" sz="quarter" idx="11"/>
          </p:nvPr>
        </p:nvSpPr>
        <p:spPr/>
        <p:txBody>
          <a:bodyPr/>
          <a:lstStyle/>
          <a:p>
            <a:pPr algn="ctr">
              <a:defRPr/>
            </a:pPr>
            <a:r>
              <a:rPr lang="en-US" dirty="0"/>
              <a:t>8</a:t>
            </a:r>
          </a:p>
        </p:txBody>
      </p:sp>
      <p:sp>
        <p:nvSpPr>
          <p:cNvPr id="4" name="Title 2">
            <a:extLst>
              <a:ext uri="{FF2B5EF4-FFF2-40B4-BE49-F238E27FC236}">
                <a16:creationId xmlns:a16="http://schemas.microsoft.com/office/drawing/2014/main" id="{4ECFD404-9217-C3CD-9084-5BA92BD6A991}"/>
              </a:ext>
            </a:extLst>
          </p:cNvPr>
          <p:cNvSpPr txBox="1">
            <a:spLocks/>
          </p:cNvSpPr>
          <p:nvPr/>
        </p:nvSpPr>
        <p:spPr>
          <a:xfrm>
            <a:off x="869067" y="578974"/>
            <a:ext cx="8320264" cy="744819"/>
          </a:xfrm>
          <a:prstGeom prst="rect">
            <a:avLst/>
          </a:prstGeom>
        </p:spPr>
        <p:txBody>
          <a:bodyPr wrap="square" lIns="0" tIns="0" rIns="0" bIns="0">
            <a:spAutoFit/>
          </a:bodyPr>
          <a:lstStyle>
            <a:lvl1pPr eaLnBrk="1" hangingPunct="1">
              <a:defRPr sz="4400" b="0" i="0">
                <a:solidFill>
                  <a:schemeClr val="bg1"/>
                </a:solidFill>
                <a:latin typeface="Cambria"/>
                <a:ea typeface="+mj-ea"/>
                <a:cs typeface="Cambria"/>
              </a:defRPr>
            </a:lvl1pPr>
          </a:lstStyle>
          <a:p>
            <a:pPr algn="ctr"/>
            <a:r>
              <a:rPr lang="en-US" sz="4800" kern="0" dirty="0"/>
              <a:t>Where can it go wrong?</a:t>
            </a:r>
          </a:p>
        </p:txBody>
      </p:sp>
      <p:graphicFrame>
        <p:nvGraphicFramePr>
          <p:cNvPr id="5" name="Object 4">
            <a:extLst>
              <a:ext uri="{FF2B5EF4-FFF2-40B4-BE49-F238E27FC236}">
                <a16:creationId xmlns:a16="http://schemas.microsoft.com/office/drawing/2014/main" id="{F87FAA19-D7F3-0D2F-A9B1-581F354AD69D}"/>
              </a:ext>
            </a:extLst>
          </p:cNvPr>
          <p:cNvGraphicFramePr>
            <a:graphicFrameLocks noChangeAspect="1"/>
          </p:cNvGraphicFramePr>
          <p:nvPr/>
        </p:nvGraphicFramePr>
        <p:xfrm>
          <a:off x="685798" y="1892299"/>
          <a:ext cx="8686800" cy="5000625"/>
        </p:xfrm>
        <a:graphic>
          <a:graphicData uri="http://schemas.openxmlformats.org/presentationml/2006/ole">
            <mc:AlternateContent xmlns:mc="http://schemas.openxmlformats.org/markup-compatibility/2006">
              <mc:Choice xmlns:v="urn:schemas-microsoft-com:vml" Requires="v">
                <p:oleObj name="Acrobat Document" r:id="rId2" imgW="8686800" imgH="5000544" progId="Acrobat.Document.DC">
                  <p:embed/>
                </p:oleObj>
              </mc:Choice>
              <mc:Fallback>
                <p:oleObj name="Acrobat Document" r:id="rId2" imgW="8686800" imgH="5000544" progId="Acrobat.Document.DC">
                  <p:embed/>
                  <p:pic>
                    <p:nvPicPr>
                      <p:cNvPr id="5" name="Object 4">
                        <a:extLst>
                          <a:ext uri="{FF2B5EF4-FFF2-40B4-BE49-F238E27FC236}">
                            <a16:creationId xmlns:a16="http://schemas.microsoft.com/office/drawing/2014/main" id="{F87FAA19-D7F3-0D2F-A9B1-581F354AD69D}"/>
                          </a:ext>
                        </a:extLst>
                      </p:cNvPr>
                      <p:cNvPicPr/>
                      <p:nvPr/>
                    </p:nvPicPr>
                    <p:blipFill>
                      <a:blip r:embed="rId3"/>
                      <a:stretch>
                        <a:fillRect/>
                      </a:stretch>
                    </p:blipFill>
                    <p:spPr>
                      <a:xfrm>
                        <a:off x="685798" y="1892299"/>
                        <a:ext cx="8686800" cy="5000625"/>
                      </a:xfrm>
                      <a:prstGeom prst="rect">
                        <a:avLst/>
                      </a:prstGeom>
                    </p:spPr>
                  </p:pic>
                </p:oleObj>
              </mc:Fallback>
            </mc:AlternateContent>
          </a:graphicData>
        </a:graphic>
      </p:graphicFrame>
    </p:spTree>
    <p:extLst>
      <p:ext uri="{BB962C8B-B14F-4D97-AF65-F5344CB8AC3E}">
        <p14:creationId xmlns:p14="http://schemas.microsoft.com/office/powerpoint/2010/main" val="1735299307"/>
      </p:ext>
    </p:extLst>
  </p:cSld>
  <p:clrMapOvr>
    <a:masterClrMapping/>
  </p:clrMapOvr>
</p:sld>
</file>

<file path=ppt/theme/theme1.xml><?xml version="1.0" encoding="utf-8"?>
<a:theme xmlns:a="http://schemas.openxmlformats.org/drawingml/2006/main" name="blue heading Theme1 0812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ue heading Theme1 081216" id="{66144968-9843-45F4-8110-13A854D30AD6}" vid="{EA8776F9-4C1D-48E2-8FB7-B8A8FFA8D4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heading Theme1 081216</Template>
  <TotalTime>120255</TotalTime>
  <Words>803</Words>
  <Application>Microsoft Office PowerPoint</Application>
  <PresentationFormat>Custom</PresentationFormat>
  <Paragraphs>123</Paragraphs>
  <Slides>14</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Albertus Extra Bold</vt:lpstr>
      <vt:lpstr>Arial</vt:lpstr>
      <vt:lpstr>Calibri</vt:lpstr>
      <vt:lpstr>Cambria</vt:lpstr>
      <vt:lpstr>Garamond</vt:lpstr>
      <vt:lpstr>Times New Roman</vt:lpstr>
      <vt:lpstr>Wingdings</vt:lpstr>
      <vt:lpstr>blue heading Theme1 081216</vt:lpstr>
      <vt:lpstr>Acrobat Document</vt:lpstr>
      <vt:lpstr>PowerPoint Presentation</vt:lpstr>
      <vt:lpstr>PowerPoint Presentation</vt:lpstr>
      <vt:lpstr>PowerPoint Presentation</vt:lpstr>
      <vt:lpstr>Laddered Portfolio  vs. LGIP 2015-2025</vt:lpstr>
      <vt:lpstr>Laddered Portfolio  Created January 2015</vt:lpstr>
      <vt:lpstr>PowerPoint Presentation</vt:lpstr>
      <vt:lpstr>Simple tactical strategies to use within laddered portfolio</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US Bancorp Piper Jaffray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 Bancorp Piper Jaffray</dc:creator>
  <cp:lastModifiedBy>Aaron Bonck</cp:lastModifiedBy>
  <cp:revision>621</cp:revision>
  <cp:lastPrinted>2019-03-05T22:42:22Z</cp:lastPrinted>
  <dcterms:created xsi:type="dcterms:W3CDTF">2003-11-11T17:14:57Z</dcterms:created>
  <dcterms:modified xsi:type="dcterms:W3CDTF">2025-05-15T17:19:40Z</dcterms:modified>
</cp:coreProperties>
</file>