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  <p:sldMasterId id="2147483683" r:id="rId5"/>
  </p:sldMasterIdLst>
  <p:notesMasterIdLst>
    <p:notesMasterId r:id="rId27"/>
  </p:notesMasterIdLst>
  <p:handoutMasterIdLst>
    <p:handoutMasterId r:id="rId28"/>
  </p:handoutMasterIdLst>
  <p:sldIdLst>
    <p:sldId id="259" r:id="rId6"/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1" autoAdjust="0"/>
    <p:restoredTop sz="95416" autoAdjust="0"/>
  </p:normalViewPr>
  <p:slideViewPr>
    <p:cSldViewPr snapToGrid="0">
      <p:cViewPr varScale="1">
        <p:scale>
          <a:sx n="118" d="100"/>
          <a:sy n="118" d="100"/>
        </p:scale>
        <p:origin x="14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5/15/2025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F32D-F9FE-4B65-AD3D-8A27DB7C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FA28D-7070-477E-81FD-3991CCCA0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7E6F-F8FE-4653-958F-B02184B4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1582-D30B-4E64-B5B6-922DD01F569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14A7-F081-4338-9FD5-28120F7A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3DE6-855E-4122-9AC0-1F7A7EB4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FE3F-FEBA-4C94-ACA6-DC49F8E21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1BF3-4009-44BE-A8E6-808AAE8EC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4E784-A958-4C26-AC1F-89184268F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0B946-102C-4051-9954-4423DFA1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94B03-ACF8-4C53-8ECA-B7565B95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369BB-175D-4BCC-84F4-50A63ED8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602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DFCCA-5F07-4288-A3F8-C5A2C935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34CA4-E2AA-4F2E-A256-3B43E4CB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E0CF2-3EDC-4517-A3D7-B5F538D7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B6C7-AD96-437F-A75B-A1987D8D9ACA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48E16-2F78-4893-8ED7-EA712077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8461A-2F96-42C7-A1DF-AADEC6FD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mmunity and Technical Colleges. Washington State Board">
            <a:extLst>
              <a:ext uri="{FF2B5EF4-FFF2-40B4-BE49-F238E27FC236}">
                <a16:creationId xmlns:a16="http://schemas.microsoft.com/office/drawing/2014/main" id="{6F1EDB78-8FDA-4B08-9CA2-149C3AF729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8" name="Picture 7" descr="Header triangles pattern">
            <a:extLst>
              <a:ext uri="{FF2B5EF4-FFF2-40B4-BE49-F238E27FC236}">
                <a16:creationId xmlns:a16="http://schemas.microsoft.com/office/drawing/2014/main" id="{521B371B-F98B-4503-B983-A056FBC495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9" name="Rectangle 8" descr="Yellow sidebar">
            <a:extLst>
              <a:ext uri="{FF2B5EF4-FFF2-40B4-BE49-F238E27FC236}">
                <a16:creationId xmlns:a16="http://schemas.microsoft.com/office/drawing/2014/main" id="{E80CE074-87F3-4088-B0B5-12B6DE5063D9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38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7740-1EA9-4D18-8E04-7A1E6003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3A0E-2489-474C-AFF1-35B9D07C9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0C560-F92C-4981-A919-D94846D4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BEF8-F67A-4B64-B2F2-CC4AA048128C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12B2A-0214-43B9-BC87-92D5A14F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EE50B-2782-4DE8-9D18-803E2B51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mmunity and Technical Colleges. Washington State Board.">
            <a:extLst>
              <a:ext uri="{FF2B5EF4-FFF2-40B4-BE49-F238E27FC236}">
                <a16:creationId xmlns:a16="http://schemas.microsoft.com/office/drawing/2014/main" id="{9C1B9CDF-9A4C-4E1E-95F3-972F3D658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8" name="Picture 7" descr="Header triangles pattern">
            <a:extLst>
              <a:ext uri="{FF2B5EF4-FFF2-40B4-BE49-F238E27FC236}">
                <a16:creationId xmlns:a16="http://schemas.microsoft.com/office/drawing/2014/main" id="{C9E20833-1895-4369-9EB0-B2DC6C2106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9" name="Rectangle 8" descr="Yellow sidebar">
            <a:extLst>
              <a:ext uri="{FF2B5EF4-FFF2-40B4-BE49-F238E27FC236}">
                <a16:creationId xmlns:a16="http://schemas.microsoft.com/office/drawing/2014/main" id="{081415EC-ACEE-403B-BD93-16CE5ED4F731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58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5591F-9D7A-443D-AF89-4B694EF7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9635-A137-4B4F-8BEE-0C21A649D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2E0B8-9CB9-4752-915D-7DBCF695C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15E0E-6BA3-4EB8-BB4F-9ABBD786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848F-E7F6-4E55-B1DE-CC691BBD4F09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53816-77A4-4258-BB2F-08213AA38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F2F19-6819-444D-8AEA-90C16E4D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441F2758-F6DC-4A18-9BEF-1609F2D6D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6B0549D6-3727-40E7-9284-C8D58B2D6E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D7281867-EEFA-43DE-9A43-D85140A10B66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6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06F6-971F-4751-A98A-F1983E893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10418-F371-45AF-A55C-FE05610C0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AC4CE-43B2-4FFC-A630-EEEBE3262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28AFD8-5A02-4DF4-B1EC-7A9FB79E7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815925-6CFB-4DE1-AF80-B7BF5AE3E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E44B48-FB64-444D-A631-4E2F56A3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A247-4D0D-4017-954A-CBEE1B524F16}" type="datetime1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FFE39-3D47-46CC-8CD9-3841D33F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B629E-CDDF-4777-A30E-EDEA2510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Community and Technical Colleges. Washington State Board.">
            <a:extLst>
              <a:ext uri="{FF2B5EF4-FFF2-40B4-BE49-F238E27FC236}">
                <a16:creationId xmlns:a16="http://schemas.microsoft.com/office/drawing/2014/main" id="{85E8266D-B635-4D30-B895-9CF36DBE32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>
            <a:extLst>
              <a:ext uri="{FF2B5EF4-FFF2-40B4-BE49-F238E27FC236}">
                <a16:creationId xmlns:a16="http://schemas.microsoft.com/office/drawing/2014/main" id="{9ADD50FD-5054-4B2D-A04D-A3BEC7A9AF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2" name="Rectangle 11" descr="Yellow sidebar">
            <a:extLst>
              <a:ext uri="{FF2B5EF4-FFF2-40B4-BE49-F238E27FC236}">
                <a16:creationId xmlns:a16="http://schemas.microsoft.com/office/drawing/2014/main" id="{762DD57F-620B-4B2E-9B93-74C35BD585F5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E836-C5E7-4962-953E-90DC2AF6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CA4997-6AEF-47F3-90BA-1927D097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D62C-E4AB-4F6C-BB6E-7C3A3BBC5E2B}" type="datetime1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BB9AD-7924-4850-AEC3-EC97CDCD7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F19740-0393-4F5A-83E6-DB9C806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Community and Technical Colleges. Washington State Board.">
            <a:extLst>
              <a:ext uri="{FF2B5EF4-FFF2-40B4-BE49-F238E27FC236}">
                <a16:creationId xmlns:a16="http://schemas.microsoft.com/office/drawing/2014/main" id="{81E68E27-0400-4936-8DC3-C436B26F0F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7" name="Picture 6" descr="Header triangles pattern">
            <a:extLst>
              <a:ext uri="{FF2B5EF4-FFF2-40B4-BE49-F238E27FC236}">
                <a16:creationId xmlns:a16="http://schemas.microsoft.com/office/drawing/2014/main" id="{9F7F7A74-3480-4EBE-B34D-DBD7074224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>
            <a:extLst>
              <a:ext uri="{FF2B5EF4-FFF2-40B4-BE49-F238E27FC236}">
                <a16:creationId xmlns:a16="http://schemas.microsoft.com/office/drawing/2014/main" id="{6DF08CAF-DD3F-4779-A73B-3891F75B6E38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7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0FAE2-53D8-4997-AB39-C2456543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5FF0-9E97-4E0A-B533-109FB6621FD2}" type="datetime1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5D78A-559D-4AFE-9848-A3031BFC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C8207-021B-44C4-B6F0-48CD1394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Community and Technical Colleges. Washington State Board.">
            <a:extLst>
              <a:ext uri="{FF2B5EF4-FFF2-40B4-BE49-F238E27FC236}">
                <a16:creationId xmlns:a16="http://schemas.microsoft.com/office/drawing/2014/main" id="{7E8DD4C8-AD2F-4787-BA0D-050CA36082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6" name="Picture 5" descr="Header triangles pattern">
            <a:extLst>
              <a:ext uri="{FF2B5EF4-FFF2-40B4-BE49-F238E27FC236}">
                <a16:creationId xmlns:a16="http://schemas.microsoft.com/office/drawing/2014/main" id="{90EB6AFF-E656-4933-BB28-9A951B1954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7" name="Rectangle 6" descr="Yellow sidebar">
            <a:extLst>
              <a:ext uri="{FF2B5EF4-FFF2-40B4-BE49-F238E27FC236}">
                <a16:creationId xmlns:a16="http://schemas.microsoft.com/office/drawing/2014/main" id="{24AA42DB-3D6E-48FD-AF93-CB15965C200E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9E48-46F6-4C55-99EE-5CBD1F461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8FDAD-3FA7-4E9C-8E3F-B404491CA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2A33C-765E-496D-A128-E608B9834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0AF7A-950E-46D3-B1A7-EA858D558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62AC-1CC2-40A8-B531-F2154AC26E35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31244-ED13-428C-B3C7-C6B921BB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E4D45-D05F-4BB9-863B-FF31153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4F4510D6-6472-41D5-8129-0CAE7EABBC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92B40A83-34BE-4281-842A-96A63F004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BDFC6FF5-8CC3-4490-AD0F-186F9A20D315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5/15/2025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97693-3782-4E1D-BD99-01BF198F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B32AC-318A-493D-8F99-F49B6A046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BD0BA-9E8E-4D8B-9E1F-A86FDF055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9EE10-CC6F-453A-9F56-D2E52FC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3EB-E55E-4DBB-B6AA-C54A9BA5E4A4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C88B-5216-4B66-9A56-17D0A665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78E95-0060-4964-B26D-7BFEB123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ADBABF47-3140-4326-BFFF-A935F00B1C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5F715DA6-5B79-4FCA-A42D-1FBC0BAFA8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743C953B-F21B-4D61-A8FB-ABCE52AE4CDA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55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8EC3-6D7A-47E6-81F4-47CE100D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45D9F-A832-473D-AEBD-B42B97D2D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10B44-4780-4FBD-AE43-185F155BB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A4F07-75F4-4EB9-8AD1-8BD89550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F8AF3-3246-4AB4-945B-27B982D2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3858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BC2501-E87B-43A6-813C-714A0B557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29E7E-94AE-46D5-AC60-8EC97B6C4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8912C-8B37-40C2-ADF5-B675EF85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74456-3F64-4163-B07E-04734CD9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F69D-98E7-4EAB-83A3-EA6EAE22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9175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F32D-F9FE-4B65-AD3D-8A27DB7C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FA28D-7070-477E-81FD-3991CCCA0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7E6F-F8FE-4653-958F-B02184B4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1582-D30B-4E64-B5B6-922DD01F569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14A7-F081-4338-9FD5-28120F7A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3DE6-855E-4122-9AC0-1F7A7EB4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FE3F-FEBA-4C94-ACA6-DC49F8E21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9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5/15/2025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5/15/2025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5/15/2025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5/15/2025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5/15/2025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5/15/2025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5/15/2025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6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0400C-3E19-49D3-9353-F32E4485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48556-9FC4-4FD0-A26C-D4B8FF43B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D457A-1FE6-42B7-AF27-1ADDB1776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EB35-B360-43F9-9687-C0C0281DA9D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5D692-7124-4517-A557-942D8BE0D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EEF62-1990-46C7-93D7-8FD707769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25BD7-EF61-4859-8DB6-61031F59F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ington.edu/admin/rules/policies/APS/33.0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Fees and Waivers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508847"/>
            <a:ext cx="7348435" cy="758825"/>
          </a:xfrm>
        </p:spPr>
        <p:txBody>
          <a:bodyPr lIns="91440" tIns="45720" rIns="91440" bIns="45720" anchor="t"/>
          <a:lstStyle/>
          <a:p>
            <a:r>
              <a:rPr lang="en-US" dirty="0"/>
              <a:t>Choi Halladay, SBCTC Deputy Executive Director</a:t>
            </a:r>
          </a:p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0CD0-D077-4877-A994-FCA37C491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Voluntary Fees of Students (RCW 28B.15.610)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49384-066C-4278-BCD7-493B1AD99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805193"/>
            <a:ext cx="8336975" cy="3367008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voted in by students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for “student purposes”</a:t>
            </a:r>
          </a:p>
        </p:txBody>
      </p:sp>
    </p:spTree>
    <p:extLst>
      <p:ext uri="{BB962C8B-B14F-4D97-AF65-F5344CB8AC3E}">
        <p14:creationId xmlns:p14="http://schemas.microsoft.com/office/powerpoint/2010/main" val="3635945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76444-64E2-46C1-9C28-2B5A230CF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Local Fees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84AC1-8294-4C14-8D05-D1F38D340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Local boards have broad authority to charge these in order to “operate all existing community colleges in its district” (RCW 28B.50.140(1))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Student Housing Fees (RCW 28B.50.140(7))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Self-Support educational programming fees (RCW 28B.50.140(16) and RCW 28B.15.067(4))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Contracted educational programming fees (RCW 28B.50.140(17)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Class consumable fees, etc.</a:t>
            </a:r>
          </a:p>
        </p:txBody>
      </p:sp>
    </p:spTree>
    <p:extLst>
      <p:ext uri="{BB962C8B-B14F-4D97-AF65-F5344CB8AC3E}">
        <p14:creationId xmlns:p14="http://schemas.microsoft.com/office/powerpoint/2010/main" val="267331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A137-B2C3-47E9-A137-41D8AFD1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Fines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27F58-4F79-4543-8ED2-523965AB0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Not legally considered to be a “fee”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Penalty for action or inaction that violates policy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Fines can be changed by the local board and are not subject to limitations on increases</a:t>
            </a:r>
          </a:p>
        </p:txBody>
      </p:sp>
    </p:spTree>
    <p:extLst>
      <p:ext uri="{BB962C8B-B14F-4D97-AF65-F5344CB8AC3E}">
        <p14:creationId xmlns:p14="http://schemas.microsoft.com/office/powerpoint/2010/main" val="44556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2289-B2AD-40C1-AF0E-B28BB45ED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Initiative 601 and Fiscal Growth Factor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3A0FF-9CB3-47D8-AE6E-DF5A22C53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688955"/>
            <a:ext cx="8336975" cy="3483245"/>
          </a:xfrm>
        </p:spPr>
        <p:txBody>
          <a:bodyPr>
            <a:normAutofit fontScale="77500" lnSpcReduction="2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Only matters for Mandatory Fees other than fees that have increases defined by RCW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According to AG, “the term (mandatory fee) includes charges mandated for a governmental service or privilege, but would not include charges in commercial transactions where the state participates as a party to a contract, or as a seller in the marketplace."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Enterprise (bookstore, food service, childcare, parking, etc.)  and passthrough charges are not subject to Fiscal Growth Factor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University of Washington website has a great explanation of how I-601 growth factors affect higher education fees. (</a:t>
            </a:r>
            <a:r>
              <a:rPr lang="en-US" b="0" i="0" u="sng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APS 33.3, Fee Increases Subject to Initiative 601 Limitations (washington.edu)</a:t>
            </a:r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  <a:hlinkClick r:id="rId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615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50BE0-BEC3-48AE-BDAD-8E80469E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Waivers</a:t>
            </a:r>
          </a:p>
        </p:txBody>
      </p:sp>
    </p:spTree>
    <p:extLst>
      <p:ext uri="{BB962C8B-B14F-4D97-AF65-F5344CB8AC3E}">
        <p14:creationId xmlns:p14="http://schemas.microsoft.com/office/powerpoint/2010/main" val="4246563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F2F9-1B60-41BA-9503-AFC2927E2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Authority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5FF55-8240-44B6-B25A-98F9A983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Local Colleges Boards do NOT have the authority to create a local operating fee waiver unless the State Board permits them to do so.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RCW 28B.15.915 – “…the community and technical colleges, subject to state board policy, may waive all or a portion of the operating fees for any student”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State Board Policies generally pass on the authority to local boards for statutorily optional waivers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Local Boards can waive local fees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00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AB1D-CBC1-425F-BC78-9D7A0B6DC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Statutorily Mandated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33F98-F8EA-4F98-9578-699DFF15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State Board cannot bypass legislative intent so whether the State Board grants explicit authority or not, local colleges must implement statutorily mandated waivers.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28B.15.520 – Children and Spouse of Police/Firefighters killed or injured in the line of duty – “Shall waive all of tuition fees and S&amp;A fees”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28B.15.621(4) – Children and Spouse of military member KIA/MIA/POW or injured in active duty – “shall waive all tuition and fees”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28B.15.395 – Wrongfully Convicted Person and their children – “must waive all tuition and fees”</a:t>
            </a:r>
          </a:p>
        </p:txBody>
      </p:sp>
    </p:spTree>
    <p:extLst>
      <p:ext uri="{BB962C8B-B14F-4D97-AF65-F5344CB8AC3E}">
        <p14:creationId xmlns:p14="http://schemas.microsoft.com/office/powerpoint/2010/main" val="2279681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08CB-7E6E-42A7-BF4B-29308D3A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Statutorily Optional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4969A-4024-4119-A078-0735D7D87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TONS and TONS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28B.15.740 – Local Waivers Permitted for needy students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28B.15.522 (long-term unemployed,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28B.15.543 (Age 60+ students,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28B.15.558 (State or K-12 Employee,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28B.15.621(3) (Veterans who didn’t go to war)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Etc, etc, etc</a:t>
            </a:r>
          </a:p>
        </p:txBody>
      </p:sp>
    </p:spTree>
    <p:extLst>
      <p:ext uri="{BB962C8B-B14F-4D97-AF65-F5344CB8AC3E}">
        <p14:creationId xmlns:p14="http://schemas.microsoft.com/office/powerpoint/2010/main" val="2466953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403A2-6273-4DF9-BA32-A35EEC1A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State Board Mandatory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4F60B-5DD7-4495-8D82-8641DBF92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ABE/ESL/GED Prep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Apprenticeship</a:t>
            </a:r>
          </a:p>
        </p:txBody>
      </p:sp>
    </p:spTree>
    <p:extLst>
      <p:ext uri="{BB962C8B-B14F-4D97-AF65-F5344CB8AC3E}">
        <p14:creationId xmlns:p14="http://schemas.microsoft.com/office/powerpoint/2010/main" val="3405591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BA9D-BFBE-4948-8427-ED86B4B7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28B.15.910 – Limitation on total amount of operating fees waived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3A72F-B1FB-4222-9576-8A06CD9D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3122907"/>
            <a:ext cx="8336975" cy="3049293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For CTCs as a whole it is 35% of total operating fee collection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Some statutory waivers are not counted toward the cap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Waiver Report to Legislature (RCW 28B.15.915)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Due Jan 31 of odd numbered years</a:t>
            </a:r>
          </a:p>
        </p:txBody>
      </p:sp>
    </p:spTree>
    <p:extLst>
      <p:ext uri="{BB962C8B-B14F-4D97-AF65-F5344CB8AC3E}">
        <p14:creationId xmlns:p14="http://schemas.microsoft.com/office/powerpoint/2010/main" val="145318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8DF5-93AC-4C4A-9CFA-F974EA17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3766409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622F-7385-42AC-84D1-4EB5C8F75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62" y="2332599"/>
            <a:ext cx="8336975" cy="3324281"/>
          </a:xfrm>
        </p:spPr>
        <p:txBody>
          <a:bodyPr>
            <a:normAutofit fontScale="9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Warning: Waivers that are not officially adopted by the legislature or State Board or Local Board are considered a violation of the Washington State’s constitutional ban on gifting public funds.</a:t>
            </a:r>
          </a:p>
        </p:txBody>
      </p:sp>
    </p:spTree>
    <p:extLst>
      <p:ext uri="{BB962C8B-B14F-4D97-AF65-F5344CB8AC3E}">
        <p14:creationId xmlns:p14="http://schemas.microsoft.com/office/powerpoint/2010/main" val="533262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3838-637F-490C-A49B-95BC0F16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Non-Resident Tuition Differential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FCB13-37AD-4D20-855F-4887864C3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787114"/>
            <a:ext cx="8336975" cy="3757046"/>
          </a:xfrm>
        </p:spPr>
        <p:txBody>
          <a:bodyPr>
            <a:normAutofit fontScale="77500" lnSpcReduction="2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Two approaches are defined in statute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Approach #1: RCW 28B.15.915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State Board Waiver - Waiver of nonresident operating Fee Differential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Operating Fee, Not Building Fee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Approach #2: RCW 28B.76.685 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Border County Higher Education Opportunity Project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these specific colleges: CBC, Clark, LCC, GHC, WWCC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students who</a:t>
            </a:r>
          </a:p>
          <a:p>
            <a:pPr lvl="2"/>
            <a:r>
              <a:rPr lang="en-US" b="0" i="1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Currently live in Washington</a:t>
            </a:r>
          </a:p>
          <a:p>
            <a:pPr lvl="2"/>
            <a:r>
              <a:rPr lang="en-US" b="0" i="1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Immediate prior residence was in one of 13 specific counties in Oregon and lived there for at least 90 days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If they meet the criteria, these students can have their residency classification changed to “resident” for the purpose of tuition rate application.</a:t>
            </a:r>
          </a:p>
        </p:txBody>
      </p:sp>
    </p:spTree>
    <p:extLst>
      <p:ext uri="{BB962C8B-B14F-4D97-AF65-F5344CB8AC3E}">
        <p14:creationId xmlns:p14="http://schemas.microsoft.com/office/powerpoint/2010/main" val="193526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6381-5ED8-4410-B846-3D4821A8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Authority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D32D9-CE18-4E69-8C3E-3BC00366E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Broadly speaking, RCW 28B.15</a:t>
            </a:r>
          </a:p>
        </p:txBody>
      </p:sp>
    </p:spTree>
    <p:extLst>
      <p:ext uri="{BB962C8B-B14F-4D97-AF65-F5344CB8AC3E}">
        <p14:creationId xmlns:p14="http://schemas.microsoft.com/office/powerpoint/2010/main" val="328719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9537-DCE8-46E2-9F7B-F0C1A2D38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Fees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264D9-D5DF-4065-A6A5-4C5DB6483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Fees proscribed in RCW that the legislature mandates the collection of and regulates the use and increases of.</a:t>
            </a:r>
          </a:p>
        </p:txBody>
      </p:sp>
    </p:spTree>
    <p:extLst>
      <p:ext uri="{BB962C8B-B14F-4D97-AF65-F5344CB8AC3E}">
        <p14:creationId xmlns:p14="http://schemas.microsoft.com/office/powerpoint/2010/main" val="227321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6F2C2-3FEC-460F-9963-F29A41BE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Operating Fees – RCW 28B.15.031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5CECE-2719-49E3-A699-9F42207C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Basically, state FTE Tuition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set via process defined in RCW 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by 14 year rolling average of median hourly wage in the State of Washington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6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81011-7537-45AA-8BE6-6A62D938A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Tuition Fees – Defined in RCW 28B.15.020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04D8D-1AA1-48AA-B5DE-73F395FE1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709620"/>
            <a:ext cx="8336975" cy="3757046"/>
          </a:xfrm>
        </p:spPr>
        <p:txBody>
          <a:bodyPr>
            <a:normAutofit fontScale="92500" lnSpcReduction="1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Operating Fees + Building Fees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RCW 28B.15.067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Defines process for increasing “Tuition Operating Fees” which is never defined, but implied to be the Operating Fee portion of “Tuition Fees” that are defined in RCW 28B.15.020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The increase is based on a 14-year rolling average of the median hourly wage for the State of Washington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College Affordability Program (RCW 28B.15.066)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General Fund Appropriation to offset Tuition Fee DECREASE mandated by the legislature in 2015.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This appropriation increases using CPI for Washington</a:t>
            </a:r>
          </a:p>
        </p:txBody>
      </p:sp>
    </p:spTree>
    <p:extLst>
      <p:ext uri="{BB962C8B-B14F-4D97-AF65-F5344CB8AC3E}">
        <p14:creationId xmlns:p14="http://schemas.microsoft.com/office/powerpoint/2010/main" val="320399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6C6F-8876-452A-9F85-732484A0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Building Fees – </a:t>
            </a:r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</a:t>
            </a:r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.15.025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8732E-A07B-41E6-B8CB-C3C717EB1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Increases are set via a formula in RCW 28B.15.069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It’s a crazy formula that’s interpreted differently across higher education.</a:t>
            </a:r>
          </a:p>
        </p:txBody>
      </p:sp>
    </p:spTree>
    <p:extLst>
      <p:ext uri="{BB962C8B-B14F-4D97-AF65-F5344CB8AC3E}">
        <p14:creationId xmlns:p14="http://schemas.microsoft.com/office/powerpoint/2010/main" val="204511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FAA4-1A3F-4887-96AC-94BAEA33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Services and Activities Fees – Defined in RCW 28B.15.041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0BCD9-0729-41AE-B1A4-3A23360F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820691"/>
            <a:ext cx="8336975" cy="3351509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Colleges MUST charge and collect (RCW 28B.15.069(2))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Fee may increase by no more than tuition increase percentage, unless that increase is insufficient for debt service on student approved COPs</a:t>
            </a:r>
          </a:p>
        </p:txBody>
      </p:sp>
    </p:spTree>
    <p:extLst>
      <p:ext uri="{BB962C8B-B14F-4D97-AF65-F5344CB8AC3E}">
        <p14:creationId xmlns:p14="http://schemas.microsoft.com/office/powerpoint/2010/main" val="258099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BFD9-7322-4C59-8C12-069E7A0F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Technology Fees – RCW 28B.15.051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A1587-C6DF-41A4-B2BA-32EBE966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voted in by students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Expenditures are for technology access for students, including internet access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must be approved by student government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Annual budget must be approved by student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288532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ocation Model - WELA Jan 2018" id="{8740E71A-00ED-40D5-B0BF-4B36F4EB007E}" vid="{AE8C332E-A300-4190-A9D2-2BDBB319AE3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882d4ae-facd-4919-b0ff-a0d990a5de2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39B39318046E44B18B430A0DCCC5AB" ma:contentTypeVersion="17" ma:contentTypeDescription="Create a new document." ma:contentTypeScope="" ma:versionID="253fd20259e85a82811073a744f4fef4">
  <xsd:schema xmlns:xsd="http://www.w3.org/2001/XMLSchema" xmlns:xs="http://www.w3.org/2001/XMLSchema" xmlns:p="http://schemas.microsoft.com/office/2006/metadata/properties" xmlns:ns3="3882d4ae-facd-4919-b0ff-a0d990a5de2f" xmlns:ns4="2542617f-ae28-4f69-b53b-659386df370b" targetNamespace="http://schemas.microsoft.com/office/2006/metadata/properties" ma:root="true" ma:fieldsID="15f9649fcd6557f20b58210f8c623e8e" ns3:_="" ns4:_="">
    <xsd:import namespace="3882d4ae-facd-4919-b0ff-a0d990a5de2f"/>
    <xsd:import namespace="2542617f-ae28-4f69-b53b-659386df37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2d4ae-facd-4919-b0ff-a0d990a5de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2617f-ae28-4f69-b53b-659386df37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542617f-ae28-4f69-b53b-659386df370b"/>
    <ds:schemaRef ds:uri="3882d4ae-facd-4919-b0ff-a0d990a5de2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F38C2D-238F-4018-A1A4-91A37B428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2d4ae-facd-4919-b0ff-a0d990a5de2f"/>
    <ds:schemaRef ds:uri="2542617f-ae28-4f69-b53b-659386df3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Allocation Model - WELA Jan 2018</Template>
  <TotalTime>3197</TotalTime>
  <Words>1027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1_Office Theme</vt:lpstr>
      <vt:lpstr>Fees and Waivers</vt:lpstr>
      <vt:lpstr>Fees</vt:lpstr>
      <vt:lpstr>Statutory Authority</vt:lpstr>
      <vt:lpstr>Statutory Fees</vt:lpstr>
      <vt:lpstr>Operating Fees – RCW 28B.15.031</vt:lpstr>
      <vt:lpstr>Tuition Fees – Defined in RCW 28B.15.020</vt:lpstr>
      <vt:lpstr>Building Fees – RCW 28B.15.025</vt:lpstr>
      <vt:lpstr>Services and Activities Fees – Defined in RCW 28B.15.041</vt:lpstr>
      <vt:lpstr>Technology Fees – RCW 28B.15.051</vt:lpstr>
      <vt:lpstr>Voluntary Fees of Students (RCW 28B.15.610)</vt:lpstr>
      <vt:lpstr>Local Fees</vt:lpstr>
      <vt:lpstr>Fines</vt:lpstr>
      <vt:lpstr>Initiative 601 and Fiscal Growth Factor</vt:lpstr>
      <vt:lpstr>Waivers</vt:lpstr>
      <vt:lpstr>Statutory Authority</vt:lpstr>
      <vt:lpstr>Statutorily Mandated waivers</vt:lpstr>
      <vt:lpstr>Statutorily Optional Waivers</vt:lpstr>
      <vt:lpstr>State Board Mandatory Waivers</vt:lpstr>
      <vt:lpstr>RCW 28B.15.910 – Limitation on total amount of operating fees waived</vt:lpstr>
      <vt:lpstr>Warning: Waivers that are not officially adopted by the legislature or State Board or Local Board are considered a violation of the Washington State’s constitutional ban on gifting public funds.</vt:lpstr>
      <vt:lpstr>Non-Resident Tuition Differential Waivers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allocations</dc:title>
  <dc:creator>Cherie Berthon</dc:creator>
  <cp:lastModifiedBy>Rios, Charlene</cp:lastModifiedBy>
  <cp:revision>136</cp:revision>
  <dcterms:created xsi:type="dcterms:W3CDTF">2018-01-18T05:19:44Z</dcterms:created>
  <dcterms:modified xsi:type="dcterms:W3CDTF">2025-05-15T22:10:57Z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0x0101009639B39318046E44B18B430A0DCCC5AB</vt:lpwstr>
  </property>
  <property fmtid="{D5CDD505-2E9C-101B-9397-08002B2CF9AE}" pid="3" name="_dlc_DocIdItemGuid">
    <vt:lpwstr>22b9c358-7a7a-45ca-97aa-89f0abcf0fca</vt:lpwstr>
  </property>
</Properties>
</file>