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5" r:id="rId6"/>
    <p:sldId id="263" r:id="rId7"/>
    <p:sldId id="262" r:id="rId8"/>
    <p:sldId id="264" r:id="rId9"/>
    <p:sldId id="266" r:id="rId10"/>
    <p:sldId id="261" r:id="rId11"/>
    <p:sldId id="259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08" autoAdjust="0"/>
  </p:normalViewPr>
  <p:slideViewPr>
    <p:cSldViewPr snapToGrid="0" snapToObjects="1">
      <p:cViewPr varScale="1">
        <p:scale>
          <a:sx n="85" d="100"/>
          <a:sy n="85" d="100"/>
        </p:scale>
        <p:origin x="26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9D1DAC-41C0-4646-A142-901E8EE2FA53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D50C81-97E6-496F-842A-C98C03D18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7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7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3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8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6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is the 15</a:t>
            </a:r>
            <a:r>
              <a:rPr lang="en-US" baseline="30000" dirty="0"/>
              <a:t>th</a:t>
            </a:r>
            <a:r>
              <a:rPr lang="en-US" dirty="0"/>
              <a:t> day of 5</a:t>
            </a:r>
            <a:r>
              <a:rPr lang="en-US" baseline="30000" dirty="0"/>
              <a:t>th</a:t>
            </a:r>
            <a:r>
              <a:rPr lang="en-US" dirty="0"/>
              <a:t> month – </a:t>
            </a:r>
          </a:p>
          <a:p>
            <a:r>
              <a:rPr lang="en-US" dirty="0"/>
              <a:t>	calendar year = May 15,     extend to 11/15</a:t>
            </a:r>
          </a:p>
          <a:p>
            <a:r>
              <a:rPr lang="en-US" dirty="0"/>
              <a:t>	6/30 year end = November 15         extend to May 15</a:t>
            </a:r>
          </a:p>
          <a:p>
            <a:endParaRPr lang="en-US" dirty="0"/>
          </a:p>
          <a:p>
            <a:r>
              <a:rPr lang="en-US" dirty="0"/>
              <a:t>Automatic extension</a:t>
            </a:r>
          </a:p>
          <a:p>
            <a:endParaRPr lang="en-US" dirty="0"/>
          </a:p>
          <a:p>
            <a:r>
              <a:rPr lang="en-US" dirty="0"/>
              <a:t>Estimated payments required – if anticipated tax for the year is $500 or more</a:t>
            </a:r>
          </a:p>
          <a:p>
            <a:r>
              <a:rPr lang="en-US" dirty="0"/>
              <a:t>	calendar year = 4/15, 6/15, 9/15, 12/15</a:t>
            </a:r>
          </a:p>
          <a:p>
            <a:r>
              <a:rPr lang="en-US" dirty="0"/>
              <a:t>	6/30 fiscal = 10/15, 12/15, 3/15, 6/15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6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8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9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9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0C81-97E6-496F-842A-C98C03D18A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6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6324968192_dcb32c1b72_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-9835"/>
          <a:stretch/>
        </p:blipFill>
        <p:spPr>
          <a:xfrm>
            <a:off x="0" y="-1"/>
            <a:ext cx="7222830" cy="6858000"/>
          </a:xfrm>
          <a:prstGeom prst="rect">
            <a:avLst/>
          </a:prstGeom>
        </p:spPr>
      </p:pic>
      <p:pic>
        <p:nvPicPr>
          <p:cNvPr id="7" name="Picture 6" descr="Red 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"/>
          <a:stretch/>
        </p:blipFill>
        <p:spPr>
          <a:xfrm>
            <a:off x="3894667" y="-1"/>
            <a:ext cx="524933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0572" y="1874750"/>
            <a:ext cx="4067628" cy="1572381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0572" y="3789426"/>
            <a:ext cx="4067628" cy="51646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_Tagline_Vertical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71" y="5778081"/>
            <a:ext cx="769257" cy="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93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6256791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286" y="274638"/>
            <a:ext cx="5170714" cy="625679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7713" y="4406900"/>
            <a:ext cx="70069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13" y="2906713"/>
            <a:ext cx="70069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0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6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895" y="273050"/>
            <a:ext cx="3008313" cy="1256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57" y="273050"/>
            <a:ext cx="4005942" cy="6234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6895" y="1435100"/>
            <a:ext cx="3008313" cy="507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0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573" y="4800600"/>
            <a:ext cx="660180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572" y="612775"/>
            <a:ext cx="660180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573" y="5367338"/>
            <a:ext cx="660180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0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524" y="274638"/>
            <a:ext cx="72232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524" y="1600200"/>
            <a:ext cx="72232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8570" cy="6858000"/>
          </a:xfrm>
          <a:prstGeom prst="rect">
            <a:avLst/>
          </a:prstGeom>
        </p:spPr>
      </p:pic>
      <p:pic>
        <p:nvPicPr>
          <p:cNvPr id="8" name="Picture 7" descr="Logo_Tagline_Vertical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" y="6072819"/>
            <a:ext cx="450179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ingram1@ewu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wu.edu/" TargetMode="External"/><Relationship Id="rId4" Type="http://schemas.openxmlformats.org/officeDocument/2006/relationships/hyperlink" Target="tel:509.359.69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Unrelated Business Income Tax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0572" y="3789426"/>
            <a:ext cx="4067628" cy="7287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Carl Ingram, Tax Compliance Manager</a:t>
            </a:r>
          </a:p>
          <a:p>
            <a:r>
              <a:rPr lang="en-US" dirty="0"/>
              <a:t>Eastern Washington University</a:t>
            </a:r>
          </a:p>
          <a:p>
            <a:r>
              <a:rPr lang="en-US" dirty="0"/>
              <a:t>5/15/25</a:t>
            </a:r>
          </a:p>
        </p:txBody>
      </p:sp>
    </p:spTree>
    <p:extLst>
      <p:ext uri="{BB962C8B-B14F-4D97-AF65-F5344CB8AC3E}">
        <p14:creationId xmlns:p14="http://schemas.microsoft.com/office/powerpoint/2010/main" val="66486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0749-9120-089D-4649-B5EE565A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4B28-9BE6-33C8-DAFB-73EE4ADE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Parking tax</a:t>
            </a:r>
          </a:p>
          <a:p>
            <a:r>
              <a:rPr lang="en-US" dirty="0"/>
              <a:t>Royalty tax</a:t>
            </a:r>
          </a:p>
          <a:p>
            <a:r>
              <a:rPr lang="en-US" dirty="0"/>
              <a:t>IRS budget cuts</a:t>
            </a:r>
          </a:p>
          <a:p>
            <a:r>
              <a:rPr lang="en-US" dirty="0"/>
              <a:t>501(c)(3) status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007A-BEF6-3592-C46B-30F7E3E7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34C2-C110-C374-7E4B-24E8ABC20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in other states</a:t>
            </a:r>
          </a:p>
          <a:p>
            <a:pPr lvl="1"/>
            <a:r>
              <a:rPr lang="en-US" dirty="0"/>
              <a:t>Establishment of nexus</a:t>
            </a:r>
          </a:p>
          <a:p>
            <a:pPr lvl="2"/>
            <a:r>
              <a:rPr lang="en-US" dirty="0"/>
              <a:t>Physical location</a:t>
            </a:r>
          </a:p>
          <a:p>
            <a:pPr lvl="2"/>
            <a:r>
              <a:rPr lang="en-US" dirty="0"/>
              <a:t>Sales</a:t>
            </a:r>
          </a:p>
          <a:p>
            <a:pPr lvl="3"/>
            <a:r>
              <a:rPr lang="en-US" dirty="0"/>
              <a:t>Public Law 86-272 and South Dakota v. Wayfair</a:t>
            </a:r>
          </a:p>
          <a:p>
            <a:pPr lvl="2"/>
            <a:r>
              <a:rPr lang="en-US" dirty="0"/>
              <a:t>Payroll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7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0AE8-A754-E752-8EBD-D3FC3CA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456F-7588-78AD-303F-B860770D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Determine responsible parties and centralize duties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Assess current UBIT footprint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Create environment of awareness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Establish procedures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Annual surveys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Revenue review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Contract review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Stay current on IRS guidance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OPEN AND RESPOND TO IRS CORRESPONDENCE!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Stay audit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F595-1E49-D3BE-6F1D-34E9236F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B16D-AAAD-946D-D4CF-24838AFE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>
              <a:buNone/>
            </a:pPr>
            <a:endParaRPr lang="en-US" sz="1800" b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 Ingram, CPA</a:t>
            </a:r>
            <a:b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Compliance Manager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u="sng" kern="100" dirty="0">
                <a:solidFill>
                  <a:srgbClr val="B714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cingram1@ewu.edu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Office: </a:t>
            </a:r>
            <a:r>
              <a:rPr lang="en-US" sz="1800" u="sng" kern="100" dirty="0">
                <a:solidFill>
                  <a:srgbClr val="B714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509.359.6922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800" u="sng" kern="100" dirty="0">
                <a:solidFill>
                  <a:srgbClr val="B714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ewu.edu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307D Showalter Hall, Cheney, WA 99004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1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11B5-9A09-30B4-BB55-EEB07870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Unrelated Business 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7526-9931-A5CC-89AF-C6CC9B2F3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basics:</a:t>
            </a:r>
          </a:p>
          <a:p>
            <a:pPr lvl="1"/>
            <a:r>
              <a:rPr lang="en-US" dirty="0"/>
              <a:t>Established in 1950</a:t>
            </a:r>
          </a:p>
          <a:p>
            <a:pPr lvl="1"/>
            <a:r>
              <a:rPr lang="en-US" dirty="0"/>
              <a:t>Intended to level the playing field between exempt and tax paying organizations</a:t>
            </a:r>
          </a:p>
          <a:p>
            <a:pPr lvl="1"/>
            <a:r>
              <a:rPr lang="en-US" dirty="0"/>
              <a:t>Generally, a tax on revenues that are earned from operating trades or businesses outside of the scope of the organization’s exempt purpose</a:t>
            </a:r>
          </a:p>
          <a:p>
            <a:pPr lvl="1"/>
            <a:r>
              <a:rPr lang="en-US" dirty="0"/>
              <a:t>Reported annually on form 990-T</a:t>
            </a:r>
          </a:p>
          <a:p>
            <a:pPr lvl="2"/>
            <a:r>
              <a:rPr lang="en-US" dirty="0"/>
              <a:t>Automatic 6-month extension available</a:t>
            </a:r>
          </a:p>
          <a:p>
            <a:pPr lvl="1"/>
            <a:r>
              <a:rPr lang="en-US" dirty="0"/>
              <a:t>Flat 21% tax rate</a:t>
            </a:r>
          </a:p>
        </p:txBody>
      </p:sp>
    </p:spTree>
    <p:extLst>
      <p:ext uri="{BB962C8B-B14F-4D97-AF65-F5344CB8AC3E}">
        <p14:creationId xmlns:p14="http://schemas.microsoft.com/office/powerpoint/2010/main" val="38123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85A1-DDD2-F8B4-3346-7557F922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Business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5D61-6E25-01BC-604F-2A5BD9E31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Taxable activities are:</a:t>
            </a:r>
          </a:p>
          <a:p>
            <a:pPr lvl="1"/>
            <a:r>
              <a:rPr lang="en-US" dirty="0"/>
              <a:t>A trade or business,</a:t>
            </a:r>
          </a:p>
          <a:p>
            <a:pPr lvl="1"/>
            <a:r>
              <a:rPr lang="en-US" dirty="0"/>
              <a:t>Regularly carried on,</a:t>
            </a:r>
          </a:p>
          <a:p>
            <a:pPr lvl="1"/>
            <a:r>
              <a:rPr lang="en-US" dirty="0"/>
              <a:t>And not substantially related to exempt purpose</a:t>
            </a:r>
          </a:p>
        </p:txBody>
      </p:sp>
    </p:spTree>
    <p:extLst>
      <p:ext uri="{BB962C8B-B14F-4D97-AF65-F5344CB8AC3E}">
        <p14:creationId xmlns:p14="http://schemas.microsoft.com/office/powerpoint/2010/main" val="65688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D774-8968-CB9A-178E-4B84C89E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 and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BD7D-2DA6-15DD-E0EA-F9309CD8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Types of Income</a:t>
            </a:r>
          </a:p>
          <a:p>
            <a:pPr lvl="1"/>
            <a:r>
              <a:rPr lang="en-US" dirty="0"/>
              <a:t>Dividends</a:t>
            </a:r>
          </a:p>
          <a:p>
            <a:pPr lvl="1"/>
            <a:r>
              <a:rPr lang="en-US" dirty="0"/>
              <a:t>Interest</a:t>
            </a:r>
          </a:p>
          <a:p>
            <a:pPr lvl="1"/>
            <a:r>
              <a:rPr lang="en-US" dirty="0"/>
              <a:t>Royalties </a:t>
            </a:r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Convenience of the members</a:t>
            </a:r>
          </a:p>
          <a:p>
            <a:pPr lvl="1"/>
            <a:r>
              <a:rPr lang="en-US" dirty="0"/>
              <a:t>Volunteer work</a:t>
            </a:r>
          </a:p>
          <a:p>
            <a:pPr lvl="1"/>
            <a:r>
              <a:rPr lang="en-US" dirty="0"/>
              <a:t>Government research </a:t>
            </a:r>
          </a:p>
          <a:p>
            <a:pPr lvl="1"/>
            <a:r>
              <a:rPr lang="en-US" dirty="0"/>
              <a:t>Qualified sponsorship payments</a:t>
            </a:r>
          </a:p>
          <a:p>
            <a:pPr lvl="1"/>
            <a:r>
              <a:rPr lang="en-US" dirty="0"/>
              <a:t>Tie-in to exempt purpose - participation by students</a:t>
            </a:r>
          </a:p>
          <a:p>
            <a:pPr lvl="1"/>
            <a:r>
              <a:rPr lang="en-US" dirty="0"/>
              <a:t>Providing a service which would otherwise be unavailable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3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BCBE-78DB-CC4C-97B7-96A0ED22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86C9-FB24-1421-756F-129F8818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Real Property</a:t>
            </a:r>
          </a:p>
          <a:p>
            <a:pPr lvl="1"/>
            <a:r>
              <a:rPr lang="en-US" dirty="0"/>
              <a:t>Exempt unless </a:t>
            </a:r>
          </a:p>
          <a:p>
            <a:pPr lvl="2"/>
            <a:r>
              <a:rPr lang="en-US" dirty="0"/>
              <a:t>Debt financed – less than 85% used for exempt purpose</a:t>
            </a:r>
          </a:p>
          <a:p>
            <a:pPr lvl="2"/>
            <a:r>
              <a:rPr lang="en-US" dirty="0"/>
              <a:t>Rent is percent of lessee sales or profits</a:t>
            </a:r>
          </a:p>
          <a:p>
            <a:pPr lvl="1"/>
            <a:r>
              <a:rPr lang="en-US" dirty="0"/>
              <a:t>Space only – exempt</a:t>
            </a:r>
          </a:p>
          <a:p>
            <a:pPr lvl="1"/>
            <a:r>
              <a:rPr lang="en-US" dirty="0"/>
              <a:t>Personal property less than 10% - exempt</a:t>
            </a:r>
          </a:p>
          <a:p>
            <a:pPr lvl="1"/>
            <a:r>
              <a:rPr lang="en-US" dirty="0"/>
              <a:t>Personal property 10% or greater</a:t>
            </a:r>
          </a:p>
          <a:p>
            <a:pPr lvl="2"/>
            <a:r>
              <a:rPr lang="en-US" dirty="0"/>
              <a:t>Less than 50% is personal property – personal property is taxable</a:t>
            </a:r>
          </a:p>
          <a:p>
            <a:pPr lvl="2"/>
            <a:r>
              <a:rPr lang="en-US" dirty="0"/>
              <a:t>50% or greater is personal property – entire taxable </a:t>
            </a:r>
          </a:p>
          <a:p>
            <a:pPr lvl="1"/>
            <a:r>
              <a:rPr lang="en-US" dirty="0"/>
              <a:t>Services rendered</a:t>
            </a:r>
          </a:p>
          <a:p>
            <a:pPr lvl="2"/>
            <a:r>
              <a:rPr lang="en-US" dirty="0"/>
              <a:t>Related to exempt purpose – exempt</a:t>
            </a:r>
          </a:p>
          <a:p>
            <a:pPr lvl="2"/>
            <a:r>
              <a:rPr lang="en-US" dirty="0"/>
              <a:t>Unrelated – taxable</a:t>
            </a:r>
          </a:p>
        </p:txBody>
      </p:sp>
    </p:spTree>
    <p:extLst>
      <p:ext uri="{BB962C8B-B14F-4D97-AF65-F5344CB8AC3E}">
        <p14:creationId xmlns:p14="http://schemas.microsoft.com/office/powerpoint/2010/main" val="345216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A139-474F-E0AA-2655-28E84829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UBIT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0AEA-1DEB-2939-C89D-7763C6B5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Advertising income</a:t>
            </a:r>
          </a:p>
          <a:p>
            <a:r>
              <a:rPr lang="en-US" dirty="0"/>
              <a:t>Catering</a:t>
            </a:r>
          </a:p>
          <a:p>
            <a:r>
              <a:rPr lang="en-US" dirty="0"/>
              <a:t>Child-care facilities</a:t>
            </a:r>
          </a:p>
          <a:p>
            <a:r>
              <a:rPr lang="en-US" dirty="0"/>
              <a:t>Research – nongovernmental, nonpublic</a:t>
            </a:r>
          </a:p>
          <a:p>
            <a:r>
              <a:rPr lang="en-US" dirty="0"/>
              <a:t>Substantial return of benefit – exclusive provider</a:t>
            </a:r>
          </a:p>
          <a:p>
            <a:r>
              <a:rPr lang="en-US" dirty="0"/>
              <a:t>Bookstore – sales of items with a useful life greater than 1 year if not a novelty item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Use of facilities by the general public</a:t>
            </a:r>
          </a:p>
          <a:p>
            <a:r>
              <a:rPr lang="en-US" dirty="0"/>
              <a:t>Investment in partnership or S-corporations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8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B32A-BEBF-C4BC-1AEF-142E8D28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8A62-5006-1717-212A-EB84F116E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expenses</a:t>
            </a:r>
          </a:p>
          <a:p>
            <a:r>
              <a:rPr lang="en-US" dirty="0"/>
              <a:t>Indirect expenses</a:t>
            </a:r>
          </a:p>
          <a:p>
            <a:pPr lvl="1"/>
            <a:r>
              <a:rPr lang="en-US" dirty="0"/>
              <a:t>Reasonable allocation</a:t>
            </a:r>
          </a:p>
          <a:p>
            <a:pPr lvl="1"/>
            <a:r>
              <a:rPr lang="en-US" dirty="0"/>
              <a:t>Gross to gross</a:t>
            </a:r>
          </a:p>
          <a:p>
            <a:pPr lvl="1"/>
            <a:r>
              <a:rPr lang="en-US" dirty="0"/>
              <a:t>Usage</a:t>
            </a:r>
          </a:p>
          <a:p>
            <a:pPr lvl="2"/>
            <a:r>
              <a:rPr lang="en-US" dirty="0"/>
              <a:t>Rensselaer – actual usage in denominator</a:t>
            </a:r>
          </a:p>
          <a:p>
            <a:pPr lvl="1"/>
            <a:r>
              <a:rPr lang="en-US" dirty="0"/>
              <a:t>Square footage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7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231F-FDB3-A4A8-C25A-0E5C8F48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E9F1-4561-9D89-1283-E9D0B4F3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Exempt organizations able to claim Inflation Reduction Act benefits</a:t>
            </a:r>
          </a:p>
          <a:p>
            <a:pPr lvl="1"/>
            <a:r>
              <a:rPr lang="en-US" dirty="0"/>
              <a:t>Prevailing wage and apprenticeship</a:t>
            </a:r>
          </a:p>
          <a:p>
            <a:pPr lvl="1"/>
            <a:r>
              <a:rPr lang="en-US" dirty="0"/>
              <a:t>House Ways and Means Committee – removal of commercial vehicle credit, credit for charging stations, and technology neutral investment tax credit (solar, wind, and geothermal)</a:t>
            </a:r>
          </a:p>
          <a:p>
            <a:r>
              <a:rPr lang="en-US" dirty="0"/>
              <a:t>Section 179D allocations</a:t>
            </a:r>
          </a:p>
        </p:txBody>
      </p:sp>
    </p:spTree>
    <p:extLst>
      <p:ext uri="{BB962C8B-B14F-4D97-AF65-F5344CB8AC3E}">
        <p14:creationId xmlns:p14="http://schemas.microsoft.com/office/powerpoint/2010/main" val="23256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AFF6-C851-88E1-91FB-C9ACFADC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7423-3756-E885-AD80-B45A11AE4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424F1-0951-C2B5-4078-BFA47FBB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10" y="0"/>
            <a:ext cx="640617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31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520</Words>
  <Application>Microsoft Office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Myriad Pro</vt:lpstr>
      <vt:lpstr>Office Theme</vt:lpstr>
      <vt:lpstr>Unrelated Business Income Tax</vt:lpstr>
      <vt:lpstr>Unrelated Business Income Tax</vt:lpstr>
      <vt:lpstr>Unrelated Business Income</vt:lpstr>
      <vt:lpstr>Exemptions and Exclusions</vt:lpstr>
      <vt:lpstr>Rentals</vt:lpstr>
      <vt:lpstr>Common UBIT Activities</vt:lpstr>
      <vt:lpstr>Expense Allocations</vt:lpstr>
      <vt:lpstr>Direct Pay</vt:lpstr>
      <vt:lpstr>PowerPoint Presentation</vt:lpstr>
      <vt:lpstr>Future State</vt:lpstr>
      <vt:lpstr>State UBIT</vt:lpstr>
      <vt:lpstr>Managing UBIT</vt:lpstr>
      <vt:lpstr>Thank you</vt:lpstr>
    </vt:vector>
  </TitlesOfParts>
  <Company>EWU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EWU EWU</dc:creator>
  <cp:lastModifiedBy>Rios, Charlene</cp:lastModifiedBy>
  <cp:revision>15</cp:revision>
  <cp:lastPrinted>2025-05-15T17:39:14Z</cp:lastPrinted>
  <dcterms:created xsi:type="dcterms:W3CDTF">2018-03-08T21:47:04Z</dcterms:created>
  <dcterms:modified xsi:type="dcterms:W3CDTF">2025-05-15T22:14:21Z</dcterms:modified>
</cp:coreProperties>
</file>